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256" r:id="rId2"/>
    <p:sldId id="311" r:id="rId3"/>
    <p:sldId id="302" r:id="rId4"/>
    <p:sldId id="299" r:id="rId5"/>
    <p:sldId id="312" r:id="rId6"/>
    <p:sldId id="313" r:id="rId7"/>
    <p:sldId id="325" r:id="rId8"/>
    <p:sldId id="326" r:id="rId9"/>
    <p:sldId id="321" r:id="rId10"/>
    <p:sldId id="322" r:id="rId11"/>
    <p:sldId id="327" r:id="rId12"/>
    <p:sldId id="328" r:id="rId13"/>
    <p:sldId id="330" r:id="rId14"/>
    <p:sldId id="329" r:id="rId15"/>
    <p:sldId id="337" r:id="rId16"/>
    <p:sldId id="339" r:id="rId17"/>
    <p:sldId id="341" r:id="rId18"/>
    <p:sldId id="340" r:id="rId19"/>
    <p:sldId id="338" r:id="rId20"/>
    <p:sldId id="342" r:id="rId21"/>
    <p:sldId id="331" r:id="rId22"/>
    <p:sldId id="332" r:id="rId23"/>
    <p:sldId id="333" r:id="rId24"/>
    <p:sldId id="334" r:id="rId25"/>
    <p:sldId id="335" r:id="rId26"/>
    <p:sldId id="336" r:id="rId27"/>
    <p:sldId id="272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5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421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61A0"/>
    <a:srgbClr val="238EC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832" y="96"/>
      </p:cViewPr>
      <p:guideLst>
        <p:guide orient="horz" pos="4110"/>
        <p:guide pos="3120"/>
        <p:guide orient="horz" pos="1457"/>
        <p:guide orient="horz" pos="142"/>
        <p:guide pos="421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81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39A4-9D49-4D61-AC06-0C763BB403B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BF46E-E29E-41D1-BE8D-7CADDB706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24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tLife Foundation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5" y="407835"/>
            <a:ext cx="2586283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1" y="5671588"/>
            <a:ext cx="9905999" cy="1188000"/>
            <a:chOff x="1" y="5671588"/>
            <a:chExt cx="9905999" cy="1188000"/>
          </a:xfrm>
        </p:grpSpPr>
        <p:sp>
          <p:nvSpPr>
            <p:cNvPr id="5" name="직사각형 4"/>
            <p:cNvSpPr/>
            <p:nvPr/>
          </p:nvSpPr>
          <p:spPr>
            <a:xfrm>
              <a:off x="1" y="5671588"/>
              <a:ext cx="9905999" cy="1188000"/>
            </a:xfrm>
            <a:prstGeom prst="rect">
              <a:avLst/>
            </a:prstGeom>
            <a:solidFill>
              <a:srgbClr val="0061A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" name="그림 5" descr="메가존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950" y="5995588"/>
              <a:ext cx="665493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53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1"/>
            <a:ext cx="9906000" cy="792000"/>
          </a:xfrm>
          <a:prstGeom prst="rect">
            <a:avLst/>
          </a:prstGeom>
          <a:solidFill>
            <a:srgbClr val="00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31612" y="285613"/>
            <a:ext cx="8543925" cy="410127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megazone copy_1"/>
          <p:cNvPicPr>
            <a:picLocks noChangeAspect="1" noChangeArrowheads="1"/>
          </p:cNvPicPr>
          <p:nvPr userDrawn="1"/>
        </p:nvPicPr>
        <p:blipFill rotWithShape="1">
          <a:blip r:embed="rId2" cstate="print">
            <a:biLevel thresh="25000"/>
          </a:blip>
          <a:srcRect t="31754"/>
          <a:stretch/>
        </p:blipFill>
        <p:spPr bwMode="auto">
          <a:xfrm>
            <a:off x="4211441" y="6291617"/>
            <a:ext cx="1612351" cy="20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04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6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906000" cy="6857999"/>
          </a:xfrm>
          <a:prstGeom prst="rect">
            <a:avLst/>
          </a:prstGeom>
          <a:solidFill>
            <a:srgbClr val="00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5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8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015" y="1641788"/>
            <a:ext cx="618310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메트라이프코리아재단</a:t>
            </a:r>
            <a: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재무건강</a:t>
            </a:r>
            <a:r>
              <a:rPr lang="en-US" altLang="ko-KR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 유지보수 운영</a:t>
            </a:r>
            <a: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인수인계 가이드</a:t>
            </a:r>
            <a:r>
              <a:rPr lang="en-US" altLang="ko-KR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</a:t>
            </a: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월간보고서</a:t>
            </a:r>
            <a:endParaRPr lang="en-US" altLang="ko-KR" sz="35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917" y="4894866"/>
            <a:ext cx="20168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작성일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2020-11-17</a:t>
            </a:r>
            <a:endParaRPr lang="en-US" altLang="ko-KR" sz="11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작성자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DSG </a:t>
            </a:r>
            <a:r>
              <a:rPr lang="ko-KR" altLang="en-US" sz="11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프론티어부문</a:t>
            </a: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김진영</a:t>
            </a:r>
            <a:endParaRPr lang="en-US" altLang="ko-KR" sz="11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4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25" y="1058893"/>
            <a:ext cx="3871456" cy="26830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</a:t>
            </a:r>
            <a:r>
              <a:rPr lang="en-US" altLang="ko-KR" spc="-150" dirty="0" err="1">
                <a:latin typeface="+mn-ea"/>
              </a:rPr>
              <a:t>ppt</a:t>
            </a:r>
            <a:r>
              <a:rPr lang="en-US" altLang="ko-KR" spc="-150" dirty="0">
                <a:latin typeface="+mn-ea"/>
              </a:rPr>
              <a:t>] </a:t>
            </a:r>
            <a:r>
              <a:rPr lang="en-US" altLang="ko-KR" spc="-150" dirty="0" smtClean="0">
                <a:latin typeface="+mn-ea"/>
                <a:ea typeface="+mn-ea"/>
              </a:rPr>
              <a:t>2-1</a:t>
            </a:r>
            <a:r>
              <a:rPr lang="en-US" altLang="ko-KR" spc="-150" dirty="0">
                <a:latin typeface="+mn-ea"/>
                <a:ea typeface="+mn-ea"/>
              </a:rPr>
              <a:t>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 err="1">
                <a:latin typeface="+mn-ea"/>
                <a:ea typeface="+mn-ea"/>
              </a:rPr>
              <a:t>도메인별</a:t>
            </a:r>
            <a:r>
              <a:rPr lang="ko-KR" altLang="en-US" spc="-150" dirty="0">
                <a:latin typeface="+mn-ea"/>
                <a:ea typeface="+mn-ea"/>
              </a:rPr>
              <a:t> 접속 현황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9639" y="1658048"/>
            <a:ext cx="396255" cy="1128696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55786" y="1658048"/>
            <a:ext cx="359220" cy="1128696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63" y="3485712"/>
            <a:ext cx="6503438" cy="28458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3028476" y="4837857"/>
            <a:ext cx="413840" cy="150380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41793" y="5178404"/>
            <a:ext cx="490773" cy="114898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22339" y="5561939"/>
            <a:ext cx="409908" cy="118187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18338" y="4803758"/>
            <a:ext cx="813025" cy="1511743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99672" y="4803758"/>
            <a:ext cx="173339" cy="1511743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261406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ko-KR" sz="3200" b="1" spc="-150" dirty="0" err="1">
                <a:solidFill>
                  <a:schemeClr val="bg1"/>
                </a:solidFill>
                <a:latin typeface="+mn-ea"/>
              </a:rPr>
              <a:t>ppt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</a:rPr>
              <a:t>] </a:t>
            </a:r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2-1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endParaRPr lang="en-US" altLang="ko-KR" sz="3200" b="1" spc="-15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200" b="1" spc="-150" dirty="0" err="1" smtClean="0">
                <a:solidFill>
                  <a:schemeClr val="bg1"/>
                </a:solidFill>
                <a:latin typeface="+mn-ea"/>
                <a:ea typeface="+mn-ea"/>
              </a:rPr>
              <a:t>페이지별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방문사용자 수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endParaRPr lang="en-US" altLang="ko-KR" sz="3200" b="1" spc="-15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평균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머문시간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페이지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이탈률</a:t>
            </a:r>
            <a:endParaRPr lang="ko-KR" altLang="en-US" sz="32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29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4" y="1056645"/>
            <a:ext cx="3879116" cy="26883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9632950" cy="410127"/>
          </a:xfrm>
        </p:spPr>
        <p:txBody>
          <a:bodyPr/>
          <a:lstStyle/>
          <a:p>
            <a:pPr algn="l"/>
            <a:r>
              <a:rPr lang="en-US" altLang="ko-KR" spc="-300" dirty="0">
                <a:latin typeface="+mn-ea"/>
                <a:ea typeface="+mn-ea"/>
              </a:rPr>
              <a:t>[</a:t>
            </a:r>
            <a:r>
              <a:rPr lang="en-US" altLang="ko-KR" spc="-300" dirty="0" err="1">
                <a:latin typeface="+mn-ea"/>
                <a:ea typeface="+mn-ea"/>
              </a:rPr>
              <a:t>ppt</a:t>
            </a:r>
            <a:r>
              <a:rPr lang="en-US" altLang="ko-KR" spc="-300" dirty="0">
                <a:latin typeface="+mn-ea"/>
                <a:ea typeface="+mn-ea"/>
              </a:rPr>
              <a:t>] 2-1. </a:t>
            </a:r>
            <a:r>
              <a:rPr lang="ko-KR" altLang="en-US" spc="-300" dirty="0" err="1">
                <a:latin typeface="+mn-ea"/>
                <a:ea typeface="+mn-ea"/>
              </a:rPr>
              <a:t>트래픽</a:t>
            </a:r>
            <a:r>
              <a:rPr lang="ko-KR" altLang="en-US" spc="-300" dirty="0">
                <a:latin typeface="+mn-ea"/>
                <a:ea typeface="+mn-ea"/>
              </a:rPr>
              <a:t> </a:t>
            </a:r>
            <a:r>
              <a:rPr lang="ko-KR" altLang="en-US" spc="-300" dirty="0" err="1">
                <a:latin typeface="+mn-ea"/>
                <a:ea typeface="+mn-ea"/>
              </a:rPr>
              <a:t>리포팅</a:t>
            </a:r>
            <a:r>
              <a:rPr lang="ko-KR" altLang="en-US" spc="-300" dirty="0">
                <a:latin typeface="+mn-ea"/>
                <a:ea typeface="+mn-ea"/>
              </a:rPr>
              <a:t> </a:t>
            </a:r>
            <a:r>
              <a:rPr lang="en-US" altLang="ko-KR" spc="-300" dirty="0">
                <a:latin typeface="+mn-ea"/>
                <a:ea typeface="+mn-ea"/>
              </a:rPr>
              <a:t>&gt; </a:t>
            </a:r>
            <a:r>
              <a:rPr lang="ko-KR" altLang="en-US" spc="-300" dirty="0" err="1">
                <a:latin typeface="+mn-ea"/>
                <a:ea typeface="+mn-ea"/>
              </a:rPr>
              <a:t>페이지별</a:t>
            </a:r>
            <a:r>
              <a:rPr lang="ko-KR" altLang="en-US" spc="-300" dirty="0">
                <a:latin typeface="+mn-ea"/>
                <a:ea typeface="+mn-ea"/>
              </a:rPr>
              <a:t> 방문사용자 수</a:t>
            </a:r>
            <a:r>
              <a:rPr lang="en-US" altLang="ko-KR" spc="-300" dirty="0">
                <a:latin typeface="+mn-ea"/>
                <a:ea typeface="+mn-ea"/>
              </a:rPr>
              <a:t>, </a:t>
            </a:r>
            <a:r>
              <a:rPr lang="ko-KR" altLang="en-US" spc="-300" dirty="0">
                <a:latin typeface="+mn-ea"/>
                <a:ea typeface="+mn-ea"/>
              </a:rPr>
              <a:t>평균 </a:t>
            </a:r>
            <a:r>
              <a:rPr lang="ko-KR" altLang="en-US" spc="-300" dirty="0" err="1">
                <a:latin typeface="+mn-ea"/>
                <a:ea typeface="+mn-ea"/>
              </a:rPr>
              <a:t>머문시간</a:t>
            </a:r>
            <a:r>
              <a:rPr lang="en-US" altLang="ko-KR" spc="-300" dirty="0">
                <a:latin typeface="+mn-ea"/>
                <a:ea typeface="+mn-ea"/>
              </a:rPr>
              <a:t>, </a:t>
            </a:r>
            <a:r>
              <a:rPr lang="ko-KR" altLang="en-US" spc="-300" dirty="0">
                <a:latin typeface="+mn-ea"/>
                <a:ea typeface="+mn-ea"/>
              </a:rPr>
              <a:t>페이지 </a:t>
            </a:r>
            <a:r>
              <a:rPr lang="ko-KR" altLang="en-US" spc="-300" dirty="0" err="1">
                <a:latin typeface="+mn-ea"/>
                <a:ea typeface="+mn-ea"/>
              </a:rPr>
              <a:t>이탈률</a:t>
            </a:r>
            <a:endParaRPr lang="ko-KR" altLang="en-US" spc="-3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64" y="3485714"/>
            <a:ext cx="6503437" cy="29960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3001165" y="5000118"/>
            <a:ext cx="413840" cy="150380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53913" y="5483470"/>
            <a:ext cx="490773" cy="114898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94480" y="5710333"/>
            <a:ext cx="971022" cy="199055"/>
          </a:xfrm>
          <a:prstGeom prst="roundRect">
            <a:avLst>
              <a:gd name="adj" fmla="val 9460"/>
            </a:avLst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34779" y="5598367"/>
            <a:ext cx="409908" cy="118187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28544" y="6111860"/>
            <a:ext cx="195351" cy="1488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47204" y="546199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개별 </a:t>
            </a:r>
            <a:r>
              <a:rPr lang="ko-KR" altLang="en-US" sz="1200" b="1" dirty="0" err="1" smtClean="0"/>
              <a:t>검색어</a:t>
            </a:r>
            <a:endParaRPr lang="ko-KR" altLang="en-US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9639" y="1757574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57214" y="6111860"/>
            <a:ext cx="402476" cy="1488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43052" y="6111860"/>
            <a:ext cx="402476" cy="1488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9639" y="1904832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29639" y="2052090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9639" y="2199348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29639" y="2346606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9639" y="2493863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5" idx="3"/>
          </p:cNvCxnSpPr>
          <p:nvPr/>
        </p:nvCxnSpPr>
        <p:spPr>
          <a:xfrm flipV="1">
            <a:off x="3881535" y="1805627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881535" y="1955472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3881535" y="2100095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881535" y="2244718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881535" y="2389341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881535" y="2533963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47163" y="1714746"/>
            <a:ext cx="4603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/</a:t>
            </a:r>
          </a:p>
          <a:p>
            <a:r>
              <a:rPr lang="en-US" altLang="ko-KR" sz="900" dirty="0" smtClean="0"/>
              <a:t>Q4</a:t>
            </a:r>
          </a:p>
          <a:p>
            <a:r>
              <a:rPr lang="en-US" altLang="ko-KR" sz="900" dirty="0" smtClean="0"/>
              <a:t>A8</a:t>
            </a:r>
          </a:p>
          <a:p>
            <a:r>
              <a:rPr lang="en-US" altLang="ko-KR" sz="900" dirty="0" smtClean="0"/>
              <a:t>B7</a:t>
            </a:r>
          </a:p>
          <a:p>
            <a:r>
              <a:rPr lang="en-US" altLang="ko-KR" sz="900" dirty="0" smtClean="0"/>
              <a:t>C9</a:t>
            </a:r>
          </a:p>
          <a:p>
            <a:r>
              <a:rPr lang="en-US" altLang="ko-KR" sz="900" dirty="0" smtClean="0"/>
              <a:t>intro</a:t>
            </a:r>
          </a:p>
          <a:p>
            <a:r>
              <a:rPr lang="en-US" altLang="ko-KR" sz="900" dirty="0" smtClean="0"/>
              <a:t>about</a:t>
            </a:r>
            <a:endParaRPr lang="ko-KR" altLang="en-US" sz="900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022657" y="1805627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05022" y="1702306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C00000"/>
                </a:solidFill>
              </a:rPr>
              <a:t>데이터 확인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900" b="1" dirty="0" smtClean="0">
                <a:solidFill>
                  <a:srgbClr val="C00000"/>
                </a:solidFill>
              </a:rPr>
              <a:t>위치 주의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!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29639" y="2640334"/>
            <a:ext cx="3151896" cy="9610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81535" y="2680434"/>
            <a:ext cx="82109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5398489" y="1954222"/>
            <a:ext cx="4455459" cy="652473"/>
            <a:chOff x="5450541" y="2030144"/>
            <a:chExt cx="4455459" cy="65247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0541" y="2030144"/>
              <a:ext cx="4455459" cy="652473"/>
            </a:xfrm>
            <a:prstGeom prst="rect">
              <a:avLst/>
            </a:prstGeom>
          </p:spPr>
        </p:pic>
        <p:sp>
          <p:nvSpPr>
            <p:cNvPr id="35" name="모서리가 둥근 직사각형 34"/>
            <p:cNvSpPr/>
            <p:nvPr/>
          </p:nvSpPr>
          <p:spPr>
            <a:xfrm>
              <a:off x="9318692" y="2109608"/>
              <a:ext cx="587308" cy="179479"/>
            </a:xfrm>
            <a:prstGeom prst="roundRect">
              <a:avLst>
                <a:gd name="adj" fmla="val 9460"/>
              </a:avLst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7945185" y="2515522"/>
              <a:ext cx="252000" cy="96310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alpha val="24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575632" y="2515522"/>
              <a:ext cx="252000" cy="96310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alpha val="24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076850" y="2515522"/>
              <a:ext cx="252000" cy="96310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alpha val="24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3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ko-KR" sz="3200" b="1" spc="-150" dirty="0" err="1">
                <a:solidFill>
                  <a:schemeClr val="bg1"/>
                </a:solidFill>
                <a:latin typeface="+mn-ea"/>
              </a:rPr>
              <a:t>ppt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</a:rPr>
              <a:t>] </a:t>
            </a:r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2-1. </a:t>
            </a:r>
            <a:r>
              <a:rPr lang="ko-KR" altLang="en-US" sz="3200" b="1" spc="-150" dirty="0" err="1" smtClean="0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실제 방문자 대비 </a:t>
            </a:r>
            <a:endParaRPr lang="en-US" altLang="ko-KR" sz="3200" b="1" spc="-15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실제 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설문 참여자 데이터</a:t>
            </a:r>
          </a:p>
        </p:txBody>
      </p:sp>
    </p:spTree>
    <p:extLst>
      <p:ext uri="{BB962C8B-B14F-4D97-AF65-F5344CB8AC3E}">
        <p14:creationId xmlns:p14="http://schemas.microsoft.com/office/powerpoint/2010/main" val="80239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6" y="1056444"/>
            <a:ext cx="3879116" cy="26883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925661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</a:t>
            </a:r>
            <a:r>
              <a:rPr lang="en-US" altLang="ko-KR" spc="-150" dirty="0" err="1">
                <a:latin typeface="+mn-ea"/>
              </a:rPr>
              <a:t>ppt</a:t>
            </a:r>
            <a:r>
              <a:rPr lang="en-US" altLang="ko-KR" spc="-150" dirty="0">
                <a:latin typeface="+mn-ea"/>
              </a:rPr>
              <a:t>] </a:t>
            </a:r>
            <a:r>
              <a:rPr lang="en-US" altLang="ko-KR" spc="-150" dirty="0" smtClean="0">
                <a:latin typeface="+mn-ea"/>
                <a:ea typeface="+mn-ea"/>
              </a:rPr>
              <a:t>2-1. </a:t>
            </a:r>
            <a:r>
              <a:rPr lang="ko-KR" altLang="en-US" spc="-150" dirty="0" err="1" smtClean="0">
                <a:latin typeface="+mn-ea"/>
                <a:ea typeface="+mn-ea"/>
              </a:rPr>
              <a:t>트래픽</a:t>
            </a:r>
            <a:r>
              <a:rPr lang="ko-KR" altLang="en-US" spc="-150" dirty="0" smtClean="0">
                <a:latin typeface="+mn-ea"/>
                <a:ea typeface="+mn-ea"/>
              </a:rPr>
              <a:t> </a:t>
            </a:r>
            <a:r>
              <a:rPr lang="ko-KR" altLang="en-US" spc="-150" dirty="0" err="1" smtClean="0">
                <a:latin typeface="+mn-ea"/>
                <a:ea typeface="+mn-ea"/>
              </a:rPr>
              <a:t>리포팅</a:t>
            </a:r>
            <a:r>
              <a:rPr lang="ko-KR" altLang="en-US" spc="-150" dirty="0" smtClean="0">
                <a:latin typeface="+mn-ea"/>
                <a:ea typeface="+mn-ea"/>
              </a:rPr>
              <a:t> </a:t>
            </a:r>
            <a:r>
              <a:rPr lang="en-US" altLang="ko-KR" spc="-150" dirty="0" smtClean="0">
                <a:latin typeface="+mn-ea"/>
                <a:ea typeface="+mn-ea"/>
              </a:rPr>
              <a:t>&gt; </a:t>
            </a:r>
            <a:r>
              <a:rPr lang="ko-KR" altLang="en-US" spc="-150" dirty="0">
                <a:latin typeface="+mn-ea"/>
                <a:ea typeface="+mn-ea"/>
              </a:rPr>
              <a:t>실제 방문자 대비 실제 설문 참여자 데이터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7355" y="2335078"/>
            <a:ext cx="4711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+mn-ea"/>
              </a:rPr>
              <a:t>2-1. </a:t>
            </a:r>
            <a:r>
              <a:rPr lang="ko-KR" altLang="en-US" b="1" spc="-150" dirty="0" err="1">
                <a:latin typeface="+mn-ea"/>
              </a:rPr>
              <a:t>트래픽</a:t>
            </a:r>
            <a:r>
              <a:rPr lang="ko-KR" altLang="en-US" b="1" spc="-150" dirty="0">
                <a:latin typeface="+mn-ea"/>
              </a:rPr>
              <a:t> </a:t>
            </a:r>
            <a:r>
              <a:rPr lang="ko-KR" altLang="en-US" b="1" spc="-150" dirty="0" err="1">
                <a:latin typeface="+mn-ea"/>
              </a:rPr>
              <a:t>리포팅</a:t>
            </a:r>
            <a:r>
              <a:rPr lang="ko-KR" altLang="en-US" b="1" spc="-150" dirty="0">
                <a:latin typeface="+mn-ea"/>
              </a:rPr>
              <a:t> </a:t>
            </a:r>
            <a:r>
              <a:rPr lang="en-US" altLang="ko-KR" b="1" spc="-150" dirty="0">
                <a:latin typeface="+mn-ea"/>
              </a:rPr>
              <a:t>&gt; </a:t>
            </a:r>
            <a:r>
              <a:rPr lang="ko-KR" altLang="en-US" b="1" spc="-150" dirty="0">
                <a:latin typeface="+mn-ea"/>
              </a:rPr>
              <a:t>월</a:t>
            </a:r>
            <a:r>
              <a:rPr lang="ko-KR" altLang="en-US" b="1" spc="-150" dirty="0" smtClean="0">
                <a:latin typeface="+mn-ea"/>
              </a:rPr>
              <a:t>별 </a:t>
            </a:r>
            <a:r>
              <a:rPr lang="ko-KR" altLang="en-US" b="1" spc="-150" dirty="0">
                <a:latin typeface="+mn-ea"/>
              </a:rPr>
              <a:t>접속 </a:t>
            </a:r>
            <a:r>
              <a:rPr lang="ko-KR" altLang="en-US" b="1" spc="-150" dirty="0" smtClean="0">
                <a:latin typeface="+mn-ea"/>
              </a:rPr>
              <a:t>현황 </a:t>
            </a: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슬라이드</a:t>
            </a:r>
            <a:r>
              <a:rPr lang="en-US" altLang="ko-KR" spc="-150" dirty="0" smtClean="0">
                <a:latin typeface="+mn-ea"/>
              </a:rPr>
              <a:t>6)</a:t>
            </a:r>
            <a:endParaRPr lang="en-US" altLang="ko-KR" spc="-150" dirty="0">
              <a:latin typeface="+mn-ea"/>
            </a:endParaRPr>
          </a:p>
          <a:p>
            <a:endParaRPr lang="en-US" altLang="ko-KR" spc="-150" dirty="0" smtClean="0">
              <a:latin typeface="+mn-ea"/>
            </a:endParaRPr>
          </a:p>
          <a:p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월 데이터 값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95762" y="2914032"/>
            <a:ext cx="296728" cy="2645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892490" y="3031101"/>
            <a:ext cx="160486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600496" y="1657508"/>
            <a:ext cx="383813" cy="2645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 flipH="1">
            <a:off x="1792402" y="1922105"/>
            <a:ext cx="1" cy="2289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353" y="4268996"/>
            <a:ext cx="7117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latin typeface="+mn-ea"/>
              </a:rPr>
              <a:t>재무건강진단 관리자페이지 로그인 </a:t>
            </a:r>
            <a:r>
              <a:rPr lang="en-US" altLang="ko-KR" b="1" spc="-150" dirty="0">
                <a:latin typeface="+mn-ea"/>
              </a:rPr>
              <a:t>&gt; </a:t>
            </a:r>
            <a:r>
              <a:rPr lang="ko-KR" altLang="en-US" b="1" spc="-150" dirty="0" smtClean="0">
                <a:latin typeface="+mn-ea"/>
              </a:rPr>
              <a:t>조회 기간 </a:t>
            </a:r>
            <a:r>
              <a:rPr lang="en-US" altLang="ko-KR" spc="-150" dirty="0" smtClean="0">
                <a:latin typeface="+mn-ea"/>
              </a:rPr>
              <a:t>(2019-12-01 ~ 2019-12-31)</a:t>
            </a:r>
            <a:endParaRPr lang="en-US" altLang="ko-KR" spc="-150" dirty="0">
              <a:latin typeface="+mn-ea"/>
            </a:endParaRPr>
          </a:p>
          <a:p>
            <a:endParaRPr lang="en-US" altLang="ko-KR" spc="-150" dirty="0" smtClean="0">
              <a:latin typeface="+mn-ea"/>
            </a:endParaRPr>
          </a:p>
          <a:p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스크롤 쭉 내려서 아래 값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3" y="5325043"/>
            <a:ext cx="2191986" cy="9911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모서리가 둥근 직사각형 21"/>
          <p:cNvSpPr/>
          <p:nvPr/>
        </p:nvSpPr>
        <p:spPr>
          <a:xfrm>
            <a:off x="999847" y="5978867"/>
            <a:ext cx="166855" cy="20153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61881" y="3080591"/>
            <a:ext cx="7609586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en-US" altLang="ko-KR" sz="3200" b="1" spc="-300" dirty="0" err="1" smtClean="0">
                <a:solidFill>
                  <a:schemeClr val="bg1"/>
                </a:solidFill>
                <a:latin typeface="+mn-ea"/>
                <a:ea typeface="+mn-ea"/>
              </a:rPr>
              <a:t>ppt</a:t>
            </a:r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] </a:t>
            </a:r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2-2</a:t>
            </a:r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en-US" altLang="ko-KR" sz="3200" b="1" spc="-300" dirty="0">
                <a:solidFill>
                  <a:schemeClr val="bg1"/>
                </a:solidFill>
                <a:latin typeface="+mn-ea"/>
                <a:ea typeface="+mn-ea"/>
              </a:rPr>
              <a:t>Outbound </a:t>
            </a:r>
            <a:r>
              <a:rPr lang="ko-KR" altLang="en-US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현황 </a:t>
            </a:r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메트라이프생명 사회공헌재단</a:t>
            </a:r>
            <a:endParaRPr lang="ko-KR" altLang="en-US" sz="3200" b="1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30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2" y="827688"/>
            <a:ext cx="3774708" cy="25184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580907" y="3485747"/>
            <a:ext cx="6164230" cy="3222837"/>
            <a:chOff x="3580907" y="3485747"/>
            <a:chExt cx="6164230" cy="32228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0907" y="3485747"/>
              <a:ext cx="6164230" cy="32228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2156" y="3492600"/>
              <a:ext cx="1885711" cy="24669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</a:t>
            </a:r>
            <a:r>
              <a:rPr lang="en-US" altLang="ko-KR" spc="-150" dirty="0" err="1">
                <a:latin typeface="+mn-ea"/>
              </a:rPr>
              <a:t>ppt</a:t>
            </a:r>
            <a:r>
              <a:rPr lang="en-US" altLang="ko-KR" spc="-150" dirty="0">
                <a:latin typeface="+mn-ea"/>
              </a:rPr>
              <a:t>] </a:t>
            </a:r>
            <a:r>
              <a:rPr lang="en-US" altLang="ko-KR" spc="-150" dirty="0" smtClean="0">
                <a:latin typeface="+mn-ea"/>
                <a:ea typeface="+mn-ea"/>
              </a:rPr>
              <a:t>2-2</a:t>
            </a:r>
            <a:r>
              <a:rPr lang="en-US" altLang="ko-KR" spc="-150" dirty="0">
                <a:latin typeface="+mn-ea"/>
                <a:ea typeface="+mn-ea"/>
              </a:rPr>
              <a:t>. </a:t>
            </a:r>
            <a:r>
              <a:rPr lang="en-US" altLang="ko-KR" spc="-150" dirty="0" smtClean="0">
                <a:latin typeface="+mn-ea"/>
                <a:ea typeface="+mn-ea"/>
              </a:rPr>
              <a:t>Outbound </a:t>
            </a:r>
            <a:r>
              <a:rPr lang="ko-KR" altLang="en-US" spc="-150" dirty="0">
                <a:latin typeface="+mn-ea"/>
                <a:ea typeface="+mn-ea"/>
              </a:rPr>
              <a:t>현황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 smtClean="0">
                <a:latin typeface="+mn-ea"/>
                <a:ea typeface="+mn-ea"/>
              </a:rPr>
              <a:t>메트라이프생명 사회공헌재단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1895" y="1532466"/>
            <a:ext cx="3685201" cy="88900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34321" y="5055301"/>
            <a:ext cx="550689" cy="154672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61110" y="5889799"/>
            <a:ext cx="281565" cy="136210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31010" y="6165602"/>
            <a:ext cx="372172" cy="123189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33900" y="4928715"/>
            <a:ext cx="4892700" cy="86308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46502" y="6516435"/>
            <a:ext cx="1351101" cy="19192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20758" y="3807288"/>
            <a:ext cx="345417" cy="135651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37882" y="5841718"/>
            <a:ext cx="324000" cy="130269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365" y="1013390"/>
            <a:ext cx="3942168" cy="1291399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5105772" y="1490408"/>
            <a:ext cx="1709018" cy="448458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8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2" y="827688"/>
            <a:ext cx="3774708" cy="25184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</a:t>
            </a:r>
            <a:r>
              <a:rPr lang="en-US" altLang="ko-KR" spc="-150" dirty="0" err="1">
                <a:latin typeface="+mn-ea"/>
              </a:rPr>
              <a:t>ppt</a:t>
            </a:r>
            <a:r>
              <a:rPr lang="en-US" altLang="ko-KR" spc="-150" dirty="0">
                <a:latin typeface="+mn-ea"/>
              </a:rPr>
              <a:t>] </a:t>
            </a:r>
            <a:r>
              <a:rPr lang="en-US" altLang="ko-KR" spc="-150" dirty="0" smtClean="0">
                <a:latin typeface="+mn-ea"/>
                <a:ea typeface="+mn-ea"/>
              </a:rPr>
              <a:t>2-2</a:t>
            </a:r>
            <a:r>
              <a:rPr lang="en-US" altLang="ko-KR" spc="-150" dirty="0">
                <a:latin typeface="+mn-ea"/>
                <a:ea typeface="+mn-ea"/>
              </a:rPr>
              <a:t>. </a:t>
            </a:r>
            <a:r>
              <a:rPr lang="en-US" altLang="ko-KR" spc="-150" dirty="0" smtClean="0">
                <a:latin typeface="+mn-ea"/>
                <a:ea typeface="+mn-ea"/>
              </a:rPr>
              <a:t>Outbound </a:t>
            </a:r>
            <a:r>
              <a:rPr lang="ko-KR" altLang="en-US" spc="-150" dirty="0">
                <a:latin typeface="+mn-ea"/>
                <a:ea typeface="+mn-ea"/>
              </a:rPr>
              <a:t>현황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 smtClean="0">
                <a:latin typeface="+mn-ea"/>
                <a:ea typeface="+mn-ea"/>
              </a:rPr>
              <a:t>메트라이프생명 사회공헌재단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1895" y="2531533"/>
            <a:ext cx="3685201" cy="88900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34279" y="4478694"/>
            <a:ext cx="6359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+mn-ea"/>
              </a:rPr>
              <a:t>2-2. </a:t>
            </a:r>
            <a:r>
              <a:rPr lang="en-US" altLang="ko-KR" b="1" spc="-150" dirty="0">
                <a:latin typeface="+mn-ea"/>
              </a:rPr>
              <a:t>Outbound </a:t>
            </a:r>
            <a:r>
              <a:rPr lang="ko-KR" altLang="en-US" b="1" spc="-150" dirty="0">
                <a:latin typeface="+mn-ea"/>
              </a:rPr>
              <a:t>현황 </a:t>
            </a:r>
            <a:r>
              <a:rPr lang="en-US" altLang="ko-KR" b="1" spc="-150" dirty="0">
                <a:latin typeface="+mn-ea"/>
              </a:rPr>
              <a:t>&gt; </a:t>
            </a:r>
            <a:r>
              <a:rPr lang="ko-KR" altLang="en-US" b="1" spc="-150" dirty="0">
                <a:latin typeface="+mn-ea"/>
              </a:rPr>
              <a:t>메트라이프생명 사회공헌재단 </a:t>
            </a: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슬라이드</a:t>
            </a:r>
            <a:r>
              <a:rPr lang="en-US" altLang="ko-KR" spc="-150" dirty="0" smtClean="0">
                <a:latin typeface="+mn-ea"/>
              </a:rPr>
              <a:t>16)</a:t>
            </a:r>
            <a:endParaRPr lang="en-US" altLang="ko-KR" spc="-150" dirty="0">
              <a:latin typeface="+mn-ea"/>
            </a:endParaRPr>
          </a:p>
          <a:p>
            <a:endParaRPr lang="en-US" altLang="ko-KR" spc="-150" dirty="0" smtClean="0">
              <a:latin typeface="+mn-ea"/>
            </a:endParaRPr>
          </a:p>
          <a:p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모두 더한 값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(1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일부터 말일까지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en-US" altLang="ko-KR" sz="3200" b="1" spc="-300" dirty="0" err="1" smtClean="0">
                <a:solidFill>
                  <a:schemeClr val="bg1"/>
                </a:solidFill>
                <a:latin typeface="+mn-ea"/>
                <a:ea typeface="+mn-ea"/>
              </a:rPr>
              <a:t>ppt</a:t>
            </a:r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] </a:t>
            </a:r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2-2</a:t>
            </a:r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en-US" altLang="ko-KR" sz="3200" b="1" spc="-300" dirty="0">
                <a:solidFill>
                  <a:schemeClr val="bg1"/>
                </a:solidFill>
                <a:latin typeface="+mn-ea"/>
                <a:ea typeface="+mn-ea"/>
              </a:rPr>
              <a:t>Outbound </a:t>
            </a:r>
            <a:r>
              <a:rPr lang="ko-KR" altLang="en-US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현황 </a:t>
            </a:r>
            <a:r>
              <a:rPr lang="en-US" altLang="ko-KR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메트라이프</a:t>
            </a:r>
            <a:r>
              <a:rPr lang="ko-KR" altLang="en-US" sz="3200" b="1" spc="-300" dirty="0" smtClean="0">
                <a:solidFill>
                  <a:schemeClr val="bg1"/>
                </a:solidFill>
                <a:latin typeface="+mn-ea"/>
                <a:ea typeface="+mn-ea"/>
              </a:rPr>
              <a:t>생명</a:t>
            </a:r>
            <a:endParaRPr lang="ko-KR" altLang="en-US" sz="3200" b="1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745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579693" y="3485518"/>
            <a:ext cx="6164230" cy="3240000"/>
            <a:chOff x="3579693" y="3485518"/>
            <a:chExt cx="6164230" cy="324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9693" y="3485518"/>
              <a:ext cx="616423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156" y="3497145"/>
              <a:ext cx="1885711" cy="24669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58" y="861424"/>
            <a:ext cx="3750339" cy="24903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</a:t>
            </a:r>
            <a:r>
              <a:rPr lang="en-US" altLang="ko-KR" spc="-150" dirty="0" err="1">
                <a:latin typeface="+mn-ea"/>
              </a:rPr>
              <a:t>ppt</a:t>
            </a:r>
            <a:r>
              <a:rPr lang="en-US" altLang="ko-KR" spc="-150" dirty="0">
                <a:latin typeface="+mn-ea"/>
              </a:rPr>
              <a:t>] </a:t>
            </a:r>
            <a:r>
              <a:rPr lang="en-US" altLang="ko-KR" spc="-150" dirty="0" smtClean="0">
                <a:latin typeface="+mn-ea"/>
                <a:ea typeface="+mn-ea"/>
              </a:rPr>
              <a:t>2-2</a:t>
            </a:r>
            <a:r>
              <a:rPr lang="en-US" altLang="ko-KR" spc="-150" dirty="0">
                <a:latin typeface="+mn-ea"/>
                <a:ea typeface="+mn-ea"/>
              </a:rPr>
              <a:t>. </a:t>
            </a:r>
            <a:r>
              <a:rPr lang="en-US" altLang="ko-KR" spc="-150" dirty="0" smtClean="0">
                <a:latin typeface="+mn-ea"/>
                <a:ea typeface="+mn-ea"/>
              </a:rPr>
              <a:t>Outbound </a:t>
            </a:r>
            <a:r>
              <a:rPr lang="ko-KR" altLang="en-US" spc="-150" dirty="0">
                <a:latin typeface="+mn-ea"/>
                <a:ea typeface="+mn-ea"/>
              </a:rPr>
              <a:t>현황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>
                <a:latin typeface="+mn-ea"/>
                <a:ea typeface="+mn-ea"/>
              </a:rPr>
              <a:t>메트라이프생명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1895" y="1532466"/>
            <a:ext cx="3685201" cy="88900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34321" y="5055301"/>
            <a:ext cx="550689" cy="154672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61110" y="5889799"/>
            <a:ext cx="281565" cy="136210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31010" y="6165602"/>
            <a:ext cx="372172" cy="123189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33900" y="4928715"/>
            <a:ext cx="4892700" cy="86308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46502" y="6516435"/>
            <a:ext cx="1351101" cy="19192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20758" y="3807288"/>
            <a:ext cx="345417" cy="135651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37882" y="5841718"/>
            <a:ext cx="324000" cy="130269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365" y="1013390"/>
            <a:ext cx="3942168" cy="1291399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6783048" y="1490408"/>
            <a:ext cx="1709018" cy="448458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6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269"/>
          <a:stretch/>
        </p:blipFill>
        <p:spPr>
          <a:xfrm>
            <a:off x="2703966" y="2976811"/>
            <a:ext cx="5633253" cy="21574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84" y="1907675"/>
            <a:ext cx="4155342" cy="654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ko-KR" altLang="en-US" spc="-150" dirty="0" smtClean="0">
                <a:latin typeface="+mn-ea"/>
                <a:ea typeface="+mn-ea"/>
              </a:rPr>
              <a:t>꼭 먼저 확인하세요</a:t>
            </a:r>
            <a:r>
              <a:rPr lang="en-US" altLang="ko-KR" spc="-150" dirty="0" smtClean="0">
                <a:latin typeface="+mn-ea"/>
                <a:ea typeface="+mn-ea"/>
              </a:rPr>
              <a:t>!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53215" y="1989485"/>
            <a:ext cx="714524" cy="168997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40421" y="2177143"/>
            <a:ext cx="1966061" cy="242596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74161" y="3661053"/>
            <a:ext cx="1132321" cy="301345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74228" y="4426164"/>
            <a:ext cx="983030" cy="301345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8" y="861424"/>
            <a:ext cx="3750339" cy="24903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</a:t>
            </a:r>
            <a:r>
              <a:rPr lang="en-US" altLang="ko-KR" spc="-150" dirty="0" err="1">
                <a:latin typeface="+mn-ea"/>
              </a:rPr>
              <a:t>ppt</a:t>
            </a:r>
            <a:r>
              <a:rPr lang="en-US" altLang="ko-KR" spc="-150" dirty="0">
                <a:latin typeface="+mn-ea"/>
              </a:rPr>
              <a:t>] </a:t>
            </a:r>
            <a:r>
              <a:rPr lang="en-US" altLang="ko-KR" spc="-150" dirty="0" smtClean="0">
                <a:latin typeface="+mn-ea"/>
                <a:ea typeface="+mn-ea"/>
              </a:rPr>
              <a:t>2-2</a:t>
            </a:r>
            <a:r>
              <a:rPr lang="en-US" altLang="ko-KR" spc="-150" dirty="0">
                <a:latin typeface="+mn-ea"/>
                <a:ea typeface="+mn-ea"/>
              </a:rPr>
              <a:t>. </a:t>
            </a:r>
            <a:r>
              <a:rPr lang="en-US" altLang="ko-KR" spc="-150" dirty="0" smtClean="0">
                <a:latin typeface="+mn-ea"/>
                <a:ea typeface="+mn-ea"/>
              </a:rPr>
              <a:t>Outbound </a:t>
            </a:r>
            <a:r>
              <a:rPr lang="ko-KR" altLang="en-US" spc="-150" dirty="0">
                <a:latin typeface="+mn-ea"/>
                <a:ea typeface="+mn-ea"/>
              </a:rPr>
              <a:t>현황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>
                <a:latin typeface="+mn-ea"/>
                <a:ea typeface="+mn-ea"/>
              </a:rPr>
              <a:t>메트라이프생명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1895" y="2556933"/>
            <a:ext cx="3685201" cy="794811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34279" y="4478694"/>
            <a:ext cx="5027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+mn-ea"/>
              </a:rPr>
              <a:t>2-2. </a:t>
            </a:r>
            <a:r>
              <a:rPr lang="en-US" altLang="ko-KR" b="1" spc="-150" dirty="0">
                <a:latin typeface="+mn-ea"/>
              </a:rPr>
              <a:t>Outbound </a:t>
            </a:r>
            <a:r>
              <a:rPr lang="ko-KR" altLang="en-US" b="1" spc="-150" dirty="0">
                <a:latin typeface="+mn-ea"/>
              </a:rPr>
              <a:t>현황 </a:t>
            </a:r>
            <a:r>
              <a:rPr lang="en-US" altLang="ko-KR" b="1" spc="-150" dirty="0">
                <a:latin typeface="+mn-ea"/>
              </a:rPr>
              <a:t>&gt; </a:t>
            </a:r>
            <a:r>
              <a:rPr lang="ko-KR" altLang="en-US" b="1" spc="-150" dirty="0" smtClean="0">
                <a:latin typeface="+mn-ea"/>
              </a:rPr>
              <a:t>메트라이프생명 </a:t>
            </a: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슬라이드</a:t>
            </a:r>
            <a:r>
              <a:rPr lang="en-US" altLang="ko-KR" spc="-150" dirty="0" smtClean="0">
                <a:latin typeface="+mn-ea"/>
              </a:rPr>
              <a:t>19)</a:t>
            </a:r>
            <a:endParaRPr lang="en-US" altLang="ko-KR" spc="-150" dirty="0">
              <a:latin typeface="+mn-ea"/>
            </a:endParaRPr>
          </a:p>
          <a:p>
            <a:endParaRPr lang="en-US" altLang="ko-KR" spc="-150" dirty="0" smtClean="0">
              <a:latin typeface="+mn-ea"/>
            </a:endParaRPr>
          </a:p>
          <a:p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모두 더한 값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(1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일부터 말일까지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</a:rPr>
              <a:t>[Excel]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상단 영역</a:t>
            </a:r>
            <a:endParaRPr lang="ko-KR" altLang="en-US" sz="32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410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0" y="1077194"/>
            <a:ext cx="7065459" cy="32621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[Excel] </a:t>
            </a:r>
            <a:r>
              <a:rPr lang="ko-KR" altLang="en-US" spc="-150" dirty="0">
                <a:latin typeface="+mn-ea"/>
              </a:rPr>
              <a:t>상단 영역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5012" y="4744817"/>
            <a:ext cx="536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+mn-ea"/>
              </a:rPr>
              <a:t>2-1. </a:t>
            </a:r>
            <a:r>
              <a:rPr lang="ko-KR" altLang="en-US" b="1" spc="-150" dirty="0" err="1" smtClean="0">
                <a:latin typeface="+mn-ea"/>
              </a:rPr>
              <a:t>트래픽</a:t>
            </a:r>
            <a:r>
              <a:rPr lang="ko-KR" altLang="en-US" b="1" spc="-150" dirty="0" smtClean="0">
                <a:latin typeface="+mn-ea"/>
              </a:rPr>
              <a:t> </a:t>
            </a:r>
            <a:r>
              <a:rPr lang="ko-KR" altLang="en-US" b="1" spc="-150" dirty="0" err="1">
                <a:latin typeface="+mn-ea"/>
              </a:rPr>
              <a:t>리포팅</a:t>
            </a:r>
            <a:r>
              <a:rPr lang="ko-KR" altLang="en-US" b="1" spc="-150" dirty="0">
                <a:latin typeface="+mn-ea"/>
              </a:rPr>
              <a:t> </a:t>
            </a:r>
            <a:r>
              <a:rPr lang="en-US" altLang="ko-KR" b="1" spc="-150" dirty="0">
                <a:latin typeface="+mn-ea"/>
              </a:rPr>
              <a:t>&gt; </a:t>
            </a:r>
            <a:endParaRPr lang="en-US" altLang="ko-KR" b="1" spc="-150" dirty="0" smtClean="0">
              <a:latin typeface="+mn-ea"/>
            </a:endParaRPr>
          </a:p>
          <a:p>
            <a:r>
              <a:rPr lang="ko-KR" altLang="en-US" b="1" spc="-150" dirty="0" smtClean="0">
                <a:latin typeface="+mn-ea"/>
              </a:rPr>
              <a:t>실제 </a:t>
            </a:r>
            <a:r>
              <a:rPr lang="ko-KR" altLang="en-US" b="1" spc="-150" dirty="0">
                <a:latin typeface="+mn-ea"/>
              </a:rPr>
              <a:t>방문자 대비 </a:t>
            </a:r>
            <a:r>
              <a:rPr lang="ko-KR" altLang="en-US" b="1" spc="-150" dirty="0" smtClean="0">
                <a:latin typeface="+mn-ea"/>
              </a:rPr>
              <a:t>실제 </a:t>
            </a:r>
            <a:r>
              <a:rPr lang="ko-KR" altLang="en-US" b="1" spc="-150" dirty="0">
                <a:latin typeface="+mn-ea"/>
              </a:rPr>
              <a:t>설문 참여자 </a:t>
            </a:r>
            <a:r>
              <a:rPr lang="ko-KR" altLang="en-US" b="1" spc="-150" dirty="0" smtClean="0">
                <a:latin typeface="+mn-ea"/>
              </a:rPr>
              <a:t>데이터 </a:t>
            </a: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슬라이드</a:t>
            </a:r>
            <a:r>
              <a:rPr lang="en-US" altLang="ko-KR" spc="-150" dirty="0" smtClean="0">
                <a:latin typeface="+mn-ea"/>
              </a:rPr>
              <a:t>14)</a:t>
            </a:r>
          </a:p>
          <a:p>
            <a:endParaRPr lang="en-US" altLang="ko-KR" spc="-150" dirty="0" smtClean="0">
              <a:latin typeface="+mn-ea"/>
            </a:endParaRPr>
          </a:p>
          <a:p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방문자 수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설문 참여자 수 각각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6266" y="4108189"/>
            <a:ext cx="426763" cy="231142"/>
          </a:xfrm>
          <a:prstGeom prst="rect">
            <a:avLst/>
          </a:prstGeom>
          <a:solidFill>
            <a:srgbClr val="66CCFF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 설명선 19"/>
          <p:cNvSpPr/>
          <p:nvPr/>
        </p:nvSpPr>
        <p:spPr>
          <a:xfrm>
            <a:off x="6011335" y="3668667"/>
            <a:ext cx="1954573" cy="326756"/>
          </a:xfrm>
          <a:prstGeom prst="wedgeRectCallout">
            <a:avLst>
              <a:gd name="adj1" fmla="val -33430"/>
              <a:gd name="adj2" fmla="val 86889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2018.10.01 ~ </a:t>
            </a:r>
            <a:r>
              <a:rPr lang="ko-KR" altLang="en-US" sz="800" dirty="0" smtClean="0">
                <a:solidFill>
                  <a:srgbClr val="FF0000"/>
                </a:solidFill>
              </a:rPr>
              <a:t>해당월 말일까지 조회된 값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9" y="4757477"/>
            <a:ext cx="3993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+mn-ea"/>
              </a:rPr>
              <a:t>2-1. </a:t>
            </a:r>
            <a:r>
              <a:rPr lang="ko-KR" altLang="en-US" b="1" spc="-150" dirty="0" err="1" smtClean="0">
                <a:latin typeface="+mn-ea"/>
              </a:rPr>
              <a:t>트래픽</a:t>
            </a:r>
            <a:r>
              <a:rPr lang="ko-KR" altLang="en-US" b="1" spc="-150" dirty="0" smtClean="0">
                <a:latin typeface="+mn-ea"/>
              </a:rPr>
              <a:t> </a:t>
            </a:r>
            <a:r>
              <a:rPr lang="ko-KR" altLang="en-US" b="1" spc="-150" dirty="0" err="1">
                <a:latin typeface="+mn-ea"/>
              </a:rPr>
              <a:t>리포팅</a:t>
            </a:r>
            <a:r>
              <a:rPr lang="ko-KR" altLang="en-US" b="1" spc="-150" dirty="0">
                <a:latin typeface="+mn-ea"/>
              </a:rPr>
              <a:t> </a:t>
            </a:r>
            <a:r>
              <a:rPr lang="en-US" altLang="ko-KR" b="1" spc="-150" dirty="0">
                <a:latin typeface="+mn-ea"/>
              </a:rPr>
              <a:t>&gt; </a:t>
            </a:r>
            <a:r>
              <a:rPr lang="ko-KR" altLang="en-US" b="1" spc="-150" dirty="0" smtClean="0">
                <a:latin typeface="+mn-ea"/>
              </a:rPr>
              <a:t>접속현황 데이터 </a:t>
            </a: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슬라이드</a:t>
            </a:r>
            <a:r>
              <a:rPr lang="en-US" altLang="ko-KR" spc="-150" dirty="0" smtClean="0">
                <a:latin typeface="+mn-ea"/>
              </a:rPr>
              <a:t>4)</a:t>
            </a:r>
          </a:p>
          <a:p>
            <a:endParaRPr lang="en-US" altLang="ko-KR" spc="-150" dirty="0" smtClean="0">
              <a:latin typeface="+mn-ea"/>
            </a:endParaRPr>
          </a:p>
          <a:p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2018.10.01 ~ 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해당월까지 조회 값</a:t>
            </a:r>
            <a:endParaRPr lang="en-US" altLang="ko-KR" spc="-15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+ 882(</a:t>
            </a:r>
            <a:r>
              <a:rPr lang="ko-KR" altLang="en-US" spc="-15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고정값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72157" y="4115532"/>
            <a:ext cx="308654" cy="1249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7" idx="2"/>
          </p:cNvCxnSpPr>
          <p:nvPr/>
        </p:nvCxnSpPr>
        <p:spPr>
          <a:xfrm>
            <a:off x="1169648" y="4339331"/>
            <a:ext cx="322395" cy="441642"/>
          </a:xfrm>
          <a:prstGeom prst="straightConnector1">
            <a:avLst/>
          </a:prstGeom>
          <a:ln>
            <a:solidFill>
              <a:srgbClr val="66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952176" y="3577591"/>
            <a:ext cx="3873173" cy="1138891"/>
            <a:chOff x="952176" y="3577591"/>
            <a:chExt cx="3873173" cy="1138891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382581" y="3577591"/>
              <a:ext cx="442768" cy="291754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alpha val="24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2" idx="2"/>
            </p:cNvCxnSpPr>
            <p:nvPr/>
          </p:nvCxnSpPr>
          <p:spPr>
            <a:xfrm>
              <a:off x="4603965" y="3869345"/>
              <a:ext cx="221384" cy="84713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952176" y="3577591"/>
              <a:ext cx="442768" cy="291754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alpha val="24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화살표 연결선 30"/>
          <p:cNvCxnSpPr/>
          <p:nvPr/>
        </p:nvCxnSpPr>
        <p:spPr>
          <a:xfrm>
            <a:off x="1394944" y="3735977"/>
            <a:ext cx="3430405" cy="980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25" y="1058893"/>
            <a:ext cx="4959645" cy="26830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[Excel] </a:t>
            </a:r>
            <a:r>
              <a:rPr lang="ko-KR" altLang="en-US" spc="-150" dirty="0">
                <a:latin typeface="+mn-ea"/>
              </a:rPr>
              <a:t>상단 영역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0667" y="3443304"/>
            <a:ext cx="1016475" cy="145871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26" y="3485713"/>
            <a:ext cx="6509474" cy="3163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3069587" y="4037129"/>
            <a:ext cx="476045" cy="128192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04148" y="5748017"/>
            <a:ext cx="341484" cy="99168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21722" y="5797602"/>
            <a:ext cx="456564" cy="522334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68670" y="5872068"/>
            <a:ext cx="170742" cy="93305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3" y="1096255"/>
            <a:ext cx="6076335" cy="2208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26" y="3588734"/>
            <a:ext cx="6681019" cy="28769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[Excel] </a:t>
            </a:r>
            <a:r>
              <a:rPr lang="ko-KR" altLang="en-US" spc="-150" dirty="0">
                <a:latin typeface="+mn-ea"/>
              </a:rPr>
              <a:t>상단 영역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067279" y="4845993"/>
            <a:ext cx="305303" cy="124836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38895" y="5113673"/>
            <a:ext cx="375632" cy="99168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31806" y="5898764"/>
            <a:ext cx="553696" cy="15545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96083" y="5232525"/>
            <a:ext cx="170742" cy="93305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31807" y="6182209"/>
            <a:ext cx="553696" cy="283446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16997" y="2857565"/>
            <a:ext cx="1451911" cy="72936"/>
          </a:xfrm>
          <a:prstGeom prst="roundRect">
            <a:avLst>
              <a:gd name="adj" fmla="val 9460"/>
            </a:avLst>
          </a:prstGeom>
          <a:solidFill>
            <a:srgbClr val="66CCFF">
              <a:alpha val="23922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23770" y="2846721"/>
            <a:ext cx="1732934" cy="8378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 설명선 19"/>
          <p:cNvSpPr/>
          <p:nvPr/>
        </p:nvSpPr>
        <p:spPr>
          <a:xfrm>
            <a:off x="6532775" y="2149610"/>
            <a:ext cx="2284200" cy="326756"/>
          </a:xfrm>
          <a:prstGeom prst="wedgeRectCallout">
            <a:avLst>
              <a:gd name="adj1" fmla="val -67459"/>
              <a:gd name="adj2" fmla="val 172196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2020.5</a:t>
            </a:r>
            <a:r>
              <a:rPr lang="ko-KR" altLang="en-US" sz="800" dirty="0" smtClean="0">
                <a:solidFill>
                  <a:srgbClr val="FF0000"/>
                </a:solidFill>
              </a:rPr>
              <a:t>월 이후  </a:t>
            </a:r>
            <a:r>
              <a:rPr lang="en-US" altLang="ko-KR" sz="800" dirty="0" smtClean="0">
                <a:solidFill>
                  <a:srgbClr val="FF0000"/>
                </a:solidFill>
              </a:rPr>
              <a:t>(Other) </a:t>
            </a:r>
            <a:r>
              <a:rPr lang="ko-KR" altLang="en-US" sz="800" dirty="0" smtClean="0">
                <a:solidFill>
                  <a:srgbClr val="FF0000"/>
                </a:solidFill>
              </a:rPr>
              <a:t>채널의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metlife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>
                <a:solidFill>
                  <a:srgbClr val="FF0000"/>
                </a:solidFill>
              </a:rPr>
              <a:t>유입은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Referral </a:t>
            </a:r>
            <a:r>
              <a:rPr lang="ko-KR" altLang="en-US" sz="800" dirty="0" smtClean="0">
                <a:solidFill>
                  <a:schemeClr val="tx1"/>
                </a:solidFill>
              </a:rPr>
              <a:t>에 포함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90" y="5328681"/>
            <a:ext cx="2196057" cy="1140165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831577" y="6113206"/>
            <a:ext cx="1955867" cy="162233"/>
          </a:xfrm>
          <a:prstGeom prst="roundRect">
            <a:avLst>
              <a:gd name="adj" fmla="val 9460"/>
            </a:avLst>
          </a:prstGeom>
          <a:solidFill>
            <a:srgbClr val="66CCFF">
              <a:alpha val="23922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6419" y="6044470"/>
            <a:ext cx="700549" cy="137740"/>
          </a:xfrm>
          <a:prstGeom prst="roundRect">
            <a:avLst>
              <a:gd name="adj" fmla="val 9460"/>
            </a:avLst>
          </a:prstGeom>
          <a:solidFill>
            <a:srgbClr val="66CCFF">
              <a:alpha val="23922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5" idx="1"/>
            <a:endCxn id="24" idx="3"/>
          </p:cNvCxnSpPr>
          <p:nvPr/>
        </p:nvCxnSpPr>
        <p:spPr>
          <a:xfrm flipH="1">
            <a:off x="2787444" y="6113340"/>
            <a:ext cx="1378975" cy="8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</a:rPr>
              <a:t>[Excel]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하단 영역</a:t>
            </a:r>
            <a:endParaRPr lang="ko-KR" altLang="en-US" sz="32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1810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26" y="3485712"/>
            <a:ext cx="6509474" cy="31415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25" y="1058062"/>
            <a:ext cx="6736843" cy="26839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[Excel] </a:t>
            </a:r>
            <a:r>
              <a:rPr lang="ko-KR" altLang="en-US" spc="-150" dirty="0" smtClean="0">
                <a:latin typeface="+mn-ea"/>
              </a:rPr>
              <a:t>하단 </a:t>
            </a:r>
            <a:r>
              <a:rPr lang="ko-KR" altLang="en-US" spc="-150" dirty="0">
                <a:latin typeface="+mn-ea"/>
              </a:rPr>
              <a:t>영역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1478" y="3468185"/>
            <a:ext cx="127671" cy="145872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76582" y="3468185"/>
            <a:ext cx="5983866" cy="145872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075314" y="3614057"/>
            <a:ext cx="1" cy="550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998" y="426460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모두 합친 값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75807" y="4248112"/>
            <a:ext cx="305303" cy="124836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43788" y="5248998"/>
            <a:ext cx="375632" cy="99168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14016" y="5824214"/>
            <a:ext cx="1203013" cy="483279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28458" y="5149566"/>
            <a:ext cx="310954" cy="84355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3380" y="2857476"/>
            <a:ext cx="31998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spc="-150" dirty="0" smtClean="0">
                <a:solidFill>
                  <a:srgbClr val="0061A0"/>
                </a:solidFill>
              </a:rPr>
              <a:t>THANK YOU</a:t>
            </a:r>
          </a:p>
          <a:p>
            <a:pPr algn="ctr"/>
            <a:r>
              <a:rPr lang="en-US" altLang="ko-KR" sz="2000" spc="-150" dirty="0" smtClean="0">
                <a:solidFill>
                  <a:srgbClr val="0061A0"/>
                </a:solidFill>
              </a:rPr>
              <a:t>End of Document</a:t>
            </a:r>
            <a:endParaRPr lang="ko-KR" altLang="en-US" sz="2000" spc="-150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en-US" altLang="ko-KR" sz="3200" b="1" spc="-150" dirty="0" err="1" smtClean="0">
                <a:solidFill>
                  <a:schemeClr val="bg1"/>
                </a:solidFill>
                <a:latin typeface="+mn-ea"/>
                <a:ea typeface="+mn-ea"/>
              </a:rPr>
              <a:t>ppt</a:t>
            </a:r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] 2-1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일별 접속 현황 </a:t>
            </a:r>
          </a:p>
        </p:txBody>
      </p:sp>
    </p:spTree>
    <p:extLst>
      <p:ext uri="{BB962C8B-B14F-4D97-AF65-F5344CB8AC3E}">
        <p14:creationId xmlns:p14="http://schemas.microsoft.com/office/powerpoint/2010/main" val="28379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1056444"/>
            <a:ext cx="3879115" cy="26883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63" y="3485713"/>
            <a:ext cx="6503437" cy="31815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</a:t>
            </a:r>
            <a:r>
              <a:rPr lang="en-US" altLang="ko-KR" spc="-150" dirty="0" err="1">
                <a:latin typeface="+mn-ea"/>
              </a:rPr>
              <a:t>ppt</a:t>
            </a:r>
            <a:r>
              <a:rPr lang="en-US" altLang="ko-KR" spc="-150" dirty="0">
                <a:latin typeface="+mn-ea"/>
              </a:rPr>
              <a:t>] </a:t>
            </a:r>
            <a:r>
              <a:rPr lang="en-US" altLang="ko-KR" spc="-150" dirty="0" smtClean="0">
                <a:latin typeface="+mn-ea"/>
                <a:ea typeface="+mn-ea"/>
              </a:rPr>
              <a:t>2-1</a:t>
            </a:r>
            <a:r>
              <a:rPr lang="en-US" altLang="ko-KR" spc="-150" dirty="0">
                <a:latin typeface="+mn-ea"/>
                <a:ea typeface="+mn-ea"/>
              </a:rPr>
              <a:t>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>
                <a:latin typeface="+mn-ea"/>
                <a:ea typeface="+mn-ea"/>
              </a:rPr>
              <a:t>일별 접속 현황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1164" y="4654063"/>
            <a:ext cx="550689" cy="154672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70288" y="4821175"/>
            <a:ext cx="206921" cy="130269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99595" y="4685524"/>
            <a:ext cx="5180781" cy="863080"/>
          </a:xfrm>
          <a:prstGeom prst="roundRect">
            <a:avLst>
              <a:gd name="adj" fmla="val 9460"/>
            </a:avLst>
          </a:prstGeom>
          <a:solidFill>
            <a:schemeClr val="accent2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6252881" y="4195482"/>
            <a:ext cx="1552390" cy="285684"/>
          </a:xfrm>
          <a:prstGeom prst="wedgeRectCallout">
            <a:avLst>
              <a:gd name="adj1" fmla="val -44304"/>
              <a:gd name="adj2" fmla="val 1212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조회값</a:t>
            </a:r>
            <a:r>
              <a:rPr lang="ko-KR" altLang="en-US" sz="800" dirty="0" smtClean="0">
                <a:solidFill>
                  <a:srgbClr val="FF0000"/>
                </a:solidFill>
              </a:rPr>
              <a:t> 적용 </a:t>
            </a:r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</a:rPr>
              <a:t>엑셀 다운로드 </a:t>
            </a:r>
            <a:r>
              <a:rPr lang="en-US" altLang="ko-KR" sz="800" dirty="0" smtClean="0">
                <a:solidFill>
                  <a:srgbClr val="FF0000"/>
                </a:solidFill>
              </a:rPr>
              <a:t>X)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ko-KR" sz="3200" b="1" spc="-150" dirty="0" err="1">
                <a:solidFill>
                  <a:schemeClr val="bg1"/>
                </a:solidFill>
                <a:latin typeface="+mn-ea"/>
              </a:rPr>
              <a:t>ppt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</a:rPr>
              <a:t>] </a:t>
            </a:r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2-1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월별 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접속 현황 </a:t>
            </a:r>
          </a:p>
        </p:txBody>
      </p:sp>
    </p:spTree>
    <p:extLst>
      <p:ext uri="{BB962C8B-B14F-4D97-AF65-F5344CB8AC3E}">
        <p14:creationId xmlns:p14="http://schemas.microsoft.com/office/powerpoint/2010/main" val="307341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</a:t>
            </a:r>
            <a:r>
              <a:rPr lang="en-US" altLang="ko-KR" spc="-150" dirty="0" err="1">
                <a:latin typeface="+mn-ea"/>
              </a:rPr>
              <a:t>ppt</a:t>
            </a:r>
            <a:r>
              <a:rPr lang="en-US" altLang="ko-KR" spc="-150" dirty="0">
                <a:latin typeface="+mn-ea"/>
              </a:rPr>
              <a:t>] </a:t>
            </a:r>
            <a:r>
              <a:rPr lang="en-US" altLang="ko-KR" spc="-150" dirty="0" smtClean="0">
                <a:latin typeface="+mn-ea"/>
                <a:ea typeface="+mn-ea"/>
              </a:rPr>
              <a:t>2-1</a:t>
            </a:r>
            <a:r>
              <a:rPr lang="en-US" altLang="ko-KR" spc="-150" dirty="0">
                <a:latin typeface="+mn-ea"/>
                <a:ea typeface="+mn-ea"/>
              </a:rPr>
              <a:t>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 smtClean="0">
                <a:latin typeface="+mn-ea"/>
                <a:ea typeface="+mn-ea"/>
              </a:rPr>
              <a:t>월별 </a:t>
            </a:r>
            <a:r>
              <a:rPr lang="ko-KR" altLang="en-US" spc="-150" dirty="0">
                <a:latin typeface="+mn-ea"/>
                <a:ea typeface="+mn-ea"/>
              </a:rPr>
              <a:t>접속 현황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5012" y="4478694"/>
            <a:ext cx="4711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+mn-ea"/>
              </a:rPr>
              <a:t>2-1. </a:t>
            </a:r>
            <a:r>
              <a:rPr lang="ko-KR" altLang="en-US" b="1" spc="-150" dirty="0" err="1">
                <a:latin typeface="+mn-ea"/>
              </a:rPr>
              <a:t>트래픽</a:t>
            </a:r>
            <a:r>
              <a:rPr lang="ko-KR" altLang="en-US" b="1" spc="-150" dirty="0">
                <a:latin typeface="+mn-ea"/>
              </a:rPr>
              <a:t> </a:t>
            </a:r>
            <a:r>
              <a:rPr lang="ko-KR" altLang="en-US" b="1" spc="-150" dirty="0" err="1">
                <a:latin typeface="+mn-ea"/>
              </a:rPr>
              <a:t>리포팅</a:t>
            </a:r>
            <a:r>
              <a:rPr lang="ko-KR" altLang="en-US" b="1" spc="-150" dirty="0">
                <a:latin typeface="+mn-ea"/>
              </a:rPr>
              <a:t> </a:t>
            </a:r>
            <a:r>
              <a:rPr lang="en-US" altLang="ko-KR" b="1" spc="-150" dirty="0">
                <a:latin typeface="+mn-ea"/>
              </a:rPr>
              <a:t>&gt; </a:t>
            </a:r>
            <a:r>
              <a:rPr lang="ko-KR" altLang="en-US" b="1" spc="-150" dirty="0">
                <a:latin typeface="+mn-ea"/>
              </a:rPr>
              <a:t>일별 접속 </a:t>
            </a:r>
            <a:r>
              <a:rPr lang="ko-KR" altLang="en-US" b="1" spc="-150" dirty="0" smtClean="0">
                <a:latin typeface="+mn-ea"/>
              </a:rPr>
              <a:t>현황 </a:t>
            </a: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슬라이드</a:t>
            </a:r>
            <a:r>
              <a:rPr lang="en-US" altLang="ko-KR" spc="-150" dirty="0" smtClean="0">
                <a:latin typeface="+mn-ea"/>
              </a:rPr>
              <a:t>4)</a:t>
            </a:r>
            <a:endParaRPr lang="en-US" altLang="ko-KR" spc="-150" dirty="0">
              <a:latin typeface="+mn-ea"/>
            </a:endParaRPr>
          </a:p>
          <a:p>
            <a:endParaRPr lang="en-US" altLang="ko-KR" spc="-150" dirty="0" smtClean="0">
              <a:latin typeface="+mn-ea"/>
            </a:endParaRPr>
          </a:p>
          <a:p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모두 더한 값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(1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일부터 말일까지</a:t>
            </a:r>
            <a:r>
              <a:rPr lang="en-US" altLang="ko-KR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8" y="1056444"/>
            <a:ext cx="3879116" cy="268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ko-KR" sz="3200" b="1" spc="-150" dirty="0" err="1">
                <a:solidFill>
                  <a:schemeClr val="bg1"/>
                </a:solidFill>
                <a:latin typeface="+mn-ea"/>
              </a:rPr>
              <a:t>ppt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</a:rPr>
              <a:t>] </a:t>
            </a:r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2-1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150" dirty="0" err="1" smtClean="0">
                <a:solidFill>
                  <a:schemeClr val="bg1"/>
                </a:solidFill>
                <a:latin typeface="+mn-ea"/>
                <a:ea typeface="+mn-ea"/>
              </a:rPr>
              <a:t>요일별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접속 현황 </a:t>
            </a:r>
          </a:p>
        </p:txBody>
      </p:sp>
    </p:spTree>
    <p:extLst>
      <p:ext uri="{BB962C8B-B14F-4D97-AF65-F5344CB8AC3E}">
        <p14:creationId xmlns:p14="http://schemas.microsoft.com/office/powerpoint/2010/main" val="47254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>
                <a:latin typeface="+mn-ea"/>
              </a:rPr>
              <a:t>[</a:t>
            </a:r>
            <a:r>
              <a:rPr lang="en-US" altLang="ko-KR" spc="-150" dirty="0" err="1">
                <a:latin typeface="+mn-ea"/>
              </a:rPr>
              <a:t>ppt</a:t>
            </a:r>
            <a:r>
              <a:rPr lang="en-US" altLang="ko-KR" spc="-150" dirty="0">
                <a:latin typeface="+mn-ea"/>
              </a:rPr>
              <a:t>] </a:t>
            </a:r>
            <a:r>
              <a:rPr lang="en-US" altLang="ko-KR" spc="-150" dirty="0" smtClean="0">
                <a:latin typeface="+mn-ea"/>
                <a:ea typeface="+mn-ea"/>
              </a:rPr>
              <a:t>2-1</a:t>
            </a:r>
            <a:r>
              <a:rPr lang="en-US" altLang="ko-KR" spc="-150" dirty="0">
                <a:latin typeface="+mn-ea"/>
                <a:ea typeface="+mn-ea"/>
              </a:rPr>
              <a:t>. </a:t>
            </a:r>
            <a:r>
              <a:rPr lang="ko-KR" altLang="en-US" spc="-150" dirty="0" err="1">
                <a:latin typeface="+mn-ea"/>
                <a:ea typeface="+mn-ea"/>
              </a:rPr>
              <a:t>트래픽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ko-KR" altLang="en-US" spc="-150" dirty="0" err="1">
                <a:latin typeface="+mn-ea"/>
                <a:ea typeface="+mn-ea"/>
              </a:rPr>
              <a:t>리포팅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&gt; </a:t>
            </a:r>
            <a:r>
              <a:rPr lang="ko-KR" altLang="en-US" spc="-150" dirty="0" err="1" smtClean="0">
                <a:latin typeface="+mn-ea"/>
                <a:ea typeface="+mn-ea"/>
              </a:rPr>
              <a:t>요일별</a:t>
            </a:r>
            <a:r>
              <a:rPr lang="ko-KR" altLang="en-US" spc="-150" dirty="0" smtClean="0">
                <a:latin typeface="+mn-ea"/>
                <a:ea typeface="+mn-ea"/>
              </a:rPr>
              <a:t> </a:t>
            </a:r>
            <a:r>
              <a:rPr lang="ko-KR" altLang="en-US" spc="-150" dirty="0">
                <a:latin typeface="+mn-ea"/>
                <a:ea typeface="+mn-ea"/>
              </a:rPr>
              <a:t>접속 현황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5012" y="4478694"/>
            <a:ext cx="4711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+mn-ea"/>
              </a:rPr>
              <a:t>2-1. </a:t>
            </a:r>
            <a:r>
              <a:rPr lang="ko-KR" altLang="en-US" b="1" spc="-150" dirty="0" err="1">
                <a:latin typeface="+mn-ea"/>
              </a:rPr>
              <a:t>트래픽</a:t>
            </a:r>
            <a:r>
              <a:rPr lang="ko-KR" altLang="en-US" b="1" spc="-150" dirty="0">
                <a:latin typeface="+mn-ea"/>
              </a:rPr>
              <a:t> </a:t>
            </a:r>
            <a:r>
              <a:rPr lang="ko-KR" altLang="en-US" b="1" spc="-150" dirty="0" err="1">
                <a:latin typeface="+mn-ea"/>
              </a:rPr>
              <a:t>리포팅</a:t>
            </a:r>
            <a:r>
              <a:rPr lang="ko-KR" altLang="en-US" b="1" spc="-150" dirty="0">
                <a:latin typeface="+mn-ea"/>
              </a:rPr>
              <a:t> </a:t>
            </a:r>
            <a:r>
              <a:rPr lang="en-US" altLang="ko-KR" b="1" spc="-150" dirty="0">
                <a:latin typeface="+mn-ea"/>
              </a:rPr>
              <a:t>&gt; </a:t>
            </a:r>
            <a:r>
              <a:rPr lang="ko-KR" altLang="en-US" b="1" spc="-150" dirty="0">
                <a:latin typeface="+mn-ea"/>
              </a:rPr>
              <a:t>일별 접속 </a:t>
            </a:r>
            <a:r>
              <a:rPr lang="ko-KR" altLang="en-US" b="1" spc="-150" dirty="0" smtClean="0">
                <a:latin typeface="+mn-ea"/>
              </a:rPr>
              <a:t>현황 </a:t>
            </a: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슬라이드</a:t>
            </a:r>
            <a:r>
              <a:rPr lang="en-US" altLang="ko-KR" spc="-150" dirty="0" smtClean="0">
                <a:latin typeface="+mn-ea"/>
              </a:rPr>
              <a:t>4)</a:t>
            </a:r>
            <a:endParaRPr lang="en-US" altLang="ko-KR" spc="-150" dirty="0">
              <a:latin typeface="+mn-ea"/>
            </a:endParaRPr>
          </a:p>
          <a:p>
            <a:endParaRPr lang="en-US" altLang="ko-KR" spc="-150" dirty="0" smtClean="0">
              <a:latin typeface="+mn-ea"/>
            </a:endParaRPr>
          </a:p>
          <a:p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엑셀 함수 등을 이용하여 </a:t>
            </a:r>
            <a:r>
              <a:rPr lang="ko-KR" altLang="en-US" spc="-15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요일별</a:t>
            </a:r>
            <a:r>
              <a:rPr lang="ko-KR" altLang="en-US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값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8" y="1056444"/>
            <a:ext cx="3879114" cy="26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82320" y="3080591"/>
            <a:ext cx="8768708" cy="4101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ko-KR" sz="3200" b="1" spc="-150" dirty="0" err="1">
                <a:solidFill>
                  <a:schemeClr val="bg1"/>
                </a:solidFill>
                <a:latin typeface="+mn-ea"/>
              </a:rPr>
              <a:t>ppt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</a:rPr>
              <a:t>] </a:t>
            </a:r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2-1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트래픽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리포팅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+mn-ea"/>
                <a:ea typeface="+mn-ea"/>
              </a:rPr>
              <a:t>도메인별</a:t>
            </a:r>
            <a:r>
              <a:rPr lang="ko-KR" altLang="en-US" sz="3200" b="1" spc="-150" dirty="0">
                <a:solidFill>
                  <a:schemeClr val="bg1"/>
                </a:solidFill>
                <a:latin typeface="+mn-ea"/>
                <a:ea typeface="+mn-ea"/>
              </a:rPr>
              <a:t> 접속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현황</a:t>
            </a:r>
            <a:endParaRPr lang="ko-KR" altLang="en-US" sz="32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19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2964</TotalTime>
  <Words>461</Words>
  <Application>Microsoft Office PowerPoint</Application>
  <PresentationFormat>A4 용지(210x297mm)</PresentationFormat>
  <Paragraphs>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꼭 먼저 확인하세요!</vt:lpstr>
      <vt:lpstr>PowerPoint 프레젠테이션</vt:lpstr>
      <vt:lpstr>[ppt] 2-1. 트래픽 리포팅 &gt; 일별 접속 현황 </vt:lpstr>
      <vt:lpstr>PowerPoint 프레젠테이션</vt:lpstr>
      <vt:lpstr>[ppt] 2-1. 트래픽 리포팅 &gt; 월별 접속 현황 </vt:lpstr>
      <vt:lpstr>PowerPoint 프레젠테이션</vt:lpstr>
      <vt:lpstr>[ppt] 2-1. 트래픽 리포팅 &gt; 요일별 접속 현황 </vt:lpstr>
      <vt:lpstr>PowerPoint 프레젠테이션</vt:lpstr>
      <vt:lpstr>[ppt] 2-1. 트래픽 리포팅 &gt; 도메인별 접속 현황</vt:lpstr>
      <vt:lpstr>PowerPoint 프레젠테이션</vt:lpstr>
      <vt:lpstr>[ppt] 2-1. 트래픽 리포팅 &gt; 페이지별 방문사용자 수, 평균 머문시간, 페이지 이탈률</vt:lpstr>
      <vt:lpstr>PowerPoint 프레젠테이션</vt:lpstr>
      <vt:lpstr>[ppt] 2-1. 트래픽 리포팅 &gt; 실제 방문자 대비 실제 설문 참여자 데이터</vt:lpstr>
      <vt:lpstr>PowerPoint 프레젠테이션</vt:lpstr>
      <vt:lpstr>[ppt] 2-2. Outbound 현황 &gt; 메트라이프생명 사회공헌재단</vt:lpstr>
      <vt:lpstr>[ppt] 2-2. Outbound 현황 &gt; 메트라이프생명 사회공헌재단</vt:lpstr>
      <vt:lpstr>PowerPoint 프레젠테이션</vt:lpstr>
      <vt:lpstr>[ppt] 2-2. Outbound 현황 &gt; 메트라이프생명</vt:lpstr>
      <vt:lpstr>[ppt] 2-2. Outbound 현황 &gt; 메트라이프생명</vt:lpstr>
      <vt:lpstr>PowerPoint 프레젠테이션</vt:lpstr>
      <vt:lpstr>[Excel] 상단 영역</vt:lpstr>
      <vt:lpstr>[Excel] 상단 영역</vt:lpstr>
      <vt:lpstr>[Excel] 상단 영역</vt:lpstr>
      <vt:lpstr>PowerPoint 프레젠테이션</vt:lpstr>
      <vt:lpstr>[Excel] 하단 영역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gilsuk kim</dc:creator>
  <cp:lastModifiedBy>MZ01-KJY</cp:lastModifiedBy>
  <cp:revision>191</cp:revision>
  <dcterms:created xsi:type="dcterms:W3CDTF">2018-03-01T02:25:05Z</dcterms:created>
  <dcterms:modified xsi:type="dcterms:W3CDTF">2020-11-18T08:53:53Z</dcterms:modified>
</cp:coreProperties>
</file>