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4"/>
  </p:handoutMasterIdLst>
  <p:sldIdLst>
    <p:sldId id="256" r:id="rId2"/>
    <p:sldId id="257" r:id="rId3"/>
    <p:sldId id="302" r:id="rId4"/>
    <p:sldId id="299" r:id="rId5"/>
    <p:sldId id="304" r:id="rId6"/>
    <p:sldId id="305" r:id="rId7"/>
    <p:sldId id="306" r:id="rId8"/>
    <p:sldId id="308" r:id="rId9"/>
    <p:sldId id="307" r:id="rId10"/>
    <p:sldId id="309" r:id="rId11"/>
    <p:sldId id="310" r:id="rId12"/>
    <p:sldId id="272" r:id="rId1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1457" userDrawn="1">
          <p15:clr>
            <a:srgbClr val="A4A3A4"/>
          </p15:clr>
        </p15:guide>
        <p15:guide id="4" orient="horz" pos="142" userDrawn="1">
          <p15:clr>
            <a:srgbClr val="A4A3A4"/>
          </p15:clr>
        </p15:guide>
        <p15:guide id="5" pos="421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A0"/>
    <a:srgbClr val="238EC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5" autoAdjust="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950" y="96"/>
      </p:cViewPr>
      <p:guideLst>
        <p:guide orient="horz" pos="4110"/>
        <p:guide pos="3120"/>
        <p:guide orient="horz" pos="1457"/>
        <p:guide orient="horz" pos="142"/>
        <p:guide pos="421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981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D39A4-9D49-4D61-AC06-0C763BB403BB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BF46E-E29E-41D1-BE8D-7CADDB706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324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etLife Foundation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95" y="407835"/>
            <a:ext cx="2586283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 userDrawn="1"/>
        </p:nvGrpSpPr>
        <p:grpSpPr>
          <a:xfrm>
            <a:off x="1" y="5671588"/>
            <a:ext cx="9905999" cy="1188000"/>
            <a:chOff x="1" y="5671588"/>
            <a:chExt cx="9905999" cy="1188000"/>
          </a:xfrm>
        </p:grpSpPr>
        <p:sp>
          <p:nvSpPr>
            <p:cNvPr id="5" name="직사각형 4"/>
            <p:cNvSpPr/>
            <p:nvPr/>
          </p:nvSpPr>
          <p:spPr>
            <a:xfrm>
              <a:off x="1" y="5671588"/>
              <a:ext cx="9905999" cy="1188000"/>
            </a:xfrm>
            <a:prstGeom prst="rect">
              <a:avLst/>
            </a:prstGeom>
            <a:solidFill>
              <a:srgbClr val="0061A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6" name="그림 5" descr="메가존 png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4950" y="5995588"/>
              <a:ext cx="665493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8539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1"/>
            <a:ext cx="9906000" cy="792000"/>
          </a:xfrm>
          <a:prstGeom prst="rect">
            <a:avLst/>
          </a:prstGeom>
          <a:solidFill>
            <a:srgbClr val="0061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131612" y="285613"/>
            <a:ext cx="8543925" cy="410127"/>
          </a:xfrm>
          <a:prstGeom prst="rect">
            <a:avLst/>
          </a:prstGeom>
        </p:spPr>
        <p:txBody>
          <a:bodyPr/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18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megazone copy_1"/>
          <p:cNvPicPr>
            <a:picLocks noChangeAspect="1" noChangeArrowheads="1"/>
          </p:cNvPicPr>
          <p:nvPr userDrawn="1"/>
        </p:nvPicPr>
        <p:blipFill rotWithShape="1">
          <a:blip r:embed="rId2" cstate="print">
            <a:biLevel thresh="25000"/>
          </a:blip>
          <a:srcRect t="31754"/>
          <a:stretch/>
        </p:blipFill>
        <p:spPr bwMode="auto">
          <a:xfrm>
            <a:off x="4211441" y="6291617"/>
            <a:ext cx="1612351" cy="20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042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36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0"/>
            <a:ext cx="9906000" cy="6857999"/>
          </a:xfrm>
          <a:prstGeom prst="rect">
            <a:avLst/>
          </a:prstGeom>
          <a:solidFill>
            <a:srgbClr val="0061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91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59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  <p:sldLayoutId id="2147483668" r:id="rId4"/>
    <p:sldLayoutId id="214748367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lifewelfare.org/story/stories/placeLis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lifewelfare.org/article/news/lis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www.metlifewelfare.org/article/notice/list" TargetMode="External"/><Relationship Id="rId4" Type="http://schemas.openxmlformats.org/officeDocument/2006/relationships/hyperlink" Target="https://www.metlifewelfare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lifewelfare.org/article/notice/lis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etlifewelfare.org/article/news/list" TargetMode="External"/><Relationship Id="rId4" Type="http://schemas.openxmlformats.org/officeDocument/2006/relationships/hyperlink" Target="https://www.metlifewelfare.org/story/stories/placeLi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015" y="1641788"/>
            <a:ext cx="73340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메트라이프코리아재단</a:t>
            </a:r>
            <a:r>
              <a:rPr lang="en-US" altLang="ko-KR" sz="3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35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유지보수 운영</a:t>
            </a:r>
            <a:r>
              <a:rPr lang="en-US" altLang="ko-KR" sz="3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ko-KR" sz="3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35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인수인계 </a:t>
            </a:r>
            <a:r>
              <a:rPr lang="ko-KR" altLang="en-US" sz="35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가이드</a:t>
            </a:r>
            <a:r>
              <a:rPr lang="en-US" altLang="ko-KR" sz="35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_</a:t>
            </a:r>
            <a:r>
              <a:rPr lang="ko-KR" altLang="en-US" sz="35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관리자페이지</a:t>
            </a:r>
            <a:endParaRPr lang="en-US" altLang="ko-KR" sz="35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917" y="4894866"/>
            <a:ext cx="20168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작성일 </a:t>
            </a:r>
            <a:r>
              <a:rPr lang="en-US" altLang="ko-KR" sz="11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2020-01-30</a:t>
            </a:r>
          </a:p>
          <a:p>
            <a:pPr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작성자 </a:t>
            </a:r>
            <a:r>
              <a:rPr lang="en-US" altLang="ko-KR" sz="11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DSG </a:t>
            </a:r>
            <a:r>
              <a:rPr lang="ko-KR" altLang="en-US" sz="11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프론티어부문</a:t>
            </a:r>
            <a:r>
              <a:rPr lang="ko-KR" altLang="en-US" sz="11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전필수</a:t>
            </a:r>
            <a:endParaRPr lang="en-US" altLang="ko-KR" sz="11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44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71" y="1441663"/>
            <a:ext cx="6433923" cy="448016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 smtClean="0">
                <a:latin typeface="+mn-ea"/>
                <a:ea typeface="+mn-ea"/>
              </a:rPr>
              <a:t>2. </a:t>
            </a:r>
            <a:r>
              <a:rPr lang="ko-KR" altLang="en-US" spc="-150" dirty="0" smtClean="0">
                <a:latin typeface="+mn-ea"/>
                <a:ea typeface="+mn-ea"/>
              </a:rPr>
              <a:t>게시물 관리 </a:t>
            </a:r>
            <a:r>
              <a:rPr lang="en-US" altLang="ko-KR" spc="-150" dirty="0" smtClean="0">
                <a:latin typeface="+mn-ea"/>
                <a:ea typeface="+mn-ea"/>
              </a:rPr>
              <a:t>– </a:t>
            </a:r>
            <a:r>
              <a:rPr lang="ko-KR" altLang="en-US" spc="-150" dirty="0" smtClean="0">
                <a:latin typeface="+mn-ea"/>
                <a:ea typeface="+mn-ea"/>
              </a:rPr>
              <a:t>공지사항 관리</a:t>
            </a:r>
            <a:endParaRPr lang="ko-KR" altLang="en-US" spc="-150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40198" y="2406059"/>
            <a:ext cx="5214218" cy="2160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91237" y="1053671"/>
            <a:ext cx="931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콘텐츠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등록 방법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652368" y="2321150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0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220473"/>
              </p:ext>
            </p:extLst>
          </p:nvPr>
        </p:nvGraphicFramePr>
        <p:xfrm>
          <a:off x="7294556" y="1719376"/>
          <a:ext cx="2508808" cy="5025093"/>
        </p:xfrm>
        <a:graphic>
          <a:graphicData uri="http://schemas.openxmlformats.org/drawingml/2006/table">
            <a:tbl>
              <a:tblPr/>
              <a:tblGrid>
                <a:gridCol w="268684"/>
                <a:gridCol w="2240124"/>
              </a:tblGrid>
              <a:tr h="14155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Description</a:t>
                      </a:r>
                      <a:endParaRPr kumimoji="0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556">
                <a:tc>
                  <a:txBody>
                    <a:bodyPr/>
                    <a:lstStyle>
                      <a:lvl1pPr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1pPr>
                      <a:lvl2pPr marL="554038" indent="-9683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2pPr>
                      <a:lvl3pPr marL="9921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3pPr>
                      <a:lvl4pPr marL="14493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4pPr>
                      <a:lvl5pPr marL="19065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5pPr>
                      <a:lvl6pPr marL="23637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6pPr>
                      <a:lvl7pPr marL="28209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7pPr>
                      <a:lvl8pPr marL="32781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8pPr>
                      <a:lvl9pPr marL="37353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맑은 고딕" panose="020B0503020000020004" pitchFamily="50" charset="-127"/>
                        </a:rPr>
                        <a:t>1</a:t>
                      </a: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1pPr>
                      <a:lvl2pPr marL="554038" indent="-9683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2pPr>
                      <a:lvl3pPr marL="9921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3pPr>
                      <a:lvl4pPr marL="14493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4pPr>
                      <a:lvl5pPr marL="19065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5pPr>
                      <a:lvl6pPr marL="23637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6pPr>
                      <a:lvl7pPr marL="28209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7pPr>
                      <a:lvl8pPr marL="32781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8pPr>
                      <a:lvl9pPr marL="37353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상단 고정을 요청할 경우 체크 및 기간 입력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다만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해당 기능 한 번도 사용한 적 없음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)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911">
                <a:tc>
                  <a:txBody>
                    <a:bodyPr/>
                    <a:lstStyle>
                      <a:lvl1pPr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1pPr>
                      <a:lvl2pPr marL="554038" indent="-9683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2pPr>
                      <a:lvl3pPr marL="9921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3pPr>
                      <a:lvl4pPr marL="14493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4pPr>
                      <a:lvl5pPr marL="19065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5pPr>
                      <a:lvl6pPr marL="23637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6pPr>
                      <a:lvl7pPr marL="28209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7pPr>
                      <a:lvl8pPr marL="32781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8pPr>
                      <a:lvl9pPr marL="37353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맑은 고딕" panose="020B0503020000020004" pitchFamily="50" charset="-127"/>
                        </a:rPr>
                        <a:t>2</a:t>
                      </a: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1pPr>
                      <a:lvl2pPr marL="554038" indent="-9683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2pPr>
                      <a:lvl3pPr marL="9921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3pPr>
                      <a:lvl4pPr marL="14493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4pPr>
                      <a:lvl5pPr marL="19065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5pPr>
                      <a:lvl6pPr marL="23637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6pPr>
                      <a:lvl7pPr marL="28209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7pPr>
                      <a:lvl8pPr marL="32781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8pPr>
                      <a:lvl9pPr marL="37353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제목 입력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3</a:t>
                      </a:r>
                      <a:endParaRPr kumimoji="0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클릭하여 이미지 파일 등록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또는 텍스트 입력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4</a:t>
                      </a:r>
                      <a:endParaRPr kumimoji="0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A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타입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B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타입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※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타입 선택의 기준은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배너 디자인 진행 여부에 따라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자체 판단하여 선택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배너 디자인을 별도 진행하고 싶지 않을 경우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B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타입으로 선택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5</a:t>
                      </a:r>
                      <a:endParaRPr kumimoji="0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썸네일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 배너 등록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(PC, MOBILE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공통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6</a:t>
                      </a:r>
                      <a:endParaRPr kumimoji="0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첨부가 필요한 파일이 있을 경우 등록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740198" y="2676080"/>
            <a:ext cx="5214218" cy="2160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652368" y="2591171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413488" y="2946101"/>
            <a:ext cx="150806" cy="1917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325657" y="2861192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65080" y="4764831"/>
            <a:ext cx="486707" cy="1976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672192" y="4666455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58861" y="5408801"/>
            <a:ext cx="371643" cy="2020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659755" y="5310058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136542" y="5108051"/>
            <a:ext cx="371643" cy="2020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037436" y="5009308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877805" y="3248945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440" y="2784089"/>
            <a:ext cx="1263953" cy="15764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757" y="4749189"/>
            <a:ext cx="1295636" cy="90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0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70" y="1441662"/>
            <a:ext cx="6433923" cy="451681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 smtClean="0">
                <a:latin typeface="+mn-ea"/>
                <a:ea typeface="+mn-ea"/>
              </a:rPr>
              <a:t>2. </a:t>
            </a:r>
            <a:r>
              <a:rPr lang="ko-KR" altLang="en-US" spc="-150" dirty="0" smtClean="0">
                <a:latin typeface="+mn-ea"/>
                <a:ea typeface="+mn-ea"/>
              </a:rPr>
              <a:t>게시물 관리 </a:t>
            </a:r>
            <a:r>
              <a:rPr lang="en-US" altLang="ko-KR" spc="-150" dirty="0" smtClean="0">
                <a:latin typeface="+mn-ea"/>
                <a:ea typeface="+mn-ea"/>
              </a:rPr>
              <a:t>– </a:t>
            </a:r>
            <a:r>
              <a:rPr lang="ko-KR" altLang="en-US" spc="-150" dirty="0" smtClean="0">
                <a:latin typeface="+mn-ea"/>
                <a:ea typeface="+mn-ea"/>
              </a:rPr>
              <a:t>뉴스 관리</a:t>
            </a:r>
            <a:endParaRPr lang="ko-KR" altLang="en-US" spc="-150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40198" y="2418499"/>
            <a:ext cx="5214218" cy="2160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91237" y="1053671"/>
            <a:ext cx="931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콘텐츠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등록 방법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652368" y="2333590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0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003041"/>
              </p:ext>
            </p:extLst>
          </p:nvPr>
        </p:nvGraphicFramePr>
        <p:xfrm>
          <a:off x="7294556" y="1719376"/>
          <a:ext cx="2508808" cy="4866182"/>
        </p:xfrm>
        <a:graphic>
          <a:graphicData uri="http://schemas.openxmlformats.org/drawingml/2006/table">
            <a:tbl>
              <a:tblPr/>
              <a:tblGrid>
                <a:gridCol w="268684"/>
                <a:gridCol w="2240124"/>
              </a:tblGrid>
              <a:tr h="14155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Description</a:t>
                      </a:r>
                      <a:endParaRPr kumimoji="0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556">
                <a:tc>
                  <a:txBody>
                    <a:bodyPr/>
                    <a:lstStyle>
                      <a:lvl1pPr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1pPr>
                      <a:lvl2pPr marL="554038" indent="-9683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2pPr>
                      <a:lvl3pPr marL="9921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3pPr>
                      <a:lvl4pPr marL="14493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4pPr>
                      <a:lvl5pPr marL="19065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5pPr>
                      <a:lvl6pPr marL="23637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6pPr>
                      <a:lvl7pPr marL="28209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7pPr>
                      <a:lvl8pPr marL="32781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8pPr>
                      <a:lvl9pPr marL="37353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맑은 고딕" panose="020B0503020000020004" pitchFamily="50" charset="-127"/>
                        </a:rPr>
                        <a:t>1</a:t>
                      </a: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1pPr>
                      <a:lvl2pPr marL="554038" indent="-9683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2pPr>
                      <a:lvl3pPr marL="9921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3pPr>
                      <a:lvl4pPr marL="14493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4pPr>
                      <a:lvl5pPr marL="19065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5pPr>
                      <a:lvl6pPr marL="23637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6pPr>
                      <a:lvl7pPr marL="28209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7pPr>
                      <a:lvl8pPr marL="32781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8pPr>
                      <a:lvl9pPr marL="37353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상단 고정을 요청할 경우 체크 및 기간 입력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다만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해당 기능 한 번도 사용한 적 없음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)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911">
                <a:tc>
                  <a:txBody>
                    <a:bodyPr/>
                    <a:lstStyle>
                      <a:lvl1pPr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1pPr>
                      <a:lvl2pPr marL="554038" indent="-9683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2pPr>
                      <a:lvl3pPr marL="9921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3pPr>
                      <a:lvl4pPr marL="14493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4pPr>
                      <a:lvl5pPr marL="19065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5pPr>
                      <a:lvl6pPr marL="23637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6pPr>
                      <a:lvl7pPr marL="28209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7pPr>
                      <a:lvl8pPr marL="32781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8pPr>
                      <a:lvl9pPr marL="37353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맑은 고딕" panose="020B0503020000020004" pitchFamily="50" charset="-127"/>
                        </a:rPr>
                        <a:t>2</a:t>
                      </a: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1pPr>
                      <a:lvl2pPr marL="554038" indent="-9683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2pPr>
                      <a:lvl3pPr marL="9921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3pPr>
                      <a:lvl4pPr marL="14493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4pPr>
                      <a:lvl5pPr marL="19065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5pPr>
                      <a:lvl6pPr marL="23637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6pPr>
                      <a:lvl7pPr marL="28209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7pPr>
                      <a:lvl8pPr marL="32781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8pPr>
                      <a:lvl9pPr marL="37353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제목 입력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3</a:t>
                      </a:r>
                      <a:endParaRPr kumimoji="0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클릭하여 이미지 파일 등록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또는 텍스트 입력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4</a:t>
                      </a:r>
                      <a:endParaRPr kumimoji="0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A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타입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B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타입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※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타입 선택의 기준은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배너 디자인 진행 여부에 따라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자체 판단하여 선택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배너 디자인을 별도 진행하고 싶지 않을 경우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B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타입으로 선택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5</a:t>
                      </a:r>
                      <a:endParaRPr kumimoji="0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썸네일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 배너 등록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(PC, MOBILE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공통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740198" y="2676080"/>
            <a:ext cx="5214218" cy="2160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652368" y="2591171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413488" y="2946101"/>
            <a:ext cx="150806" cy="1917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325657" y="2861192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65080" y="4783490"/>
            <a:ext cx="1195834" cy="2130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672192" y="4685115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58861" y="5427461"/>
            <a:ext cx="371643" cy="2020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659755" y="5328718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877805" y="3248945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440" y="2784089"/>
            <a:ext cx="1263953" cy="15764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757" y="4749188"/>
            <a:ext cx="1295636" cy="90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1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3380" y="2857476"/>
            <a:ext cx="31998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spc="-150" dirty="0" smtClean="0">
                <a:solidFill>
                  <a:srgbClr val="0061A0"/>
                </a:solidFill>
              </a:rPr>
              <a:t>THANK YOU</a:t>
            </a:r>
          </a:p>
          <a:p>
            <a:pPr algn="ctr"/>
            <a:r>
              <a:rPr lang="en-US" altLang="ko-KR" sz="2000" spc="-150" dirty="0" smtClean="0">
                <a:solidFill>
                  <a:srgbClr val="0061A0"/>
                </a:solidFill>
              </a:rPr>
              <a:t>End of Document</a:t>
            </a:r>
            <a:endParaRPr lang="ko-KR" altLang="en-US" sz="2000" spc="-150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9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ko-KR" altLang="en-US" spc="-150" dirty="0" smtClean="0">
                <a:latin typeface="+mn-ea"/>
                <a:ea typeface="+mn-ea"/>
              </a:rPr>
              <a:t>관리자페이지 전체 </a:t>
            </a:r>
            <a:r>
              <a:rPr lang="ko-KR" altLang="en-US" spc="-150" dirty="0" err="1" smtClean="0">
                <a:latin typeface="+mn-ea"/>
                <a:ea typeface="+mn-ea"/>
              </a:rPr>
              <a:t>메뉴별</a:t>
            </a:r>
            <a:r>
              <a:rPr lang="ko-KR" altLang="en-US" spc="-150" dirty="0" smtClean="0">
                <a:latin typeface="+mn-ea"/>
                <a:ea typeface="+mn-ea"/>
              </a:rPr>
              <a:t> </a:t>
            </a:r>
            <a:r>
              <a:rPr lang="ko-KR" altLang="en-US" spc="-150" dirty="0" err="1" smtClean="0">
                <a:latin typeface="+mn-ea"/>
                <a:ea typeface="+mn-ea"/>
              </a:rPr>
              <a:t>메가존</a:t>
            </a:r>
            <a:r>
              <a:rPr lang="ko-KR" altLang="en-US" spc="-150" dirty="0" smtClean="0">
                <a:latin typeface="+mn-ea"/>
                <a:ea typeface="+mn-ea"/>
              </a:rPr>
              <a:t> 사용 여부</a:t>
            </a:r>
            <a:endParaRPr lang="ko-KR" altLang="en-US" spc="-150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10854"/>
          <a:stretch/>
        </p:blipFill>
        <p:spPr>
          <a:xfrm>
            <a:off x="601051" y="1128758"/>
            <a:ext cx="8588935" cy="961300"/>
          </a:xfrm>
          <a:prstGeom prst="rect">
            <a:avLst/>
          </a:prstGeom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3824036" y="1219578"/>
            <a:ext cx="716142" cy="271435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652866" y="1219578"/>
            <a:ext cx="584718" cy="271435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270173" y="1219578"/>
            <a:ext cx="584718" cy="271435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763163" y="1219578"/>
            <a:ext cx="584718" cy="271435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501454" y="1219578"/>
            <a:ext cx="584718" cy="271435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94698" y="2468048"/>
            <a:ext cx="716142" cy="271435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06204" y="2440708"/>
            <a:ext cx="2989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→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 err="1">
                <a:solidFill>
                  <a:srgbClr val="FF0000"/>
                </a:solidFill>
              </a:rPr>
              <a:t>메가존</a:t>
            </a:r>
            <a:r>
              <a:rPr lang="ko-KR" altLang="en-US" sz="1400" dirty="0">
                <a:solidFill>
                  <a:srgbClr val="FF0000"/>
                </a:solidFill>
              </a:rPr>
              <a:t> 기준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</a:rPr>
              <a:t> 사용하지 않는 메뉴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7340081" y="1461794"/>
            <a:ext cx="0" cy="86463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75873" y="2440708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u="sng" dirty="0" smtClean="0"/>
              <a:t>슬라이드</a:t>
            </a:r>
            <a:r>
              <a:rPr lang="en-US" altLang="ko-KR" sz="1400" b="1" u="sng" dirty="0" smtClean="0"/>
              <a:t>4 </a:t>
            </a:r>
            <a:r>
              <a:rPr lang="ko-KR" altLang="en-US" sz="1400" b="1" u="sng" dirty="0" smtClean="0"/>
              <a:t>확인</a:t>
            </a:r>
            <a:endParaRPr lang="ko-KR" altLang="en-US" sz="1400" b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6662192" y="2440708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u="sng" dirty="0" smtClean="0"/>
              <a:t>슬라이드</a:t>
            </a:r>
            <a:r>
              <a:rPr lang="en-US" altLang="ko-KR" sz="1400" b="1" u="sng" dirty="0" smtClean="0"/>
              <a:t>6 </a:t>
            </a:r>
            <a:r>
              <a:rPr lang="ko-KR" altLang="en-US" sz="1400" b="1" u="sng" dirty="0" smtClean="0"/>
              <a:t>확인</a:t>
            </a:r>
            <a:endParaRPr lang="ko-KR" altLang="en-US" sz="1400" b="1" u="sng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5766318" y="1461794"/>
            <a:ext cx="0" cy="86463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672644" y="3080591"/>
            <a:ext cx="6588060" cy="41012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spc="-150" smtClean="0">
                <a:solidFill>
                  <a:schemeClr val="bg1"/>
                </a:solidFill>
                <a:latin typeface="+mn-ea"/>
                <a:ea typeface="+mn-ea"/>
              </a:rPr>
              <a:t>1. </a:t>
            </a:r>
            <a:r>
              <a:rPr lang="ko-KR" altLang="en-US" sz="4000" b="1" spc="-150" dirty="0" smtClean="0">
                <a:solidFill>
                  <a:schemeClr val="bg1"/>
                </a:solidFill>
                <a:latin typeface="+mn-ea"/>
                <a:ea typeface="+mn-ea"/>
              </a:rPr>
              <a:t>프로그램 관리</a:t>
            </a:r>
            <a:endParaRPr lang="ko-KR" altLang="en-US" sz="4000" b="1" spc="-15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796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 smtClean="0">
                <a:latin typeface="+mn-ea"/>
                <a:ea typeface="+mn-ea"/>
              </a:rPr>
              <a:t>1. </a:t>
            </a:r>
            <a:r>
              <a:rPr lang="ko-KR" altLang="en-US" spc="-150" dirty="0" smtClean="0">
                <a:latin typeface="+mn-ea"/>
                <a:ea typeface="+mn-ea"/>
              </a:rPr>
              <a:t>프로그램 관리 </a:t>
            </a:r>
            <a:endParaRPr lang="ko-KR" altLang="en-US" spc="-150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10298"/>
          <a:stretch/>
        </p:blipFill>
        <p:spPr>
          <a:xfrm>
            <a:off x="727334" y="1767091"/>
            <a:ext cx="8089641" cy="8703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06204" y="3019205"/>
            <a:ext cx="2989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→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 err="1">
                <a:solidFill>
                  <a:srgbClr val="FF0000"/>
                </a:solidFill>
              </a:rPr>
              <a:t>메가존</a:t>
            </a:r>
            <a:r>
              <a:rPr lang="ko-KR" altLang="en-US" sz="1400" dirty="0">
                <a:solidFill>
                  <a:srgbClr val="FF0000"/>
                </a:solidFill>
              </a:rPr>
              <a:t> 기준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</a:rPr>
              <a:t> 사용하지 않는 메뉴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80086" y="2265068"/>
            <a:ext cx="816388" cy="271435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797391" y="2265068"/>
            <a:ext cx="934575" cy="271435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94698" y="3046545"/>
            <a:ext cx="716142" cy="271435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443135" y="2981540"/>
            <a:ext cx="1992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나눔 스토리 → </a:t>
            </a:r>
            <a:r>
              <a:rPr lang="en-US" altLang="ko-KR" sz="1400" b="1" dirty="0" smtClean="0"/>
              <a:t>Stories]</a:t>
            </a:r>
            <a:endParaRPr lang="ko-KR" altLang="en-US" sz="1400" b="1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407020" y="2536503"/>
            <a:ext cx="0" cy="3684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43135" y="3190494"/>
            <a:ext cx="4206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linkClick r:id="rId3"/>
              </a:rPr>
              <a:t>https://www.metlifewelfare.org/story/stories/placeList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91237" y="1053671"/>
            <a:ext cx="931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세부 </a:t>
            </a:r>
            <a:r>
              <a:rPr lang="ko-KR" altLang="en-US" b="1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메뉴별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사용 여부 및 연동 페이지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안내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46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-1" b="471"/>
          <a:stretch/>
        </p:blipFill>
        <p:spPr>
          <a:xfrm>
            <a:off x="677571" y="1441663"/>
            <a:ext cx="6361828" cy="459213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 smtClean="0">
                <a:latin typeface="+mn-ea"/>
                <a:ea typeface="+mn-ea"/>
              </a:rPr>
              <a:t>1. </a:t>
            </a:r>
            <a:r>
              <a:rPr lang="ko-KR" altLang="en-US" spc="-150" dirty="0" smtClean="0">
                <a:latin typeface="+mn-ea"/>
                <a:ea typeface="+mn-ea"/>
              </a:rPr>
              <a:t>프로그램 관리 </a:t>
            </a:r>
            <a:r>
              <a:rPr lang="en-US" altLang="ko-KR" spc="-150" dirty="0" smtClean="0">
                <a:latin typeface="+mn-ea"/>
                <a:ea typeface="+mn-ea"/>
              </a:rPr>
              <a:t>– </a:t>
            </a:r>
            <a:r>
              <a:rPr lang="ko-KR" altLang="en-US" spc="-150" dirty="0" smtClean="0">
                <a:latin typeface="+mn-ea"/>
                <a:ea typeface="+mn-ea"/>
              </a:rPr>
              <a:t>후기 관리</a:t>
            </a:r>
            <a:endParaRPr lang="ko-KR" altLang="en-US" spc="-150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40198" y="2406059"/>
            <a:ext cx="5145793" cy="2160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32020" y="2648922"/>
            <a:ext cx="716142" cy="168540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1237" y="1053671"/>
            <a:ext cx="931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콘텐츠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등록 방법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44189" y="2563349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X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652368" y="2321150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0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097551"/>
              </p:ext>
            </p:extLst>
          </p:nvPr>
        </p:nvGraphicFramePr>
        <p:xfrm>
          <a:off x="7294556" y="1719376"/>
          <a:ext cx="2508808" cy="2502755"/>
        </p:xfrm>
        <a:graphic>
          <a:graphicData uri="http://schemas.openxmlformats.org/drawingml/2006/table">
            <a:tbl>
              <a:tblPr/>
              <a:tblGrid>
                <a:gridCol w="268684"/>
                <a:gridCol w="2240124"/>
              </a:tblGrid>
              <a:tr h="14155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Description</a:t>
                      </a:r>
                      <a:endParaRPr kumimoji="0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556">
                <a:tc>
                  <a:txBody>
                    <a:bodyPr/>
                    <a:lstStyle>
                      <a:lvl1pPr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1pPr>
                      <a:lvl2pPr marL="554038" indent="-9683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2pPr>
                      <a:lvl3pPr marL="9921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3pPr>
                      <a:lvl4pPr marL="14493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4pPr>
                      <a:lvl5pPr marL="19065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5pPr>
                      <a:lvl6pPr marL="23637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6pPr>
                      <a:lvl7pPr marL="28209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7pPr>
                      <a:lvl8pPr marL="32781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8pPr>
                      <a:lvl9pPr marL="37353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맑은 고딕" panose="020B0503020000020004" pitchFamily="50" charset="-127"/>
                        </a:rPr>
                        <a:t>1</a:t>
                      </a: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1pPr>
                      <a:lvl2pPr marL="554038" indent="-9683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2pPr>
                      <a:lvl3pPr marL="9921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3pPr>
                      <a:lvl4pPr marL="14493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4pPr>
                      <a:lvl5pPr marL="19065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5pPr>
                      <a:lvl6pPr marL="23637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6pPr>
                      <a:lvl7pPr marL="28209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7pPr>
                      <a:lvl8pPr marL="32781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8pPr>
                      <a:lvl9pPr marL="37353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콘텐츠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 주제에 맞추어 선택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옵션 세 개 모두 다 반드시 선택할 필요는 없음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)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911">
                <a:tc>
                  <a:txBody>
                    <a:bodyPr/>
                    <a:lstStyle>
                      <a:lvl1pPr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1pPr>
                      <a:lvl2pPr marL="554038" indent="-9683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2pPr>
                      <a:lvl3pPr marL="9921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3pPr>
                      <a:lvl4pPr marL="14493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4pPr>
                      <a:lvl5pPr marL="19065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5pPr>
                      <a:lvl6pPr marL="23637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6pPr>
                      <a:lvl7pPr marL="28209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7pPr>
                      <a:lvl8pPr marL="32781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8pPr>
                      <a:lvl9pPr marL="37353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맑은 고딕" panose="020B0503020000020004" pitchFamily="50" charset="-127"/>
                        </a:rPr>
                        <a:t>2</a:t>
                      </a: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1pPr>
                      <a:lvl2pPr marL="554038" indent="-9683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2pPr>
                      <a:lvl3pPr marL="9921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3pPr>
                      <a:lvl4pPr marL="14493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4pPr>
                      <a:lvl5pPr marL="19065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5pPr>
                      <a:lvl6pPr marL="23637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6pPr>
                      <a:lvl7pPr marL="28209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7pPr>
                      <a:lvl8pPr marL="32781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8pPr>
                      <a:lvl9pPr marL="37353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제목 입력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3</a:t>
                      </a:r>
                      <a:endParaRPr kumimoji="0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클릭하여 이미지 파일 등록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등록된 후 이미지 클릭하여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100%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로 조정 필요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4</a:t>
                      </a:r>
                      <a:endParaRPr kumimoji="0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반드시 체크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5</a:t>
                      </a:r>
                      <a:endParaRPr kumimoji="0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반드시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ON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으로 변경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6</a:t>
                      </a:r>
                      <a:endParaRPr kumimoji="0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PC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버전 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썸네일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 배너 등록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7</a:t>
                      </a:r>
                      <a:endParaRPr kumimoji="0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MOBILE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버전 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썸네일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 배너 등록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740199" y="4857167"/>
            <a:ext cx="275213" cy="162702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652368" y="4771594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X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40198" y="2831722"/>
            <a:ext cx="5145793" cy="2160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652368" y="2746813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76166" y="3117522"/>
            <a:ext cx="150806" cy="1917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288335" y="3032613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056602" y="4840574"/>
            <a:ext cx="150806" cy="1917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142945" y="4755665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52641" y="5050969"/>
            <a:ext cx="377864" cy="1515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659752" y="5126763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71301" y="5620295"/>
            <a:ext cx="371643" cy="2020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672195" y="5521552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69538" y="5620295"/>
            <a:ext cx="371643" cy="2020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670432" y="5521552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4524"/>
          <a:stretch/>
        </p:blipFill>
        <p:spPr>
          <a:xfrm>
            <a:off x="7599530" y="2759920"/>
            <a:ext cx="2150269" cy="810593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8115595" y="3282355"/>
            <a:ext cx="220796" cy="1584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44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672644" y="3080591"/>
            <a:ext cx="6588060" cy="41012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n-ea"/>
                <a:ea typeface="+mn-ea"/>
              </a:rPr>
              <a:t>2. </a:t>
            </a:r>
            <a:r>
              <a:rPr lang="ko-KR" altLang="en-US" sz="4000" b="1" spc="-150" dirty="0" smtClean="0">
                <a:solidFill>
                  <a:schemeClr val="bg1"/>
                </a:solidFill>
                <a:latin typeface="+mn-ea"/>
                <a:ea typeface="+mn-ea"/>
              </a:rPr>
              <a:t>게시물 관리</a:t>
            </a:r>
            <a:endParaRPr lang="ko-KR" altLang="en-US" sz="4000" b="1" spc="-15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5424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34" y="1791564"/>
            <a:ext cx="8399796" cy="78055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 smtClean="0">
                <a:latin typeface="+mn-ea"/>
                <a:ea typeface="+mn-ea"/>
              </a:rPr>
              <a:t>2. </a:t>
            </a:r>
            <a:r>
              <a:rPr lang="ko-KR" altLang="en-US" spc="-150" dirty="0" smtClean="0">
                <a:latin typeface="+mn-ea"/>
                <a:ea typeface="+mn-ea"/>
              </a:rPr>
              <a:t>게시물 관리</a:t>
            </a:r>
            <a:endParaRPr lang="ko-KR" altLang="en-US" spc="-15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6204" y="3019205"/>
            <a:ext cx="2989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→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 err="1">
                <a:solidFill>
                  <a:srgbClr val="FF0000"/>
                </a:solidFill>
              </a:rPr>
              <a:t>메가존</a:t>
            </a:r>
            <a:r>
              <a:rPr lang="ko-KR" altLang="en-US" sz="1400" dirty="0">
                <a:solidFill>
                  <a:srgbClr val="FF0000"/>
                </a:solidFill>
              </a:rPr>
              <a:t> 기준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</a:rPr>
              <a:t> 사용하지 않는 메뉴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61552" y="2265068"/>
            <a:ext cx="555133" cy="21687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94698" y="3046545"/>
            <a:ext cx="716142" cy="271435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31274" y="2981540"/>
            <a:ext cx="2220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메인 </a:t>
            </a:r>
            <a:r>
              <a:rPr lang="ko-KR" altLang="en-US" sz="1400" b="1" dirty="0"/>
              <a:t>→ </a:t>
            </a:r>
            <a:r>
              <a:rPr lang="ko-KR" altLang="en-US" sz="1400" b="1" dirty="0" smtClean="0"/>
              <a:t>재단소식 → 뉴스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7379547" y="2481944"/>
            <a:ext cx="0" cy="4229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31274" y="3190494"/>
            <a:ext cx="2516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3"/>
              </a:rPr>
              <a:t>https://www.metlifewelfare.org/article/news/list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91237" y="1053671"/>
            <a:ext cx="931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세부 </a:t>
            </a:r>
            <a:r>
              <a:rPr lang="ko-KR" altLang="en-US" b="1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메뉴별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사용 여부 및 연동 페이지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안내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38121" y="2265068"/>
            <a:ext cx="625014" cy="21687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812013" y="5643050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메인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상단 롤링 영역</a:t>
            </a:r>
            <a:r>
              <a:rPr lang="en-US" altLang="ko-KR" sz="1400" b="1" dirty="0" smtClean="0"/>
              <a:t>)]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803021" y="6398597"/>
            <a:ext cx="2586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linkClick r:id="rId4"/>
              </a:rPr>
              <a:t>https://www.metlifewelfare.org/</a:t>
            </a:r>
            <a:endParaRPr lang="ko-KR" altLang="en-US" sz="1400" b="1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751286" y="2481944"/>
            <a:ext cx="0" cy="14182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30961" y="3914614"/>
            <a:ext cx="2579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메인 </a:t>
            </a:r>
            <a:r>
              <a:rPr lang="ko-KR" altLang="en-US" sz="1400" b="1" dirty="0"/>
              <a:t>→ </a:t>
            </a:r>
            <a:r>
              <a:rPr lang="ko-KR" altLang="en-US" sz="1400" b="1" dirty="0" smtClean="0"/>
              <a:t>재단소식 → 공지사항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437182" y="4123568"/>
            <a:ext cx="2513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5"/>
              </a:rPr>
              <a:t>https://www.metlifewelfare.org/article/notice/list</a:t>
            </a:r>
            <a:endParaRPr lang="ko-KR" altLang="en-US" sz="1400" b="1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6071113" y="2481944"/>
            <a:ext cx="0" cy="234083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2013" y="4870978"/>
            <a:ext cx="2638522" cy="608524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6773202" y="5176826"/>
            <a:ext cx="784593" cy="228710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6357252" y="5399316"/>
            <a:ext cx="0" cy="27328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41486" y="5974200"/>
            <a:ext cx="1709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메인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새로운 소식</a:t>
            </a:r>
            <a:r>
              <a:rPr lang="en-US" altLang="ko-KR" sz="1400" b="1" dirty="0" smtClean="0"/>
              <a:t>)]</a:t>
            </a:r>
            <a:endParaRPr lang="ko-KR" altLang="en-US" sz="1400" b="1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8061644" y="5355771"/>
            <a:ext cx="0" cy="64797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89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31" y="1472766"/>
            <a:ext cx="5270379" cy="347687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 smtClean="0">
                <a:latin typeface="+mn-ea"/>
                <a:ea typeface="+mn-ea"/>
              </a:rPr>
              <a:t>2. </a:t>
            </a:r>
            <a:r>
              <a:rPr lang="ko-KR" altLang="en-US" spc="-150" dirty="0" smtClean="0">
                <a:latin typeface="+mn-ea"/>
                <a:ea typeface="+mn-ea"/>
              </a:rPr>
              <a:t>게시물 관리 </a:t>
            </a:r>
            <a:r>
              <a:rPr lang="en-US" altLang="ko-KR" spc="-150" dirty="0" smtClean="0">
                <a:latin typeface="+mn-ea"/>
                <a:ea typeface="+mn-ea"/>
              </a:rPr>
              <a:t>– </a:t>
            </a:r>
            <a:r>
              <a:rPr lang="ko-KR" altLang="en-US" spc="-150" dirty="0" smtClean="0">
                <a:latin typeface="+mn-ea"/>
                <a:ea typeface="+mn-ea"/>
              </a:rPr>
              <a:t>메인 관리 </a:t>
            </a:r>
            <a:r>
              <a:rPr lang="en-US" altLang="ko-KR" spc="-150" dirty="0" smtClean="0">
                <a:latin typeface="+mn-ea"/>
                <a:ea typeface="+mn-ea"/>
              </a:rPr>
              <a:t>– </a:t>
            </a:r>
            <a:r>
              <a:rPr lang="ko-KR" altLang="en-US" spc="-150" dirty="0" smtClean="0">
                <a:latin typeface="+mn-ea"/>
                <a:ea typeface="+mn-ea"/>
              </a:rPr>
              <a:t>메인 </a:t>
            </a:r>
            <a:r>
              <a:rPr lang="ko-KR" altLang="en-US" spc="-150" dirty="0" err="1" smtClean="0">
                <a:latin typeface="+mn-ea"/>
                <a:ea typeface="+mn-ea"/>
              </a:rPr>
              <a:t>비주얼</a:t>
            </a:r>
            <a:r>
              <a:rPr lang="ko-KR" altLang="en-US" spc="-150" dirty="0" smtClean="0">
                <a:latin typeface="+mn-ea"/>
                <a:ea typeface="+mn-ea"/>
              </a:rPr>
              <a:t> 관리</a:t>
            </a:r>
            <a:endParaRPr lang="ko-KR" altLang="en-US" spc="-150" dirty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1237" y="1053671"/>
            <a:ext cx="931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메인 </a:t>
            </a:r>
            <a:r>
              <a:rPr lang="ko-KR" altLang="en-US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비주얼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관리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7195" y="5133811"/>
            <a:ext cx="31325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- </a:t>
            </a:r>
            <a:r>
              <a:rPr lang="ko-KR" altLang="en-US" sz="1400" b="1" dirty="0" err="1" smtClean="0"/>
              <a:t>메인페이지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최상단</a:t>
            </a:r>
            <a:r>
              <a:rPr lang="ko-KR" altLang="en-US" sz="1400" b="1" dirty="0" smtClean="0"/>
              <a:t> 롤링 영역에 노출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사진 </a:t>
            </a:r>
            <a:r>
              <a:rPr lang="en-US" altLang="ko-KR" sz="1400" b="1" dirty="0" smtClean="0"/>
              <a:t>or </a:t>
            </a:r>
            <a:r>
              <a:rPr lang="ko-KR" altLang="en-US" sz="1400" b="1" dirty="0" smtClean="0"/>
              <a:t>영상 등록 가능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수정 이슈 거의 없음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70906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72" y="1488253"/>
            <a:ext cx="6361828" cy="394624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 smtClean="0">
                <a:latin typeface="+mn-ea"/>
                <a:ea typeface="+mn-ea"/>
              </a:rPr>
              <a:t>2. </a:t>
            </a:r>
            <a:r>
              <a:rPr lang="ko-KR" altLang="en-US" spc="-150" dirty="0" smtClean="0">
                <a:latin typeface="+mn-ea"/>
                <a:ea typeface="+mn-ea"/>
              </a:rPr>
              <a:t>게시물 관리 </a:t>
            </a:r>
            <a:r>
              <a:rPr lang="en-US" altLang="ko-KR" spc="-150" dirty="0" smtClean="0">
                <a:latin typeface="+mn-ea"/>
                <a:ea typeface="+mn-ea"/>
              </a:rPr>
              <a:t>– </a:t>
            </a:r>
            <a:r>
              <a:rPr lang="ko-KR" altLang="en-US" spc="-150" dirty="0" smtClean="0">
                <a:latin typeface="+mn-ea"/>
                <a:ea typeface="+mn-ea"/>
              </a:rPr>
              <a:t>메인 관리 </a:t>
            </a:r>
            <a:r>
              <a:rPr lang="en-US" altLang="ko-KR" spc="-150" dirty="0" smtClean="0">
                <a:latin typeface="+mn-ea"/>
                <a:ea typeface="+mn-ea"/>
              </a:rPr>
              <a:t>– </a:t>
            </a:r>
            <a:r>
              <a:rPr lang="ko-KR" altLang="en-US" spc="-150" dirty="0" smtClean="0">
                <a:latin typeface="+mn-ea"/>
                <a:ea typeface="+mn-ea"/>
              </a:rPr>
              <a:t>메인 게시물 관리</a:t>
            </a:r>
            <a:endParaRPr lang="ko-KR" altLang="en-US" spc="-150" dirty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1237" y="1053671"/>
            <a:ext cx="931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배너 등록 방법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7195" y="5643887"/>
            <a:ext cx="781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기존에 등록되어 있던 </a:t>
            </a:r>
            <a:r>
              <a:rPr lang="en-US" altLang="ko-KR" sz="1400" dirty="0" smtClean="0"/>
              <a:t>6</a:t>
            </a:r>
            <a:r>
              <a:rPr lang="ko-KR" altLang="en-US" sz="1400" dirty="0" smtClean="0"/>
              <a:t>개 배너 중 </a:t>
            </a:r>
            <a:r>
              <a:rPr lang="ko-KR" altLang="en-US" sz="1400" dirty="0" err="1" smtClean="0"/>
              <a:t>고객사에서</a:t>
            </a:r>
            <a:r>
              <a:rPr lang="ko-KR" altLang="en-US" sz="1400" dirty="0" smtClean="0"/>
              <a:t> 지정한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개를 </a:t>
            </a:r>
            <a:r>
              <a:rPr lang="en-US" altLang="ko-KR" sz="1400" dirty="0" smtClean="0"/>
              <a:t>1:1</a:t>
            </a:r>
            <a:r>
              <a:rPr lang="ko-KR" altLang="en-US" sz="1400" dirty="0" smtClean="0"/>
              <a:t>로 대체 수정하는 방식으로 진행됨</a:t>
            </a:r>
            <a:endParaRPr lang="en-US" altLang="ko-KR" sz="1400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1454060" y="2841490"/>
            <a:ext cx="5475475" cy="2160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366230" y="2756581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6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566716"/>
              </p:ext>
            </p:extLst>
          </p:nvPr>
        </p:nvGraphicFramePr>
        <p:xfrm>
          <a:off x="7294556" y="1719376"/>
          <a:ext cx="2508808" cy="3343266"/>
        </p:xfrm>
        <a:graphic>
          <a:graphicData uri="http://schemas.openxmlformats.org/drawingml/2006/table">
            <a:tbl>
              <a:tblPr/>
              <a:tblGrid>
                <a:gridCol w="268684"/>
                <a:gridCol w="2240124"/>
              </a:tblGrid>
              <a:tr h="14155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Description</a:t>
                      </a:r>
                      <a:endParaRPr kumimoji="0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556">
                <a:tc>
                  <a:txBody>
                    <a:bodyPr/>
                    <a:lstStyle>
                      <a:lvl1pPr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1pPr>
                      <a:lvl2pPr marL="554038" indent="-9683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2pPr>
                      <a:lvl3pPr marL="9921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3pPr>
                      <a:lvl4pPr marL="14493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4pPr>
                      <a:lvl5pPr marL="19065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5pPr>
                      <a:lvl6pPr marL="23637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6pPr>
                      <a:lvl7pPr marL="28209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7pPr>
                      <a:lvl8pPr marL="32781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8pPr>
                      <a:lvl9pPr marL="37353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맑은 고딕" panose="020B0503020000020004" pitchFamily="50" charset="-127"/>
                        </a:rPr>
                        <a:t>1</a:t>
                      </a: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1pPr>
                      <a:lvl2pPr marL="554038" indent="-9683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2pPr>
                      <a:lvl3pPr marL="9921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3pPr>
                      <a:lvl4pPr marL="14493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4pPr>
                      <a:lvl5pPr marL="19065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5pPr>
                      <a:lvl6pPr marL="23637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6pPr>
                      <a:lvl7pPr marL="28209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7pPr>
                      <a:lvl8pPr marL="32781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8pPr>
                      <a:lvl9pPr marL="37353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제목 입력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글자 수 제한에 유의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)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911">
                <a:tc>
                  <a:txBody>
                    <a:bodyPr/>
                    <a:lstStyle>
                      <a:lvl1pPr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1pPr>
                      <a:lvl2pPr marL="554038" indent="-9683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2pPr>
                      <a:lvl3pPr marL="9921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3pPr>
                      <a:lvl4pPr marL="14493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4pPr>
                      <a:lvl5pPr marL="19065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5pPr>
                      <a:lvl6pPr marL="23637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6pPr>
                      <a:lvl7pPr marL="28209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7pPr>
                      <a:lvl8pPr marL="32781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8pPr>
                      <a:lvl9pPr marL="37353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맑은 고딕" panose="020B0503020000020004" pitchFamily="50" charset="-127"/>
                        </a:rPr>
                        <a:t>2</a:t>
                      </a: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1pPr>
                      <a:lvl2pPr marL="554038" indent="-9683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2pPr>
                      <a:lvl3pPr marL="9921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3pPr>
                      <a:lvl4pPr marL="14493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4pPr>
                      <a:lvl5pPr marL="1906588" indent="-77788">
                        <a:spcBef>
                          <a:spcPts val="100"/>
                        </a:spcBef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5pPr>
                      <a:lvl6pPr marL="23637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6pPr>
                      <a:lvl7pPr marL="28209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7pPr>
                      <a:lvl8pPr marL="32781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8pPr>
                      <a:lvl9pPr marL="3735388" indent="-77788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SzPct val="100000"/>
                        <a:defRPr sz="6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sym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배너 배경에 따라 제목이 잘 보이는 색상으로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3</a:t>
                      </a:r>
                      <a:endParaRPr kumimoji="0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게시물 내용 입력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주로 제목과 동일하게 입력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4</a:t>
                      </a:r>
                      <a:endParaRPr kumimoji="0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배너에 링크되는 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콘텐츠의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 위치에 따라 선택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dirty="0" smtClean="0">
                          <a:hlinkClick r:id="rId3"/>
                        </a:rPr>
                        <a:t>https://www.metlifewelfare.org/article/notice/list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→ 공지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dirty="0" smtClean="0">
                          <a:hlinkClick r:id="rId4"/>
                        </a:rPr>
                        <a:t>https://www.metlifewelfare.org/story/stories/placeList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→ 후기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dirty="0" smtClean="0">
                          <a:hlinkClick r:id="rId5"/>
                        </a:rPr>
                        <a:t>https://www.metlifewelfare.org/article/news/list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→ 뉴스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X</a:t>
                      </a:r>
                      <a:endParaRPr kumimoji="0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변경 금지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5</a:t>
                      </a:r>
                      <a:endParaRPr kumimoji="0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PC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버전 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썸네일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 배너 등록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6</a:t>
                      </a:r>
                      <a:endParaRPr kumimoji="0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MOBILE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버전 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썸네일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 배너 등록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7</a:t>
                      </a:r>
                      <a:endParaRPr kumimoji="0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해당 배너에 링크될 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콘텐츠의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URL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입력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(https://www.metlifewelfare.org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는 제외 주의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!)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8</a:t>
                      </a:r>
                      <a:endParaRPr kumimoji="0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필요 시 체크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9</a:t>
                      </a:r>
                      <a:endParaRPr kumimoji="0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항상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굴림" panose="020B0600000101010101" pitchFamily="50" charset="-127"/>
                        </a:rPr>
                        <a:t>ON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1454060" y="3267153"/>
            <a:ext cx="5475475" cy="1860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366230" y="3225784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54060" y="3076194"/>
            <a:ext cx="602541" cy="1600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366230" y="2997505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477427" y="4520532"/>
            <a:ext cx="355659" cy="1582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1370941" y="4448065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461443" y="4871058"/>
            <a:ext cx="4547471" cy="2076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1362337" y="4772315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033794" y="4871058"/>
            <a:ext cx="398108" cy="2020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934688" y="4772315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454060" y="3508678"/>
            <a:ext cx="1289140" cy="1744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1366230" y="3467309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690814" y="4520532"/>
            <a:ext cx="355659" cy="1582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4584328" y="4448065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477427" y="5123501"/>
            <a:ext cx="355659" cy="1582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1370941" y="5051034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461442" y="3742939"/>
            <a:ext cx="1281757" cy="172672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1367392" y="3700906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X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2487</TotalTime>
  <Words>546</Words>
  <Application>Microsoft Office PowerPoint</Application>
  <PresentationFormat>A4 용지(210x297mm)</PresentationFormat>
  <Paragraphs>214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굴림</vt:lpstr>
      <vt:lpstr>나눔고딕</vt:lpstr>
      <vt:lpstr>맑은 고딕</vt:lpstr>
      <vt:lpstr>Arial</vt:lpstr>
      <vt:lpstr>Calibri</vt:lpstr>
      <vt:lpstr>Calibri Light</vt:lpstr>
      <vt:lpstr>Tahoma</vt:lpstr>
      <vt:lpstr>Office 테마</vt:lpstr>
      <vt:lpstr>PowerPoint 프레젠테이션</vt:lpstr>
      <vt:lpstr>관리자페이지 전체 메뉴별 메가존 사용 여부</vt:lpstr>
      <vt:lpstr>PowerPoint 프레젠테이션</vt:lpstr>
      <vt:lpstr>1. 프로그램 관리 </vt:lpstr>
      <vt:lpstr>1. 프로그램 관리 – 후기 관리</vt:lpstr>
      <vt:lpstr>PowerPoint 프레젠테이션</vt:lpstr>
      <vt:lpstr>2. 게시물 관리</vt:lpstr>
      <vt:lpstr>2. 게시물 관리 – 메인 관리 – 메인 비주얼 관리</vt:lpstr>
      <vt:lpstr>2. 게시물 관리 – 메인 관리 – 메인 게시물 관리</vt:lpstr>
      <vt:lpstr>2. 게시물 관리 – 공지사항 관리</vt:lpstr>
      <vt:lpstr>2. 게시물 관리 – 뉴스 관리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gilsuk kim</dc:creator>
  <cp:lastModifiedBy>user</cp:lastModifiedBy>
  <cp:revision>134</cp:revision>
  <dcterms:created xsi:type="dcterms:W3CDTF">2018-03-01T02:25:05Z</dcterms:created>
  <dcterms:modified xsi:type="dcterms:W3CDTF">2020-01-30T12:14:11Z</dcterms:modified>
</cp:coreProperties>
</file>