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77" r:id="rId5"/>
    <p:sldId id="284" r:id="rId6"/>
    <p:sldId id="276" r:id="rId7"/>
    <p:sldId id="272" r:id="rId8"/>
    <p:sldId id="269" r:id="rId9"/>
    <p:sldId id="270" r:id="rId10"/>
    <p:sldId id="263" r:id="rId11"/>
    <p:sldId id="264" r:id="rId12"/>
    <p:sldId id="265" r:id="rId13"/>
    <p:sldId id="282" r:id="rId14"/>
    <p:sldId id="283" r:id="rId15"/>
    <p:sldId id="266" r:id="rId16"/>
    <p:sldId id="267" r:id="rId17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308" userDrawn="1">
          <p15:clr>
            <a:srgbClr val="A4A3A4"/>
          </p15:clr>
        </p15:guide>
        <p15:guide id="4" pos="4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91" autoAdjust="0"/>
  </p:normalViewPr>
  <p:slideViewPr>
    <p:cSldViewPr snapToGrid="0" showGuides="1">
      <p:cViewPr varScale="1">
        <p:scale>
          <a:sx n="115" d="100"/>
          <a:sy n="115" d="100"/>
        </p:scale>
        <p:origin x="1086" y="108"/>
      </p:cViewPr>
      <p:guideLst>
        <p:guide orient="horz" pos="845"/>
        <p:guide pos="3120"/>
        <p:guide pos="308"/>
        <p:guide pos="40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805000428815327E-2"/>
          <c:y val="2.1522300000000001E-2"/>
          <c:w val="0.98100856481256349"/>
          <c:h val="0.93103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맑은 고딕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43069</c:v>
                </c:pt>
                <c:pt idx="1">
                  <c:v>43070</c:v>
                </c:pt>
                <c:pt idx="2">
                  <c:v>43071</c:v>
                </c:pt>
                <c:pt idx="3">
                  <c:v>43072</c:v>
                </c:pt>
                <c:pt idx="4">
                  <c:v>43073</c:v>
                </c:pt>
                <c:pt idx="5">
                  <c:v>43074</c:v>
                </c:pt>
                <c:pt idx="6">
                  <c:v>43075</c:v>
                </c:pt>
                <c:pt idx="7">
                  <c:v>43076</c:v>
                </c:pt>
                <c:pt idx="8">
                  <c:v>43077</c:v>
                </c:pt>
                <c:pt idx="9">
                  <c:v>43078</c:v>
                </c:pt>
                <c:pt idx="10">
                  <c:v>43079</c:v>
                </c:pt>
                <c:pt idx="11">
                  <c:v>43080</c:v>
                </c:pt>
                <c:pt idx="12">
                  <c:v>43081</c:v>
                </c:pt>
                <c:pt idx="13">
                  <c:v>43082</c:v>
                </c:pt>
                <c:pt idx="14">
                  <c:v>43083</c:v>
                </c:pt>
                <c:pt idx="15">
                  <c:v>43084</c:v>
                </c:pt>
                <c:pt idx="16">
                  <c:v>43085</c:v>
                </c:pt>
                <c:pt idx="17">
                  <c:v>43086</c:v>
                </c:pt>
                <c:pt idx="18">
                  <c:v>43087</c:v>
                </c:pt>
                <c:pt idx="19">
                  <c:v>43088</c:v>
                </c:pt>
                <c:pt idx="20">
                  <c:v>43089</c:v>
                </c:pt>
                <c:pt idx="21">
                  <c:v>43090</c:v>
                </c:pt>
                <c:pt idx="22">
                  <c:v>43091</c:v>
                </c:pt>
                <c:pt idx="23">
                  <c:v>43092</c:v>
                </c:pt>
                <c:pt idx="24">
                  <c:v>43093</c:v>
                </c:pt>
                <c:pt idx="25">
                  <c:v>43094</c:v>
                </c:pt>
                <c:pt idx="26">
                  <c:v>43095</c:v>
                </c:pt>
                <c:pt idx="27">
                  <c:v>43096</c:v>
                </c:pt>
                <c:pt idx="28">
                  <c:v>43097</c:v>
                </c:pt>
                <c:pt idx="29">
                  <c:v>43098</c:v>
                </c:pt>
                <c:pt idx="30">
                  <c:v>43099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14</c:v>
                </c:pt>
                <c:pt idx="1">
                  <c:v>9</c:v>
                </c:pt>
                <c:pt idx="2">
                  <c:v>16</c:v>
                </c:pt>
                <c:pt idx="3">
                  <c:v>8</c:v>
                </c:pt>
                <c:pt idx="4">
                  <c:v>11</c:v>
                </c:pt>
                <c:pt idx="5">
                  <c:v>40</c:v>
                </c:pt>
                <c:pt idx="6">
                  <c:v>31</c:v>
                </c:pt>
                <c:pt idx="7">
                  <c:v>22</c:v>
                </c:pt>
                <c:pt idx="8">
                  <c:v>37</c:v>
                </c:pt>
                <c:pt idx="9">
                  <c:v>37</c:v>
                </c:pt>
                <c:pt idx="10">
                  <c:v>28</c:v>
                </c:pt>
                <c:pt idx="11">
                  <c:v>18</c:v>
                </c:pt>
                <c:pt idx="12">
                  <c:v>144</c:v>
                </c:pt>
                <c:pt idx="13">
                  <c:v>25</c:v>
                </c:pt>
                <c:pt idx="14">
                  <c:v>38</c:v>
                </c:pt>
                <c:pt idx="15">
                  <c:v>24</c:v>
                </c:pt>
                <c:pt idx="16">
                  <c:v>16</c:v>
                </c:pt>
                <c:pt idx="17">
                  <c:v>7</c:v>
                </c:pt>
                <c:pt idx="18">
                  <c:v>4</c:v>
                </c:pt>
                <c:pt idx="19">
                  <c:v>28</c:v>
                </c:pt>
                <c:pt idx="20">
                  <c:v>14</c:v>
                </c:pt>
                <c:pt idx="21">
                  <c:v>18</c:v>
                </c:pt>
                <c:pt idx="22">
                  <c:v>8</c:v>
                </c:pt>
                <c:pt idx="23">
                  <c:v>20</c:v>
                </c:pt>
                <c:pt idx="24">
                  <c:v>17</c:v>
                </c:pt>
                <c:pt idx="25">
                  <c:v>6</c:v>
                </c:pt>
                <c:pt idx="26">
                  <c:v>23</c:v>
                </c:pt>
                <c:pt idx="27">
                  <c:v>20</c:v>
                </c:pt>
                <c:pt idx="28">
                  <c:v>22</c:v>
                </c:pt>
                <c:pt idx="29">
                  <c:v>18</c:v>
                </c:pt>
                <c:pt idx="30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067-41BC-B903-BE2E74596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9754632"/>
        <c:axId val="236475440"/>
      </c:barChart>
      <c:dateAx>
        <c:axId val="229754632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236475440"/>
        <c:crosses val="autoZero"/>
        <c:auto val="1"/>
        <c:lblOffset val="100"/>
        <c:baseTimeUnit val="days"/>
      </c:dateAx>
      <c:valAx>
        <c:axId val="236475440"/>
        <c:scaling>
          <c:orientation val="minMax"/>
        </c:scaling>
        <c:delete val="1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crossAx val="229754632"/>
        <c:crosses val="autoZero"/>
        <c:crossBetween val="between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24651249012647E-2"/>
          <c:y val="1.6141714936466888E-2"/>
          <c:w val="0.94757599999999997"/>
          <c:h val="0.93103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404040"/>
                    </a:solidFill>
                    <a:latin typeface="Helvetica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Sheet1!$A$2:$A$40</c:f>
              <c:strCache>
                <c:ptCount val="39"/>
                <c:pt idx="0">
                  <c:v>10월</c:v>
                </c:pt>
                <c:pt idx="1">
                  <c:v>11월</c:v>
                </c:pt>
                <c:pt idx="2">
                  <c:v>12월
</c:v>
                </c:pt>
                <c:pt idx="3">
                  <c:v>1월
</c:v>
                </c:pt>
                <c:pt idx="4">
                  <c:v>2월
</c:v>
                </c:pt>
                <c:pt idx="5">
                  <c:v>3월
</c:v>
                </c:pt>
                <c:pt idx="6">
                  <c:v>4월
</c:v>
                </c:pt>
                <c:pt idx="7">
                  <c:v>5월
</c:v>
                </c:pt>
                <c:pt idx="8">
                  <c:v>6월
</c:v>
                </c:pt>
                <c:pt idx="9">
                  <c:v>7월
</c:v>
                </c:pt>
                <c:pt idx="10">
                  <c:v>8월
</c:v>
                </c:pt>
                <c:pt idx="11">
                  <c:v>9월
</c:v>
                </c:pt>
                <c:pt idx="12">
                  <c:v>10월
</c:v>
                </c:pt>
                <c:pt idx="13">
                  <c:v>11월
</c:v>
                </c:pt>
                <c:pt idx="14">
                  <c:v>12월
</c:v>
                </c:pt>
                <c:pt idx="15">
                  <c:v>1월
</c:v>
                </c:pt>
                <c:pt idx="16">
                  <c:v>2월
</c:v>
                </c:pt>
                <c:pt idx="17">
                  <c:v>3월
</c:v>
                </c:pt>
                <c:pt idx="18">
                  <c:v>4월
</c:v>
                </c:pt>
                <c:pt idx="19">
                  <c:v>5월
</c:v>
                </c:pt>
                <c:pt idx="20">
                  <c:v>6월
</c:v>
                </c:pt>
                <c:pt idx="21">
                  <c:v>7월
</c:v>
                </c:pt>
                <c:pt idx="22">
                  <c:v>8월
</c:v>
                </c:pt>
                <c:pt idx="23">
                  <c:v>9월
</c:v>
                </c:pt>
                <c:pt idx="24">
                  <c:v>10월</c:v>
                </c:pt>
                <c:pt idx="25">
                  <c:v>11월</c:v>
                </c:pt>
                <c:pt idx="26">
                  <c:v>12월
</c:v>
                </c:pt>
                <c:pt idx="27">
                  <c:v>1월
</c:v>
                </c:pt>
                <c:pt idx="28">
                  <c:v>2월
</c:v>
                </c:pt>
                <c:pt idx="29">
                  <c:v>3월
</c:v>
                </c:pt>
                <c:pt idx="30">
                  <c:v>4월
</c:v>
                </c:pt>
                <c:pt idx="31">
                  <c:v>5월
</c:v>
                </c:pt>
                <c:pt idx="32">
                  <c:v>6월
</c:v>
                </c:pt>
                <c:pt idx="33">
                  <c:v>7월
</c:v>
                </c:pt>
                <c:pt idx="34">
                  <c:v>8월
</c:v>
                </c:pt>
                <c:pt idx="35">
                  <c:v>9월
</c:v>
                </c:pt>
                <c:pt idx="36">
                  <c:v>10월
</c:v>
                </c:pt>
                <c:pt idx="37">
                  <c:v>11월
</c:v>
                </c:pt>
                <c:pt idx="38">
                  <c:v>12월
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947</c:v>
                </c:pt>
                <c:pt idx="1">
                  <c:v>7453</c:v>
                </c:pt>
                <c:pt idx="2">
                  <c:v>8442</c:v>
                </c:pt>
                <c:pt idx="3">
                  <c:v>2889</c:v>
                </c:pt>
                <c:pt idx="4">
                  <c:v>1072</c:v>
                </c:pt>
                <c:pt idx="5">
                  <c:v>297</c:v>
                </c:pt>
                <c:pt idx="6">
                  <c:v>245</c:v>
                </c:pt>
                <c:pt idx="7">
                  <c:v>259</c:v>
                </c:pt>
                <c:pt idx="8">
                  <c:v>158</c:v>
                </c:pt>
                <c:pt idx="9">
                  <c:v>177</c:v>
                </c:pt>
                <c:pt idx="10">
                  <c:v>189</c:v>
                </c:pt>
                <c:pt idx="11">
                  <c:v>166</c:v>
                </c:pt>
                <c:pt idx="12">
                  <c:v>193</c:v>
                </c:pt>
                <c:pt idx="13">
                  <c:v>300</c:v>
                </c:pt>
                <c:pt idx="14">
                  <c:v>83</c:v>
                </c:pt>
                <c:pt idx="15">
                  <c:v>84</c:v>
                </c:pt>
                <c:pt idx="16">
                  <c:v>388</c:v>
                </c:pt>
                <c:pt idx="17">
                  <c:v>99</c:v>
                </c:pt>
                <c:pt idx="18">
                  <c:v>89</c:v>
                </c:pt>
                <c:pt idx="19">
                  <c:v>196</c:v>
                </c:pt>
                <c:pt idx="20">
                  <c:v>107</c:v>
                </c:pt>
                <c:pt idx="21">
                  <c:v>111</c:v>
                </c:pt>
                <c:pt idx="22">
                  <c:v>153</c:v>
                </c:pt>
                <c:pt idx="23">
                  <c:v>338</c:v>
                </c:pt>
                <c:pt idx="24">
                  <c:v>207</c:v>
                </c:pt>
                <c:pt idx="25">
                  <c:v>297</c:v>
                </c:pt>
                <c:pt idx="26">
                  <c:v>337</c:v>
                </c:pt>
                <c:pt idx="27">
                  <c:v>183</c:v>
                </c:pt>
                <c:pt idx="28">
                  <c:v>171</c:v>
                </c:pt>
                <c:pt idx="29">
                  <c:v>169</c:v>
                </c:pt>
                <c:pt idx="30">
                  <c:v>386</c:v>
                </c:pt>
                <c:pt idx="31">
                  <c:v>769</c:v>
                </c:pt>
                <c:pt idx="32">
                  <c:v>877</c:v>
                </c:pt>
                <c:pt idx="33">
                  <c:v>416</c:v>
                </c:pt>
                <c:pt idx="34">
                  <c:v>421</c:v>
                </c:pt>
                <c:pt idx="35">
                  <c:v>443</c:v>
                </c:pt>
                <c:pt idx="36">
                  <c:v>371</c:v>
                </c:pt>
                <c:pt idx="37">
                  <c:v>404</c:v>
                </c:pt>
                <c:pt idx="38">
                  <c:v>729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11-4530-94F1-9B90FFD69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1"/>
        <c:axId val="594059808"/>
        <c:axId val="594056672"/>
      </c:barChart>
      <c:catAx>
        <c:axId val="594059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94056672"/>
        <c:crosses val="autoZero"/>
        <c:auto val="1"/>
        <c:lblAlgn val="ctr"/>
        <c:lblOffset val="100"/>
        <c:noMultiLvlLbl val="1"/>
      </c:catAx>
      <c:valAx>
        <c:axId val="59405667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94059808"/>
        <c:crosses val="autoZero"/>
        <c:crossBetween val="between"/>
        <c:majorUnit val="1750"/>
        <c:minorUnit val="8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906796726273382E-2"/>
          <c:y val="2.7034708884426245E-2"/>
          <c:w val="0.93760234831159661"/>
          <c:h val="0.891615712371724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</c:v>
                </c:pt>
                <c:pt idx="1">
                  <c:v>96</c:v>
                </c:pt>
                <c:pt idx="2">
                  <c:v>95</c:v>
                </c:pt>
                <c:pt idx="3">
                  <c:v>60</c:v>
                </c:pt>
                <c:pt idx="4">
                  <c:v>39</c:v>
                </c:pt>
                <c:pt idx="5">
                  <c:v>235</c:v>
                </c:pt>
                <c:pt idx="6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68-4F00-9358-EA7E26917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4055104"/>
        <c:axId val="594060200"/>
      </c:barChart>
      <c:catAx>
        <c:axId val="59405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4060200"/>
        <c:crosses val="autoZero"/>
        <c:auto val="1"/>
        <c:lblAlgn val="ctr"/>
        <c:lblOffset val="100"/>
        <c:noMultiLvlLbl val="0"/>
      </c:catAx>
      <c:valAx>
        <c:axId val="594060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4055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149500000000001"/>
          <c:y val="0.11297"/>
          <c:w val="0.75700999999999996"/>
          <c:h val="0.69138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0CB7-4D29-944E-904F2201576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0CB7-4D29-944E-904F22015765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/>
                    </a:pPr>
                    <a:fld id="{11F7ADAD-BC6B-4038-A66B-BAC4FF5FDC9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/>
                      <a:t>
</a:t>
                    </a:r>
                    <a:fld id="{08EA5D90-7C7A-429C-8C39-AF8C3AF929A0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endParaRPr lang="ko-KR" altLang="en-US" baseline="0"/>
                  </a:p>
                </c:rich>
              </c:tx>
              <c:numFmt formatCode="0%" sourceLinked="0"/>
              <c:spPr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CB7-4D29-944E-904F2201576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numFmt formatCode="0" sourceLinked="0"/>
              <c:spPr/>
              <c:txPr>
                <a:bodyPr/>
                <a:lstStyle/>
                <a:p>
                  <a:pPr>
                    <a:defRPr/>
                  </a:pPr>
                  <a:endParaRPr lang="ko-K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CB7-4D29-944E-904F2201576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방문자</c:v>
                </c:pt>
                <c:pt idx="1">
                  <c:v>설문 참여자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404</c:v>
                </c:pt>
                <c:pt idx="1">
                  <c:v>281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CB7-4D29-944E-904F22015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9483700000000002"/>
          <c:y val="0.94912600000000003"/>
          <c:w val="0.410325"/>
          <c:h val="5.0874099999999998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/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36881344306138E-2"/>
          <c:y val="5.2592034029598354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43069</c:v>
                </c:pt>
                <c:pt idx="1">
                  <c:v>43070</c:v>
                </c:pt>
                <c:pt idx="2">
                  <c:v>43071</c:v>
                </c:pt>
                <c:pt idx="3">
                  <c:v>43072</c:v>
                </c:pt>
                <c:pt idx="4">
                  <c:v>43073</c:v>
                </c:pt>
                <c:pt idx="5">
                  <c:v>43074</c:v>
                </c:pt>
                <c:pt idx="6">
                  <c:v>43075</c:v>
                </c:pt>
                <c:pt idx="7">
                  <c:v>43076</c:v>
                </c:pt>
                <c:pt idx="8">
                  <c:v>43077</c:v>
                </c:pt>
                <c:pt idx="9">
                  <c:v>43078</c:v>
                </c:pt>
                <c:pt idx="10">
                  <c:v>43079</c:v>
                </c:pt>
                <c:pt idx="11">
                  <c:v>43080</c:v>
                </c:pt>
                <c:pt idx="12">
                  <c:v>43081</c:v>
                </c:pt>
                <c:pt idx="13">
                  <c:v>43082</c:v>
                </c:pt>
                <c:pt idx="14">
                  <c:v>43083</c:v>
                </c:pt>
                <c:pt idx="15">
                  <c:v>43084</c:v>
                </c:pt>
                <c:pt idx="16">
                  <c:v>43085</c:v>
                </c:pt>
                <c:pt idx="17">
                  <c:v>43086</c:v>
                </c:pt>
                <c:pt idx="18">
                  <c:v>43087</c:v>
                </c:pt>
                <c:pt idx="19">
                  <c:v>43088</c:v>
                </c:pt>
                <c:pt idx="20">
                  <c:v>43089</c:v>
                </c:pt>
                <c:pt idx="21">
                  <c:v>43090</c:v>
                </c:pt>
                <c:pt idx="22">
                  <c:v>43091</c:v>
                </c:pt>
                <c:pt idx="23">
                  <c:v>43092</c:v>
                </c:pt>
                <c:pt idx="24">
                  <c:v>43093</c:v>
                </c:pt>
                <c:pt idx="25">
                  <c:v>43094</c:v>
                </c:pt>
                <c:pt idx="26">
                  <c:v>43095</c:v>
                </c:pt>
                <c:pt idx="27">
                  <c:v>43096</c:v>
                </c:pt>
                <c:pt idx="28">
                  <c:v>43097</c:v>
                </c:pt>
                <c:pt idx="29">
                  <c:v>43098</c:v>
                </c:pt>
                <c:pt idx="30">
                  <c:v>43099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53-4EE9-9F30-3C3F9E661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4053536"/>
        <c:axId val="594058240"/>
      </c:barChart>
      <c:dateAx>
        <c:axId val="594053536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94058240"/>
        <c:crosses val="autoZero"/>
        <c:auto val="1"/>
        <c:lblOffset val="100"/>
        <c:baseTimeUnit val="days"/>
      </c:dateAx>
      <c:valAx>
        <c:axId val="59405824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94053536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286675091056107"/>
          <c:y val="7.4695791175711151E-2"/>
          <c:w val="5.5786995029166259E-2"/>
          <c:h val="0.11366494292041554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82650670165899E-2"/>
          <c:y val="0.20313741610846331"/>
          <c:w val="0.94193888748392918"/>
          <c:h val="0.602512954475318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2021년 11월</c:v>
                </c:pt>
                <c:pt idx="1">
                  <c:v>2021년 12월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CFC-450D-97B4-44BC5D1CE4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4056280"/>
        <c:axId val="594058632"/>
      </c:barChart>
      <c:catAx>
        <c:axId val="594056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4058632"/>
        <c:crosses val="autoZero"/>
        <c:auto val="1"/>
        <c:lblAlgn val="ctr"/>
        <c:lblOffset val="100"/>
        <c:noMultiLvlLbl val="0"/>
      </c:catAx>
      <c:valAx>
        <c:axId val="59405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4056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355568151070726"/>
          <c:y val="0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09502467102981E-2"/>
          <c:y val="1.8832000759211369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43069</c:v>
                </c:pt>
                <c:pt idx="1">
                  <c:v>43070</c:v>
                </c:pt>
                <c:pt idx="2">
                  <c:v>43071</c:v>
                </c:pt>
                <c:pt idx="3">
                  <c:v>43072</c:v>
                </c:pt>
                <c:pt idx="4">
                  <c:v>43073</c:v>
                </c:pt>
                <c:pt idx="5">
                  <c:v>43074</c:v>
                </c:pt>
                <c:pt idx="6">
                  <c:v>43075</c:v>
                </c:pt>
                <c:pt idx="7">
                  <c:v>43076</c:v>
                </c:pt>
                <c:pt idx="8">
                  <c:v>43077</c:v>
                </c:pt>
                <c:pt idx="9">
                  <c:v>43078</c:v>
                </c:pt>
                <c:pt idx="10">
                  <c:v>43079</c:v>
                </c:pt>
                <c:pt idx="11">
                  <c:v>43080</c:v>
                </c:pt>
                <c:pt idx="12">
                  <c:v>43081</c:v>
                </c:pt>
                <c:pt idx="13">
                  <c:v>43082</c:v>
                </c:pt>
                <c:pt idx="14">
                  <c:v>43083</c:v>
                </c:pt>
                <c:pt idx="15">
                  <c:v>43084</c:v>
                </c:pt>
                <c:pt idx="16">
                  <c:v>43085</c:v>
                </c:pt>
                <c:pt idx="17">
                  <c:v>43086</c:v>
                </c:pt>
                <c:pt idx="18">
                  <c:v>43087</c:v>
                </c:pt>
                <c:pt idx="19">
                  <c:v>43088</c:v>
                </c:pt>
                <c:pt idx="20">
                  <c:v>43089</c:v>
                </c:pt>
                <c:pt idx="21">
                  <c:v>43090</c:v>
                </c:pt>
                <c:pt idx="22">
                  <c:v>43091</c:v>
                </c:pt>
                <c:pt idx="23">
                  <c:v>43092</c:v>
                </c:pt>
                <c:pt idx="24">
                  <c:v>43093</c:v>
                </c:pt>
                <c:pt idx="25">
                  <c:v>43094</c:v>
                </c:pt>
                <c:pt idx="26">
                  <c:v>43095</c:v>
                </c:pt>
                <c:pt idx="27">
                  <c:v>43096</c:v>
                </c:pt>
                <c:pt idx="28">
                  <c:v>43097</c:v>
                </c:pt>
                <c:pt idx="29">
                  <c:v>43098</c:v>
                </c:pt>
                <c:pt idx="30">
                  <c:v>43099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C5-4287-99DC-9E8A1F48E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4059416"/>
        <c:axId val="598948048"/>
      </c:barChart>
      <c:dateAx>
        <c:axId val="594059416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98948048"/>
        <c:crosses val="autoZero"/>
        <c:auto val="1"/>
        <c:lblOffset val="100"/>
        <c:baseTimeUnit val="days"/>
      </c:dateAx>
      <c:valAx>
        <c:axId val="59894804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94059416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286675091056107"/>
          <c:y val="7.4695791175711151E-2"/>
          <c:w val="5.5786995029166259E-2"/>
          <c:h val="0.11366494292041554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82650670165899E-2"/>
          <c:y val="0.20313741610846331"/>
          <c:w val="0.94193888748392918"/>
          <c:h val="0.602512954475318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2021년 11월</c:v>
                </c:pt>
                <c:pt idx="1">
                  <c:v>2021년 12월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A8-4492-858A-BB38E56334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8945696"/>
        <c:axId val="598946088"/>
      </c:barChart>
      <c:catAx>
        <c:axId val="598945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8946088"/>
        <c:crosses val="autoZero"/>
        <c:auto val="1"/>
        <c:lblAlgn val="ctr"/>
        <c:lblOffset val="100"/>
        <c:noMultiLvlLbl val="0"/>
      </c:catAx>
      <c:valAx>
        <c:axId val="59894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894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355568151070726"/>
          <c:y val="0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164642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 12"/>
          <p:cNvSpPr/>
          <p:nvPr/>
        </p:nvSpPr>
        <p:spPr>
          <a:xfrm flipH="1">
            <a:off x="2362199" y="549275"/>
            <a:ext cx="2" cy="5927726"/>
          </a:xfrm>
          <a:prstGeom prst="line">
            <a:avLst/>
          </a:prstGeom>
          <a:ln>
            <a:solidFill>
              <a:srgbClr val="EEECE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 userDrawn="1"/>
        </p:nvSpPr>
        <p:spPr>
          <a:xfrm>
            <a:off x="335280" y="188640"/>
            <a:ext cx="9290866" cy="1152128"/>
          </a:xfrm>
          <a:prstGeom prst="roundRect">
            <a:avLst>
              <a:gd name="adj" fmla="val 6887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90" y="714463"/>
            <a:ext cx="924128" cy="704945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890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770438" y="6560964"/>
            <a:ext cx="365125" cy="252412"/>
          </a:xfrm>
          <a:prstGeom prst="rect">
            <a:avLst/>
          </a:prstGeom>
        </p:spPr>
        <p:txBody>
          <a:bodyPr vert="horz" wrap="none" lIns="36000" tIns="36000" rIns="36000" bIns="36000" rtlCol="0" anchor="ctr"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latinLnBrk="1" hangingPunct="1">
              <a:defRPr/>
            </a:pPr>
            <a:fld id="{4C6E3B33-9ADC-47C7-8F62-F2070838E121}" type="slidenum">
              <a:rPr lang="ko-KR" altLang="en-US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Yoon 윤고딕 540_TT" pitchFamily="18" charset="-127"/>
                <a:ea typeface="Yoon 윤고딕 540_TT" pitchFamily="18" charset="-127"/>
                <a:cs typeface="+mn-cs"/>
              </a:rPr>
              <a:pPr algn="ctr" latinLnBrk="1" hangingPunct="1">
                <a:defRPr/>
              </a:pPr>
              <a:t>‹#›</a:t>
            </a:fld>
            <a:endParaRPr lang="ko-KR" altLang="en-US" kern="1200">
              <a:solidFill>
                <a:prstClr val="black">
                  <a:lumMod val="50000"/>
                  <a:lumOff val="50000"/>
                </a:prstClr>
              </a:solidFill>
              <a:latin typeface="Yoon 윤고딕 540_TT" pitchFamily="18" charset="-127"/>
              <a:ea typeface="Yoon 윤고딕 540_TT" pitchFamily="18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335280" y="188640"/>
            <a:ext cx="9290866" cy="1152128"/>
          </a:xfrm>
          <a:prstGeom prst="roundRect">
            <a:avLst>
              <a:gd name="adj" fmla="val 6887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74662" y="761721"/>
            <a:ext cx="9014841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lvl1pPr marL="0" indent="0">
              <a:buNone/>
              <a:defRPr kumimoji="0"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542062" y="1475907"/>
            <a:ext cx="8857678" cy="440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ko-KR" altLang="en-US" sz="1200" b="1" kern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90" y="714463"/>
            <a:ext cx="924128" cy="704945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00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770438" y="6560964"/>
            <a:ext cx="365125" cy="252412"/>
          </a:xfrm>
          <a:prstGeom prst="rect">
            <a:avLst/>
          </a:prstGeom>
        </p:spPr>
        <p:txBody>
          <a:bodyPr vert="horz" wrap="none" lIns="36000" tIns="36000" rIns="36000" bIns="36000" rtlCol="0" anchor="ctr"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latinLnBrk="1" hangingPunct="1">
              <a:defRPr/>
            </a:pPr>
            <a:fld id="{4C6E3B33-9ADC-47C7-8F62-F2070838E121}" type="slidenum">
              <a:rPr lang="ko-KR" altLang="en-US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Yoon 윤고딕 540_TT" pitchFamily="18" charset="-127"/>
                <a:ea typeface="Yoon 윤고딕 540_TT" pitchFamily="18" charset="-127"/>
                <a:cs typeface="+mn-cs"/>
              </a:rPr>
              <a:pPr algn="ctr" latinLnBrk="1" hangingPunct="1">
                <a:defRPr/>
              </a:pPr>
              <a:t>‹#›</a:t>
            </a:fld>
            <a:endParaRPr lang="ko-KR" altLang="en-US" kern="1200">
              <a:solidFill>
                <a:prstClr val="black">
                  <a:lumMod val="50000"/>
                  <a:lumOff val="50000"/>
                </a:prstClr>
              </a:solidFill>
              <a:latin typeface="Yoon 윤고딕 540_TT" pitchFamily="18" charset="-127"/>
              <a:ea typeface="Yoon 윤고딕 540_TT" pitchFamily="18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35280" y="188640"/>
            <a:ext cx="9290866" cy="360635"/>
          </a:xfrm>
          <a:prstGeom prst="roundRect">
            <a:avLst>
              <a:gd name="adj" fmla="val 6887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b="1" kern="1200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82" y="214600"/>
            <a:ext cx="431113" cy="328862"/>
          </a:xfrm>
          <a:prstGeom prst="rect">
            <a:avLst/>
          </a:prstGeom>
          <a:effectLst/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77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2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780928"/>
            <a:ext cx="9906000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991990" y="3140968"/>
            <a:ext cx="8640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1" lang="ko-KR" altLang="en-US" sz="24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운영업무현황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51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780928"/>
            <a:ext cx="9906000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991990" y="3140968"/>
            <a:ext cx="864096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r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kumimoji="1" lang="ko-KR" altLang="en-US" sz="2400" b="1" kern="12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업계 동향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25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780928"/>
            <a:ext cx="9906000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991990" y="3140968"/>
            <a:ext cx="864096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r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kern="12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kumimoji="1" lang="ko-KR" altLang="en-US" sz="2400" b="1" kern="12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제안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28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3861048"/>
          </a:xfrm>
          <a:prstGeom prst="rect">
            <a:avLst/>
          </a:prstGeom>
          <a:gradFill>
            <a:gsLst>
              <a:gs pos="3000">
                <a:schemeClr val="bg1">
                  <a:lumMod val="85000"/>
                  <a:alpha val="81000"/>
                </a:schemeClr>
              </a:gs>
              <a:gs pos="42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35280" y="3695700"/>
            <a:ext cx="9290866" cy="2903220"/>
          </a:xfrm>
          <a:prstGeom prst="roundRect">
            <a:avLst>
              <a:gd name="adj" fmla="val 8250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82" y="5949280"/>
            <a:ext cx="1567141" cy="3177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31" y="2990755"/>
            <a:ext cx="1653591" cy="1261395"/>
          </a:xfrm>
          <a:prstGeom prst="rect">
            <a:avLst/>
          </a:prstGeom>
          <a:effectLst>
            <a:outerShdw blurRad="50800" dist="38100" dir="16200000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4117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3861048"/>
          </a:xfrm>
          <a:prstGeom prst="rect">
            <a:avLst/>
          </a:prstGeom>
          <a:gradFill>
            <a:gsLst>
              <a:gs pos="3000">
                <a:schemeClr val="bg1">
                  <a:lumMod val="85000"/>
                  <a:alpha val="81000"/>
                </a:schemeClr>
              </a:gs>
              <a:gs pos="42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35280" y="3695700"/>
            <a:ext cx="9290866" cy="2903220"/>
          </a:xfrm>
          <a:prstGeom prst="roundRect">
            <a:avLst>
              <a:gd name="adj" fmla="val 8250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17" y="5428087"/>
            <a:ext cx="631192" cy="6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74662" y="761720"/>
            <a:ext cx="9014842" cy="461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2400" b="1" spc="-150">
                <a:solidFill>
                  <a:srgbClr val="FFFFFF"/>
                </a:solidFill>
              </a:defRPr>
            </a:lvl1pPr>
            <a:lvl2pPr marL="702128" indent="-244928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2pPr>
            <a:lvl3pPr marL="1143000" indent="-22860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3pPr>
            <a:lvl4pPr marL="16459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4pPr>
            <a:lvl5pPr marL="21031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542062" y="1475907"/>
            <a:ext cx="8857678" cy="4409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 b="1" spc="-200">
                <a:solidFill>
                  <a:srgbClr val="595959"/>
                </a:solidFill>
              </a:defRPr>
            </a:pPr>
            <a:endParaRPr/>
          </a:p>
        </p:txBody>
      </p:sp>
      <p:pic>
        <p:nvPicPr>
          <p:cNvPr id="26" name="그림 15" descr="그림 15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그림 12" descr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pic>
        <p:nvPicPr>
          <p:cNvPr id="28" name="그림 16" descr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240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2"/>
          <p:cNvSpPr>
            <a:spLocks noChangeShapeType="1"/>
          </p:cNvSpPr>
          <p:nvPr userDrawn="1"/>
        </p:nvSpPr>
        <p:spPr bwMode="auto">
          <a:xfrm>
            <a:off x="2362200" y="549275"/>
            <a:ext cx="0" cy="5927725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120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28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59832" y="6589262"/>
            <a:ext cx="202547" cy="19581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6" name="모서리가 둥근 직사각형 8"/>
          <p:cNvSpPr/>
          <p:nvPr/>
        </p:nvSpPr>
        <p:spPr>
          <a:xfrm>
            <a:off x="335279" y="188639"/>
            <a:ext cx="9290868" cy="360636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그림 10" descr="그림 10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그림 6" descr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81" y="214600"/>
            <a:ext cx="431114" cy="328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그림 7" descr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7" descr="그림 7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그림 3" descr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직사각형 3"/>
          <p:cNvSpPr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lang="en-US" altLang="ko-KR" dirty="0"/>
              <a:t>Ⅱ</a:t>
            </a:r>
            <a:r>
              <a:rPr dirty="0"/>
              <a:t>. </a:t>
            </a:r>
            <a:r>
              <a:rPr lang="ko-KR" altLang="en-US" dirty="0"/>
              <a:t>접속 현황</a:t>
            </a:r>
          </a:p>
        </p:txBody>
      </p:sp>
      <p:pic>
        <p:nvPicPr>
          <p:cNvPr id="68" name="그림 9" descr="그림 9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5" descr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직사각형 3"/>
          <p:cNvSpPr/>
          <p:nvPr/>
        </p:nvSpPr>
        <p:spPr>
          <a:xfrm>
            <a:off x="991989" y="3140967"/>
            <a:ext cx="8640962" cy="481084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t>Ⅱ. 프로젝트 제안</a:t>
            </a:r>
          </a:p>
        </p:txBody>
      </p:sp>
      <p:pic>
        <p:nvPicPr>
          <p:cNvPr id="79" name="그림 9" descr="그림 9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그림 5" descr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6"/>
          <p:cNvSpPr/>
          <p:nvPr userDrawn="1"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모서리가 둥근 직사각형 7"/>
          <p:cNvSpPr/>
          <p:nvPr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0" name="그림 1" descr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982" y="5949279"/>
            <a:ext cx="1567142" cy="317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9" descr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30" y="2990755"/>
            <a:ext cx="1653592" cy="1261396"/>
          </a:xfrm>
          <a:prstGeom prst="rect">
            <a:avLst/>
          </a:prstGeom>
          <a:ln w="12700">
            <a:miter lim="400000"/>
          </a:ln>
          <a:effectLst>
            <a:outerShdw blurRad="50800" dist="38100" dir="16200000" rotWithShape="0">
              <a:srgbClr val="404040">
                <a:alpha val="40000"/>
              </a:srgbClr>
            </a:outerShdw>
          </a:effectLst>
        </p:spPr>
      </p:pic>
      <p:sp>
        <p:nvSpPr>
          <p:cNvPr id="9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6"/>
          <p:cNvSpPr/>
          <p:nvPr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모서리가 둥근 직사각형 7"/>
          <p:cNvSpPr/>
          <p:nvPr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1" name="그림 1" descr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17" y="5428086"/>
            <a:ext cx="631193" cy="691884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그림 8" descr="그림 8"/>
          <p:cNvPicPr>
            <a:picLocks noChangeAspect="1"/>
          </p:cNvPicPr>
          <p:nvPr/>
        </p:nvPicPr>
        <p:blipFill>
          <a:blip r:embed="rId1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그림 1" descr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그림 9" descr="그림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95300" y="92074"/>
            <a:ext cx="89154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43600" y="6172200"/>
            <a:ext cx="2311400" cy="368301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lvl1pPr algn="ctr"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Yoon 윤고딕 540_T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70438" y="6569075"/>
            <a:ext cx="365125" cy="252413"/>
          </a:xfrm>
          <a:prstGeom prst="rect">
            <a:avLst/>
          </a:prstGeom>
        </p:spPr>
        <p:txBody>
          <a:bodyPr vert="horz" wrap="none" lIns="36000" tIns="36000" rIns="36000" bIns="3600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prstClr val="black">
                    <a:tint val="75000"/>
                  </a:prstClr>
                </a:solidFill>
                <a:latin typeface="Yoon 윤고딕 540_TT" pitchFamily="18" charset="-127"/>
                <a:ea typeface="Yoon 윤고딕 540_TT" pitchFamily="18" charset="-127"/>
              </a:defRPr>
            </a:lvl1pPr>
          </a:lstStyle>
          <a:p>
            <a:pPr latinLnBrk="1" hangingPunct="1">
              <a:defRPr/>
            </a:pPr>
            <a:fld id="{8F237FA5-D9F9-4099-B4EB-A2D77D93EDF3}" type="slidenum">
              <a:rPr lang="ko-KR" altLang="en-US" kern="1200">
                <a:cs typeface="+mn-cs"/>
              </a:rPr>
              <a:pPr latinLnBrk="1" hangingPunct="1">
                <a:defRPr/>
              </a:pPr>
              <a:t>‹#›</a:t>
            </a:fld>
            <a:endParaRPr lang="ko-KR" altLang="en-US" kern="12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51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inhealthindex.org/about" TargetMode="External"/><Relationship Id="rId3" Type="http://schemas.openxmlformats.org/officeDocument/2006/relationships/hyperlink" Target="http://www.finhealthindex.org/survey/Q4" TargetMode="External"/><Relationship Id="rId7" Type="http://schemas.openxmlformats.org/officeDocument/2006/relationships/hyperlink" Target="http://www.finhealthindex.org/intro" TargetMode="External"/><Relationship Id="rId2" Type="http://schemas.openxmlformats.org/officeDocument/2006/relationships/hyperlink" Target="http://www.finhealthindex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finhealthindex.org/survey/C9" TargetMode="External"/><Relationship Id="rId5" Type="http://schemas.openxmlformats.org/officeDocument/2006/relationships/hyperlink" Target="http://www.finhealthindex.org/survey/B7" TargetMode="External"/><Relationship Id="rId4" Type="http://schemas.openxmlformats.org/officeDocument/2006/relationships/hyperlink" Target="http://www.finhealthindex.org/survey/A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2"/>
          <p:cNvSpPr txBox="1"/>
          <p:nvPr/>
        </p:nvSpPr>
        <p:spPr>
          <a:xfrm>
            <a:off x="663000" y="1052736"/>
            <a:ext cx="8207479" cy="1632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800100" algn="l"/>
              </a:tabLst>
              <a:defRPr sz="2800" b="1" spc="-300">
                <a:solidFill>
                  <a:srgbClr val="808080"/>
                </a:solidFill>
              </a:defRPr>
            </a:pPr>
            <a:r>
              <a:rPr dirty="0"/>
              <a:t>20</a:t>
            </a:r>
            <a:r>
              <a:rPr lang="en-US" dirty="0"/>
              <a:t>21</a:t>
            </a:r>
            <a:r>
              <a:rPr dirty="0"/>
              <a:t>년 </a:t>
            </a:r>
            <a:r>
              <a:rPr lang="en-US" dirty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endParaRPr dirty="0"/>
          </a:p>
          <a:p>
            <a:pPr>
              <a:tabLst>
                <a:tab pos="800100" algn="l"/>
              </a:tabLst>
              <a:defRPr sz="3600" b="1" spc="-300"/>
            </a:pPr>
            <a:r>
              <a:rPr lang="ko-KR" altLang="en-US" dirty="0"/>
              <a:t>메트라이프생명 사회공헌재단 </a:t>
            </a:r>
            <a:endParaRPr lang="en-US" altLang="ko-KR" dirty="0"/>
          </a:p>
          <a:p>
            <a:pPr>
              <a:tabLst>
                <a:tab pos="800100" algn="l"/>
              </a:tabLst>
              <a:defRPr sz="3600" b="1" spc="-300"/>
            </a:pPr>
            <a:r>
              <a:rPr dirty="0" err="1"/>
              <a:t>재무건강</a:t>
            </a:r>
            <a:r>
              <a:rPr dirty="0"/>
              <a:t> 5분 </a:t>
            </a:r>
            <a:r>
              <a:rPr dirty="0" err="1"/>
              <a:t>체크인</a:t>
            </a:r>
            <a:r>
              <a:rPr sz="4000" dirty="0"/>
              <a:t> </a:t>
            </a:r>
            <a:r>
              <a:rPr dirty="0"/>
              <a:t>Monthly Report</a:t>
            </a:r>
          </a:p>
        </p:txBody>
      </p:sp>
      <p:sp>
        <p:nvSpPr>
          <p:cNvPr id="127" name="Rectangle 22"/>
          <p:cNvSpPr txBox="1"/>
          <p:nvPr/>
        </p:nvSpPr>
        <p:spPr>
          <a:xfrm>
            <a:off x="715636" y="3290932"/>
            <a:ext cx="6037565" cy="32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2000" b="1" spc="-150">
                <a:solidFill>
                  <a:srgbClr val="808080"/>
                </a:solidFill>
              </a:defRPr>
            </a:lvl1pPr>
          </a:lstStyle>
          <a:p>
            <a:r>
              <a:t>월간 운영보고서</a:t>
            </a:r>
          </a:p>
        </p:txBody>
      </p:sp>
      <p:sp>
        <p:nvSpPr>
          <p:cNvPr id="128" name="Rectangle 8"/>
          <p:cNvSpPr txBox="1"/>
          <p:nvPr/>
        </p:nvSpPr>
        <p:spPr>
          <a:xfrm>
            <a:off x="613911" y="5919663"/>
            <a:ext cx="649933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600">
                <a:solidFill>
                  <a:srgbClr val="FFFFFF"/>
                </a:solidFill>
              </a:defRPr>
            </a:pPr>
            <a:r>
              <a:rPr dirty="0"/>
              <a:t>Proprietary and Confidential   Copyright ⓒ </a:t>
            </a:r>
            <a:r>
              <a:t>20</a:t>
            </a:r>
            <a:r>
              <a:rPr lang="en-US"/>
              <a:t>21 </a:t>
            </a:r>
            <a:r>
              <a:rPr dirty="0" err="1"/>
              <a:t>megazone</a:t>
            </a:r>
            <a:r>
              <a:rPr dirty="0"/>
              <a:t> corp.  All rights reserved.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dirty="0"/>
              <a:t>No part of this proposal may be reproduced, stored in a retrieval system, or transmitted in any form or by any means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dirty="0"/>
              <a:t>--electronics, mechanical, photocopying, recording, or otherwise-- without the permission of </a:t>
            </a:r>
            <a:r>
              <a:rPr dirty="0" err="1"/>
              <a:t>megazone</a:t>
            </a:r>
            <a:r>
              <a:rPr dirty="0"/>
              <a:t> Corporation.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dirty="0"/>
              <a:t>COMPANY CONFIDENTIAL</a:t>
            </a:r>
          </a:p>
        </p:txBody>
      </p:sp>
      <p:sp>
        <p:nvSpPr>
          <p:cNvPr id="129" name="TextBox 21"/>
          <p:cNvSpPr txBox="1"/>
          <p:nvPr/>
        </p:nvSpPr>
        <p:spPr>
          <a:xfrm>
            <a:off x="683169" y="4005064"/>
            <a:ext cx="295233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 baseline="30000">
                <a:solidFill>
                  <a:srgbClr val="FFFFFF"/>
                </a:solidFill>
              </a:defRPr>
            </a:pPr>
            <a:r>
              <a:rPr lang="en-US" dirty="0" smtClean="0"/>
              <a:t>7th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January  2022</a:t>
            </a:r>
            <a:endParaRPr baseline="0" dirty="0"/>
          </a:p>
        </p:txBody>
      </p:sp>
      <p:sp>
        <p:nvSpPr>
          <p:cNvPr id="130" name="TextBox 8"/>
          <p:cNvSpPr txBox="1"/>
          <p:nvPr/>
        </p:nvSpPr>
        <p:spPr>
          <a:xfrm>
            <a:off x="628650" y="5281612"/>
            <a:ext cx="49545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ko-KR" altLang="en-US" sz="1400"/>
              <a:t>윤 희 동</a:t>
            </a:r>
            <a:r>
              <a:rPr sz="800" dirty="0"/>
              <a:t>│ Assistant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82397" y="6587669"/>
            <a:ext cx="141206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  <p:graphicFrame>
        <p:nvGraphicFramePr>
          <p:cNvPr id="168" name="표 1"/>
          <p:cNvGraphicFramePr/>
          <p:nvPr>
            <p:extLst>
              <p:ext uri="{D42A27DB-BD31-4B8C-83A1-F6EECF244321}">
                <p14:modId xmlns:p14="http://schemas.microsoft.com/office/powerpoint/2010/main" val="44670315"/>
              </p:ext>
            </p:extLst>
          </p:nvPr>
        </p:nvGraphicFramePr>
        <p:xfrm>
          <a:off x="488950" y="1349402"/>
          <a:ext cx="8864332" cy="24231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59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086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55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455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050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방문 페이지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 err="1"/>
                        <a:t>사용</a:t>
                      </a:r>
                      <a:r>
                        <a:rPr lang="ko-KR" altLang="en-US" sz="1000" dirty="0"/>
                        <a:t>자</a:t>
                      </a:r>
                      <a:r>
                        <a:rPr lang="en-US" sz="1000" dirty="0"/>
                        <a:t> </a:t>
                      </a:r>
                      <a:r>
                        <a:rPr sz="1000" dirty="0"/>
                        <a:t>(</a:t>
                      </a:r>
                      <a:r>
                        <a:rPr sz="1000" dirty="0" err="1"/>
                        <a:t>방문수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 err="1"/>
                        <a:t>평균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머문시간</a:t>
                      </a:r>
                      <a:r>
                        <a:rPr sz="1000" dirty="0"/>
                        <a:t> </a:t>
                      </a:r>
                      <a:br>
                        <a:rPr sz="1000" dirty="0"/>
                      </a:br>
                      <a:r>
                        <a:rPr sz="1000" dirty="0"/>
                        <a:t>(</a:t>
                      </a:r>
                      <a:r>
                        <a:rPr sz="1000" dirty="0" err="1"/>
                        <a:t>평균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세션시간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이탈율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/>
                        </a:rPr>
                        <a:t>http://www.finhealthindex.org/</a:t>
                      </a:r>
                      <a:r>
                        <a:rPr sz="900" dirty="0"/>
                        <a:t> 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00:00:48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68.12%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3"/>
                        </a:rPr>
                        <a:t>http://www.finhealthindex.org/survey/Q4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00:00:42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4"/>
                        </a:rPr>
                        <a:t>http://www.finhealthindex.org/survey/A8</a:t>
                      </a:r>
                      <a:r>
                        <a:rPr sz="900" dirty="0"/>
                        <a:t> 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00:02:22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5"/>
                        </a:rPr>
                        <a:t>http://www.finhealthindex.org/survey/B7</a:t>
                      </a:r>
                      <a:r>
                        <a:rPr sz="900" dirty="0"/>
                        <a:t> 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00:00:31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6"/>
                        </a:rPr>
                        <a:t>http://www.finhealthindex.org/survey/C9</a:t>
                      </a:r>
                      <a:r>
                        <a:rPr sz="900" dirty="0"/>
                        <a:t> 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00:00:37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lang="en-US" altLang="ko-KR"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7"/>
                        </a:rPr>
                        <a:t>http://www.finhealthindex.org/intro</a:t>
                      </a:r>
                      <a:endParaRPr lang="en-US" altLang="ko-KR" sz="900" u="sng" dirty="0">
                        <a:solidFill>
                          <a:srgbClr val="0000FF"/>
                        </a:solidFill>
                        <a:uFill>
                          <a:solidFill>
                            <a:srgbClr val="0000FF"/>
                          </a:solidFill>
                        </a:uFill>
                      </a:endParaRP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00:00:09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>
                          <a:solidFill>
                            <a:srgbClr val="404040"/>
                          </a:solidFill>
                          <a:sym typeface="맑은 고딕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lang="en-US" altLang="ko-KR"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</a:rPr>
                        <a:t>http://www.finhealthindex.org/about</a:t>
                      </a:r>
                      <a:endParaRPr sz="900" u="sng" dirty="0">
                        <a:solidFill>
                          <a:srgbClr val="0000FF"/>
                        </a:solidFill>
                        <a:uFill>
                          <a:solidFill>
                            <a:srgbClr val="0000FF"/>
                          </a:solidFill>
                        </a:uFill>
                        <a:hlinkClick r:id="rId8"/>
                      </a:endParaRP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00:00:31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80.00</a:t>
                      </a:r>
                      <a:r>
                        <a:rPr lang="en-US" altLang="ko-KR" sz="9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9" name="TextBox 2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170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2. 접속</a:t>
            </a:r>
            <a:r>
              <a:rPr lang="en-US" dirty="0"/>
              <a:t> </a:t>
            </a:r>
            <a:r>
              <a:rPr dirty="0"/>
              <a:t>현황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398463" y="678751"/>
            <a:ext cx="660853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Traffic Reporting &gt; </a:t>
            </a:r>
            <a:r>
              <a:rPr lang="ko-KR" altLang="en-US" dirty="0"/>
              <a:t>페이지 별 방문사용자 수</a:t>
            </a:r>
            <a:r>
              <a:rPr lang="en-US" altLang="ko-KR" dirty="0"/>
              <a:t>, </a:t>
            </a:r>
            <a:r>
              <a:rPr lang="ko-KR" altLang="en-US" dirty="0"/>
              <a:t>평균 머문 시간</a:t>
            </a:r>
            <a:r>
              <a:rPr lang="en-US" altLang="ko-KR" dirty="0"/>
              <a:t>, </a:t>
            </a:r>
            <a:r>
              <a:rPr lang="ko-KR" altLang="en-US" dirty="0"/>
              <a:t>페이지 </a:t>
            </a:r>
            <a:r>
              <a:rPr lang="ko-KR" altLang="en-US" dirty="0" err="1"/>
              <a:t>이탈률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73" name="TextBox 2"/>
          <p:cNvSpPr txBox="1"/>
          <p:nvPr/>
        </p:nvSpPr>
        <p:spPr>
          <a:xfrm>
            <a:off x="488503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174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</a:t>
            </a:r>
            <a:r>
              <a:rPr lang="en-US"/>
              <a:t> </a:t>
            </a:r>
            <a:r>
              <a:t>현황</a:t>
            </a:r>
          </a:p>
        </p:txBody>
      </p:sp>
      <p:graphicFrame>
        <p:nvGraphicFramePr>
          <p:cNvPr id="175" name="차트 10"/>
          <p:cNvGraphicFramePr/>
          <p:nvPr>
            <p:extLst>
              <p:ext uri="{D42A27DB-BD31-4B8C-83A1-F6EECF244321}">
                <p14:modId xmlns:p14="http://schemas.microsoft.com/office/powerpoint/2010/main" val="1325580905"/>
              </p:ext>
            </p:extLst>
          </p:nvPr>
        </p:nvGraphicFramePr>
        <p:xfrm>
          <a:off x="2763918" y="1406354"/>
          <a:ext cx="4237494" cy="4557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2"/>
          <p:cNvSpPr txBox="1"/>
          <p:nvPr/>
        </p:nvSpPr>
        <p:spPr>
          <a:xfrm>
            <a:off x="398463" y="678751"/>
            <a:ext cx="550567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Traffic Reporting &gt; </a:t>
            </a:r>
            <a:r>
              <a:rPr lang="ko-KR" altLang="en-US" dirty="0"/>
              <a:t>실제 방문자 대비 실제 설문 참여자 데이터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03025"/>
              </p:ext>
            </p:extLst>
          </p:nvPr>
        </p:nvGraphicFramePr>
        <p:xfrm>
          <a:off x="454319" y="1015813"/>
          <a:ext cx="9033005" cy="576000"/>
        </p:xfrm>
        <a:graphic>
          <a:graphicData uri="http://schemas.openxmlformats.org/drawingml/2006/table">
            <a:tbl>
              <a:tblPr/>
              <a:tblGrid>
                <a:gridCol w="3914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896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재무건강연구 하단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메트라이프생명 사회공헌재단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https://www.finhealthindex.org/about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https://www.metlifewelfare.org/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0430" y="1924730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/>
              <a:t>일별 현황</a:t>
            </a:r>
            <a:r>
              <a:rPr kumimoji="0" lang="ko-KR" altLang="en-US" sz="110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(12/01~12/31)</a:t>
            </a:r>
            <a:endParaRPr lang="ko-KR" altLang="en-US" sz="1100" dirty="0"/>
          </a:p>
        </p:txBody>
      </p:sp>
      <p:graphicFrame>
        <p:nvGraphicFramePr>
          <p:cNvPr id="16" name="차트 1"/>
          <p:cNvGraphicFramePr/>
          <p:nvPr>
            <p:extLst>
              <p:ext uri="{D42A27DB-BD31-4B8C-83A1-F6EECF244321}">
                <p14:modId xmlns:p14="http://schemas.microsoft.com/office/powerpoint/2010/main" val="3446958338"/>
              </p:ext>
            </p:extLst>
          </p:nvPr>
        </p:nvGraphicFramePr>
        <p:xfrm>
          <a:off x="454319" y="2202554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4177892470"/>
              </p:ext>
            </p:extLst>
          </p:nvPr>
        </p:nvGraphicFramePr>
        <p:xfrm>
          <a:off x="454319" y="4752580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월별 현황 </a:t>
            </a:r>
            <a:r>
              <a:rPr lang="en-US" altLang="ko-KR" sz="1100" dirty="0"/>
              <a:t>(2021</a:t>
            </a:r>
            <a:r>
              <a:rPr lang="ko-KR" altLang="en-US" sz="1100" dirty="0"/>
              <a:t>년 </a:t>
            </a:r>
            <a:r>
              <a:rPr lang="en-US" altLang="ko-KR" sz="1100" dirty="0" smtClean="0"/>
              <a:t>11</a:t>
            </a:r>
            <a:r>
              <a:rPr lang="ko-KR" altLang="en-US" sz="1100" dirty="0" smtClean="0"/>
              <a:t>월 </a:t>
            </a:r>
            <a:r>
              <a:rPr lang="en-US" altLang="ko-KR" sz="1100" dirty="0"/>
              <a:t>~ 2021</a:t>
            </a:r>
            <a:r>
              <a:rPr lang="ko-KR" altLang="en-US" sz="1100" dirty="0"/>
              <a:t>년 </a:t>
            </a:r>
            <a:r>
              <a:rPr lang="en-US" altLang="ko-KR" sz="1100" dirty="0" smtClean="0"/>
              <a:t>12</a:t>
            </a:r>
            <a:r>
              <a:rPr lang="ko-KR" altLang="en-US" sz="1100" dirty="0" smtClean="0"/>
              <a:t>월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0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2. 접속</a:t>
            </a:r>
            <a:r>
              <a:rPr lang="en-US" dirty="0"/>
              <a:t> </a:t>
            </a:r>
            <a:r>
              <a:rPr dirty="0"/>
              <a:t>현황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398463" y="678751"/>
            <a:ext cx="437234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</a:t>
            </a:r>
            <a:r>
              <a:rPr lang="en-US" altLang="ko-KR" sz="1400" dirty="0"/>
              <a:t>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/>
              <a:t>메트라이프생명 사회공헌재단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037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02912"/>
              </p:ext>
            </p:extLst>
          </p:nvPr>
        </p:nvGraphicFramePr>
        <p:xfrm>
          <a:off x="454319" y="1015813"/>
          <a:ext cx="9033005" cy="576000"/>
        </p:xfrm>
        <a:graphic>
          <a:graphicData uri="http://schemas.openxmlformats.org/drawingml/2006/table">
            <a:tbl>
              <a:tblPr/>
              <a:tblGrid>
                <a:gridCol w="3914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896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재무건강연구 하단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메트라이프생명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https://www.finhealthindex.org/about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https://www.metlife.co.kr/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차트 1"/>
          <p:cNvGraphicFramePr/>
          <p:nvPr>
            <p:extLst>
              <p:ext uri="{D42A27DB-BD31-4B8C-83A1-F6EECF244321}">
                <p14:modId xmlns:p14="http://schemas.microsoft.com/office/powerpoint/2010/main" val="1262123170"/>
              </p:ext>
            </p:extLst>
          </p:nvPr>
        </p:nvGraphicFramePr>
        <p:xfrm>
          <a:off x="454319" y="2202554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2. 접속</a:t>
            </a:r>
            <a:r>
              <a:rPr lang="en-US" dirty="0"/>
              <a:t> </a:t>
            </a:r>
            <a:r>
              <a:rPr dirty="0"/>
              <a:t>현황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398463" y="678751"/>
            <a:ext cx="323261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</a:t>
            </a:r>
            <a:r>
              <a:rPr lang="en-US" altLang="ko-KR" sz="1400" dirty="0"/>
              <a:t>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/>
              <a:t>메트라이프생명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0430" y="1924730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/>
              <a:t>일별 현황</a:t>
            </a:r>
            <a:r>
              <a:rPr kumimoji="0" lang="ko-KR" altLang="en-US" sz="110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(12/01~12/31)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월별 현황 </a:t>
            </a:r>
            <a:r>
              <a:rPr lang="en-US" altLang="ko-KR" sz="1100" dirty="0"/>
              <a:t>(2021</a:t>
            </a:r>
            <a:r>
              <a:rPr lang="ko-KR" altLang="en-US" sz="1100" dirty="0"/>
              <a:t>년 </a:t>
            </a:r>
            <a:r>
              <a:rPr lang="en-US" altLang="ko-KR" sz="1100" dirty="0" smtClean="0"/>
              <a:t>11</a:t>
            </a:r>
            <a:r>
              <a:rPr lang="ko-KR" altLang="en-US" sz="1100" dirty="0" smtClean="0"/>
              <a:t>월 </a:t>
            </a:r>
            <a:r>
              <a:rPr lang="en-US" altLang="ko-KR" sz="1100" dirty="0"/>
              <a:t>~ 2021</a:t>
            </a:r>
            <a:r>
              <a:rPr lang="ko-KR" altLang="en-US" sz="1100" dirty="0"/>
              <a:t>년 </a:t>
            </a:r>
            <a:r>
              <a:rPr lang="en-US" altLang="ko-KR" sz="1100" dirty="0" smtClean="0"/>
              <a:t>12</a:t>
            </a:r>
            <a:r>
              <a:rPr lang="ko-KR" altLang="en-US" sz="1100" dirty="0" smtClean="0"/>
              <a:t>월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2267134291"/>
              </p:ext>
            </p:extLst>
          </p:nvPr>
        </p:nvGraphicFramePr>
        <p:xfrm>
          <a:off x="454319" y="4752580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7332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7890" y="6587669"/>
            <a:ext cx="190220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78" name="TextBox 6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</a:t>
            </a:r>
            <a:r>
              <a:rPr lang="en-US"/>
              <a:t> </a:t>
            </a:r>
            <a:r>
              <a:t>현황</a:t>
            </a:r>
          </a:p>
        </p:txBody>
      </p:sp>
      <p:sp>
        <p:nvSpPr>
          <p:cNvPr id="179" name="TextBox 9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8" name="TextBox 2"/>
          <p:cNvSpPr txBox="1"/>
          <p:nvPr/>
        </p:nvSpPr>
        <p:spPr>
          <a:xfrm>
            <a:off x="398463" y="678751"/>
            <a:ext cx="350352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2-2. </a:t>
            </a:r>
            <a:r>
              <a:rPr lang="ko-KR" altLang="en-US" dirty="0"/>
              <a:t>이벤트 별 유입량 보고 </a:t>
            </a:r>
            <a:r>
              <a:rPr lang="en-US" altLang="ko-KR" dirty="0" smtClean="0"/>
              <a:t>(12/01~12/31)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88504" y="1447367"/>
            <a:ext cx="8928546" cy="4861955"/>
            <a:chOff x="488504" y="1447367"/>
            <a:chExt cx="8928546" cy="4861955"/>
          </a:xfrm>
        </p:grpSpPr>
        <p:sp>
          <p:nvSpPr>
            <p:cNvPr id="180" name="직사각형"/>
            <p:cNvSpPr/>
            <p:nvPr/>
          </p:nvSpPr>
          <p:spPr>
            <a:xfrm>
              <a:off x="488950" y="1447367"/>
              <a:ext cx="8928100" cy="4861955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latin typeface="굴림"/>
                  <a:ea typeface="굴림"/>
                  <a:cs typeface="굴림"/>
                  <a:sym typeface="굴림"/>
                </a:defRPr>
              </a:pPr>
              <a:endParaRPr sz="12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504" y="3647512"/>
              <a:ext cx="820128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285750" marR="0" indent="-28575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ko-KR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기존 이벤트 유입율 체크 </a:t>
              </a:r>
              <a:r>
                <a:rPr kumimoji="0" lang="en-US" altLang="ko-KR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(</a:t>
              </a:r>
              <a:r>
                <a:rPr kumimoji="0" lang="ko-KR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엑셀파일 별도 전달</a:t>
              </a:r>
              <a:r>
                <a:rPr kumimoji="0" lang="en-US" altLang="ko-KR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)</a:t>
              </a:r>
              <a:endPara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22"/>
          <p:cNvSpPr txBox="1"/>
          <p:nvPr/>
        </p:nvSpPr>
        <p:spPr>
          <a:xfrm>
            <a:off x="1627446" y="1556792"/>
            <a:ext cx="665110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00100" algn="l"/>
              </a:tabLst>
              <a:defRPr sz="6000" b="1" spc="-300">
                <a:solidFill>
                  <a:srgbClr val="262626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22"/>
          <p:cNvSpPr txBox="1"/>
          <p:nvPr/>
        </p:nvSpPr>
        <p:spPr>
          <a:xfrm>
            <a:off x="633381" y="842943"/>
            <a:ext cx="267654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4000" b="1" spc="-300">
                <a:solidFill>
                  <a:srgbClr val="FFFFFF"/>
                </a:solidFill>
              </a:defRPr>
            </a:lvl1pPr>
          </a:lstStyle>
          <a:p>
            <a:r>
              <a:t>INDEX</a:t>
            </a:r>
          </a:p>
        </p:txBody>
      </p:sp>
      <p:sp>
        <p:nvSpPr>
          <p:cNvPr id="134" name="Rectangle 22"/>
          <p:cNvSpPr txBox="1"/>
          <p:nvPr/>
        </p:nvSpPr>
        <p:spPr>
          <a:xfrm>
            <a:off x="671481" y="1608128"/>
            <a:ext cx="7089831" cy="420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800100" algn="l"/>
              </a:tabLst>
              <a:defRPr sz="1100" b="1">
                <a:solidFill>
                  <a:srgbClr val="808080"/>
                </a:solidFill>
              </a:defRPr>
            </a:pPr>
            <a:r>
              <a:rPr dirty="0"/>
              <a:t>MEGAZONE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  <a:p>
            <a:pPr>
              <a:tabLst>
                <a:tab pos="800100" algn="l"/>
              </a:tabLst>
              <a:defRPr sz="1600" b="1"/>
            </a:pPr>
            <a:r>
              <a:rPr lang="ko-KR" altLang="en-US" sz="1600" dirty="0"/>
              <a:t>메트라이프생명 사회공헌재단</a:t>
            </a:r>
            <a:r>
              <a:rPr dirty="0"/>
              <a:t> </a:t>
            </a:r>
            <a:r>
              <a:rPr dirty="0" err="1"/>
              <a:t>재무건강</a:t>
            </a:r>
            <a:r>
              <a:rPr dirty="0"/>
              <a:t> 5분 </a:t>
            </a:r>
            <a:r>
              <a:rPr dirty="0" err="1"/>
              <a:t>체크인</a:t>
            </a:r>
            <a:r>
              <a:rPr dirty="0"/>
              <a:t> Monthly Report</a:t>
            </a:r>
          </a:p>
        </p:txBody>
      </p:sp>
      <p:sp>
        <p:nvSpPr>
          <p:cNvPr id="136" name="직선 연결선 18"/>
          <p:cNvSpPr/>
          <p:nvPr/>
        </p:nvSpPr>
        <p:spPr>
          <a:xfrm>
            <a:off x="335279" y="2348880"/>
            <a:ext cx="9290868" cy="1"/>
          </a:xfrm>
          <a:prstGeom prst="line">
            <a:avLst/>
          </a:prstGeom>
          <a:ln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27534" y="2073835"/>
            <a:ext cx="405802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메트라이프코리아재단 재무건강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분 체크인 월간 운영보고</a:t>
            </a:r>
            <a:endParaRPr kumimoji="0" lang="ko-KR" altLang="en-US" sz="11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sym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246" y="2445871"/>
            <a:ext cx="4064283" cy="3600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1. </a:t>
            </a:r>
            <a:r>
              <a: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운영업무현황</a:t>
            </a:r>
            <a:endParaRPr kumimoji="0" lang="en-US" altLang="ko-KR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 </a:t>
            </a:r>
            <a:r>
              <a:rPr lang="en-US" altLang="ko-KR" sz="1200" dirty="0"/>
              <a:t>1-1. </a:t>
            </a:r>
            <a:r>
              <a:rPr lang="ko-KR" altLang="en-US" sz="1200" dirty="0"/>
              <a:t>업무내역</a:t>
            </a:r>
            <a:endParaRPr lang="en-US" altLang="ko-KR" sz="1200" dirty="0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접속 현황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2-1. Traffic Reporting</a:t>
            </a:r>
          </a:p>
          <a:p>
            <a:pPr lvl="4" indent="0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일별 접속현황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월별 접속현황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요일 별 접속현황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도메인 별 접속현황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페이지 별 방문사용자 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평균 머문 시간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페이지 </a:t>
            </a:r>
            <a:r>
              <a:rPr lang="ko-KR" altLang="en-US" sz="1100" dirty="0" err="1">
                <a:solidFill>
                  <a:schemeClr val="tx1"/>
                </a:solidFill>
              </a:rPr>
              <a:t>이탈율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실제 방문자 대비 실제 설문참여자 데이터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2-2. Outbound </a:t>
            </a:r>
            <a:r>
              <a:rPr lang="ko-KR" altLang="en-US" sz="1200" dirty="0">
                <a:solidFill>
                  <a:schemeClr val="tx1"/>
                </a:solidFill>
              </a:rPr>
              <a:t>현황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2-2. </a:t>
            </a:r>
            <a:r>
              <a:rPr lang="ko-KR" altLang="en-US" sz="1200" dirty="0">
                <a:solidFill>
                  <a:schemeClr val="tx1"/>
                </a:solidFill>
              </a:rPr>
              <a:t>이벤트 별 유입량 보고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8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488" y="210721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</a:t>
            </a:r>
            <a:r>
              <a:rPr kumimoji="1" lang="ko-KR" altLang="en-US" sz="16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운영업무현황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504" y="764688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1-1. </a:t>
            </a:r>
            <a:r>
              <a:rPr kumimoji="1" lang="ko-KR" altLang="en-US" sz="14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업무내역</a:t>
            </a:r>
          </a:p>
        </p:txBody>
      </p:sp>
      <p:grpSp>
        <p:nvGrpSpPr>
          <p:cNvPr id="8" name="직사각형 1"/>
          <p:cNvGrpSpPr/>
          <p:nvPr/>
        </p:nvGrpSpPr>
        <p:grpSpPr>
          <a:xfrm>
            <a:off x="488504" y="1196750"/>
            <a:ext cx="8857110" cy="4824540"/>
            <a:chOff x="0" y="-1"/>
            <a:chExt cx="8857109" cy="4824538"/>
          </a:xfrm>
        </p:grpSpPr>
        <p:sp>
          <p:nvSpPr>
            <p:cNvPr id="9" name="직사각형"/>
            <p:cNvSpPr/>
            <p:nvPr/>
          </p:nvSpPr>
          <p:spPr>
            <a:xfrm>
              <a:off x="0" y="-1"/>
              <a:ext cx="8857109" cy="482453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10" name="사이트 모니터링"/>
            <p:cNvSpPr txBox="1"/>
            <p:nvPr/>
          </p:nvSpPr>
          <p:spPr>
            <a:xfrm>
              <a:off x="0" y="2181437"/>
              <a:ext cx="885710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85750" indent="-285750">
                <a:buSzPct val="100000"/>
                <a:buFont typeface="Arial"/>
                <a:buChar char="•"/>
                <a:defRPr sz="1200">
                  <a:solidFill>
                    <a:srgbClr val="404040"/>
                  </a:solidFill>
                </a:defRPr>
              </a:lvl1pPr>
            </a:lstStyle>
            <a:p>
              <a:r>
                <a:rPr dirty="0" err="1"/>
                <a:t>사이트</a:t>
              </a:r>
              <a:r>
                <a:rPr dirty="0"/>
                <a:t> </a:t>
              </a:r>
              <a:r>
                <a:rPr dirty="0" err="1"/>
                <a:t>모니터링</a:t>
              </a:r>
              <a:endParaRPr lang="en-US" dirty="0"/>
            </a:p>
            <a:p>
              <a:pPr marL="0" indent="0">
                <a:buNone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52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392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7890" y="6587669"/>
            <a:ext cx="190220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209" name="TextBox 1"/>
          <p:cNvSpPr txBox="1"/>
          <p:nvPr/>
        </p:nvSpPr>
        <p:spPr>
          <a:xfrm>
            <a:off x="344487" y="211138"/>
            <a:ext cx="108959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 현황</a:t>
            </a:r>
          </a:p>
        </p:txBody>
      </p:sp>
      <p:sp>
        <p:nvSpPr>
          <p:cNvPr id="210" name="TextBox 5"/>
          <p:cNvSpPr txBox="1"/>
          <p:nvPr/>
        </p:nvSpPr>
        <p:spPr>
          <a:xfrm>
            <a:off x="398463" y="678751"/>
            <a:ext cx="451341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2-1. </a:t>
            </a:r>
            <a:r>
              <a:rPr lang="en-US" dirty="0"/>
              <a:t>Traffic Reporting </a:t>
            </a:r>
            <a:r>
              <a:rPr dirty="0"/>
              <a:t>&gt;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접속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/>
              <a:t>(12/01~12/31)</a:t>
            </a:r>
            <a:endParaRPr dirty="0"/>
          </a:p>
        </p:txBody>
      </p:sp>
      <p:graphicFrame>
        <p:nvGraphicFramePr>
          <p:cNvPr id="211" name="차트 1"/>
          <p:cNvGraphicFramePr/>
          <p:nvPr>
            <p:extLst>
              <p:ext uri="{D42A27DB-BD31-4B8C-83A1-F6EECF244321}">
                <p14:modId xmlns:p14="http://schemas.microsoft.com/office/powerpoint/2010/main" val="4057785354"/>
              </p:ext>
            </p:extLst>
          </p:nvPr>
        </p:nvGraphicFramePr>
        <p:xfrm>
          <a:off x="406567" y="1195581"/>
          <a:ext cx="9048184" cy="472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86415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14" name="TextBox 1"/>
          <p:cNvSpPr txBox="1"/>
          <p:nvPr/>
        </p:nvSpPr>
        <p:spPr>
          <a:xfrm>
            <a:off x="344487" y="211138"/>
            <a:ext cx="108959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 현황</a:t>
            </a:r>
          </a:p>
        </p:txBody>
      </p:sp>
      <p:sp>
        <p:nvSpPr>
          <p:cNvPr id="215" name="TextBox 2"/>
          <p:cNvSpPr txBox="1"/>
          <p:nvPr/>
        </p:nvSpPr>
        <p:spPr>
          <a:xfrm>
            <a:off x="398463" y="678751"/>
            <a:ext cx="583749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2-1. </a:t>
            </a:r>
            <a:r>
              <a:rPr lang="en-US" dirty="0"/>
              <a:t>Traffic Reporting </a:t>
            </a:r>
            <a:r>
              <a:rPr dirty="0"/>
              <a:t>&gt; </a:t>
            </a:r>
            <a:r>
              <a:rPr dirty="0" err="1"/>
              <a:t>월별</a:t>
            </a:r>
            <a:r>
              <a:rPr dirty="0"/>
              <a:t> 접속 현황 </a:t>
            </a:r>
            <a:r>
              <a:rPr lang="en-US" altLang="ko-KR" dirty="0"/>
              <a:t>(2018</a:t>
            </a:r>
            <a:r>
              <a:rPr lang="ko-KR" altLang="en-US" dirty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/>
              <a:t>~ 2021</a:t>
            </a:r>
            <a:r>
              <a:rPr lang="ko-KR" altLang="en-US" dirty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dirty="0"/>
          </a:p>
        </p:txBody>
      </p:sp>
      <p:graphicFrame>
        <p:nvGraphicFramePr>
          <p:cNvPr id="216" name="차트 1"/>
          <p:cNvGraphicFramePr/>
          <p:nvPr>
            <p:extLst>
              <p:ext uri="{D42A27DB-BD31-4B8C-83A1-F6EECF244321}">
                <p14:modId xmlns:p14="http://schemas.microsoft.com/office/powerpoint/2010/main" val="2929897779"/>
              </p:ext>
            </p:extLst>
          </p:nvPr>
        </p:nvGraphicFramePr>
        <p:xfrm>
          <a:off x="369546" y="1195581"/>
          <a:ext cx="9240619" cy="472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821264" y="5918618"/>
            <a:ext cx="685803" cy="200053"/>
            <a:chOff x="821264" y="5850882"/>
            <a:chExt cx="685803" cy="200053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821264" y="5950136"/>
              <a:ext cx="685803" cy="0"/>
            </a:xfrm>
            <a:prstGeom prst="straightConnector1">
              <a:avLst/>
            </a:prstGeom>
            <a:noFill/>
            <a:ln w="3175" cap="flat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/>
            <p:cNvSpPr txBox="1"/>
            <p:nvPr/>
          </p:nvSpPr>
          <p:spPr>
            <a:xfrm>
              <a:off x="1048260" y="5850882"/>
              <a:ext cx="291077" cy="2000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(</a:t>
              </a:r>
              <a:r>
                <a:rPr lang="en-US" altLang="ko-KR" sz="700" b="1" dirty="0"/>
                <a:t>PV)</a:t>
              </a:r>
              <a:endParaRPr kumimoji="0" lang="ko-KR" altLang="en-US" sz="7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07064" y="5918618"/>
            <a:ext cx="8076697" cy="200054"/>
            <a:chOff x="844222" y="5850882"/>
            <a:chExt cx="693888" cy="200054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844222" y="5950136"/>
              <a:ext cx="693888" cy="0"/>
            </a:xfrm>
            <a:prstGeom prst="straightConnector1">
              <a:avLst/>
            </a:prstGeom>
            <a:noFill/>
            <a:ln w="3175" cap="flat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TextBox 12"/>
            <p:cNvSpPr txBox="1"/>
            <p:nvPr/>
          </p:nvSpPr>
          <p:spPr>
            <a:xfrm>
              <a:off x="1142630" y="5850882"/>
              <a:ext cx="71781" cy="20005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b="1" dirty="0"/>
                <a:t>유입량</a:t>
              </a:r>
              <a:endParaRPr kumimoji="0" lang="ko-KR" altLang="en-US" sz="7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605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214" name="TextBox 1"/>
          <p:cNvSpPr txBox="1"/>
          <p:nvPr/>
        </p:nvSpPr>
        <p:spPr>
          <a:xfrm>
            <a:off x="344487" y="211138"/>
            <a:ext cx="108959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 현황</a:t>
            </a:r>
          </a:p>
        </p:txBody>
      </p:sp>
      <p:sp>
        <p:nvSpPr>
          <p:cNvPr id="215" name="TextBox 2"/>
          <p:cNvSpPr txBox="1"/>
          <p:nvPr/>
        </p:nvSpPr>
        <p:spPr>
          <a:xfrm>
            <a:off x="398463" y="678751"/>
            <a:ext cx="469294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2-1. </a:t>
            </a:r>
            <a:r>
              <a:rPr lang="en-US" dirty="0"/>
              <a:t>Traffic Reporting </a:t>
            </a:r>
            <a:r>
              <a:rPr dirty="0"/>
              <a:t>&gt; </a:t>
            </a:r>
            <a:r>
              <a:rPr lang="ko-KR" altLang="en-US" dirty="0"/>
              <a:t>요일</a:t>
            </a:r>
            <a:r>
              <a:rPr dirty="0"/>
              <a:t>별 접속 </a:t>
            </a:r>
            <a:r>
              <a:rPr dirty="0" err="1"/>
              <a:t>현황</a:t>
            </a:r>
            <a:r>
              <a:rPr dirty="0"/>
              <a:t> </a:t>
            </a:r>
            <a:r>
              <a:rPr lang="en-US" altLang="ko-KR" dirty="0" smtClean="0"/>
              <a:t>(12/01~12/31)</a:t>
            </a:r>
            <a:endParaRPr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372106103"/>
              </p:ext>
            </p:extLst>
          </p:nvPr>
        </p:nvGraphicFramePr>
        <p:xfrm>
          <a:off x="481376" y="1285592"/>
          <a:ext cx="9018224" cy="5003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1827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82397" y="6587669"/>
            <a:ext cx="141206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graphicFrame>
        <p:nvGraphicFramePr>
          <p:cNvPr id="163" name="표 1"/>
          <p:cNvGraphicFramePr/>
          <p:nvPr>
            <p:extLst>
              <p:ext uri="{D42A27DB-BD31-4B8C-83A1-F6EECF244321}">
                <p14:modId xmlns:p14="http://schemas.microsoft.com/office/powerpoint/2010/main" val="2870370517"/>
              </p:ext>
            </p:extLst>
          </p:nvPr>
        </p:nvGraphicFramePr>
        <p:xfrm>
          <a:off x="488950" y="1349402"/>
          <a:ext cx="8856663" cy="2700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595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485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접속</a:t>
                      </a:r>
                      <a:r>
                        <a:rPr 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 </a:t>
                      </a: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전 도메인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접속</a:t>
                      </a:r>
                      <a:r>
                        <a:rPr 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 </a:t>
                      </a: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수</a:t>
                      </a:r>
                      <a:r>
                        <a:rPr 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명</a:t>
                      </a:r>
                      <a:r>
                        <a:rPr lang="en-US" altLang="ko-KR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)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Metlife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app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527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</a:t>
                      </a:r>
                      <a:r>
                        <a:rPr lang="en-US" altLang="ko-KR" sz="10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</a:t>
                      </a:r>
                      <a:r>
                        <a:rPr lang="en-US" sz="1000" b="0" i="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</a:t>
                      </a:r>
                      <a:endParaRPr 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1000" b="0" i="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Bing </a:t>
                      </a:r>
                      <a:r>
                        <a:rPr lang="ko-KR" altLang="en-US" sz="1000" b="0" i="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0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유입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7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metlifewelfare</a:t>
                      </a:r>
                      <a:r>
                        <a:rPr lang="en-US" altLang="ko-KR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 </a:t>
                      </a:r>
                      <a:r>
                        <a:rPr lang="ko-KR" altLang="en-US" sz="900" b="0" i="0" u="none" strike="noStrike" cap="none" spc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유입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 smtClean="0">
                          <a:solidFill>
                            <a:srgbClr val="404040"/>
                          </a:solidFill>
                          <a:sym typeface="맑은 고딕"/>
                        </a:rPr>
                        <a:t>8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0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블로그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유입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TextBox 2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165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</a:t>
            </a:r>
            <a:r>
              <a:rPr lang="en-US"/>
              <a:t> </a:t>
            </a:r>
            <a:r>
              <a:t>현황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398463" y="678751"/>
            <a:ext cx="487248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Traffic Reporting &gt; </a:t>
            </a:r>
            <a:r>
              <a:rPr lang="ko-KR" altLang="en-US" dirty="0"/>
              <a:t>도메인 별 접속현황 </a:t>
            </a:r>
            <a:r>
              <a:rPr lang="en-US" altLang="ko-KR" dirty="0" smtClean="0"/>
              <a:t>(12/01~12/31)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none" lIns="45719" tIns="45719" rIns="45719" bIns="45719" numCol="1" spcCol="38100" rtlCol="0" anchor="ctr">
        <a:no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533</Words>
  <Application>Microsoft Office PowerPoint</Application>
  <PresentationFormat>A4 용지(210x297mm)</PresentationFormat>
  <Paragraphs>153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Yoon 윤고딕 540_TT</vt:lpstr>
      <vt:lpstr>굴림</vt:lpstr>
      <vt:lpstr>맑은 고딕</vt:lpstr>
      <vt:lpstr>Arial</vt:lpstr>
      <vt:lpstr>Wingdings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da_syy</dc:creator>
  <cp:lastModifiedBy>MZ01-YOONHD</cp:lastModifiedBy>
  <cp:revision>518</cp:revision>
  <dcterms:modified xsi:type="dcterms:W3CDTF">2022-01-05T06:40:32Z</dcterms:modified>
</cp:coreProperties>
</file>