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7" r:id="rId5"/>
    <p:sldId id="284" r:id="rId6"/>
    <p:sldId id="276" r:id="rId7"/>
    <p:sldId id="272" r:id="rId8"/>
    <p:sldId id="269" r:id="rId9"/>
    <p:sldId id="270" r:id="rId10"/>
    <p:sldId id="263" r:id="rId11"/>
    <p:sldId id="264" r:id="rId12"/>
    <p:sldId id="265" r:id="rId13"/>
    <p:sldId id="282" r:id="rId14"/>
    <p:sldId id="283" r:id="rId15"/>
    <p:sldId id="266" r:id="rId16"/>
    <p:sldId id="267" r:id="rId17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4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E049F-F888-431D-800A-B16636085FD3}" v="32" dt="2022-02-08T17:14:27.4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91" autoAdjust="0"/>
  </p:normalViewPr>
  <p:slideViewPr>
    <p:cSldViewPr snapToGrid="0" showGuides="1">
      <p:cViewPr varScale="1">
        <p:scale>
          <a:sx n="159" d="100"/>
          <a:sy n="159" d="100"/>
        </p:scale>
        <p:origin x="1476" y="138"/>
      </p:cViewPr>
      <p:guideLst>
        <p:guide orient="horz" pos="845"/>
        <p:guide pos="3120"/>
        <p:guide pos="30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325E049F-F888-431D-800A-B16636085FD3}"/>
    <pc:docChg chg="undo custSel modSld">
      <pc:chgData name="윤희동" userId="6010d95f-a473-407c-9b08-8edc5be2a9e1" providerId="ADAL" clId="{325E049F-F888-431D-800A-B16636085FD3}" dt="2022-02-08T17:18:46.037" v="324" actId="27918"/>
      <pc:docMkLst>
        <pc:docMk/>
      </pc:docMkLst>
      <pc:sldChg chg="modSp mod">
        <pc:chgData name="윤희동" userId="6010d95f-a473-407c-9b08-8edc5be2a9e1" providerId="ADAL" clId="{325E049F-F888-431D-800A-B16636085FD3}" dt="2022-02-08T17:06:41.212" v="7"/>
        <pc:sldMkLst>
          <pc:docMk/>
          <pc:sldMk cId="0" sldId="256"/>
        </pc:sldMkLst>
        <pc:spChg chg="mod">
          <ac:chgData name="윤희동" userId="6010d95f-a473-407c-9b08-8edc5be2a9e1" providerId="ADAL" clId="{325E049F-F888-431D-800A-B16636085FD3}" dt="2022-02-08T17:06:41.212" v="7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06:12.412" v="5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1:17.285" v="228" actId="255"/>
        <pc:sldMkLst>
          <pc:docMk/>
          <pc:sldMk cId="0" sldId="26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3"/>
            <ac:spMk id="6" creationId="{00000000-0000-0000-0000-000000000000}"/>
          </ac:spMkLst>
        </pc:spChg>
        <pc:graphicFrameChg chg="mod modGraphic">
          <ac:chgData name="윤희동" userId="6010d95f-a473-407c-9b08-8edc5be2a9e1" providerId="ADAL" clId="{325E049F-F888-431D-800A-B16636085FD3}" dt="2022-02-08T17:11:17.285" v="228" actId="255"/>
          <ac:graphicFrameMkLst>
            <pc:docMk/>
            <pc:sldMk cId="0" sldId="263"/>
            <ac:graphicFrameMk id="16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325E049F-F888-431D-800A-B16636085FD3}" dt="2022-02-08T17:14:33.780" v="297" actId="20577"/>
        <pc:sldMkLst>
          <pc:docMk/>
          <pc:sldMk cId="0" sldId="264"/>
        </pc:sldMkLst>
        <pc:graphicFrameChg chg="mod modGraphic">
          <ac:chgData name="윤희동" userId="6010d95f-a473-407c-9b08-8edc5be2a9e1" providerId="ADAL" clId="{325E049F-F888-431D-800A-B16636085FD3}" dt="2022-02-08T17:14:33.780" v="297" actId="20577"/>
          <ac:graphicFrameMkLst>
            <pc:docMk/>
            <pc:sldMk cId="0" sldId="264"/>
            <ac:graphicFrameMk id="168" creationId="{00000000-0000-0000-0000-000000000000}"/>
          </ac:graphicFrameMkLst>
        </pc:graphicFrameChg>
      </pc:sldChg>
      <pc:sldChg chg="mod">
        <pc:chgData name="윤희동" userId="6010d95f-a473-407c-9b08-8edc5be2a9e1" providerId="ADAL" clId="{325E049F-F888-431D-800A-B16636085FD3}" dt="2022-02-08T17:16:53.043" v="303" actId="27918"/>
        <pc:sldMkLst>
          <pc:docMk/>
          <pc:sldMk cId="0" sldId="265"/>
        </pc:sldMkLst>
      </pc:sldChg>
      <pc:sldChg chg="modSp">
        <pc:chgData name="윤희동" userId="6010d95f-a473-407c-9b08-8edc5be2a9e1" providerId="ADAL" clId="{325E049F-F888-431D-800A-B16636085FD3}" dt="2022-02-08T17:06:52.996" v="8"/>
        <pc:sldMkLst>
          <pc:docMk/>
          <pc:sldMk cId="0" sldId="266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0" sldId="266"/>
            <ac:spMk id="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21.758" v="18" actId="27918"/>
        <pc:sldMkLst>
          <pc:docMk/>
          <pc:sldMk cId="107060568" sldId="269"/>
        </pc:sldMkLst>
        <pc:spChg chg="mod">
          <ac:chgData name="윤희동" userId="6010d95f-a473-407c-9b08-8edc5be2a9e1" providerId="ADAL" clId="{325E049F-F888-431D-800A-B16636085FD3}" dt="2022-02-08T17:08:01.978" v="13" actId="20577"/>
          <ac:spMkLst>
            <pc:docMk/>
            <pc:sldMk cId="107060568" sldId="269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8:43.078" v="27" actId="27918"/>
        <pc:sldMkLst>
          <pc:docMk/>
          <pc:sldMk cId="2241827475" sldId="270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241827475" sldId="270"/>
            <ac:spMk id="215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07:42.459" v="12" actId="27918"/>
        <pc:sldMkLst>
          <pc:docMk/>
          <pc:sldMk cId="1288641564" sldId="27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1288641564" sldId="272"/>
            <ac:spMk id="210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13.504" v="315" actId="27918"/>
        <pc:sldMkLst>
          <pc:docMk/>
          <pc:sldMk cId="532037019" sldId="282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532037019" sldId="282"/>
            <ac:spMk id="13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7:58.523" v="309" actId="20577"/>
          <ac:spMkLst>
            <pc:docMk/>
            <pc:sldMk cId="532037019" sldId="282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325E049F-F888-431D-800A-B16636085FD3}" dt="2022-02-08T17:18:46.037" v="324" actId="27918"/>
        <pc:sldMkLst>
          <pc:docMk/>
          <pc:sldMk cId="2967332170" sldId="283"/>
        </pc:sldMkLst>
        <pc:spChg chg="mod">
          <ac:chgData name="윤희동" userId="6010d95f-a473-407c-9b08-8edc5be2a9e1" providerId="ADAL" clId="{325E049F-F888-431D-800A-B16636085FD3}" dt="2022-02-08T17:06:52.996" v="8"/>
          <ac:spMkLst>
            <pc:docMk/>
            <pc:sldMk cId="2967332170" sldId="283"/>
            <ac:spMk id="15" creationId="{00000000-0000-0000-0000-000000000000}"/>
          </ac:spMkLst>
        </pc:spChg>
        <pc:spChg chg="mod">
          <ac:chgData name="윤희동" userId="6010d95f-a473-407c-9b08-8edc5be2a9e1" providerId="ADAL" clId="{325E049F-F888-431D-800A-B16636085FD3}" dt="2022-02-08T17:18:35.755" v="320" actId="20577"/>
          <ac:spMkLst>
            <pc:docMk/>
            <pc:sldMk cId="2967332170" sldId="283"/>
            <ac:spMk id="21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805000428815327E-2"/>
          <c:y val="2.1522300000000001E-2"/>
          <c:w val="0.98100856481256349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43100</c:v>
                </c:pt>
                <c:pt idx="1">
                  <c:v>43101</c:v>
                </c:pt>
                <c:pt idx="2">
                  <c:v>43102</c:v>
                </c:pt>
                <c:pt idx="3">
                  <c:v>43103</c:v>
                </c:pt>
                <c:pt idx="4">
                  <c:v>43104</c:v>
                </c:pt>
                <c:pt idx="5">
                  <c:v>43105</c:v>
                </c:pt>
                <c:pt idx="6">
                  <c:v>43106</c:v>
                </c:pt>
                <c:pt idx="7">
                  <c:v>43107</c:v>
                </c:pt>
                <c:pt idx="8">
                  <c:v>43108</c:v>
                </c:pt>
                <c:pt idx="9">
                  <c:v>43109</c:v>
                </c:pt>
                <c:pt idx="10">
                  <c:v>43110</c:v>
                </c:pt>
                <c:pt idx="11">
                  <c:v>43111</c:v>
                </c:pt>
                <c:pt idx="12">
                  <c:v>43112</c:v>
                </c:pt>
                <c:pt idx="13">
                  <c:v>43113</c:v>
                </c:pt>
                <c:pt idx="14">
                  <c:v>43114</c:v>
                </c:pt>
                <c:pt idx="15">
                  <c:v>43115</c:v>
                </c:pt>
                <c:pt idx="16">
                  <c:v>43116</c:v>
                </c:pt>
                <c:pt idx="17">
                  <c:v>43117</c:v>
                </c:pt>
                <c:pt idx="18">
                  <c:v>43118</c:v>
                </c:pt>
                <c:pt idx="19">
                  <c:v>43119</c:v>
                </c:pt>
                <c:pt idx="20">
                  <c:v>43120</c:v>
                </c:pt>
                <c:pt idx="21">
                  <c:v>43121</c:v>
                </c:pt>
                <c:pt idx="22">
                  <c:v>43122</c:v>
                </c:pt>
                <c:pt idx="23">
                  <c:v>43123</c:v>
                </c:pt>
                <c:pt idx="24">
                  <c:v>43124</c:v>
                </c:pt>
                <c:pt idx="25">
                  <c:v>43125</c:v>
                </c:pt>
                <c:pt idx="26">
                  <c:v>43126</c:v>
                </c:pt>
                <c:pt idx="27">
                  <c:v>43127</c:v>
                </c:pt>
                <c:pt idx="28">
                  <c:v>43128</c:v>
                </c:pt>
                <c:pt idx="29">
                  <c:v>43129</c:v>
                </c:pt>
                <c:pt idx="30">
                  <c:v>43130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15</c:v>
                </c:pt>
                <c:pt idx="1">
                  <c:v>16</c:v>
                </c:pt>
                <c:pt idx="2">
                  <c:v>19</c:v>
                </c:pt>
                <c:pt idx="3">
                  <c:v>21</c:v>
                </c:pt>
                <c:pt idx="4">
                  <c:v>17</c:v>
                </c:pt>
                <c:pt idx="5">
                  <c:v>21</c:v>
                </c:pt>
                <c:pt idx="6">
                  <c:v>16</c:v>
                </c:pt>
                <c:pt idx="7">
                  <c:v>9</c:v>
                </c:pt>
                <c:pt idx="8">
                  <c:v>14</c:v>
                </c:pt>
                <c:pt idx="9">
                  <c:v>20</c:v>
                </c:pt>
                <c:pt idx="10">
                  <c:v>21</c:v>
                </c:pt>
                <c:pt idx="11">
                  <c:v>13</c:v>
                </c:pt>
                <c:pt idx="12">
                  <c:v>17</c:v>
                </c:pt>
                <c:pt idx="13">
                  <c:v>15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  <c:pt idx="17">
                  <c:v>21</c:v>
                </c:pt>
                <c:pt idx="18">
                  <c:v>17</c:v>
                </c:pt>
                <c:pt idx="19">
                  <c:v>10</c:v>
                </c:pt>
                <c:pt idx="20">
                  <c:v>8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14</c:v>
                </c:pt>
                <c:pt idx="25">
                  <c:v>20</c:v>
                </c:pt>
                <c:pt idx="26">
                  <c:v>23</c:v>
                </c:pt>
                <c:pt idx="27">
                  <c:v>9</c:v>
                </c:pt>
                <c:pt idx="28">
                  <c:v>13</c:v>
                </c:pt>
                <c:pt idx="29">
                  <c:v>5</c:v>
                </c:pt>
                <c:pt idx="3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7-41BC-B903-BE2E74596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9754632"/>
        <c:axId val="236475440"/>
      </c:barChart>
      <c:dateAx>
        <c:axId val="229754632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236475440"/>
        <c:crosses val="autoZero"/>
        <c:auto val="1"/>
        <c:lblOffset val="100"/>
        <c:baseTimeUnit val="days"/>
      </c:dateAx>
      <c:valAx>
        <c:axId val="236475440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crossAx val="22975463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24651249012647E-2"/>
          <c:y val="1.6141714936466888E-2"/>
          <c:w val="0.94757599999999997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>
                    <a:solidFill>
                      <a:srgbClr val="404040"/>
                    </a:solidFill>
                    <a:latin typeface="Helvetic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Sheet1!$A$2:$A$41</c:f>
              <c:strCache>
                <c:ptCount val="40"/>
                <c:pt idx="0">
                  <c:v>10월</c:v>
                </c:pt>
                <c:pt idx="1">
                  <c:v>11월</c:v>
                </c:pt>
                <c:pt idx="2">
                  <c:v>12월
</c:v>
                </c:pt>
                <c:pt idx="3">
                  <c:v>1월
</c:v>
                </c:pt>
                <c:pt idx="4">
                  <c:v>2월
</c:v>
                </c:pt>
                <c:pt idx="5">
                  <c:v>3월
</c:v>
                </c:pt>
                <c:pt idx="6">
                  <c:v>4월
</c:v>
                </c:pt>
                <c:pt idx="7">
                  <c:v>5월
</c:v>
                </c:pt>
                <c:pt idx="8">
                  <c:v>6월
</c:v>
                </c:pt>
                <c:pt idx="9">
                  <c:v>7월
</c:v>
                </c:pt>
                <c:pt idx="10">
                  <c:v>8월
</c:v>
                </c:pt>
                <c:pt idx="11">
                  <c:v>9월
</c:v>
                </c:pt>
                <c:pt idx="12">
                  <c:v>10월
</c:v>
                </c:pt>
                <c:pt idx="13">
                  <c:v>11월
</c:v>
                </c:pt>
                <c:pt idx="14">
                  <c:v>12월
</c:v>
                </c:pt>
                <c:pt idx="15">
                  <c:v>1월
</c:v>
                </c:pt>
                <c:pt idx="16">
                  <c:v>2월
</c:v>
                </c:pt>
                <c:pt idx="17">
                  <c:v>3월
</c:v>
                </c:pt>
                <c:pt idx="18">
                  <c:v>4월
</c:v>
                </c:pt>
                <c:pt idx="19">
                  <c:v>5월
</c:v>
                </c:pt>
                <c:pt idx="20">
                  <c:v>6월
</c:v>
                </c:pt>
                <c:pt idx="21">
                  <c:v>7월
</c:v>
                </c:pt>
                <c:pt idx="22">
                  <c:v>8월
</c:v>
                </c:pt>
                <c:pt idx="23">
                  <c:v>9월
</c:v>
                </c:pt>
                <c:pt idx="24">
                  <c:v>10월</c:v>
                </c:pt>
                <c:pt idx="25">
                  <c:v>11월</c:v>
                </c:pt>
                <c:pt idx="26">
                  <c:v>12월
</c:v>
                </c:pt>
                <c:pt idx="27">
                  <c:v>1월
</c:v>
                </c:pt>
                <c:pt idx="28">
                  <c:v>2월
</c:v>
                </c:pt>
                <c:pt idx="29">
                  <c:v>3월
</c:v>
                </c:pt>
                <c:pt idx="30">
                  <c:v>4월
</c:v>
                </c:pt>
                <c:pt idx="31">
                  <c:v>5월
</c:v>
                </c:pt>
                <c:pt idx="32">
                  <c:v>6월
</c:v>
                </c:pt>
                <c:pt idx="33">
                  <c:v>7월
</c:v>
                </c:pt>
                <c:pt idx="34">
                  <c:v>8월
</c:v>
                </c:pt>
                <c:pt idx="35">
                  <c:v>9월
</c:v>
                </c:pt>
                <c:pt idx="36">
                  <c:v>10월
</c:v>
                </c:pt>
                <c:pt idx="37">
                  <c:v>11월
</c:v>
                </c:pt>
                <c:pt idx="38">
                  <c:v>12월
</c:v>
                </c:pt>
                <c:pt idx="39">
                  <c:v>1월
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947</c:v>
                </c:pt>
                <c:pt idx="1">
                  <c:v>7453</c:v>
                </c:pt>
                <c:pt idx="2">
                  <c:v>8442</c:v>
                </c:pt>
                <c:pt idx="3">
                  <c:v>2889</c:v>
                </c:pt>
                <c:pt idx="4">
                  <c:v>1072</c:v>
                </c:pt>
                <c:pt idx="5">
                  <c:v>297</c:v>
                </c:pt>
                <c:pt idx="6">
                  <c:v>245</c:v>
                </c:pt>
                <c:pt idx="7">
                  <c:v>259</c:v>
                </c:pt>
                <c:pt idx="8">
                  <c:v>158</c:v>
                </c:pt>
                <c:pt idx="9">
                  <c:v>177</c:v>
                </c:pt>
                <c:pt idx="10">
                  <c:v>189</c:v>
                </c:pt>
                <c:pt idx="11">
                  <c:v>166</c:v>
                </c:pt>
                <c:pt idx="12">
                  <c:v>193</c:v>
                </c:pt>
                <c:pt idx="13">
                  <c:v>300</c:v>
                </c:pt>
                <c:pt idx="14">
                  <c:v>83</c:v>
                </c:pt>
                <c:pt idx="15">
                  <c:v>84</c:v>
                </c:pt>
                <c:pt idx="16">
                  <c:v>388</c:v>
                </c:pt>
                <c:pt idx="17">
                  <c:v>99</c:v>
                </c:pt>
                <c:pt idx="18">
                  <c:v>89</c:v>
                </c:pt>
                <c:pt idx="19">
                  <c:v>196</c:v>
                </c:pt>
                <c:pt idx="20">
                  <c:v>107</c:v>
                </c:pt>
                <c:pt idx="21">
                  <c:v>111</c:v>
                </c:pt>
                <c:pt idx="22">
                  <c:v>153</c:v>
                </c:pt>
                <c:pt idx="23">
                  <c:v>338</c:v>
                </c:pt>
                <c:pt idx="24">
                  <c:v>207</c:v>
                </c:pt>
                <c:pt idx="25">
                  <c:v>297</c:v>
                </c:pt>
                <c:pt idx="26">
                  <c:v>337</c:v>
                </c:pt>
                <c:pt idx="27">
                  <c:v>183</c:v>
                </c:pt>
                <c:pt idx="28">
                  <c:v>171</c:v>
                </c:pt>
                <c:pt idx="29">
                  <c:v>169</c:v>
                </c:pt>
                <c:pt idx="30">
                  <c:v>386</c:v>
                </c:pt>
                <c:pt idx="31">
                  <c:v>769</c:v>
                </c:pt>
                <c:pt idx="32">
                  <c:v>877</c:v>
                </c:pt>
                <c:pt idx="33">
                  <c:v>416</c:v>
                </c:pt>
                <c:pt idx="34">
                  <c:v>421</c:v>
                </c:pt>
                <c:pt idx="35">
                  <c:v>443</c:v>
                </c:pt>
                <c:pt idx="36">
                  <c:v>371</c:v>
                </c:pt>
                <c:pt idx="37">
                  <c:v>404</c:v>
                </c:pt>
                <c:pt idx="38">
                  <c:v>729</c:v>
                </c:pt>
                <c:pt idx="39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1-4530-94F1-9B90FFD69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94059808"/>
        <c:axId val="594056672"/>
      </c:barChart>
      <c:catAx>
        <c:axId val="59405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4056672"/>
        <c:crosses val="autoZero"/>
        <c:auto val="1"/>
        <c:lblAlgn val="ctr"/>
        <c:lblOffset val="100"/>
        <c:noMultiLvlLbl val="1"/>
      </c:catAx>
      <c:valAx>
        <c:axId val="59405667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9808"/>
        <c:crosses val="autoZero"/>
        <c:crossBetween val="between"/>
        <c:majorUnit val="1750"/>
        <c:minorUnit val="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06796726273382E-2"/>
          <c:y val="2.7034708884426245E-2"/>
          <c:w val="0.93760234831159661"/>
          <c:h val="0.89161571237172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50</c:v>
                </c:pt>
                <c:pt idx="2">
                  <c:v>65</c:v>
                </c:pt>
                <c:pt idx="3">
                  <c:v>77</c:v>
                </c:pt>
                <c:pt idx="4">
                  <c:v>67</c:v>
                </c:pt>
                <c:pt idx="5">
                  <c:v>71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8-4F00-9358-EA7E26917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055104"/>
        <c:axId val="594060200"/>
      </c:barChart>
      <c:catAx>
        <c:axId val="59405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60200"/>
        <c:crosses val="autoZero"/>
        <c:auto val="1"/>
        <c:lblAlgn val="ctr"/>
        <c:lblOffset val="100"/>
        <c:noMultiLvlLbl val="0"/>
      </c:catAx>
      <c:valAx>
        <c:axId val="59406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49500000000001"/>
          <c:y val="0.11297"/>
          <c:w val="0.75700999999999996"/>
          <c:h val="0.691388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0CB7-4D29-944E-904F220157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0CB7-4D29-944E-904F220157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fld id="{11F7ADAD-BC6B-4038-A66B-BAC4FF5FDC9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/>
                      <a:t>
</a:t>
                    </a:r>
                    <a:fld id="{08EA5D90-7C7A-429C-8C39-AF8C3AF929A0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endParaRPr lang="ko-KR" altLang="en-US" baseline="0"/>
                  </a:p>
                </c:rich>
              </c:tx>
              <c:numFmt formatCode="0%" sourceLinked="0"/>
              <c:spPr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CB7-4D29-944E-904F22015765}"/>
                </c:ext>
              </c:extLst>
            </c:dLbl>
            <c:dLbl>
              <c:idx val="1"/>
              <c:numFmt formatCode="0" sourceLinked="0"/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B7-4D29-944E-904F2201576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방문자</c:v>
                </c:pt>
                <c:pt idx="1">
                  <c:v>설문 참여자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428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B7-4D29-944E-904F22015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483700000000002"/>
          <c:y val="0.94912600000000003"/>
          <c:w val="0.410325"/>
          <c:h val="5.08740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/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8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42735</c:v>
                </c:pt>
                <c:pt idx="1">
                  <c:v>42736</c:v>
                </c:pt>
                <c:pt idx="2">
                  <c:v>42737</c:v>
                </c:pt>
                <c:pt idx="3">
                  <c:v>42738</c:v>
                </c:pt>
                <c:pt idx="4">
                  <c:v>42739</c:v>
                </c:pt>
                <c:pt idx="5">
                  <c:v>42740</c:v>
                </c:pt>
                <c:pt idx="6">
                  <c:v>42741</c:v>
                </c:pt>
                <c:pt idx="7">
                  <c:v>42742</c:v>
                </c:pt>
                <c:pt idx="8">
                  <c:v>42743</c:v>
                </c:pt>
                <c:pt idx="9">
                  <c:v>42744</c:v>
                </c:pt>
                <c:pt idx="10">
                  <c:v>42745</c:v>
                </c:pt>
                <c:pt idx="11">
                  <c:v>42746</c:v>
                </c:pt>
                <c:pt idx="12">
                  <c:v>42747</c:v>
                </c:pt>
                <c:pt idx="13">
                  <c:v>42748</c:v>
                </c:pt>
                <c:pt idx="14">
                  <c:v>42749</c:v>
                </c:pt>
                <c:pt idx="15">
                  <c:v>42750</c:v>
                </c:pt>
                <c:pt idx="16">
                  <c:v>42751</c:v>
                </c:pt>
                <c:pt idx="17">
                  <c:v>42752</c:v>
                </c:pt>
                <c:pt idx="18">
                  <c:v>42753</c:v>
                </c:pt>
                <c:pt idx="19">
                  <c:v>42754</c:v>
                </c:pt>
                <c:pt idx="20">
                  <c:v>42755</c:v>
                </c:pt>
                <c:pt idx="21">
                  <c:v>42756</c:v>
                </c:pt>
                <c:pt idx="22">
                  <c:v>42757</c:v>
                </c:pt>
                <c:pt idx="23">
                  <c:v>42758</c:v>
                </c:pt>
                <c:pt idx="24">
                  <c:v>42759</c:v>
                </c:pt>
                <c:pt idx="25">
                  <c:v>42760</c:v>
                </c:pt>
                <c:pt idx="26">
                  <c:v>42761</c:v>
                </c:pt>
                <c:pt idx="27">
                  <c:v>42762</c:v>
                </c:pt>
                <c:pt idx="28">
                  <c:v>42763</c:v>
                </c:pt>
                <c:pt idx="29">
                  <c:v>42764</c:v>
                </c:pt>
                <c:pt idx="30">
                  <c:v>42765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3-4EE9-9F30-3C3F9E661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053536"/>
        <c:axId val="594058240"/>
      </c:barChart>
      <c:dateAx>
        <c:axId val="59405353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4058240"/>
        <c:crosses val="autoZero"/>
        <c:auto val="1"/>
        <c:lblOffset val="100"/>
        <c:baseTimeUnit val="days"/>
      </c:dateAx>
      <c:valAx>
        <c:axId val="59405824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3536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12월</c:v>
                </c:pt>
                <c:pt idx="1">
                  <c:v>2022년 1월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C-450D-97B4-44BC5D1CE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4056280"/>
        <c:axId val="594058632"/>
      </c:barChart>
      <c:catAx>
        <c:axId val="594056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8632"/>
        <c:crosses val="autoZero"/>
        <c:auto val="1"/>
        <c:lblAlgn val="ctr"/>
        <c:lblOffset val="100"/>
        <c:noMultiLvlLbl val="0"/>
      </c:catAx>
      <c:valAx>
        <c:axId val="59405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405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43100</c:v>
                </c:pt>
                <c:pt idx="1">
                  <c:v>43101</c:v>
                </c:pt>
                <c:pt idx="2">
                  <c:v>43102</c:v>
                </c:pt>
                <c:pt idx="3">
                  <c:v>43103</c:v>
                </c:pt>
                <c:pt idx="4">
                  <c:v>43104</c:v>
                </c:pt>
                <c:pt idx="5">
                  <c:v>43105</c:v>
                </c:pt>
                <c:pt idx="6">
                  <c:v>43106</c:v>
                </c:pt>
                <c:pt idx="7">
                  <c:v>43107</c:v>
                </c:pt>
                <c:pt idx="8">
                  <c:v>43108</c:v>
                </c:pt>
                <c:pt idx="9">
                  <c:v>43109</c:v>
                </c:pt>
                <c:pt idx="10">
                  <c:v>43110</c:v>
                </c:pt>
                <c:pt idx="11">
                  <c:v>43111</c:v>
                </c:pt>
                <c:pt idx="12">
                  <c:v>43112</c:v>
                </c:pt>
                <c:pt idx="13">
                  <c:v>43113</c:v>
                </c:pt>
                <c:pt idx="14">
                  <c:v>43114</c:v>
                </c:pt>
                <c:pt idx="15">
                  <c:v>43115</c:v>
                </c:pt>
                <c:pt idx="16">
                  <c:v>43116</c:v>
                </c:pt>
                <c:pt idx="17">
                  <c:v>43117</c:v>
                </c:pt>
                <c:pt idx="18">
                  <c:v>43118</c:v>
                </c:pt>
                <c:pt idx="19">
                  <c:v>43119</c:v>
                </c:pt>
                <c:pt idx="20">
                  <c:v>43120</c:v>
                </c:pt>
                <c:pt idx="21">
                  <c:v>43121</c:v>
                </c:pt>
                <c:pt idx="22">
                  <c:v>43122</c:v>
                </c:pt>
                <c:pt idx="23">
                  <c:v>43123</c:v>
                </c:pt>
                <c:pt idx="24">
                  <c:v>43124</c:v>
                </c:pt>
                <c:pt idx="25">
                  <c:v>43125</c:v>
                </c:pt>
                <c:pt idx="26">
                  <c:v>43126</c:v>
                </c:pt>
                <c:pt idx="27">
                  <c:v>43127</c:v>
                </c:pt>
                <c:pt idx="28">
                  <c:v>43128</c:v>
                </c:pt>
                <c:pt idx="29">
                  <c:v>43129</c:v>
                </c:pt>
                <c:pt idx="30">
                  <c:v>43130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5-4287-99DC-9E8A1F48E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059416"/>
        <c:axId val="598948048"/>
      </c:barChart>
      <c:dateAx>
        <c:axId val="59405941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98948048"/>
        <c:crosses val="autoZero"/>
        <c:auto val="1"/>
        <c:lblOffset val="100"/>
        <c:baseTimeUnit val="days"/>
      </c:dateAx>
      <c:valAx>
        <c:axId val="5989480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94059416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82650670165899E-2"/>
          <c:y val="0.20313741610846331"/>
          <c:w val="0.94193888748392918"/>
          <c:h val="0.60251295447531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2021년 12월</c:v>
                </c:pt>
                <c:pt idx="1">
                  <c:v>2022년 1월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492-858A-BB38E5633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8945696"/>
        <c:axId val="598946088"/>
      </c:barChart>
      <c:catAx>
        <c:axId val="598945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8946088"/>
        <c:crosses val="autoZero"/>
        <c:auto val="1"/>
        <c:lblAlgn val="ctr"/>
        <c:lblOffset val="100"/>
        <c:noMultiLvlLbl val="0"/>
      </c:catAx>
      <c:valAx>
        <c:axId val="59894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894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5568151070726"/>
          <c:y val="0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890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335280" y="188640"/>
            <a:ext cx="9290866" cy="1152128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74662" y="761721"/>
            <a:ext cx="9014841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marL="0" indent="0">
              <a:buNone/>
              <a:defRPr kumimoji="0"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542062" y="1475907"/>
            <a:ext cx="8857678" cy="440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ko-KR" altLang="en-US" sz="1200" b="1" kern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90" y="714463"/>
            <a:ext cx="924128" cy="704945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770438" y="6560964"/>
            <a:ext cx="365125" cy="252412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latinLnBrk="1" hangingPunct="1">
              <a:defRPr/>
            </a:pPr>
            <a:fld id="{4C6E3B33-9ADC-47C7-8F62-F2070838E121}" type="slidenum">
              <a:rPr lang="ko-KR" altLang="en-US" kern="1200" smtClean="0">
                <a:solidFill>
                  <a:prstClr val="black">
                    <a:lumMod val="50000"/>
                    <a:lumOff val="50000"/>
                  </a:prstClr>
                </a:solidFill>
                <a:latin typeface="Yoon 윤고딕 540_TT" pitchFamily="18" charset="-127"/>
                <a:ea typeface="Yoon 윤고딕 540_TT" pitchFamily="18" charset="-127"/>
                <a:cs typeface="+mn-cs"/>
              </a:rPr>
              <a:pPr algn="ctr" latinLnBrk="1" hangingPunct="1">
                <a:defRPr/>
              </a:pPr>
              <a:t>‹#›</a:t>
            </a:fld>
            <a:endParaRPr lang="ko-KR" altLang="en-US" kern="1200">
              <a:solidFill>
                <a:prstClr val="black">
                  <a:lumMod val="50000"/>
                  <a:lumOff val="50000"/>
                </a:prstClr>
              </a:solidFill>
              <a:latin typeface="Yoon 윤고딕 540_TT" pitchFamily="18" charset="-127"/>
              <a:ea typeface="Yoon 윤고딕 540_TT" pitchFamily="18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35280" y="188640"/>
            <a:ext cx="9290866" cy="360635"/>
          </a:xfrm>
          <a:prstGeom prst="roundRect">
            <a:avLst>
              <a:gd name="adj" fmla="val 6887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b="1" kern="12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82" y="214600"/>
            <a:ext cx="431113" cy="328862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Ⅰ. </a:t>
            </a:r>
            <a:r>
              <a:rPr kumimoji="1" lang="ko-KR" altLang="en-US" sz="24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운영업무현황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업계 동향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780928"/>
            <a:ext cx="9906000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991990" y="3140968"/>
            <a:ext cx="864096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Ⅱ. </a:t>
            </a:r>
            <a:r>
              <a:rPr kumimoji="1" lang="ko-KR" altLang="en-US" sz="2400" b="1" kern="12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제안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2"/>
          <a:stretch/>
        </p:blipFill>
        <p:spPr>
          <a:xfrm>
            <a:off x="335280" y="6556943"/>
            <a:ext cx="1354906" cy="171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4" cy="2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82" y="5949280"/>
            <a:ext cx="1567141" cy="317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31" y="2990755"/>
            <a:ext cx="1653591" cy="1261395"/>
          </a:xfrm>
          <a:prstGeom prst="rect">
            <a:avLst/>
          </a:prstGeom>
          <a:effectLst>
            <a:outerShdw blurRad="50800" dist="38100" dir="16200000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11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3861048"/>
          </a:xfrm>
          <a:prstGeom prst="rect">
            <a:avLst/>
          </a:prstGeom>
          <a:gradFill>
            <a:gsLst>
              <a:gs pos="3000">
                <a:schemeClr val="bg1">
                  <a:lumMod val="85000"/>
                  <a:alpha val="81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35280" y="3695700"/>
            <a:ext cx="9290866" cy="2903220"/>
          </a:xfrm>
          <a:prstGeom prst="roundRect">
            <a:avLst>
              <a:gd name="adj" fmla="val 8250"/>
            </a:avLst>
          </a:prstGeom>
          <a:solidFill>
            <a:schemeClr val="tx1">
              <a:lumMod val="50000"/>
              <a:lumOff val="5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 hangingPunct="1">
              <a:spcBef>
                <a:spcPct val="0"/>
              </a:spcBef>
              <a:spcAft>
                <a:spcPct val="0"/>
              </a:spcAft>
            </a:pPr>
            <a:endParaRPr kumimoji="1" lang="ko-KR" altLang="en-US" kern="12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7" y="5428087"/>
            <a:ext cx="631192" cy="6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40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362200" y="549275"/>
            <a:ext cx="0" cy="5927725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2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9832" y="6589262"/>
            <a:ext cx="202547" cy="19581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Ⅱ</a:t>
            </a:r>
            <a:r>
              <a:rPr dirty="0"/>
              <a:t>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81084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Ⅱ. 프로젝트 제안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6"/>
          <p:cNvSpPr/>
          <p:nvPr userDrawn="1"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모서리가 둥근 직사각형 7"/>
          <p:cNvSpPr/>
          <p:nvPr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1" name="그림 1" descr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2"/>
          <a:srcRect b="25792"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70438" y="6569075"/>
            <a:ext cx="365125" cy="252413"/>
          </a:xfrm>
          <a:prstGeom prst="rect">
            <a:avLst/>
          </a:prstGeom>
        </p:spPr>
        <p:txBody>
          <a:bodyPr vert="horz" wrap="none" lIns="36000" tIns="36000" rIns="36000" bIns="3600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prstClr val="black">
                    <a:tint val="75000"/>
                  </a:prstClr>
                </a:solidFill>
                <a:latin typeface="Yoon 윤고딕 540_TT" pitchFamily="18" charset="-127"/>
                <a:ea typeface="Yoon 윤고딕 540_TT" pitchFamily="18" charset="-127"/>
              </a:defRPr>
            </a:lvl1pPr>
          </a:lstStyle>
          <a:p>
            <a:pPr latinLnBrk="1" hangingPunct="1">
              <a:defRPr/>
            </a:pPr>
            <a:fld id="{8F237FA5-D9F9-4099-B4EB-A2D77D93EDF3}" type="slidenum">
              <a:rPr lang="ko-KR" altLang="en-US" kern="1200">
                <a:cs typeface="+mn-cs"/>
              </a:rPr>
              <a:pPr latinLnBrk="1" hangingPunct="1">
                <a:defRPr/>
              </a:pPr>
              <a:t>‹#›</a:t>
            </a:fld>
            <a:endParaRPr lang="ko-KR" altLang="en-US" kern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nhealthindex.org/about" TargetMode="External"/><Relationship Id="rId3" Type="http://schemas.openxmlformats.org/officeDocument/2006/relationships/hyperlink" Target="http://www.finhealthindex.org/survey/Q4" TargetMode="External"/><Relationship Id="rId7" Type="http://schemas.openxmlformats.org/officeDocument/2006/relationships/hyperlink" Target="http://www.finhealthindex.org/intro" TargetMode="External"/><Relationship Id="rId2" Type="http://schemas.openxmlformats.org/officeDocument/2006/relationships/hyperlink" Target="http://www.finhealthindex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finhealthindex.org/survey/C9" TargetMode="External"/><Relationship Id="rId5" Type="http://schemas.openxmlformats.org/officeDocument/2006/relationships/hyperlink" Target="http://www.finhealthindex.org/survey/B7" TargetMode="External"/><Relationship Id="rId4" Type="http://schemas.openxmlformats.org/officeDocument/2006/relationships/hyperlink" Target="http://www.finhealthindex.org/survey/A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3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dirty="0"/>
              <a:t>20</a:t>
            </a:r>
            <a:r>
              <a:rPr lang="en-US" dirty="0"/>
              <a:t>22</a:t>
            </a:r>
            <a:r>
              <a:rPr dirty="0"/>
              <a:t>년 </a:t>
            </a:r>
            <a:r>
              <a:rPr 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endParaRPr dirty="0"/>
          </a:p>
          <a:p>
            <a:pPr>
              <a:tabLst>
                <a:tab pos="800100" algn="l"/>
              </a:tabLst>
              <a:defRPr sz="3600" b="1" spc="-300"/>
            </a:pPr>
            <a:r>
              <a:rPr lang="ko-KR" altLang="en-US" dirty="0"/>
              <a:t>메트라이프생명 사회공헌재단 </a:t>
            </a:r>
            <a:endParaRPr lang="en-US" altLang="ko-KR" dirty="0"/>
          </a:p>
          <a:p>
            <a:pPr>
              <a:tabLst>
                <a:tab pos="800100" algn="l"/>
              </a:tabLst>
              <a:defRPr sz="3600" b="1" spc="-300"/>
            </a:pP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sz="4000" dirty="0"/>
              <a:t> </a:t>
            </a:r>
            <a:r>
              <a:rPr dirty="0"/>
              <a:t>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12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Proprietary and Confidential   Copyright ⓒ </a:t>
            </a:r>
            <a:r>
              <a:t>20</a:t>
            </a:r>
            <a:r>
              <a:rPr lang="en-US"/>
              <a:t>21 </a:t>
            </a:r>
            <a:r>
              <a:rPr dirty="0" err="1"/>
              <a:t>megazone</a:t>
            </a:r>
            <a:r>
              <a:rPr dirty="0"/>
              <a:t> corp.  All rights reserved.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No part of this proposal may be reproduced, stored in a retrieval system, or transmitted in any form or by any means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--electronics, mechanical, photocopying, recording, or otherwise-- without the permission of </a:t>
            </a:r>
            <a:r>
              <a:rPr dirty="0" err="1"/>
              <a:t>megazone</a:t>
            </a:r>
            <a:r>
              <a:rPr dirty="0"/>
              <a:t> Corporation.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dirty="0"/>
              <a:t>COMPANY CONFIDENTIAL</a:t>
            </a:r>
          </a:p>
        </p:txBody>
      </p:sp>
      <p:sp>
        <p:nvSpPr>
          <p:cNvPr id="129" name="TextBox 21"/>
          <p:cNvSpPr txBox="1"/>
          <p:nvPr/>
        </p:nvSpPr>
        <p:spPr>
          <a:xfrm>
            <a:off x="683169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/>
              <a:t>9t</a:t>
            </a:r>
            <a:r>
              <a:rPr lang="en-US" altLang="ko-KR" dirty="0"/>
              <a:t>h</a:t>
            </a:r>
            <a:r>
              <a:rPr lang="en-US" altLang="ko-KR" baseline="0" dirty="0"/>
              <a:t> February  2022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/>
              <a:t>윤 희 동</a:t>
            </a:r>
            <a:r>
              <a:rPr sz="800" dirty="0"/>
              <a:t>│ Assistant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graphicFrame>
        <p:nvGraphicFramePr>
          <p:cNvPr id="168" name="표 1"/>
          <p:cNvGraphicFramePr/>
          <p:nvPr>
            <p:extLst>
              <p:ext uri="{D42A27DB-BD31-4B8C-83A1-F6EECF244321}">
                <p14:modId xmlns:p14="http://schemas.microsoft.com/office/powerpoint/2010/main" val="3261320217"/>
              </p:ext>
            </p:extLst>
          </p:nvPr>
        </p:nvGraphicFramePr>
        <p:xfrm>
          <a:off x="488950" y="1349402"/>
          <a:ext cx="8864332" cy="24231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방문 페이지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</a:t>
                      </a:r>
                      <a:r>
                        <a:rPr sz="1000" dirty="0" err="1"/>
                        <a:t>평균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http://www.finhealthindex.org/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http://www.finhealthindex.org/survey/Q4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235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00:00:57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55.32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http://www.finhealthindex.org/survey/A8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00:02:58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0.00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http://www.finhealthindex.org/survey/B7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00:00:39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0.00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http://www.finhealthindex.org/survey/C9</a:t>
                      </a:r>
                      <a:r>
                        <a:rPr sz="900" dirty="0"/>
                        <a:t> </a:t>
                      </a: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00:00:37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0.00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http://www.finhealthindex.org/intro</a:t>
                      </a:r>
                      <a:endParaRPr lang="en-US" altLang="ko-KR"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00:00:05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44.44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lang="en-US" altLang="ko-KR"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http://www.finhealthindex.org/about</a:t>
                      </a:r>
                      <a:endParaRPr sz="900" u="sng" dirty="0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  <a:hlinkClick r:id="rId8"/>
                      </a:endParaRPr>
                    </a:p>
                  </a:txBody>
                  <a:tcPr marL="76200" marR="76200" marT="76200" marB="7620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00:00:32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100.00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66085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페이지 별 방문사용자 수</a:t>
            </a:r>
            <a:r>
              <a:rPr lang="en-US" altLang="ko-KR" dirty="0"/>
              <a:t>, </a:t>
            </a:r>
            <a:r>
              <a:rPr lang="ko-KR" altLang="en-US" dirty="0"/>
              <a:t>평균 머문 시간</a:t>
            </a:r>
            <a:r>
              <a:rPr lang="en-US" altLang="ko-KR" dirty="0"/>
              <a:t>, </a:t>
            </a:r>
            <a:r>
              <a:rPr lang="ko-KR" altLang="en-US" dirty="0"/>
              <a:t>페이지 </a:t>
            </a:r>
            <a:r>
              <a:rPr lang="ko-KR" altLang="en-US" dirty="0" err="1"/>
              <a:t>이탈률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73" name="TextBox 2"/>
          <p:cNvSpPr txBox="1"/>
          <p:nvPr/>
        </p:nvSpPr>
        <p:spPr>
          <a:xfrm>
            <a:off x="488503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74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graphicFrame>
        <p:nvGraphicFramePr>
          <p:cNvPr id="175" name="차트 10"/>
          <p:cNvGraphicFramePr/>
          <p:nvPr>
            <p:extLst>
              <p:ext uri="{D42A27DB-BD31-4B8C-83A1-F6EECF244321}">
                <p14:modId xmlns:p14="http://schemas.microsoft.com/office/powerpoint/2010/main" val="2308518223"/>
              </p:ext>
            </p:extLst>
          </p:nvPr>
        </p:nvGraphicFramePr>
        <p:xfrm>
          <a:off x="2763918" y="1406354"/>
          <a:ext cx="4237494" cy="4557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2"/>
          <p:cNvSpPr txBox="1"/>
          <p:nvPr/>
        </p:nvSpPr>
        <p:spPr>
          <a:xfrm>
            <a:off x="398463" y="678751"/>
            <a:ext cx="550567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실제 방문자 대비 실제 설문 참여자 데이터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3025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(01/01~01/31)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1641198326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709053755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12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43723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 사회공헌재단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0370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02912"/>
              </p:ext>
            </p:extLst>
          </p:nvPr>
        </p:nvGraphicFramePr>
        <p:xfrm>
          <a:off x="454319" y="1015813"/>
          <a:ext cx="9033005" cy="576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재무건강연구 하단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https://www.finhealthindex.org/about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https://www.metlife.co.kr/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3616887160"/>
              </p:ext>
            </p:extLst>
          </p:nvPr>
        </p:nvGraphicFramePr>
        <p:xfrm>
          <a:off x="454319" y="2202554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2. 접속</a:t>
            </a:r>
            <a:r>
              <a:rPr lang="en-US" dirty="0"/>
              <a:t> </a:t>
            </a:r>
            <a:r>
              <a:rPr dirty="0"/>
              <a:t>현황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398463" y="678751"/>
            <a:ext cx="323261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</a:t>
            </a:r>
            <a:r>
              <a:rPr lang="en-US" altLang="ko-KR" sz="1400" dirty="0"/>
              <a:t>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430" y="1924730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(01/01~01/31)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(2021</a:t>
            </a:r>
            <a:r>
              <a:rPr lang="ko-KR" altLang="en-US" sz="1100" dirty="0"/>
              <a:t>년 </a:t>
            </a:r>
            <a:r>
              <a:rPr lang="en-US" altLang="ko-KR" sz="1100" dirty="0"/>
              <a:t>12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923942509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3321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78" name="TextBox 6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179" name="TextBox 9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8" name="TextBox 2"/>
          <p:cNvSpPr txBox="1"/>
          <p:nvPr/>
        </p:nvSpPr>
        <p:spPr>
          <a:xfrm>
            <a:off x="398463" y="678751"/>
            <a:ext cx="350352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2-2. </a:t>
            </a:r>
            <a:r>
              <a:rPr lang="ko-KR" altLang="en-US" dirty="0"/>
              <a:t>이벤트 별 유입량 보고 </a:t>
            </a:r>
            <a:r>
              <a:rPr lang="en-US" altLang="ko-KR" dirty="0"/>
              <a:t>(01/01~01/31)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8504" y="1447367"/>
            <a:ext cx="8928546" cy="4861955"/>
            <a:chOff x="488504" y="1447367"/>
            <a:chExt cx="8928546" cy="4861955"/>
          </a:xfrm>
        </p:grpSpPr>
        <p:sp>
          <p:nvSpPr>
            <p:cNvPr id="180" name="직사각형"/>
            <p:cNvSpPr/>
            <p:nvPr/>
          </p:nvSpPr>
          <p:spPr>
            <a:xfrm>
              <a:off x="488950" y="1447367"/>
              <a:ext cx="8928100" cy="4861955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504" y="3647512"/>
              <a:ext cx="82012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기존 이벤트 유입율 체크 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kumimoji="0" lang="ko-KR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엑셀파일 별도 전달</a:t>
              </a: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)</a:t>
              </a:r>
              <a:endPara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7089831" cy="420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dirty="0"/>
              <a:t>MEGAZONE</a:t>
            </a:r>
            <a:endParaRPr dirty="0"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</a:t>
            </a:r>
            <a:r>
              <a:rPr dirty="0"/>
              <a:t> </a:t>
            </a:r>
            <a:r>
              <a:rPr dirty="0" err="1"/>
              <a:t>재무건강</a:t>
            </a:r>
            <a:r>
              <a:rPr dirty="0"/>
              <a:t> 5분 </a:t>
            </a:r>
            <a:r>
              <a:rPr dirty="0" err="1"/>
              <a:t>체크인</a:t>
            </a:r>
            <a:r>
              <a:rPr dirty="0"/>
              <a:t> Monthly Report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7534" y="2073835"/>
            <a:ext cx="405802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메트라이프코리아재단 재무건강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분 체크인 월간 운영보고</a:t>
            </a:r>
            <a:endParaRPr kumimoji="0" lang="ko-KR" altLang="en-US" sz="11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sym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246" y="2445871"/>
            <a:ext cx="4064283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</a:t>
            </a:r>
            <a:r>
              <a:rPr lang="en-US" altLang="ko-KR" sz="1200" dirty="0"/>
              <a:t>1-1.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2-1. Traffic Reporting</a:t>
            </a:r>
          </a:p>
          <a:p>
            <a:pPr lvl="4" indent="0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일별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월별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요일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도메인 별 접속현황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페이지 별 방문사용자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평균 머문 시간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페이지 </a:t>
            </a:r>
            <a:r>
              <a:rPr lang="ko-KR" altLang="en-US" sz="1100" dirty="0" err="1">
                <a:solidFill>
                  <a:schemeClr val="tx1"/>
                </a:solidFill>
              </a:rPr>
              <a:t>이탈율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- </a:t>
            </a:r>
            <a:r>
              <a:rPr lang="ko-KR" altLang="en-US" sz="1100" dirty="0">
                <a:solidFill>
                  <a:schemeClr val="tx1"/>
                </a:solidFill>
              </a:rPr>
              <a:t>실제 방문자 대비 실제 설문참여자 데이터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Outbound </a:t>
            </a:r>
            <a:r>
              <a:rPr lang="ko-KR" altLang="en-US" sz="1200" dirty="0">
                <a:solidFill>
                  <a:schemeClr val="tx1"/>
                </a:solidFill>
              </a:rPr>
              <a:t>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2-2. </a:t>
            </a:r>
            <a:r>
              <a:rPr lang="ko-KR" altLang="en-US" sz="1200" dirty="0">
                <a:solidFill>
                  <a:schemeClr val="tx1"/>
                </a:solidFill>
              </a:rPr>
              <a:t>이벤트 별 유입량 보고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488" y="210721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</a:t>
            </a:r>
            <a:r>
              <a:rPr kumimoji="1" lang="ko-KR" altLang="en-US" sz="1600" b="1" kern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운영업무현황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76468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1-1. </a:t>
            </a:r>
            <a:r>
              <a:rPr kumimoji="1" lang="ko-KR" altLang="en-US" sz="14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업무내역</a:t>
            </a:r>
          </a:p>
        </p:txBody>
      </p:sp>
      <p:grpSp>
        <p:nvGrpSpPr>
          <p:cNvPr id="8" name="직사각형 1"/>
          <p:cNvGrpSpPr/>
          <p:nvPr/>
        </p:nvGrpSpPr>
        <p:grpSpPr>
          <a:xfrm>
            <a:off x="488504" y="1196750"/>
            <a:ext cx="8857110" cy="4824540"/>
            <a:chOff x="0" y="-1"/>
            <a:chExt cx="8857109" cy="4824538"/>
          </a:xfrm>
        </p:grpSpPr>
        <p:sp>
          <p:nvSpPr>
            <p:cNvPr id="9" name="직사각형"/>
            <p:cNvSpPr/>
            <p:nvPr/>
          </p:nvSpPr>
          <p:spPr>
            <a:xfrm>
              <a:off x="0" y="-1"/>
              <a:ext cx="8857109" cy="4824538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0" name="사이트 모니터링"/>
            <p:cNvSpPr txBox="1"/>
            <p:nvPr/>
          </p:nvSpPr>
          <p:spPr>
            <a:xfrm>
              <a:off x="0" y="2181437"/>
              <a:ext cx="885710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85750" indent="-285750">
                <a:buSzPct val="100000"/>
                <a:buFont typeface="Arial"/>
                <a:buChar char="•"/>
                <a:defRPr sz="1200">
                  <a:solidFill>
                    <a:srgbClr val="404040"/>
                  </a:solidFill>
                </a:defRPr>
              </a:lvl1pPr>
            </a:lstStyle>
            <a:p>
              <a:r>
                <a:rPr dirty="0" err="1"/>
                <a:t>사이트</a:t>
              </a:r>
              <a:r>
                <a:rPr dirty="0"/>
                <a:t> </a:t>
              </a:r>
              <a:r>
                <a:rPr dirty="0" err="1"/>
                <a:t>모니터링</a:t>
              </a:r>
              <a:endParaRPr lang="en-US" dirty="0"/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2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392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7890" y="6587669"/>
            <a:ext cx="190220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9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0" name="TextBox 5"/>
          <p:cNvSpPr txBox="1"/>
          <p:nvPr/>
        </p:nvSpPr>
        <p:spPr>
          <a:xfrm>
            <a:off x="398463" y="678751"/>
            <a:ext cx="451341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(01/01~01/31)</a:t>
            </a:r>
            <a:endParaRPr dirty="0"/>
          </a:p>
        </p:txBody>
      </p:sp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3450247945"/>
              </p:ext>
            </p:extLst>
          </p:nvPr>
        </p:nvGraphicFramePr>
        <p:xfrm>
          <a:off x="406567" y="1195581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6415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553933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dirty="0" err="1"/>
              <a:t>월별</a:t>
            </a:r>
            <a:r>
              <a:rPr dirty="0"/>
              <a:t> 접속 현황 </a:t>
            </a:r>
            <a:r>
              <a:rPr lang="en-US" altLang="ko-KR" dirty="0"/>
              <a:t>(2018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~ 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776335486"/>
              </p:ext>
            </p:extLst>
          </p:nvPr>
        </p:nvGraphicFramePr>
        <p:xfrm>
          <a:off x="369546" y="1195581"/>
          <a:ext cx="9240619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821264" y="5918618"/>
            <a:ext cx="685803" cy="200053"/>
            <a:chOff x="821264" y="5850882"/>
            <a:chExt cx="685803" cy="200053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21264" y="5950136"/>
              <a:ext cx="685803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048260" y="5850882"/>
              <a:ext cx="291077" cy="2000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맑은 고딕"/>
                </a:rPr>
                <a:t>(</a:t>
              </a:r>
              <a:r>
                <a:rPr lang="en-US" altLang="ko-KR" sz="700" b="1" dirty="0"/>
                <a:t>PV)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07064" y="5918618"/>
            <a:ext cx="8076697" cy="200054"/>
            <a:chOff x="844222" y="5850882"/>
            <a:chExt cx="693888" cy="200054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844222" y="5950136"/>
              <a:ext cx="693888" cy="0"/>
            </a:xfrm>
            <a:prstGeom prst="straightConnector1">
              <a:avLst/>
            </a:prstGeom>
            <a:noFill/>
            <a:ln w="3175" cap="flat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142630" y="5850882"/>
              <a:ext cx="71781" cy="20005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700" b="1" dirty="0"/>
                <a:t>유입량</a:t>
              </a:r>
              <a:endParaRPr kumimoji="0" lang="ko-KR" alt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05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14" name="TextBox 1"/>
          <p:cNvSpPr txBox="1"/>
          <p:nvPr/>
        </p:nvSpPr>
        <p:spPr>
          <a:xfrm>
            <a:off x="344487" y="211138"/>
            <a:ext cx="108959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 현황</a:t>
            </a:r>
          </a:p>
        </p:txBody>
      </p:sp>
      <p:sp>
        <p:nvSpPr>
          <p:cNvPr id="215" name="TextBox 2"/>
          <p:cNvSpPr txBox="1"/>
          <p:nvPr/>
        </p:nvSpPr>
        <p:spPr>
          <a:xfrm>
            <a:off x="398463" y="678751"/>
            <a:ext cx="469294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2-1. </a:t>
            </a:r>
            <a:r>
              <a:rPr lang="en-US" dirty="0"/>
              <a:t>Traffic Reporting </a:t>
            </a:r>
            <a:r>
              <a:rPr dirty="0"/>
              <a:t>&gt; </a:t>
            </a:r>
            <a:r>
              <a:rPr lang="ko-KR" altLang="en-US" dirty="0"/>
              <a:t>요일</a:t>
            </a:r>
            <a:r>
              <a:rPr dirty="0"/>
              <a:t>별 접속 </a:t>
            </a:r>
            <a:r>
              <a:rPr dirty="0" err="1"/>
              <a:t>현황</a:t>
            </a:r>
            <a:r>
              <a:rPr dirty="0"/>
              <a:t> </a:t>
            </a:r>
            <a:r>
              <a:rPr lang="en-US" altLang="ko-KR" dirty="0"/>
              <a:t>(01/01~01/31)</a:t>
            </a:r>
            <a:endParaRPr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476826442"/>
              </p:ext>
            </p:extLst>
          </p:nvPr>
        </p:nvGraphicFramePr>
        <p:xfrm>
          <a:off x="481376" y="1285592"/>
          <a:ext cx="9018224" cy="500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827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4882397" y="6587669"/>
            <a:ext cx="141206" cy="199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163" name="표 1"/>
          <p:cNvGraphicFramePr/>
          <p:nvPr>
            <p:extLst>
              <p:ext uri="{D42A27DB-BD31-4B8C-83A1-F6EECF244321}">
                <p14:modId xmlns:p14="http://schemas.microsoft.com/office/powerpoint/2010/main" val="4124646643"/>
              </p:ext>
            </p:extLst>
          </p:nvPr>
        </p:nvGraphicFramePr>
        <p:xfrm>
          <a:off x="488950" y="1349402"/>
          <a:ext cx="8856663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접속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수</a:t>
                      </a:r>
                      <a:r>
                        <a:rPr 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명</a:t>
                      </a:r>
                      <a:r>
                        <a:rPr lang="en-US" altLang="ko-KR"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)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altLang="ko-KR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블로그 유입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다음</a:t>
                      </a:r>
                      <a:r>
                        <a:rPr lang="en-US" altLang="ko-KR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 </a:t>
                      </a:r>
                      <a:r>
                        <a:rPr lang="ko-KR" altLang="en-U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/>
                          <a:ea typeface="맑은 고딕"/>
                          <a:cs typeface="맑은 고딕"/>
                          <a:sym typeface="Yoon 윤고딕 540_TT"/>
                        </a:rPr>
                        <a:t>검색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포스팅 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 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0331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>
                      <a:solidFill>
                        <a:srgbClr val="BFBFB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캠페인 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469575"/>
                  </a:ext>
                </a:extLst>
              </a:tr>
            </a:tbl>
          </a:graphicData>
        </a:graphic>
      </p:graphicFrame>
      <p:sp>
        <p:nvSpPr>
          <p:cNvPr id="164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165" name="TextBox 3"/>
          <p:cNvSpPr txBox="1"/>
          <p:nvPr/>
        </p:nvSpPr>
        <p:spPr>
          <a:xfrm>
            <a:off x="344488" y="210721"/>
            <a:ext cx="1230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2. 접속</a:t>
            </a:r>
            <a:r>
              <a:rPr lang="en-US"/>
              <a:t> </a:t>
            </a:r>
            <a:r>
              <a:t>현황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98463" y="678751"/>
            <a:ext cx="487248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lang="en-US" altLang="ko-KR" dirty="0"/>
              <a:t>2-1. Traffic Reporting &gt; </a:t>
            </a:r>
            <a:r>
              <a:rPr lang="ko-KR" altLang="en-US" dirty="0"/>
              <a:t>도메인 별 접속현황 </a:t>
            </a:r>
            <a:r>
              <a:rPr lang="en-US" altLang="ko-KR" dirty="0"/>
              <a:t>(01/01~01/31)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624</Words>
  <Application>Microsoft Office PowerPoint</Application>
  <PresentationFormat>A4 용지(210x297mm)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Yoon 윤고딕 540_TT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윤희동</cp:lastModifiedBy>
  <cp:revision>518</cp:revision>
  <dcterms:modified xsi:type="dcterms:W3CDTF">2022-02-08T17:18:48Z</dcterms:modified>
</cp:coreProperties>
</file>