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84" r:id="rId3"/>
    <p:sldId id="338" r:id="rId4"/>
    <p:sldId id="259" r:id="rId5"/>
    <p:sldId id="341" r:id="rId6"/>
    <p:sldId id="342" r:id="rId7"/>
    <p:sldId id="308" r:id="rId8"/>
    <p:sldId id="266" r:id="rId9"/>
    <p:sldId id="267" r:id="rId10"/>
    <p:sldId id="268" r:id="rId11"/>
    <p:sldId id="269" r:id="rId12"/>
    <p:sldId id="270" r:id="rId13"/>
    <p:sldId id="307" r:id="rId14"/>
    <p:sldId id="337" r:id="rId15"/>
    <p:sldId id="340" r:id="rId16"/>
    <p:sldId id="318" r:id="rId17"/>
    <p:sldId id="323" r:id="rId18"/>
    <p:sldId id="309" r:id="rId19"/>
    <p:sldId id="272" r:id="rId20"/>
    <p:sldId id="273" r:id="rId21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982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7" pos="943" userDrawn="1">
          <p15:clr>
            <a:srgbClr val="A4A3A4"/>
          </p15:clr>
        </p15:guide>
        <p15:guide id="9" pos="3301" userDrawn="1">
          <p15:clr>
            <a:srgbClr val="A4A3A4"/>
          </p15:clr>
        </p15:guide>
        <p15:guide id="10" orient="horz" pos="1480" userDrawn="1">
          <p15:clr>
            <a:srgbClr val="A4A3A4"/>
          </p15:clr>
        </p15:guide>
        <p15:guide id="11" orient="horz" pos="1684" userDrawn="1">
          <p15:clr>
            <a:srgbClr val="A4A3A4"/>
          </p15:clr>
        </p15:guide>
        <p15:guide id="12" orient="horz" pos="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5647" autoAdjust="0"/>
  </p:normalViewPr>
  <p:slideViewPr>
    <p:cSldViewPr snapToGrid="0" showGuides="1">
      <p:cViewPr varScale="1">
        <p:scale>
          <a:sx n="115" d="100"/>
          <a:sy n="115" d="100"/>
        </p:scale>
        <p:origin x="1116" y="108"/>
      </p:cViewPr>
      <p:guideLst>
        <p:guide orient="horz" pos="618"/>
        <p:guide pos="3982"/>
        <p:guide pos="5978"/>
        <p:guide pos="285"/>
        <p:guide pos="943"/>
        <p:guide pos="3301"/>
        <p:guide orient="horz" pos="1480"/>
        <p:guide orient="horz" pos="1684"/>
        <p:guide orient="horz" pos="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7396869244698E-2"/>
          <c:y val="3.0858438009042737E-2"/>
          <c:w val="0.9234134253653099"/>
          <c:h val="0.826169999999999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기획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0.25</c:v>
                </c:pt>
                <c:pt idx="1">
                  <c:v>0.15</c:v>
                </c:pt>
                <c:pt idx="2">
                  <c:v>0.25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  <c:pt idx="6">
                  <c:v>0.15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0.3</c:v>
                </c:pt>
                <c:pt idx="11">
                  <c:v>0.125</c:v>
                </c:pt>
                <c:pt idx="12">
                  <c:v>0.05</c:v>
                </c:pt>
                <c:pt idx="13">
                  <c:v>0.05</c:v>
                </c:pt>
                <c:pt idx="14">
                  <c:v>0.1</c:v>
                </c:pt>
                <c:pt idx="15">
                  <c:v>0.1</c:v>
                </c:pt>
                <c:pt idx="16">
                  <c:v>0.15</c:v>
                </c:pt>
                <c:pt idx="17">
                  <c:v>0.25</c:v>
                </c:pt>
                <c:pt idx="18">
                  <c:v>0.19</c:v>
                </c:pt>
                <c:pt idx="19">
                  <c:v>0.11</c:v>
                </c:pt>
                <c:pt idx="20">
                  <c:v>0.18</c:v>
                </c:pt>
                <c:pt idx="21">
                  <c:v>0.16</c:v>
                </c:pt>
                <c:pt idx="22">
                  <c:v>0.18</c:v>
                </c:pt>
                <c:pt idx="23">
                  <c:v>0.17</c:v>
                </c:pt>
                <c:pt idx="24">
                  <c:v>0.15</c:v>
                </c:pt>
                <c:pt idx="25">
                  <c:v>0.18</c:v>
                </c:pt>
                <c:pt idx="26">
                  <c:v>0.16</c:v>
                </c:pt>
                <c:pt idx="27">
                  <c:v>0.23</c:v>
                </c:pt>
                <c:pt idx="28">
                  <c:v>0.24</c:v>
                </c:pt>
                <c:pt idx="29">
                  <c:v>0.18</c:v>
                </c:pt>
                <c:pt idx="30">
                  <c:v>0.24</c:v>
                </c:pt>
                <c:pt idx="31">
                  <c:v>0.26</c:v>
                </c:pt>
                <c:pt idx="32">
                  <c:v>0.31</c:v>
                </c:pt>
                <c:pt idx="33">
                  <c:v>0.1</c:v>
                </c:pt>
                <c:pt idx="34">
                  <c:v>0.04</c:v>
                </c:pt>
                <c:pt idx="35">
                  <c:v>0.2</c:v>
                </c:pt>
                <c:pt idx="36">
                  <c:v>0.25</c:v>
                </c:pt>
                <c:pt idx="37">
                  <c:v>0.12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</c:strCache>
            </c:str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0.15</c:v>
                </c:pt>
                <c:pt idx="1">
                  <c:v>0.1</c:v>
                </c:pt>
                <c:pt idx="2">
                  <c:v>0.3</c:v>
                </c:pt>
                <c:pt idx="3">
                  <c:v>0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0.2</c:v>
                </c:pt>
                <c:pt idx="8">
                  <c:v>0.2</c:v>
                </c:pt>
                <c:pt idx="9">
                  <c:v>0.25</c:v>
                </c:pt>
                <c:pt idx="10">
                  <c:v>0.25</c:v>
                </c:pt>
                <c:pt idx="11">
                  <c:v>0.15</c:v>
                </c:pt>
                <c:pt idx="12">
                  <c:v>0.15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0.2</c:v>
                </c:pt>
                <c:pt idx="16">
                  <c:v>0.25</c:v>
                </c:pt>
                <c:pt idx="17">
                  <c:v>0.6</c:v>
                </c:pt>
                <c:pt idx="18">
                  <c:v>0.53</c:v>
                </c:pt>
                <c:pt idx="19">
                  <c:v>0.09</c:v>
                </c:pt>
                <c:pt idx="20">
                  <c:v>0.05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7.0000000000000007E-2</c:v>
                </c:pt>
                <c:pt idx="24">
                  <c:v>0.1</c:v>
                </c:pt>
                <c:pt idx="25">
                  <c:v>0.1</c:v>
                </c:pt>
                <c:pt idx="26">
                  <c:v>0.03</c:v>
                </c:pt>
                <c:pt idx="27">
                  <c:v>0.03</c:v>
                </c:pt>
                <c:pt idx="28">
                  <c:v>0.02</c:v>
                </c:pt>
                <c:pt idx="29">
                  <c:v>0.01</c:v>
                </c:pt>
                <c:pt idx="30">
                  <c:v>0.02</c:v>
                </c:pt>
                <c:pt idx="31">
                  <c:v>7.0000000000000007E-2</c:v>
                </c:pt>
                <c:pt idx="32">
                  <c:v>0.1</c:v>
                </c:pt>
                <c:pt idx="33">
                  <c:v>0.2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퍼블리싱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</c:strCache>
            </c:str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0.1</c:v>
                </c:pt>
                <c:pt idx="4">
                  <c:v>0</c:v>
                </c:pt>
                <c:pt idx="5">
                  <c:v>0</c:v>
                </c:pt>
                <c:pt idx="6">
                  <c:v>0.05</c:v>
                </c:pt>
                <c:pt idx="7">
                  <c:v>0.15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2.5000000000000001E-2</c:v>
                </c:pt>
                <c:pt idx="12">
                  <c:v>0</c:v>
                </c:pt>
                <c:pt idx="13">
                  <c:v>2.5000000000000001E-2</c:v>
                </c:pt>
                <c:pt idx="14">
                  <c:v>0</c:v>
                </c:pt>
                <c:pt idx="15">
                  <c:v>0</c:v>
                </c:pt>
                <c:pt idx="16">
                  <c:v>0.15</c:v>
                </c:pt>
                <c:pt idx="17">
                  <c:v>0.2</c:v>
                </c:pt>
                <c:pt idx="18">
                  <c:v>0.05</c:v>
                </c:pt>
                <c:pt idx="19">
                  <c:v>0.18</c:v>
                </c:pt>
                <c:pt idx="20">
                  <c:v>0.06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0.05</c:v>
                </c:pt>
                <c:pt idx="24">
                  <c:v>0.04</c:v>
                </c:pt>
                <c:pt idx="25">
                  <c:v>0.02</c:v>
                </c:pt>
                <c:pt idx="26">
                  <c:v>0.03</c:v>
                </c:pt>
                <c:pt idx="27">
                  <c:v>0</c:v>
                </c:pt>
                <c:pt idx="28">
                  <c:v>0.01</c:v>
                </c:pt>
                <c:pt idx="29">
                  <c:v>0.01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개발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</c:strCache>
            </c:str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0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0.1</c:v>
                </c:pt>
                <c:pt idx="8">
                  <c:v>0.05</c:v>
                </c:pt>
                <c:pt idx="9">
                  <c:v>0</c:v>
                </c:pt>
                <c:pt idx="10">
                  <c:v>0.05</c:v>
                </c:pt>
                <c:pt idx="11">
                  <c:v>0.05</c:v>
                </c:pt>
                <c:pt idx="12">
                  <c:v>0</c:v>
                </c:pt>
                <c:pt idx="13">
                  <c:v>0.05</c:v>
                </c:pt>
                <c:pt idx="14">
                  <c:v>2.5000000000000001E-2</c:v>
                </c:pt>
                <c:pt idx="15">
                  <c:v>0</c:v>
                </c:pt>
                <c:pt idx="16">
                  <c:v>0.1</c:v>
                </c:pt>
                <c:pt idx="17">
                  <c:v>0.1</c:v>
                </c:pt>
                <c:pt idx="18">
                  <c:v>0.01</c:v>
                </c:pt>
                <c:pt idx="19">
                  <c:v>0.03</c:v>
                </c:pt>
                <c:pt idx="20">
                  <c:v>0.01</c:v>
                </c:pt>
                <c:pt idx="21">
                  <c:v>0.01</c:v>
                </c:pt>
                <c:pt idx="22">
                  <c:v>0.12</c:v>
                </c:pt>
                <c:pt idx="23">
                  <c:v>0.02</c:v>
                </c:pt>
                <c:pt idx="24">
                  <c:v>0.02</c:v>
                </c:pt>
                <c:pt idx="25">
                  <c:v>0</c:v>
                </c:pt>
                <c:pt idx="26">
                  <c:v>0.02</c:v>
                </c:pt>
                <c:pt idx="27">
                  <c:v>0.01</c:v>
                </c:pt>
                <c:pt idx="28">
                  <c:v>0.11</c:v>
                </c:pt>
                <c:pt idx="30">
                  <c:v>0.03</c:v>
                </c:pt>
                <c:pt idx="31">
                  <c:v>0.05</c:v>
                </c:pt>
                <c:pt idx="32">
                  <c:v>0.57999999999999996</c:v>
                </c:pt>
                <c:pt idx="34">
                  <c:v>0.05</c:v>
                </c:pt>
                <c:pt idx="35">
                  <c:v>0</c:v>
                </c:pt>
                <c:pt idx="36">
                  <c:v>0</c:v>
                </c:pt>
                <c:pt idx="37">
                  <c:v>0.22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1480304"/>
        <c:axId val="271477168"/>
      </c:barChart>
      <c:catAx>
        <c:axId val="271480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271477168"/>
        <c:crosses val="autoZero"/>
        <c:auto val="1"/>
        <c:lblAlgn val="ctr"/>
        <c:lblOffset val="100"/>
        <c:noMultiLvlLbl val="1"/>
      </c:catAx>
      <c:valAx>
        <c:axId val="2714771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00_);\(0.00\)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271480304"/>
        <c:crosses val="autoZero"/>
        <c:crossBetween val="between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805727962909123"/>
          <c:y val="0.9535556209981223"/>
          <c:w val="0.51561199999999996"/>
          <c:h val="4.6444300000000001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900" b="0" i="0" u="none" strike="noStrik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9733497904109821E-2"/>
          <c:y val="1.8832000759211369E-2"/>
          <c:w val="0.95758729044413771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43069</c:v>
                </c:pt>
                <c:pt idx="1">
                  <c:v>43070</c:v>
                </c:pt>
                <c:pt idx="2">
                  <c:v>43071</c:v>
                </c:pt>
                <c:pt idx="3">
                  <c:v>43072</c:v>
                </c:pt>
                <c:pt idx="4">
                  <c:v>43073</c:v>
                </c:pt>
                <c:pt idx="5">
                  <c:v>43074</c:v>
                </c:pt>
                <c:pt idx="6">
                  <c:v>43075</c:v>
                </c:pt>
                <c:pt idx="7">
                  <c:v>43076</c:v>
                </c:pt>
                <c:pt idx="8">
                  <c:v>43077</c:v>
                </c:pt>
                <c:pt idx="9">
                  <c:v>43078</c:v>
                </c:pt>
                <c:pt idx="10">
                  <c:v>43079</c:v>
                </c:pt>
                <c:pt idx="11">
                  <c:v>43080</c:v>
                </c:pt>
                <c:pt idx="12">
                  <c:v>43081</c:v>
                </c:pt>
                <c:pt idx="13">
                  <c:v>43082</c:v>
                </c:pt>
                <c:pt idx="14">
                  <c:v>43083</c:v>
                </c:pt>
                <c:pt idx="15">
                  <c:v>43084</c:v>
                </c:pt>
                <c:pt idx="16">
                  <c:v>43085</c:v>
                </c:pt>
                <c:pt idx="17">
                  <c:v>43086</c:v>
                </c:pt>
                <c:pt idx="18">
                  <c:v>43087</c:v>
                </c:pt>
                <c:pt idx="19">
                  <c:v>43088</c:v>
                </c:pt>
                <c:pt idx="20">
                  <c:v>43089</c:v>
                </c:pt>
                <c:pt idx="21">
                  <c:v>43090</c:v>
                </c:pt>
                <c:pt idx="22">
                  <c:v>43091</c:v>
                </c:pt>
                <c:pt idx="23">
                  <c:v>43092</c:v>
                </c:pt>
                <c:pt idx="24">
                  <c:v>43093</c:v>
                </c:pt>
                <c:pt idx="25">
                  <c:v>43094</c:v>
                </c:pt>
                <c:pt idx="26">
                  <c:v>43095</c:v>
                </c:pt>
                <c:pt idx="27">
                  <c:v>43096</c:v>
                </c:pt>
                <c:pt idx="28">
                  <c:v>43097</c:v>
                </c:pt>
                <c:pt idx="29">
                  <c:v>43098</c:v>
                </c:pt>
                <c:pt idx="30">
                  <c:v>43099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20</c:v>
                </c:pt>
                <c:pt idx="1">
                  <c:v>479</c:v>
                </c:pt>
                <c:pt idx="2">
                  <c:v>304</c:v>
                </c:pt>
                <c:pt idx="3">
                  <c:v>533</c:v>
                </c:pt>
                <c:pt idx="4">
                  <c:v>526</c:v>
                </c:pt>
                <c:pt idx="5">
                  <c:v>466</c:v>
                </c:pt>
                <c:pt idx="6">
                  <c:v>575</c:v>
                </c:pt>
                <c:pt idx="7">
                  <c:v>172</c:v>
                </c:pt>
                <c:pt idx="8">
                  <c:v>596</c:v>
                </c:pt>
                <c:pt idx="9">
                  <c:v>429</c:v>
                </c:pt>
                <c:pt idx="10">
                  <c:v>512</c:v>
                </c:pt>
                <c:pt idx="11">
                  <c:v>527</c:v>
                </c:pt>
                <c:pt idx="12">
                  <c:v>217</c:v>
                </c:pt>
                <c:pt idx="13">
                  <c:v>499</c:v>
                </c:pt>
                <c:pt idx="14">
                  <c:v>469</c:v>
                </c:pt>
                <c:pt idx="15">
                  <c:v>596</c:v>
                </c:pt>
                <c:pt idx="16">
                  <c:v>611</c:v>
                </c:pt>
                <c:pt idx="17">
                  <c:v>4</c:v>
                </c:pt>
                <c:pt idx="18">
                  <c:v>1051</c:v>
                </c:pt>
                <c:pt idx="19">
                  <c:v>1717</c:v>
                </c:pt>
                <c:pt idx="20">
                  <c:v>494</c:v>
                </c:pt>
                <c:pt idx="21">
                  <c:v>404</c:v>
                </c:pt>
                <c:pt idx="22">
                  <c:v>12</c:v>
                </c:pt>
                <c:pt idx="23">
                  <c:v>161</c:v>
                </c:pt>
                <c:pt idx="24">
                  <c:v>460</c:v>
                </c:pt>
                <c:pt idx="25">
                  <c:v>478</c:v>
                </c:pt>
                <c:pt idx="26">
                  <c:v>378</c:v>
                </c:pt>
                <c:pt idx="27">
                  <c:v>451</c:v>
                </c:pt>
                <c:pt idx="28">
                  <c:v>1331</c:v>
                </c:pt>
                <c:pt idx="29">
                  <c:v>485</c:v>
                </c:pt>
                <c:pt idx="3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7913040"/>
        <c:axId val="577913824"/>
      </c:barChart>
      <c:dateAx>
        <c:axId val="577913040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77913824"/>
        <c:crosses val="autoZero"/>
        <c:auto val="1"/>
        <c:lblOffset val="100"/>
        <c:baseTimeUnit val="days"/>
      </c:dateAx>
      <c:valAx>
        <c:axId val="57791382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77913040"/>
        <c:crosses val="autoZero"/>
        <c:crossBetween val="between"/>
        <c:majorUnit val="100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866791990365519E-2"/>
          <c:y val="2.137707196658321E-2"/>
          <c:w val="0.95675127637412483"/>
          <c:h val="0.882674898488316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Sheet1!$A$2:$A$40</c:f>
              <c:strCache>
                <c:ptCount val="39"/>
                <c:pt idx="0">
                  <c:v>2018년 
10월
(PV)</c:v>
                </c:pt>
                <c:pt idx="1">
                  <c:v>2018년 
11월
(PV)</c:v>
                </c:pt>
                <c:pt idx="2">
                  <c:v>2018년 
12월
(유입량)</c:v>
                </c:pt>
                <c:pt idx="3">
                  <c:v>2019년 
1월
(유입량)</c:v>
                </c:pt>
                <c:pt idx="4">
                  <c:v>2019년 
2월
(유입량)</c:v>
                </c:pt>
                <c:pt idx="5">
                  <c:v>2019년 
3월
(유입량)</c:v>
                </c:pt>
                <c:pt idx="6">
                  <c:v>2019년 
4월
(유입량)</c:v>
                </c:pt>
                <c:pt idx="7">
                  <c:v>2019년 
5월
(유입량)</c:v>
                </c:pt>
                <c:pt idx="8">
                  <c:v>2019년 
6월
(유입량)</c:v>
                </c:pt>
                <c:pt idx="9">
                  <c:v>2019년 
7월
(유입량)</c:v>
                </c:pt>
                <c:pt idx="10">
                  <c:v>2019년 
8월
(유입량)</c:v>
                </c:pt>
                <c:pt idx="11">
                  <c:v>2019년 
9월
(유입량)</c:v>
                </c:pt>
                <c:pt idx="12">
                  <c:v>2019년 
10월
(유입량)</c:v>
                </c:pt>
                <c:pt idx="13">
                  <c:v>2019년 
11월
(유입량)</c:v>
                </c:pt>
                <c:pt idx="14">
                  <c:v>2019년 
12월
(유입량)</c:v>
                </c:pt>
                <c:pt idx="15">
                  <c:v>2020년 
1월
(유입량)</c:v>
                </c:pt>
                <c:pt idx="16">
                  <c:v>2020년 
2월
(유입량)</c:v>
                </c:pt>
                <c:pt idx="17">
                  <c:v>2020년 
3월
(유입량)</c:v>
                </c:pt>
                <c:pt idx="18">
                  <c:v>2020년 
4월
(유입량)</c:v>
                </c:pt>
                <c:pt idx="19">
                  <c:v>2020년 
5월
(유입량)</c:v>
                </c:pt>
                <c:pt idx="20">
                  <c:v>2020년 
6월
(유입량)</c:v>
                </c:pt>
                <c:pt idx="21">
                  <c:v>2020년 
7월
(유입량)</c:v>
                </c:pt>
                <c:pt idx="22">
                  <c:v>2020년 
8월
(유입량)</c:v>
                </c:pt>
                <c:pt idx="23">
                  <c:v>2020년 
9월
(유입량)</c:v>
                </c:pt>
                <c:pt idx="24">
                  <c:v>2020년 
10월
(유입량)</c:v>
                </c:pt>
                <c:pt idx="25">
                  <c:v>2020년 
11월
(유입량)</c:v>
                </c:pt>
                <c:pt idx="26">
                  <c:v>2020년 
12월
(유입량)</c:v>
                </c:pt>
                <c:pt idx="27">
                  <c:v>2021년 
1월
(유입량)</c:v>
                </c:pt>
                <c:pt idx="28">
                  <c:v>2021년 
2월
(유입량)</c:v>
                </c:pt>
                <c:pt idx="29">
                  <c:v>2021년 
3월
(유입량)</c:v>
                </c:pt>
                <c:pt idx="30">
                  <c:v>2021년 
4월
(유입량)</c:v>
                </c:pt>
                <c:pt idx="31">
                  <c:v>2021년 
5월
(유입량)</c:v>
                </c:pt>
                <c:pt idx="32">
                  <c:v>2021년 
6월
(유입량)</c:v>
                </c:pt>
                <c:pt idx="33">
                  <c:v>2021년 
7월
(유입량)</c:v>
                </c:pt>
                <c:pt idx="34">
                  <c:v>2021년 
8월
(유입량)</c:v>
                </c:pt>
                <c:pt idx="35">
                  <c:v>2021년 
9월
(유입량)</c:v>
                </c:pt>
                <c:pt idx="36">
                  <c:v>2021년 
10월
(유입량)</c:v>
                </c:pt>
                <c:pt idx="37">
                  <c:v>2021년 
11월
(유입량)</c:v>
                </c:pt>
                <c:pt idx="38">
                  <c:v>2021년 
12월
(유입량)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1764</c:v>
                </c:pt>
                <c:pt idx="1">
                  <c:v>6797</c:v>
                </c:pt>
                <c:pt idx="2">
                  <c:v>749</c:v>
                </c:pt>
                <c:pt idx="3">
                  <c:v>592</c:v>
                </c:pt>
                <c:pt idx="4">
                  <c:v>398</c:v>
                </c:pt>
                <c:pt idx="5">
                  <c:v>419</c:v>
                </c:pt>
                <c:pt idx="6">
                  <c:v>695</c:v>
                </c:pt>
                <c:pt idx="7">
                  <c:v>1059</c:v>
                </c:pt>
                <c:pt idx="8">
                  <c:v>704</c:v>
                </c:pt>
                <c:pt idx="9">
                  <c:v>720</c:v>
                </c:pt>
                <c:pt idx="10">
                  <c:v>474</c:v>
                </c:pt>
                <c:pt idx="11">
                  <c:v>642</c:v>
                </c:pt>
                <c:pt idx="12">
                  <c:v>580</c:v>
                </c:pt>
                <c:pt idx="13">
                  <c:v>613</c:v>
                </c:pt>
                <c:pt idx="14">
                  <c:v>400</c:v>
                </c:pt>
                <c:pt idx="15">
                  <c:v>470</c:v>
                </c:pt>
                <c:pt idx="16">
                  <c:v>726</c:v>
                </c:pt>
                <c:pt idx="17">
                  <c:v>1030</c:v>
                </c:pt>
                <c:pt idx="18">
                  <c:v>1060</c:v>
                </c:pt>
                <c:pt idx="19">
                  <c:v>1546</c:v>
                </c:pt>
                <c:pt idx="20">
                  <c:v>1443</c:v>
                </c:pt>
                <c:pt idx="21">
                  <c:v>1064</c:v>
                </c:pt>
                <c:pt idx="22">
                  <c:v>935</c:v>
                </c:pt>
                <c:pt idx="23">
                  <c:v>622</c:v>
                </c:pt>
                <c:pt idx="24">
                  <c:v>1833</c:v>
                </c:pt>
                <c:pt idx="25">
                  <c:v>1665</c:v>
                </c:pt>
                <c:pt idx="26">
                  <c:v>855</c:v>
                </c:pt>
                <c:pt idx="27">
                  <c:v>1738</c:v>
                </c:pt>
                <c:pt idx="28">
                  <c:v>1665</c:v>
                </c:pt>
                <c:pt idx="29">
                  <c:v>4205</c:v>
                </c:pt>
                <c:pt idx="30">
                  <c:v>3264</c:v>
                </c:pt>
                <c:pt idx="31">
                  <c:v>410</c:v>
                </c:pt>
                <c:pt idx="32">
                  <c:v>3238</c:v>
                </c:pt>
                <c:pt idx="33">
                  <c:v>6359</c:v>
                </c:pt>
                <c:pt idx="34">
                  <c:v>5393</c:v>
                </c:pt>
                <c:pt idx="35">
                  <c:v>4752</c:v>
                </c:pt>
                <c:pt idx="36">
                  <c:v>14629</c:v>
                </c:pt>
                <c:pt idx="37">
                  <c:v>10290</c:v>
                </c:pt>
                <c:pt idx="38">
                  <c:v>14963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1"/>
        <c:axId val="577917744"/>
        <c:axId val="577912256"/>
      </c:barChart>
      <c:catAx>
        <c:axId val="577917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600" b="0" i="0" u="none" strike="noStrik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77912256"/>
        <c:crosses val="autoZero"/>
        <c:auto val="1"/>
        <c:lblAlgn val="ctr"/>
        <c:lblOffset val="100"/>
        <c:noMultiLvlLbl val="1"/>
      </c:catAx>
      <c:valAx>
        <c:axId val="57791225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77917744"/>
        <c:crosses val="autoZero"/>
        <c:crossBetween val="midCat"/>
        <c:majorUnit val="1750"/>
        <c:minorUnit val="875"/>
      </c:valAx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749159697132546E-2"/>
          <c:y val="2.1550704714407558E-2"/>
          <c:w val="0.96250840302867458"/>
          <c:h val="0.93227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나눔스토리</c:v>
                </c:pt>
                <c:pt idx="1">
                  <c:v>사업소개</c:v>
                </c:pt>
                <c:pt idx="2">
                  <c:v>재단소식</c:v>
                </c:pt>
                <c:pt idx="3">
                  <c:v>재단소개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2867</c:v>
                </c:pt>
                <c:pt idx="1">
                  <c:v>1258</c:v>
                </c:pt>
                <c:pt idx="2">
                  <c:v>5598</c:v>
                </c:pt>
                <c:pt idx="3">
                  <c:v>802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7915000"/>
        <c:axId val="577916568"/>
      </c:barChart>
      <c:catAx>
        <c:axId val="577915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1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77916568"/>
        <c:crosses val="autoZero"/>
        <c:auto val="1"/>
        <c:lblAlgn val="ctr"/>
        <c:lblOffset val="100"/>
        <c:noMultiLvlLbl val="1"/>
      </c:catAx>
      <c:valAx>
        <c:axId val="5779165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77915000"/>
        <c:crosses val="autoZero"/>
        <c:crossBetween val="between"/>
        <c:majorUnit val="1000"/>
        <c:minorUnit val="1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43069</c:v>
                </c:pt>
                <c:pt idx="1">
                  <c:v>43070</c:v>
                </c:pt>
                <c:pt idx="2">
                  <c:v>43071</c:v>
                </c:pt>
                <c:pt idx="3">
                  <c:v>43072</c:v>
                </c:pt>
                <c:pt idx="4">
                  <c:v>43073</c:v>
                </c:pt>
                <c:pt idx="5">
                  <c:v>43074</c:v>
                </c:pt>
                <c:pt idx="6">
                  <c:v>43075</c:v>
                </c:pt>
                <c:pt idx="7">
                  <c:v>43076</c:v>
                </c:pt>
                <c:pt idx="8">
                  <c:v>43077</c:v>
                </c:pt>
                <c:pt idx="9">
                  <c:v>43078</c:v>
                </c:pt>
                <c:pt idx="10">
                  <c:v>43079</c:v>
                </c:pt>
                <c:pt idx="11">
                  <c:v>43080</c:v>
                </c:pt>
                <c:pt idx="12">
                  <c:v>43081</c:v>
                </c:pt>
                <c:pt idx="13">
                  <c:v>43082</c:v>
                </c:pt>
                <c:pt idx="14">
                  <c:v>43083</c:v>
                </c:pt>
                <c:pt idx="15">
                  <c:v>43084</c:v>
                </c:pt>
                <c:pt idx="16">
                  <c:v>43085</c:v>
                </c:pt>
                <c:pt idx="17">
                  <c:v>43086</c:v>
                </c:pt>
                <c:pt idx="18">
                  <c:v>43087</c:v>
                </c:pt>
                <c:pt idx="19">
                  <c:v>43088</c:v>
                </c:pt>
                <c:pt idx="20">
                  <c:v>43089</c:v>
                </c:pt>
                <c:pt idx="21">
                  <c:v>43090</c:v>
                </c:pt>
                <c:pt idx="22">
                  <c:v>43091</c:v>
                </c:pt>
                <c:pt idx="23">
                  <c:v>43092</c:v>
                </c:pt>
                <c:pt idx="24">
                  <c:v>43093</c:v>
                </c:pt>
                <c:pt idx="25">
                  <c:v>43094</c:v>
                </c:pt>
                <c:pt idx="26">
                  <c:v>43095</c:v>
                </c:pt>
                <c:pt idx="27">
                  <c:v>43096</c:v>
                </c:pt>
                <c:pt idx="28">
                  <c:v>43097</c:v>
                </c:pt>
                <c:pt idx="29">
                  <c:v>43098</c:v>
                </c:pt>
                <c:pt idx="30">
                  <c:v>43099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86</c:v>
                </c:pt>
                <c:pt idx="19">
                  <c:v>87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78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7914216"/>
        <c:axId val="577916176"/>
      </c:barChart>
      <c:dateAx>
        <c:axId val="577914216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77916176"/>
        <c:crosses val="autoZero"/>
        <c:auto val="1"/>
        <c:lblOffset val="100"/>
        <c:baseTimeUnit val="days"/>
      </c:dateAx>
      <c:valAx>
        <c:axId val="57791617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77914216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2021년 10월</c:v>
                </c:pt>
                <c:pt idx="1">
                  <c:v>2021년 11월</c:v>
                </c:pt>
                <c:pt idx="2">
                  <c:v>2021년 12월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3</c:v>
                </c:pt>
                <c:pt idx="2">
                  <c:v>255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1477952"/>
        <c:axId val="271479520"/>
      </c:barChart>
      <c:catAx>
        <c:axId val="271477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271479520"/>
        <c:crosses val="autoZero"/>
        <c:auto val="1"/>
        <c:lblAlgn val="ctr"/>
        <c:lblOffset val="100"/>
        <c:noMultiLvlLbl val="0"/>
      </c:catAx>
      <c:valAx>
        <c:axId val="27147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27147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43069</c:v>
                </c:pt>
                <c:pt idx="1">
                  <c:v>43070</c:v>
                </c:pt>
                <c:pt idx="2">
                  <c:v>43071</c:v>
                </c:pt>
                <c:pt idx="3">
                  <c:v>43072</c:v>
                </c:pt>
                <c:pt idx="4">
                  <c:v>43073</c:v>
                </c:pt>
                <c:pt idx="5">
                  <c:v>43074</c:v>
                </c:pt>
                <c:pt idx="6">
                  <c:v>43075</c:v>
                </c:pt>
                <c:pt idx="7">
                  <c:v>43076</c:v>
                </c:pt>
                <c:pt idx="8">
                  <c:v>43077</c:v>
                </c:pt>
                <c:pt idx="9">
                  <c:v>43078</c:v>
                </c:pt>
                <c:pt idx="10">
                  <c:v>43079</c:v>
                </c:pt>
                <c:pt idx="11">
                  <c:v>43080</c:v>
                </c:pt>
                <c:pt idx="12">
                  <c:v>43081</c:v>
                </c:pt>
                <c:pt idx="13">
                  <c:v>43082</c:v>
                </c:pt>
                <c:pt idx="14">
                  <c:v>43083</c:v>
                </c:pt>
                <c:pt idx="15">
                  <c:v>43084</c:v>
                </c:pt>
                <c:pt idx="16">
                  <c:v>43085</c:v>
                </c:pt>
                <c:pt idx="17">
                  <c:v>43086</c:v>
                </c:pt>
                <c:pt idx="18">
                  <c:v>43087</c:v>
                </c:pt>
                <c:pt idx="19">
                  <c:v>43088</c:v>
                </c:pt>
                <c:pt idx="20">
                  <c:v>43089</c:v>
                </c:pt>
                <c:pt idx="21">
                  <c:v>43090</c:v>
                </c:pt>
                <c:pt idx="22">
                  <c:v>43091</c:v>
                </c:pt>
                <c:pt idx="23">
                  <c:v>43092</c:v>
                </c:pt>
                <c:pt idx="24">
                  <c:v>43093</c:v>
                </c:pt>
                <c:pt idx="25">
                  <c:v>43094</c:v>
                </c:pt>
                <c:pt idx="26">
                  <c:v>43095</c:v>
                </c:pt>
                <c:pt idx="27">
                  <c:v>43096</c:v>
                </c:pt>
                <c:pt idx="28">
                  <c:v>43097</c:v>
                </c:pt>
                <c:pt idx="29">
                  <c:v>43098</c:v>
                </c:pt>
                <c:pt idx="30">
                  <c:v>43099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144888"/>
        <c:axId val="456148024"/>
      </c:barChart>
      <c:dateAx>
        <c:axId val="456144888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456148024"/>
        <c:crosses val="autoZero"/>
        <c:auto val="1"/>
        <c:lblOffset val="100"/>
        <c:baseTimeUnit val="days"/>
      </c:dateAx>
      <c:valAx>
        <c:axId val="45614802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456144888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004752176994313"/>
          <c:y val="8.1570566865854718E-2"/>
          <c:w val="5.5786995029166259E-2"/>
          <c:h val="7.6211800548567299E-2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 11월</c:v>
                </c:pt>
                <c:pt idx="1">
                  <c:v>2021년 11월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1032320"/>
        <c:axId val="451035848"/>
      </c:barChart>
      <c:catAx>
        <c:axId val="451032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51035848"/>
        <c:crosses val="autoZero"/>
        <c:auto val="1"/>
        <c:lblAlgn val="ctr"/>
        <c:lblOffset val="100"/>
        <c:noMultiLvlLbl val="0"/>
      </c:catAx>
      <c:valAx>
        <c:axId val="451035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5103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44E0-9056-41F9-888D-0DF26EEE0FB7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80B8-57F5-4E28-A21B-B8EDC9FE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65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9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0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4662" y="761720"/>
            <a:ext cx="9014842" cy="46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 spc="-150">
                <a:solidFill>
                  <a:srgbClr val="FFFFFF"/>
                </a:solidFill>
              </a:defRPr>
            </a:lvl1pPr>
            <a:lvl2pPr marL="702128" indent="-244928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3pPr>
            <a:lvl4pPr marL="16459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4pPr>
            <a:lvl5pPr marL="21031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42062" y="1475907"/>
            <a:ext cx="8857678" cy="4409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 b="1" spc="-200">
                <a:solidFill>
                  <a:srgbClr val="595959"/>
                </a:solidFill>
              </a:defRPr>
            </a:pPr>
            <a:endParaRPr/>
          </a:p>
        </p:txBody>
      </p:sp>
      <p:pic>
        <p:nvPicPr>
          <p:cNvPr id="26" name="그림 15" descr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12" descr="그림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pic>
        <p:nvPicPr>
          <p:cNvPr id="28" name="그림 16" descr="그림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35382" y="6566180"/>
            <a:ext cx="247431" cy="241980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36" name="모서리가 둥근 직사각형 8"/>
          <p:cNvSpPr/>
          <p:nvPr/>
        </p:nvSpPr>
        <p:spPr>
          <a:xfrm>
            <a:off x="335279" y="188639"/>
            <a:ext cx="9290868" cy="360636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그림 10" descr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6" descr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5381" y="214600"/>
            <a:ext cx="431114" cy="3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7" descr="그림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3" descr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직사각형 3"/>
          <p:cNvSpPr txBox="1"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 smtClean="0"/>
              <a:t>Ⅰ. </a:t>
            </a:r>
            <a:r>
              <a:rPr lang="ko-KR" altLang="en-US" dirty="0" smtClean="0"/>
              <a:t>운영업무현황</a:t>
            </a:r>
          </a:p>
        </p:txBody>
      </p:sp>
      <p:pic>
        <p:nvPicPr>
          <p:cNvPr id="57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 smtClean="0"/>
              <a:t>Ⅱ. </a:t>
            </a:r>
            <a:r>
              <a:rPr lang="ko-KR" altLang="en-US" dirty="0" smtClean="0"/>
              <a:t>접속 현황</a:t>
            </a:r>
          </a:p>
        </p:txBody>
      </p:sp>
      <p:pic>
        <p:nvPicPr>
          <p:cNvPr id="68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lang="en-US" altLang="ko-KR" dirty="0" smtClean="0"/>
              <a:t>Ⅲ</a:t>
            </a:r>
            <a:r>
              <a:rPr dirty="0" smtClean="0"/>
              <a:t>. </a:t>
            </a:r>
            <a:r>
              <a:rPr lang="ko-KR" altLang="en-US" dirty="0" smtClean="0"/>
              <a:t>익월업무계획</a:t>
            </a:r>
          </a:p>
        </p:txBody>
      </p:sp>
      <p:pic>
        <p:nvPicPr>
          <p:cNvPr id="79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" name="그림 1" descr="그림 1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491982" y="5949279"/>
            <a:ext cx="1567142" cy="31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9" descr="그림 9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405530" y="2990755"/>
            <a:ext cx="1653592" cy="1261396"/>
          </a:xfrm>
          <a:prstGeom prst="rect">
            <a:avLst/>
          </a:prstGeom>
          <a:ln w="12700">
            <a:miter lim="400000"/>
          </a:ln>
          <a:effectLst>
            <a:outerShdw blurRad="50800" dist="38100" dir="16200000" rotWithShape="0">
              <a:srgbClr val="404040">
                <a:alpha val="40000"/>
              </a:srgbClr>
            </a:outerShdw>
          </a:effectLst>
        </p:spPr>
      </p:pic>
      <p:sp>
        <p:nvSpPr>
          <p:cNvPr id="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" name="그림 1" descr="그림 1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665117" y="5428086"/>
            <a:ext cx="631193" cy="6918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71813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2"/>
          <p:cNvSpPr/>
          <p:nvPr/>
        </p:nvSpPr>
        <p:spPr>
          <a:xfrm flipH="1">
            <a:off x="2362199" y="549275"/>
            <a:ext cx="2" cy="5927726"/>
          </a:xfrm>
          <a:prstGeom prst="line">
            <a:avLst/>
          </a:prstGeom>
          <a:ln>
            <a:solidFill>
              <a:srgbClr val="EEECE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8" descr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1" descr="그림 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9" descr="그림 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Yoon 윤고딕 540_T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0" r:id="rId8"/>
    <p:sldLayoutId id="2147483659" r:id="rId9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lifewelfare.org/article" TargetMode="External"/><Relationship Id="rId7" Type="http://schemas.openxmlformats.org/officeDocument/2006/relationships/hyperlink" Target="https://metlifewelfare.org/auth" TargetMode="External"/><Relationship Id="rId2" Type="http://schemas.openxmlformats.org/officeDocument/2006/relationships/hyperlink" Target="https://metlifewelfar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lifewelfare.org/about" TargetMode="External"/><Relationship Id="rId5" Type="http://schemas.openxmlformats.org/officeDocument/2006/relationships/hyperlink" Target="https://metlifewelfare.org/biz" TargetMode="External"/><Relationship Id="rId4" Type="http://schemas.openxmlformats.org/officeDocument/2006/relationships/hyperlink" Target="https://metlifewelfare.org/stor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2"/>
          <p:cNvSpPr txBox="1"/>
          <p:nvPr/>
        </p:nvSpPr>
        <p:spPr>
          <a:xfrm>
            <a:off x="663000" y="1052736"/>
            <a:ext cx="8207479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2800" b="1" spc="-300">
                <a:solidFill>
                  <a:srgbClr val="808080"/>
                </a:solidFill>
              </a:defRPr>
            </a:pPr>
            <a:r>
              <a:rPr sz="2800" b="1" spc="-300" dirty="0" smtClean="0">
                <a:solidFill>
                  <a:srgbClr val="808080"/>
                </a:solidFill>
              </a:rPr>
              <a:t>20</a:t>
            </a:r>
            <a:r>
              <a:rPr lang="en-US" sz="2800" b="1" spc="-300" dirty="0" smtClean="0">
                <a:solidFill>
                  <a:srgbClr val="808080"/>
                </a:solidFill>
              </a:rPr>
              <a:t>21</a:t>
            </a:r>
            <a:r>
              <a:rPr sz="2800" b="1" spc="-300" dirty="0" smtClean="0">
                <a:solidFill>
                  <a:srgbClr val="808080"/>
                </a:solidFill>
              </a:rPr>
              <a:t>년 </a:t>
            </a:r>
            <a:r>
              <a:rPr lang="en-US" sz="2800" b="1" spc="-300" dirty="0" smtClean="0">
                <a:solidFill>
                  <a:srgbClr val="808080"/>
                </a:solidFill>
              </a:rPr>
              <a:t> </a:t>
            </a:r>
            <a:r>
              <a:rPr lang="en-US" altLang="ko-KR" sz="2800" b="1" spc="-300" dirty="0" smtClean="0">
                <a:solidFill>
                  <a:srgbClr val="808080"/>
                </a:solidFill>
              </a:rPr>
              <a:t>12</a:t>
            </a:r>
            <a:r>
              <a:rPr lang="ko-KR" altLang="en-US" sz="2800" b="1" spc="-300" dirty="0" smtClean="0">
                <a:solidFill>
                  <a:srgbClr val="808080"/>
                </a:solidFill>
              </a:rPr>
              <a:t>월</a:t>
            </a:r>
            <a:endParaRPr sz="2800" b="1" spc="-300" dirty="0">
              <a:solidFill>
                <a:srgbClr val="808080"/>
              </a:solidFill>
            </a:endParaRPr>
          </a:p>
          <a:p>
            <a:pPr>
              <a:tabLst>
                <a:tab pos="800100" algn="l"/>
              </a:tabLst>
              <a:defRPr sz="4000" b="1" spc="-300"/>
            </a:pPr>
            <a:r>
              <a:rPr lang="ko-KR" altLang="en-US" sz="4000" dirty="0"/>
              <a:t>메트라이프생명 사회공헌재단 </a:t>
            </a:r>
            <a:r>
              <a:rPr sz="4000" b="1" spc="-300" dirty="0" smtClean="0"/>
              <a:t> </a:t>
            </a:r>
            <a:r>
              <a:rPr sz="4000" b="1" spc="-300" dirty="0"/>
              <a:t>Monthly Report</a:t>
            </a:r>
          </a:p>
        </p:txBody>
      </p:sp>
      <p:sp>
        <p:nvSpPr>
          <p:cNvPr id="127" name="Rectangle 22"/>
          <p:cNvSpPr txBox="1"/>
          <p:nvPr/>
        </p:nvSpPr>
        <p:spPr>
          <a:xfrm>
            <a:off x="715636" y="3290932"/>
            <a:ext cx="6037565" cy="32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2000" b="1" spc="-150">
                <a:solidFill>
                  <a:srgbClr val="808080"/>
                </a:solidFill>
              </a:defRPr>
            </a:lvl1pPr>
          </a:lstStyle>
          <a:p>
            <a:r>
              <a:rPr/>
              <a:t>월간 운영보고서</a:t>
            </a:r>
          </a:p>
        </p:txBody>
      </p:sp>
      <p:sp>
        <p:nvSpPr>
          <p:cNvPr id="8" name="Rectangle 8"/>
          <p:cNvSpPr txBox="1"/>
          <p:nvPr/>
        </p:nvSpPr>
        <p:spPr>
          <a:xfrm>
            <a:off x="613911" y="5919663"/>
            <a:ext cx="64993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Proprietary and Confidential   Copyright ⓒ </a:t>
            </a:r>
            <a:r>
              <a:rPr sz="600" smtClean="0">
                <a:solidFill>
                  <a:srgbClr val="FFFFFF"/>
                </a:solidFill>
              </a:rPr>
              <a:t>20</a:t>
            </a:r>
            <a:r>
              <a:rPr lang="en-US" sz="600" smtClean="0">
                <a:solidFill>
                  <a:srgbClr val="FFFFFF"/>
                </a:solidFill>
              </a:rPr>
              <a:t>21</a:t>
            </a:r>
            <a:r>
              <a:rPr sz="600" smtClean="0">
                <a:solidFill>
                  <a:srgbClr val="FFFFFF"/>
                </a:solidFill>
              </a:rPr>
              <a:t> </a:t>
            </a:r>
            <a:r>
              <a:rPr sz="600" dirty="0">
                <a:solidFill>
                  <a:srgbClr val="FFFFFF"/>
                </a:solidFill>
              </a:rPr>
              <a:t>megazone corp.  All rights reserved.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No part of this proposal may be reproduced, stored in a retrieval system, or transmitted in any form or by any means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--electronics, mechanical, photocopying, recording, or otherwise-- without the permission of megazone Corporation.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COMPANY CONFIDENTIAL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5281612"/>
            <a:ext cx="49545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ko-KR" altLang="en-US" sz="1400" dirty="0" smtClean="0">
                <a:solidFill>
                  <a:srgbClr val="FFFFFF"/>
                </a:solidFill>
              </a:rPr>
              <a:t>윤 </a:t>
            </a:r>
            <a:r>
              <a:rPr lang="ko-KR" altLang="en-US" sz="1400" dirty="0" err="1" smtClean="0">
                <a:solidFill>
                  <a:srgbClr val="FFFFFF"/>
                </a:solidFill>
              </a:rPr>
              <a:t>희</a:t>
            </a:r>
            <a:r>
              <a:rPr lang="ko-KR" altLang="en-US" sz="1400" dirty="0" smtClean="0">
                <a:solidFill>
                  <a:srgbClr val="FFFFFF"/>
                </a:solidFill>
              </a:rPr>
              <a:t> 동</a:t>
            </a:r>
            <a:r>
              <a:rPr sz="800" dirty="0" smtClean="0">
                <a:solidFill>
                  <a:srgbClr val="FFFFFF"/>
                </a:solidFill>
              </a:rPr>
              <a:t>│ </a:t>
            </a:r>
            <a:r>
              <a:rPr sz="800" dirty="0">
                <a:solidFill>
                  <a:srgbClr val="FFFFFF"/>
                </a:solidFill>
              </a:rPr>
              <a:t>Assistant</a:t>
            </a:r>
          </a:p>
        </p:txBody>
      </p:sp>
      <p:sp>
        <p:nvSpPr>
          <p:cNvPr id="10" name="TextBox 21"/>
          <p:cNvSpPr txBox="1"/>
          <p:nvPr/>
        </p:nvSpPr>
        <p:spPr>
          <a:xfrm>
            <a:off x="674931" y="4005064"/>
            <a:ext cx="29523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aseline="30000">
                <a:solidFill>
                  <a:srgbClr val="FFFFFF"/>
                </a:solidFill>
              </a:defRPr>
            </a:pPr>
            <a:r>
              <a:rPr lang="en-US" sz="1200" dirty="0" smtClean="0"/>
              <a:t>6t</a:t>
            </a:r>
            <a:r>
              <a:rPr dirty="0" smtClean="0"/>
              <a:t>h</a:t>
            </a:r>
            <a:r>
              <a:rPr lang="en-US" baseline="0" dirty="0" smtClean="0"/>
              <a:t> January  2</a:t>
            </a:r>
            <a:r>
              <a:rPr baseline="0" dirty="0" smtClean="0"/>
              <a:t>0</a:t>
            </a:r>
            <a:r>
              <a:rPr lang="en-US" baseline="0" dirty="0" smtClean="0"/>
              <a:t>22</a:t>
            </a:r>
            <a:endParaRPr baseline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096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차트 1"/>
          <p:cNvGraphicFramePr/>
          <p:nvPr>
            <p:extLst>
              <p:ext uri="{D42A27DB-BD31-4B8C-83A1-F6EECF244321}">
                <p14:modId xmlns:p14="http://schemas.microsoft.com/office/powerpoint/2010/main" val="1536217542"/>
              </p:ext>
            </p:extLst>
          </p:nvPr>
        </p:nvGraphicFramePr>
        <p:xfrm>
          <a:off x="516779" y="1202267"/>
          <a:ext cx="8998696" cy="475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6955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메뉴 별 조회수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방문수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 (12/01~ 12/31)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표 1"/>
          <p:cNvGraphicFramePr/>
          <p:nvPr>
            <p:extLst>
              <p:ext uri="{D42A27DB-BD31-4B8C-83A1-F6EECF244321}">
                <p14:modId xmlns:p14="http://schemas.microsoft.com/office/powerpoint/2010/main" val="947018796"/>
              </p:ext>
            </p:extLst>
          </p:nvPr>
        </p:nvGraphicFramePr>
        <p:xfrm>
          <a:off x="452439" y="1304925"/>
          <a:ext cx="9037636" cy="25562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623"/>
                <a:gridCol w="3883142"/>
                <a:gridCol w="1575720"/>
                <a:gridCol w="1575720"/>
                <a:gridCol w="1636431"/>
              </a:tblGrid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 smtClean="0">
                          <a:solidFill>
                            <a:srgbClr val="404040"/>
                          </a:solidFill>
                          <a:sym typeface="맑은 고딕"/>
                        </a:rPr>
                        <a:t>방문</a:t>
                      </a:r>
                      <a:r>
                        <a:rPr sz="1000" b="1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페이지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사용자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방문수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/>
                        <a:t>평균 </a:t>
                      </a:r>
                      <a:r>
                        <a:rPr sz="1000" dirty="0" err="1"/>
                        <a:t>머문시간</a:t>
                      </a:r>
                      <a:r>
                        <a:rPr sz="1000" dirty="0"/>
                        <a:t> </a:t>
                      </a:r>
                      <a:br>
                        <a:rPr sz="1000" dirty="0"/>
                      </a:br>
                      <a:r>
                        <a:rPr sz="1000" dirty="0"/>
                        <a:t>(평균 </a:t>
                      </a:r>
                      <a:r>
                        <a:rPr sz="1000" dirty="0" err="1"/>
                        <a:t>세션시간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이탈율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https://metlifewelfare.org</a:t>
                      </a:r>
                      <a:r>
                        <a:rPr sz="900" u="sng" dirty="0" smtClean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/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3,544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00:00:08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14.28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https://</a:t>
                      </a:r>
                      <a:r>
                        <a:rPr sz="900" u="sng" dirty="0" smtClean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metlifewelfare.org/article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5,598</a:t>
                      </a:r>
                      <a:endParaRPr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00:00:26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41.16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https://</a:t>
                      </a:r>
                      <a:r>
                        <a:rPr sz="900" u="sng" dirty="0" smtClean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metlifewelfare.org/story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2,867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00:00:22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20.89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https://</a:t>
                      </a:r>
                      <a:r>
                        <a:rPr sz="900" u="sng" dirty="0" smtClean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metlifewelfare.org/biz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1,258</a:t>
                      </a:r>
                      <a:endParaRPr lang="en-US" altLang="ko-KR" sz="9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/>
                        <a:ea typeface="맑은 고딕"/>
                        <a:cs typeface="맑은 고딕"/>
                        <a:sym typeface="Yoon 윤고딕 540_TT"/>
                      </a:endParaRP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00:00:42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57.71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https://</a:t>
                      </a:r>
                      <a:r>
                        <a:rPr sz="900" u="sng" dirty="0" smtClean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metlifewelfare.org/about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802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00:01:39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73.07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https://</a:t>
                      </a:r>
                      <a:r>
                        <a:rPr sz="900" u="sng" dirty="0" smtClean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metlifewelfare.org/auth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803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00:00:32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39.42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 smtClean="0"/>
              <a:t>페이지 별 </a:t>
            </a:r>
            <a:r>
              <a:rPr lang="ko-KR" altLang="en-US" sz="1400" dirty="0"/>
              <a:t>방문사용자 수</a:t>
            </a:r>
            <a:r>
              <a:rPr lang="en-US" altLang="ko-KR" sz="1400" dirty="0"/>
              <a:t>, </a:t>
            </a:r>
            <a:r>
              <a:rPr lang="ko-KR" altLang="en-US" sz="1400" dirty="0"/>
              <a:t>평균 </a:t>
            </a:r>
            <a:r>
              <a:rPr lang="ko-KR" altLang="en-US" sz="1400" dirty="0" smtClean="0"/>
              <a:t>머문 시간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 </a:t>
            </a:r>
            <a:r>
              <a:rPr lang="ko-KR" altLang="en-US" sz="1400" dirty="0" smtClean="0"/>
              <a:t>이탈율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표 4"/>
          <p:cNvGraphicFramePr/>
          <p:nvPr>
            <p:extLst>
              <p:ext uri="{D42A27DB-BD31-4B8C-83A1-F6EECF244321}">
                <p14:modId xmlns:p14="http://schemas.microsoft.com/office/powerpoint/2010/main" val="2092431103"/>
              </p:ext>
            </p:extLst>
          </p:nvPr>
        </p:nvGraphicFramePr>
        <p:xfrm>
          <a:off x="457785" y="1304006"/>
          <a:ext cx="9037637" cy="468078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943"/>
                <a:gridCol w="4335284"/>
                <a:gridCol w="4335410"/>
              </a:tblGrid>
              <a:tr h="31363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전 </a:t>
                      </a: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도메인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수</a:t>
                      </a:r>
                      <a:r>
                        <a:rPr lang="en-US" sz="800" b="1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명</a:t>
                      </a:r>
                      <a:r>
                        <a:rPr lang="en-US" altLang="ko-KR" sz="800" b="1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)</a:t>
                      </a:r>
                      <a:endParaRPr sz="800" b="1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daum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m.facebook.com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baidu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metlifemanual.type1.kr:8029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finhealthindex.org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authormetlife.com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12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m.search.naver.com /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13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bing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4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14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nice.checkplus.co.kr /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15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pcmap.place.naver.com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16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sogou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17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m.blog.naver.com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18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19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search.zum.com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 smtClean="0"/>
              <a:t>도메인 별 </a:t>
            </a:r>
            <a:r>
              <a:rPr lang="ko-KR" altLang="en-US" dirty="0"/>
              <a:t>접속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/>
              <a:t>게시물 누적 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</a:t>
            </a:r>
            <a:r>
              <a:rPr lang="en-US" altLang="ko-KR" dirty="0" smtClean="0"/>
              <a:t>2014/06/13~2021/12/31)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1597661490"/>
              </p:ext>
            </p:extLst>
          </p:nvPr>
        </p:nvGraphicFramePr>
        <p:xfrm>
          <a:off x="452438" y="1304925"/>
          <a:ext cx="9037636" cy="327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/>
                <a:gridCol w="548430"/>
                <a:gridCol w="4297657"/>
                <a:gridCol w="715209"/>
                <a:gridCol w="1851312"/>
                <a:gridCol w="654909"/>
                <a:gridCol w="679706"/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 smtClean="0"/>
                        <a:t>누적 </a:t>
                      </a:r>
                      <a:r>
                        <a:rPr sz="800" b="1" dirty="0" smtClean="0"/>
                        <a:t>조회수</a:t>
                      </a:r>
                      <a:r>
                        <a:rPr sz="800" b="1" dirty="0"/>
                        <a:t/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 smtClean="0"/>
                        <a:t>12</a:t>
                      </a:r>
                      <a:r>
                        <a:rPr lang="ko-KR" altLang="en-US" sz="800" b="1" dirty="0" smtClean="0"/>
                        <a:t>월 </a:t>
                      </a:r>
                      <a:r>
                        <a:rPr sz="800" b="1" dirty="0" smtClean="0"/>
                        <a:t>조회수</a:t>
                      </a:r>
                      <a:r>
                        <a:rPr sz="800" b="1" dirty="0"/>
                        <a:t/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dirty="0">
                          <a:sym typeface="맑은 고딕"/>
                        </a:rPr>
                        <a:t>1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재단의 사회공헌 활동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Brochure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확인하세요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 smtClean="0">
                          <a:sym typeface="맑은 고딕"/>
                        </a:rPr>
                        <a:t>2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문화예술 사회공헌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Gift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2019-12-03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해비타트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경험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beautyRead?rvwNo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 smtClean="0">
                          <a:sym typeface="맑은 고딕"/>
                        </a:rPr>
                        <a:t>4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Inclusion Plus Solution Lab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임팩트투자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Deal Share Live’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 smtClean="0">
                          <a:sym typeface="맑은 고딕"/>
                        </a:rPr>
                        <a:t>5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2019 Financial Health Forum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을 소개합니다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2020-04-03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 smtClean="0">
                          <a:sym typeface="맑은 고딕"/>
                        </a:rPr>
                        <a:t>6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공익법인 결산공시 자료 공개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2020-05-27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 smtClean="0">
                          <a:sym typeface="맑은 고딕"/>
                        </a:rPr>
                        <a:t>7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Financial Health,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사회문제를 해결하고자 하나요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 smtClean="0">
                          <a:sym typeface="맑은 고딕"/>
                        </a:rPr>
                        <a:t>8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나누면 배가 되어 돌아옵니다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beautyRead?rvwNo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 smtClean="0">
                          <a:sym typeface="맑은 고딕"/>
                        </a:rPr>
                        <a:t>9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‘미니재해보험 기부 캠페인’ 진행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2021-01-07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 smtClean="0">
                          <a:sym typeface="맑은 고딕"/>
                        </a:rPr>
                        <a:t>10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건강도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환경도 지키는 나눔 걷기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Walk to Help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2021-05-03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860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2-1. Traffic Reporting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dirty="0"/>
              <a:t>게시물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ko-KR" altLang="en-US" dirty="0"/>
              <a:t>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</a:t>
            </a:r>
            <a:r>
              <a:rPr lang="en-US" altLang="ko-KR" dirty="0" smtClean="0"/>
              <a:t>2021/12/01~2021/12/31)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2731947004"/>
              </p:ext>
            </p:extLst>
          </p:nvPr>
        </p:nvGraphicFramePr>
        <p:xfrm>
          <a:off x="452438" y="1304925"/>
          <a:ext cx="9037636" cy="32664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/>
                <a:gridCol w="548430"/>
                <a:gridCol w="4297657"/>
                <a:gridCol w="715209"/>
                <a:gridCol w="1851312"/>
                <a:gridCol w="654909"/>
                <a:gridCol w="679706"/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 smtClean="0"/>
                        <a:t>누적 </a:t>
                      </a:r>
                      <a:r>
                        <a:rPr sz="800" b="1" dirty="0" smtClean="0"/>
                        <a:t>조회수</a:t>
                      </a:r>
                      <a:r>
                        <a:rPr sz="800" b="1" dirty="0"/>
                        <a:t/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 smtClean="0"/>
                        <a:t>12</a:t>
                      </a:r>
                      <a:r>
                        <a:rPr lang="ko-KR" altLang="en-US" sz="800" b="1" dirty="0" smtClean="0"/>
                        <a:t>월 </a:t>
                      </a:r>
                      <a:r>
                        <a:rPr sz="800" b="1" dirty="0" smtClean="0"/>
                        <a:t>조회수</a:t>
                      </a:r>
                      <a:r>
                        <a:rPr sz="800" b="1" dirty="0"/>
                        <a:t/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글로벌스탠다드경영대상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사회책임경영대상 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5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년 연속 수상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2021-12-07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8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IPSL 3.0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임팩트투자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데모데이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'Deal Share Live' 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참관 신청 모집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2021-11-01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메트라이프생명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, 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무연고 아동을 위한 나눔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팝업북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전달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2021-09-09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온라인으로 만난 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'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Gift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콘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' 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시즌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 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이야기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2021-11-29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placeRead?rvwNo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메트라이프생명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사회공헌재단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, AVPN 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제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1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회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동북아써밋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‘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ESG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와 금융포용 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-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핀테크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기업이 만드는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사회적가치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’ 세션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2021-12-01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[AVPN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동북아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SUMMIT] </a:t>
                      </a:r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사회공헌재단의 세션에 초대합니다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/article/notice/read?articlNo=309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공익법인 결산공시 자료 공개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2021-04-29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/article/download/read?articlNo=294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4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2019 Financial Health Forum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을 소개합니다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2020-04-03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재단의 사회공헌 활동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Brochure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확인하세요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[12</a:t>
                      </a:r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사회공헌활동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메트라이프만의 문화콘텐츠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The Gift</a:t>
                      </a:r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초대합니다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826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12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월 등록 </a:t>
            </a:r>
            <a:r>
              <a:rPr lang="ko-KR" altLang="en-US" dirty="0" smtClean="0"/>
              <a:t>게시물 조회수 집계 </a:t>
            </a:r>
            <a:r>
              <a:rPr lang="en-US" altLang="ko-KR" dirty="0" smtClean="0"/>
              <a:t>(2021/12/01~2021/12/31)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4061307348"/>
              </p:ext>
            </p:extLst>
          </p:nvPr>
        </p:nvGraphicFramePr>
        <p:xfrm>
          <a:off x="452438" y="1304925"/>
          <a:ext cx="8388906" cy="126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/>
                <a:gridCol w="548430"/>
                <a:gridCol w="4317039"/>
                <a:gridCol w="695827"/>
                <a:gridCol w="1857491"/>
                <a:gridCol w="679706"/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 smtClean="0"/>
                        <a:t>12</a:t>
                      </a:r>
                      <a:r>
                        <a:rPr lang="ko-KR" altLang="en-US" sz="800" b="1" dirty="0" smtClean="0"/>
                        <a:t>월 </a:t>
                      </a:r>
                      <a:r>
                        <a:rPr sz="800" b="1" dirty="0" smtClean="0"/>
                        <a:t>조회수</a:t>
                      </a:r>
                      <a:r>
                        <a:rPr sz="800" b="1" dirty="0"/>
                        <a:t/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글로벌스탠다드경영대상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사회책임경영대상 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5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년 연속 수상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2021-12-07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endParaRPr lang="en-US" sz="8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메트라이프생명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사회공헌재단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, AVPN 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제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1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회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동북아써밋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‘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ESG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와 금융포용 </a:t>
                      </a:r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-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핀테크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기업이 만드는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사회적가치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’ 세션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2021-12-01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3</a:t>
                      </a:r>
                      <a:endParaRPr sz="8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아이들의 건강과 환경을 고려한 </a:t>
                      </a:r>
                      <a:r>
                        <a:rPr lang="ko-KR" altLang="en-US" sz="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업사이클링</a:t>
                      </a:r>
                      <a:r>
                        <a:rPr lang="ko-KR" altLang="en-US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줄넘기 자원봉사</a:t>
                      </a:r>
                      <a:endParaRPr lang="ko-KR" altLang="en-US" sz="8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/>
                        <a:ea typeface="맑은 고딕"/>
                        <a:cs typeface="맑은 고딕"/>
                        <a:sym typeface="Yoon 윤고딕 540_T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altLang="ko-KR" sz="8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2021-12-10</a:t>
                      </a:r>
                      <a:endParaRPr lang="en-US" altLang="ko-KR" sz="8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/>
                        <a:ea typeface="맑은 고딕"/>
                        <a:cs typeface="맑은 고딕"/>
                        <a:sym typeface="Yoon 윤고딕 540_T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placeRead?rvwNo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=92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35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14545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/>
                <a:gridCol w="2592000"/>
                <a:gridCol w="2520000"/>
                <a:gridCol w="540000"/>
                <a:gridCol w="2989602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https://www.metlifewelfare.org/about/finance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패밀리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 smtClean="0"/>
              <a:t>메트라이프생명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 smtClean="0"/>
              <a:t>일별 현황</a:t>
            </a:r>
            <a:r>
              <a:rPr kumimoji="0" lang="ko-KR" altLang="en-US" sz="110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(12/01~12/31)</a:t>
            </a:r>
            <a:endParaRPr lang="ko-KR" altLang="en-US" sz="1100" dirty="0"/>
          </a:p>
        </p:txBody>
      </p:sp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2290292596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1613148194"/>
              </p:ext>
            </p:extLst>
          </p:nvPr>
        </p:nvGraphicFramePr>
        <p:xfrm>
          <a:off x="454319" y="4791083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월별 현황 </a:t>
            </a:r>
            <a:r>
              <a:rPr lang="en-US" altLang="ko-KR" sz="1100" dirty="0" smtClean="0"/>
              <a:t>(2021</a:t>
            </a:r>
            <a:r>
              <a:rPr lang="ko-KR" altLang="en-US" sz="1100" smtClean="0"/>
              <a:t>년 </a:t>
            </a:r>
            <a:r>
              <a:rPr lang="en-US" altLang="ko-KR" sz="1100" dirty="0" smtClean="0"/>
              <a:t>10</a:t>
            </a:r>
            <a:r>
              <a:rPr lang="ko-KR" altLang="en-US" sz="1100" smtClean="0"/>
              <a:t>월 </a:t>
            </a:r>
            <a:r>
              <a:rPr lang="en-US" altLang="ko-KR" sz="1100" dirty="0" smtClean="0"/>
              <a:t>~ 2021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252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 smtClean="0"/>
              <a:t>일별 현황</a:t>
            </a:r>
            <a:r>
              <a:rPr kumimoji="0" lang="ko-KR" altLang="en-US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(12/01~12/31)</a:t>
            </a:r>
            <a:endParaRPr lang="ko-KR" altLang="en-US" sz="1100" dirty="0"/>
          </a:p>
        </p:txBody>
      </p: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4835382" y="6566180"/>
            <a:ext cx="247431" cy="241980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Yoon 윤고딕 540_TT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graphicFrame>
        <p:nvGraphicFramePr>
          <p:cNvPr id="15" name="차트 1"/>
          <p:cNvGraphicFramePr/>
          <p:nvPr>
            <p:extLst>
              <p:ext uri="{D42A27DB-BD31-4B8C-83A1-F6EECF244321}">
                <p14:modId xmlns:p14="http://schemas.microsoft.com/office/powerpoint/2010/main" val="349252015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6790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/>
                <a:gridCol w="2592000"/>
                <a:gridCol w="2520000"/>
                <a:gridCol w="540000"/>
                <a:gridCol w="2989602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하단 재무건강 공지 배너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https://www.finhealthindex.org/?utm_source=metlifewelfare&amp;utm_medium=site&amp;utm_campaign=1014ms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사업소개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Financial Health &gt;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 연구 및 캠페인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https://www.metlifewelfare.org/biz/finance/health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trackOutboundLink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('https://www.finhealthindex.org/', true);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 smtClean="0"/>
              <a:t>메트라이프 재무건강</a:t>
            </a:r>
            <a:endParaRPr lang="ko-KR" altLang="en-US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138801316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월별 현황 </a:t>
            </a:r>
            <a:r>
              <a:rPr lang="en-US" altLang="ko-KR" sz="1100" dirty="0" smtClean="0"/>
              <a:t>(2021</a:t>
            </a:r>
            <a:r>
              <a:rPr lang="ko-KR" altLang="en-US" sz="1100" smtClean="0"/>
              <a:t>년 </a:t>
            </a:r>
            <a:r>
              <a:rPr lang="en-US" altLang="ko-KR" sz="1100" dirty="0" smtClean="0"/>
              <a:t>11</a:t>
            </a:r>
            <a:r>
              <a:rPr lang="ko-KR" altLang="en-US" sz="1100" smtClean="0"/>
              <a:t>월 </a:t>
            </a:r>
            <a:r>
              <a:rPr lang="en-US" altLang="ko-KR" sz="1100" dirty="0" smtClean="0"/>
              <a:t>~ 2021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5580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941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AutoShape 9"/>
          <p:cNvGrpSpPr/>
          <p:nvPr/>
        </p:nvGrpSpPr>
        <p:grpSpPr>
          <a:xfrm>
            <a:off x="488950" y="1447367"/>
            <a:ext cx="8928100" cy="1604647"/>
            <a:chOff x="0" y="0"/>
            <a:chExt cx="8928100" cy="1250561"/>
          </a:xfrm>
        </p:grpSpPr>
        <p:sp>
          <p:nvSpPr>
            <p:cNvPr id="239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000"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0" name="없음"/>
            <p:cNvSpPr txBox="1"/>
            <p:nvPr/>
          </p:nvSpPr>
          <p:spPr>
            <a:xfrm>
              <a:off x="0" y="409411"/>
              <a:ext cx="8928100" cy="431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pPr fontAlgn="ctr"/>
              <a:r>
                <a:rPr lang="ko-KR" altLang="en-US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사이트 모니터링</a:t>
              </a:r>
              <a:endPara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endParaRPr>
            </a:p>
            <a:p>
              <a:pPr fontAlgn="ctr"/>
              <a:r>
                <a:rPr lang="en-US" altLang="ko-KR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Y22 1</a:t>
              </a:r>
              <a:r>
                <a:rPr lang="ko-KR" altLang="en-US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월 중 재단 성과 수치 업데이트 </a:t>
              </a:r>
              <a:endParaRPr lang="en-US" altLang="ko-KR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42" name="TextBox 6"/>
          <p:cNvSpPr txBox="1"/>
          <p:nvPr/>
        </p:nvSpPr>
        <p:spPr>
          <a:xfrm>
            <a:off x="344487" y="210721"/>
            <a:ext cx="156869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dirty="0" err="1" smtClean="0"/>
              <a:t>익월업무계획</a:t>
            </a:r>
            <a:endParaRPr dirty="0"/>
          </a:p>
        </p:txBody>
      </p:sp>
      <p:sp>
        <p:nvSpPr>
          <p:cNvPr id="243" name="Text Box 7"/>
          <p:cNvSpPr txBox="1"/>
          <p:nvPr/>
        </p:nvSpPr>
        <p:spPr>
          <a:xfrm>
            <a:off x="488504" y="1188226"/>
            <a:ext cx="79067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01. </a:t>
            </a:r>
            <a:r>
              <a:rPr dirty="0" err="1"/>
              <a:t>예정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4" name="Text Box 7"/>
          <p:cNvSpPr txBox="1"/>
          <p:nvPr/>
        </p:nvSpPr>
        <p:spPr>
          <a:xfrm>
            <a:off x="488949" y="3309133"/>
            <a:ext cx="181065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02.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여부</a:t>
            </a:r>
            <a:r>
              <a:rPr dirty="0"/>
              <a:t> 및 기획 </a:t>
            </a:r>
            <a:r>
              <a:rPr dirty="0" err="1"/>
              <a:t>미확정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5" name="Text Box 7"/>
          <p:cNvSpPr txBox="1"/>
          <p:nvPr/>
        </p:nvSpPr>
        <p:spPr>
          <a:xfrm>
            <a:off x="488950" y="4916064"/>
            <a:ext cx="755393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/>
              <a:t>03. 이슈사항</a:t>
            </a:r>
          </a:p>
        </p:txBody>
      </p:sp>
      <p:sp>
        <p:nvSpPr>
          <p:cNvPr id="246" name="TextBox 9"/>
          <p:cNvSpPr txBox="1"/>
          <p:nvPr/>
        </p:nvSpPr>
        <p:spPr>
          <a:xfrm>
            <a:off x="488503" y="764688"/>
            <a:ext cx="1432096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/>
              <a:t>3-1. 익월 업무계획</a:t>
            </a:r>
          </a:p>
        </p:txBody>
      </p:sp>
      <p:grpSp>
        <p:nvGrpSpPr>
          <p:cNvPr id="249" name="AutoShape 9"/>
          <p:cNvGrpSpPr/>
          <p:nvPr/>
        </p:nvGrpSpPr>
        <p:grpSpPr>
          <a:xfrm>
            <a:off x="488950" y="3569022"/>
            <a:ext cx="8928100" cy="1029832"/>
            <a:chOff x="0" y="0"/>
            <a:chExt cx="8928100" cy="1250561"/>
          </a:xfrm>
        </p:grpSpPr>
        <p:sp>
          <p:nvSpPr>
            <p:cNvPr id="247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8" name="없음"/>
            <p:cNvSpPr txBox="1"/>
            <p:nvPr/>
          </p:nvSpPr>
          <p:spPr>
            <a:xfrm>
              <a:off x="0" y="447131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grpSp>
        <p:nvGrpSpPr>
          <p:cNvPr id="17" name="AutoShape 9"/>
          <p:cNvGrpSpPr/>
          <p:nvPr/>
        </p:nvGrpSpPr>
        <p:grpSpPr>
          <a:xfrm>
            <a:off x="488950" y="5171906"/>
            <a:ext cx="8928100" cy="1029832"/>
            <a:chOff x="0" y="0"/>
            <a:chExt cx="8928100" cy="1250561"/>
          </a:xfrm>
        </p:grpSpPr>
        <p:sp>
          <p:nvSpPr>
            <p:cNvPr id="18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9" name="없음"/>
            <p:cNvSpPr txBox="1"/>
            <p:nvPr/>
          </p:nvSpPr>
          <p:spPr>
            <a:xfrm>
              <a:off x="0" y="447130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2"/>
          <p:cNvSpPr txBox="1"/>
          <p:nvPr/>
        </p:nvSpPr>
        <p:spPr>
          <a:xfrm>
            <a:off x="633381" y="842943"/>
            <a:ext cx="26765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4000" b="1" spc="-300">
                <a:solidFill>
                  <a:srgbClr val="FFFFFF"/>
                </a:solidFill>
              </a:defRPr>
            </a:lvl1pPr>
          </a:lstStyle>
          <a:p>
            <a:r>
              <a:rPr/>
              <a:t>INDEX</a:t>
            </a:r>
          </a:p>
        </p:txBody>
      </p:sp>
      <p:sp>
        <p:nvSpPr>
          <p:cNvPr id="134" name="Rectangle 22"/>
          <p:cNvSpPr txBox="1"/>
          <p:nvPr/>
        </p:nvSpPr>
        <p:spPr>
          <a:xfrm>
            <a:off x="671481" y="1608128"/>
            <a:ext cx="605105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tabLst>
                <a:tab pos="800100" algn="l"/>
              </a:tabLst>
              <a:defRPr sz="1100" b="1">
                <a:solidFill>
                  <a:srgbClr val="808080"/>
                </a:solidFill>
              </a:defRPr>
            </a:pPr>
            <a:r>
              <a:rPr sz="1100" b="1" dirty="0">
                <a:solidFill>
                  <a:srgbClr val="808080"/>
                </a:solidFill>
              </a:rPr>
              <a:t>MEGAZONE</a:t>
            </a:r>
            <a:endParaRPr sz="1100" b="1" dirty="0">
              <a:solidFill>
                <a:srgbClr val="808080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tabLst>
                <a:tab pos="800100" algn="l"/>
              </a:tabLst>
              <a:defRPr sz="1600" b="1"/>
            </a:pPr>
            <a:r>
              <a:rPr lang="ko-KR" altLang="en-US" sz="1600" dirty="0"/>
              <a:t>메트라이프생명 사회공헌재단 </a:t>
            </a:r>
            <a:r>
              <a:rPr sz="1600" b="1" dirty="0" smtClean="0"/>
              <a:t>Monthly </a:t>
            </a:r>
            <a:r>
              <a:rPr sz="1600" b="1" dirty="0"/>
              <a:t>Report</a:t>
            </a:r>
          </a:p>
        </p:txBody>
      </p:sp>
      <p:sp>
        <p:nvSpPr>
          <p:cNvPr id="135" name="Rectangle 22"/>
          <p:cNvSpPr txBox="1"/>
          <p:nvPr/>
        </p:nvSpPr>
        <p:spPr>
          <a:xfrm>
            <a:off x="682656" y="2051157"/>
            <a:ext cx="4102072" cy="17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1100">
                <a:solidFill>
                  <a:srgbClr val="808080"/>
                </a:solidFill>
              </a:defRPr>
            </a:lvl1pPr>
          </a:lstStyle>
          <a:p>
            <a:r>
              <a:rPr/>
              <a:t>메트라이프코리아재단 사이트 월간 운영보고</a:t>
            </a:r>
          </a:p>
        </p:txBody>
      </p:sp>
      <p:sp>
        <p:nvSpPr>
          <p:cNvPr id="136" name="직선 연결선 18"/>
          <p:cNvSpPr/>
          <p:nvPr/>
        </p:nvSpPr>
        <p:spPr>
          <a:xfrm>
            <a:off x="335279" y="2348880"/>
            <a:ext cx="9290868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9247" y="2623671"/>
            <a:ext cx="301811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1. </a:t>
            </a: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운영업무현황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1-1.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작업량 추이</a:t>
            </a:r>
            <a:endParaRPr kumimoji="0" lang="en-US" altLang="ko-KR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1-2. </a:t>
            </a:r>
            <a:r>
              <a:rPr lang="ko-KR" altLang="en-US" sz="1200" dirty="0" smtClean="0"/>
              <a:t>업무내역</a:t>
            </a:r>
            <a:endParaRPr lang="en-US" altLang="ko-KR" sz="1200" dirty="0" smtClean="0"/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1-3.</a:t>
            </a:r>
            <a:r>
              <a:rPr kumimoji="0" lang="en-US" altLang="ko-KR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ko-KR" alt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주요작업내용</a:t>
            </a:r>
            <a:endParaRPr kumimoji="0" lang="en-US" altLang="ko-KR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접속 현황</a:t>
            </a:r>
            <a:endParaRPr lang="en-US" altLang="ko-KR" sz="1400" b="1" dirty="0" smtClean="0"/>
          </a:p>
          <a:p>
            <a:pPr lvl="0">
              <a:spcBef>
                <a:spcPts val="600"/>
              </a:spcBef>
            </a:pPr>
            <a:r>
              <a:rPr lang="en-US" altLang="ko-KR" sz="1200" dirty="0" smtClean="0"/>
              <a:t>  2-1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>Traffic Reporting</a:t>
            </a:r>
            <a:endParaRPr lang="en-US" altLang="ko-KR" sz="1200" dirty="0"/>
          </a:p>
          <a:p>
            <a:pPr lvl="0">
              <a:spcBef>
                <a:spcPts val="600"/>
              </a:spcBef>
            </a:pPr>
            <a:r>
              <a:rPr lang="en-US" altLang="ko-KR" sz="1200" dirty="0"/>
              <a:t>  </a:t>
            </a:r>
            <a:r>
              <a:rPr lang="en-US" altLang="ko-KR" sz="1200" dirty="0" smtClean="0"/>
              <a:t>2-2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>Outbound</a:t>
            </a:r>
            <a:r>
              <a:rPr lang="ko-KR" altLang="en-US" sz="1200" dirty="0" smtClean="0"/>
              <a:t> 현황</a:t>
            </a:r>
            <a:endParaRPr lang="en-US" altLang="ko-KR" sz="1200" dirty="0" smtClean="0"/>
          </a:p>
          <a:p>
            <a:pPr lvl="0">
              <a:spcBef>
                <a:spcPts val="600"/>
              </a:spcBef>
            </a:pPr>
            <a:endParaRPr lang="en-US" altLang="ko-KR" sz="1400" b="1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3. </a:t>
            </a: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익월업무계획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14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2"/>
          <p:cNvSpPr txBox="1"/>
          <p:nvPr/>
        </p:nvSpPr>
        <p:spPr>
          <a:xfrm>
            <a:off x="1627446" y="1556792"/>
            <a:ext cx="66511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00100" algn="l"/>
              </a:tabLst>
              <a:defRPr sz="6000" b="1" spc="-300">
                <a:solidFill>
                  <a:srgbClr val="262626"/>
                </a:solidFill>
              </a:defRPr>
            </a:lvl1pPr>
          </a:lstStyle>
          <a:p>
            <a:r>
              <a:rPr/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737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6"/>
          <p:cNvSpPr txBox="1"/>
          <p:nvPr/>
        </p:nvSpPr>
        <p:spPr>
          <a:xfrm>
            <a:off x="344487" y="210721"/>
            <a:ext cx="177716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현황</a:t>
            </a:r>
          </a:p>
        </p:txBody>
      </p:sp>
      <p:sp>
        <p:nvSpPr>
          <p:cNvPr id="142" name="TextBox 9"/>
          <p:cNvSpPr txBox="1"/>
          <p:nvPr/>
        </p:nvSpPr>
        <p:spPr>
          <a:xfrm>
            <a:off x="488504" y="610800"/>
            <a:ext cx="1228899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1-1.작업량 </a:t>
            </a:r>
            <a:r>
              <a:rPr dirty="0" err="1"/>
              <a:t>추이</a:t>
            </a:r>
            <a:endParaRPr dirty="0"/>
          </a:p>
        </p:txBody>
      </p:sp>
      <p:graphicFrame>
        <p:nvGraphicFramePr>
          <p:cNvPr id="143" name="표 15"/>
          <p:cNvGraphicFramePr/>
          <p:nvPr>
            <p:extLst>
              <p:ext uri="{D42A27DB-BD31-4B8C-83A1-F6EECF244321}">
                <p14:modId xmlns:p14="http://schemas.microsoft.com/office/powerpoint/2010/main" val="3518015040"/>
              </p:ext>
            </p:extLst>
          </p:nvPr>
        </p:nvGraphicFramePr>
        <p:xfrm>
          <a:off x="465044" y="981075"/>
          <a:ext cx="9025029" cy="52362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98214"/>
                <a:gridCol w="1425363"/>
                <a:gridCol w="1425363"/>
                <a:gridCol w="1425363"/>
                <a:gridCol w="1425363"/>
                <a:gridCol w="1425363"/>
              </a:tblGrid>
              <a:tr h="261811"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기간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기획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디자인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퍼블리싱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개발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총 작업량 (M/M)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26181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smtClean="0">
                          <a:sym typeface="맑은 고딕"/>
                        </a:rPr>
                        <a:t>20</a:t>
                      </a:r>
                      <a:r>
                        <a:rPr lang="en-US" sz="1000" b="1" dirty="0" smtClean="0">
                          <a:sym typeface="맑은 고딕"/>
                        </a:rPr>
                        <a:t>21</a:t>
                      </a:r>
                      <a:r>
                        <a:rPr sz="1000" b="1" dirty="0" smtClean="0">
                          <a:sym typeface="맑은 고딕"/>
                        </a:rPr>
                        <a:t>.</a:t>
                      </a:r>
                      <a:r>
                        <a:rPr lang="en-US" sz="1000" b="1" dirty="0" smtClean="0">
                          <a:sym typeface="맑은 고딕"/>
                        </a:rPr>
                        <a:t>11.01</a:t>
                      </a:r>
                      <a:r>
                        <a:rPr sz="1000" b="1" dirty="0" smtClean="0">
                          <a:sym typeface="맑은 고딕"/>
                        </a:rPr>
                        <a:t> </a:t>
                      </a:r>
                      <a:r>
                        <a:rPr sz="1000" b="1" dirty="0">
                          <a:sym typeface="맑은 고딕"/>
                        </a:rPr>
                        <a:t>~ </a:t>
                      </a:r>
                      <a:r>
                        <a:rPr lang="en-US" altLang="ko-KR" sz="1000" b="1" dirty="0" smtClean="0">
                          <a:sym typeface="맑은 고딕"/>
                        </a:rPr>
                        <a:t>2021.11.30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 smtClean="0">
                          <a:sym typeface="맑은 고딕"/>
                        </a:rPr>
                        <a:t>0.12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 smtClean="0">
                          <a:sym typeface="맑은 고딕"/>
                        </a:rPr>
                        <a:t>0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 smtClean="0"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 smtClean="0">
                          <a:sym typeface="맑은 고딕"/>
                        </a:rPr>
                        <a:t>0.22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 smtClean="0">
                          <a:sym typeface="맑은 고딕"/>
                        </a:rPr>
                        <a:t>0.34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차트 7"/>
          <p:cNvGraphicFramePr/>
          <p:nvPr>
            <p:extLst>
              <p:ext uri="{D42A27DB-BD31-4B8C-83A1-F6EECF244321}">
                <p14:modId xmlns:p14="http://schemas.microsoft.com/office/powerpoint/2010/main" val="1691964836"/>
              </p:ext>
            </p:extLst>
          </p:nvPr>
        </p:nvGraphicFramePr>
        <p:xfrm>
          <a:off x="253377" y="2204096"/>
          <a:ext cx="9025029" cy="4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7" name="그룹 6"/>
          <p:cNvGrpSpPr/>
          <p:nvPr/>
        </p:nvGrpSpPr>
        <p:grpSpPr>
          <a:xfrm>
            <a:off x="873123" y="4822780"/>
            <a:ext cx="9032877" cy="369329"/>
            <a:chOff x="-3" y="-70360"/>
            <a:chExt cx="6151119" cy="369326"/>
          </a:xfrm>
        </p:grpSpPr>
        <p:sp>
          <p:nvSpPr>
            <p:cNvPr id="145" name="직선 연결선 12"/>
            <p:cNvSpPr/>
            <p:nvPr/>
          </p:nvSpPr>
          <p:spPr>
            <a:xfrm>
              <a:off x="-3" y="114303"/>
              <a:ext cx="5667534" cy="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5649514" y="-70360"/>
              <a:ext cx="501602" cy="369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 err="1"/>
                <a:t>계약</a:t>
              </a:r>
              <a:r>
                <a:rPr sz="900" b="1" dirty="0"/>
                <a:t> </a:t>
              </a:r>
              <a:r>
                <a:rPr lang="en-US" sz="900" b="1" dirty="0" smtClean="0"/>
                <a:t>M/M</a:t>
              </a:r>
            </a:p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 smtClean="0"/>
                <a:t>0.30</a:t>
              </a:r>
              <a:endParaRPr sz="900" b="1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152" name="TextBox 9"/>
          <p:cNvSpPr txBox="1"/>
          <p:nvPr/>
        </p:nvSpPr>
        <p:spPr>
          <a:xfrm>
            <a:off x="488503" y="610800"/>
            <a:ext cx="11245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/>
              <a:t>1-2. 업무 내역</a:t>
            </a:r>
          </a:p>
        </p:txBody>
      </p:sp>
      <p:graphicFrame>
        <p:nvGraphicFramePr>
          <p:cNvPr id="153" name="표 7"/>
          <p:cNvGraphicFramePr/>
          <p:nvPr>
            <p:extLst>
              <p:ext uri="{D42A27DB-BD31-4B8C-83A1-F6EECF244321}">
                <p14:modId xmlns:p14="http://schemas.microsoft.com/office/powerpoint/2010/main" val="2085405794"/>
              </p:ext>
            </p:extLst>
          </p:nvPr>
        </p:nvGraphicFramePr>
        <p:xfrm>
          <a:off x="468681" y="981071"/>
          <a:ext cx="9021395" cy="5140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4790"/>
                <a:gridCol w="1029952"/>
                <a:gridCol w="4803710"/>
                <a:gridCol w="930981"/>
                <a:gridCol w="930981"/>
                <a:gridCol w="930981"/>
              </a:tblGrid>
              <a:tr h="2534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b="1" dirty="0" smtClean="0">
                          <a:solidFill>
                            <a:srgbClr val="0F253F"/>
                          </a:solidFill>
                          <a:sym typeface="맑은 고딕"/>
                        </a:rPr>
                        <a:t>No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요청일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</a:t>
                      </a:r>
                      <a:r>
                        <a:rPr sz="9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내용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완료일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>
                          <a:solidFill>
                            <a:srgbClr val="0F253F"/>
                          </a:solidFill>
                          <a:sym typeface="맑은 고딕"/>
                        </a:rPr>
                        <a:t>상태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>
                          <a:solidFill>
                            <a:srgbClr val="0F253F"/>
                          </a:solidFill>
                          <a:sym typeface="맑은 고딕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ym typeface="맑은 고딕"/>
                        </a:rPr>
                        <a:t>1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 smtClean="0">
                          <a:sym typeface="맑은 고딕"/>
                        </a:rPr>
                        <a:t>2021-12-20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 smtClean="0">
                          <a:sym typeface="맑은 고딕"/>
                        </a:rPr>
                        <a:t>Log4j</a:t>
                      </a:r>
                      <a:r>
                        <a:rPr lang="en-US" altLang="ko-KR" sz="900" b="0" baseline="0" dirty="0" smtClean="0">
                          <a:sym typeface="맑은 고딕"/>
                        </a:rPr>
                        <a:t> </a:t>
                      </a:r>
                      <a:r>
                        <a:rPr lang="ko-KR" altLang="en-US" sz="900" b="0" baseline="0" dirty="0" smtClean="0">
                          <a:sym typeface="맑은 고딕"/>
                        </a:rPr>
                        <a:t>취약점 조치</a:t>
                      </a:r>
                      <a:endParaRPr lang="ko-KR" altLang="en-US"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 smtClean="0">
                          <a:sym typeface="맑은 고딕"/>
                        </a:rPr>
                        <a:t>2021-12-30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ko-KR" altLang="en-US" sz="900" b="0" dirty="0" smtClean="0">
                          <a:sym typeface="맑은 고딕"/>
                        </a:rPr>
                        <a:t>완료</a:t>
                      </a:r>
                      <a:endParaRPr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912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표 13"/>
          <p:cNvGraphicFramePr/>
          <p:nvPr>
            <p:extLst>
              <p:ext uri="{D42A27DB-BD31-4B8C-83A1-F6EECF244321}">
                <p14:modId xmlns:p14="http://schemas.microsoft.com/office/powerpoint/2010/main" val="2196005951"/>
              </p:ext>
            </p:extLst>
          </p:nvPr>
        </p:nvGraphicFramePr>
        <p:xfrm>
          <a:off x="474660" y="980305"/>
          <a:ext cx="9014843" cy="426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6244"/>
                <a:gridCol w="3173382"/>
                <a:gridCol w="1779017"/>
                <a:gridCol w="2476200"/>
              </a:tblGrid>
              <a:tr h="144016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요청일 / 완료일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 b="0">
                          <a:solidFill>
                            <a:srgbClr val="000000"/>
                          </a:solidFill>
                          <a:sym typeface="맑은 고딕"/>
                        </a:defRPr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2021-12-20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2021-12-30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요청자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sym typeface="맑은 고딕"/>
                        </a:rPr>
                        <a:t>신민정 과장님</a:t>
                      </a:r>
                      <a:endParaRPr lang="ko-KR" altLang="en-US" sz="8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8171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>
                          <a:solidFill>
                            <a:srgbClr val="0F253F"/>
                          </a:solidFill>
                          <a:sym typeface="맑은 고딕"/>
                        </a:rPr>
                        <a:t>업무내역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800" b="0" baseline="0" dirty="0" smtClean="0">
                          <a:sym typeface="맑은 고딕"/>
                        </a:rPr>
                        <a:t>Log4j </a:t>
                      </a:r>
                      <a:r>
                        <a:rPr lang="ko-KR" altLang="en-US" sz="800" b="0" baseline="0" dirty="0" smtClean="0">
                          <a:sym typeface="맑은 고딕"/>
                        </a:rPr>
                        <a:t>취약점 조치</a:t>
                      </a:r>
                      <a:endParaRPr lang="en-US" altLang="ko-KR" sz="800" b="0" baseline="0" dirty="0" smtClean="0"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업무파트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기획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" name="직사각형 14"/>
          <p:cNvSpPr/>
          <p:nvPr/>
        </p:nvSpPr>
        <p:spPr>
          <a:xfrm>
            <a:off x="474660" y="1628105"/>
            <a:ext cx="9014843" cy="4753646"/>
          </a:xfrm>
          <a:prstGeom prst="rect">
            <a:avLst/>
          </a:prstGeom>
          <a:ln w="3175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488504" y="610800"/>
            <a:ext cx="1481493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/>
              <a:t>1-3. 주요 작업 내용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4835382" y="6575705"/>
            <a:ext cx="247431" cy="241980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658090" y="2243129"/>
            <a:ext cx="3930535" cy="22365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72000" lvl="0" algn="ctr" hangingPunct="1">
              <a:defRPr sz="1800"/>
            </a:pPr>
            <a:r>
              <a:rPr lang="ko-KR" altLang="en-US" sz="800" dirty="0" smtClean="0">
                <a:solidFill>
                  <a:schemeClr val="bg1"/>
                </a:solidFill>
              </a:rPr>
              <a:t>재단 </a:t>
            </a:r>
            <a:r>
              <a:rPr lang="en-US" altLang="ko-KR" sz="800" dirty="0" smtClean="0">
                <a:solidFill>
                  <a:schemeClr val="bg1"/>
                </a:solidFill>
              </a:rPr>
              <a:t>Log4j </a:t>
            </a:r>
            <a:r>
              <a:rPr lang="ko-KR" altLang="en-US" sz="800" dirty="0" smtClean="0">
                <a:solidFill>
                  <a:schemeClr val="bg1"/>
                </a:solidFill>
              </a:rPr>
              <a:t>취약점 조치 및 스캔 결과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58090" y="2684664"/>
            <a:ext cx="8231542" cy="1728353"/>
            <a:chOff x="674716" y="2562825"/>
            <a:chExt cx="10230347" cy="202643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105" y="2562825"/>
              <a:ext cx="4884958" cy="170973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16" y="2566579"/>
              <a:ext cx="4884958" cy="202267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4959096" y="2243983"/>
            <a:ext cx="3930535" cy="22365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72000" lvl="0" algn="ctr" hangingPunct="1">
              <a:defRPr sz="1800"/>
            </a:pPr>
            <a:r>
              <a:rPr lang="ko-KR" altLang="en-US" sz="800" dirty="0">
                <a:solidFill>
                  <a:schemeClr val="bg1"/>
                </a:solidFill>
              </a:rPr>
              <a:t>재무 건강 </a:t>
            </a:r>
            <a:r>
              <a:rPr lang="en-US" altLang="ko-KR" sz="800" dirty="0">
                <a:solidFill>
                  <a:schemeClr val="bg1"/>
                </a:solidFill>
              </a:rPr>
              <a:t>Log4j </a:t>
            </a:r>
            <a:r>
              <a:rPr lang="ko-KR" altLang="en-US" sz="800" dirty="0">
                <a:solidFill>
                  <a:schemeClr val="bg1"/>
                </a:solidFill>
              </a:rPr>
              <a:t>취약점 조치 및 스캔 결과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4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133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차트 1"/>
          <p:cNvGraphicFramePr/>
          <p:nvPr>
            <p:extLst>
              <p:ext uri="{D42A27DB-BD31-4B8C-83A1-F6EECF244321}">
                <p14:modId xmlns:p14="http://schemas.microsoft.com/office/powerpoint/2010/main" val="3979887912"/>
              </p:ext>
            </p:extLst>
          </p:nvPr>
        </p:nvGraphicFramePr>
        <p:xfrm>
          <a:off x="452438" y="1224156"/>
          <a:ext cx="9048184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0431" y="675337"/>
            <a:ext cx="46018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일별 접속 현황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(12/01~12/31)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차트 1"/>
          <p:cNvGraphicFramePr/>
          <p:nvPr>
            <p:extLst>
              <p:ext uri="{D42A27DB-BD31-4B8C-83A1-F6EECF244321}">
                <p14:modId xmlns:p14="http://schemas.microsoft.com/office/powerpoint/2010/main" val="3458895540"/>
              </p:ext>
            </p:extLst>
          </p:nvPr>
        </p:nvGraphicFramePr>
        <p:xfrm>
          <a:off x="459449" y="1230673"/>
          <a:ext cx="9047504" cy="4990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9525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/>
              <a:t>월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별 접속 현황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(2018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년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12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월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~ 2021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월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ctr">
        <a:no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7882</TotalTime>
  <Words>1117</Words>
  <Application>Microsoft Office PowerPoint</Application>
  <PresentationFormat>A4 용지(210x297mm)</PresentationFormat>
  <Paragraphs>418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Yoon 윤고딕 540_TT</vt:lpstr>
      <vt:lpstr>굴림</vt:lpstr>
      <vt:lpstr>맑은 고딕</vt:lpstr>
      <vt:lpstr>Arial</vt:lpstr>
      <vt:lpstr>Verdana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da_syy</dc:creator>
  <cp:lastModifiedBy>MZ01-YOONHD</cp:lastModifiedBy>
  <cp:revision>1869</cp:revision>
  <dcterms:modified xsi:type="dcterms:W3CDTF">2022-01-05T05:08:00Z</dcterms:modified>
</cp:coreProperties>
</file>