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284" r:id="rId3"/>
    <p:sldId id="338" r:id="rId4"/>
    <p:sldId id="259" r:id="rId5"/>
    <p:sldId id="341" r:id="rId6"/>
    <p:sldId id="344" r:id="rId7"/>
    <p:sldId id="346" r:id="rId8"/>
    <p:sldId id="347" r:id="rId9"/>
    <p:sldId id="308" r:id="rId10"/>
    <p:sldId id="266" r:id="rId11"/>
    <p:sldId id="267" r:id="rId12"/>
    <p:sldId id="268" r:id="rId13"/>
    <p:sldId id="269" r:id="rId14"/>
    <p:sldId id="270" r:id="rId15"/>
    <p:sldId id="307" r:id="rId16"/>
    <p:sldId id="337" r:id="rId17"/>
    <p:sldId id="318" r:id="rId18"/>
    <p:sldId id="323" r:id="rId19"/>
    <p:sldId id="309" r:id="rId20"/>
    <p:sldId id="272" r:id="rId21"/>
    <p:sldId id="273" r:id="rId22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982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7" pos="943" userDrawn="1">
          <p15:clr>
            <a:srgbClr val="A4A3A4"/>
          </p15:clr>
        </p15:guide>
        <p15:guide id="9" pos="3301" userDrawn="1">
          <p15:clr>
            <a:srgbClr val="A4A3A4"/>
          </p15:clr>
        </p15:guide>
        <p15:guide id="10" orient="horz" pos="1480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  <p15:guide id="12" orient="horz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6BE02-5F56-4976-8E30-345EA0C6B62A}" v="42" dt="2022-02-08T16:51:49.83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647" autoAdjust="0"/>
  </p:normalViewPr>
  <p:slideViewPr>
    <p:cSldViewPr snapToGrid="0" showGuides="1">
      <p:cViewPr varScale="1">
        <p:scale>
          <a:sx n="159" d="100"/>
          <a:sy n="159" d="100"/>
        </p:scale>
        <p:origin x="1518" y="138"/>
      </p:cViewPr>
      <p:guideLst>
        <p:guide orient="horz" pos="618"/>
        <p:guide pos="3982"/>
        <p:guide pos="5978"/>
        <p:guide pos="285"/>
        <p:guide pos="943"/>
        <p:guide pos="3301"/>
        <p:guide orient="horz" pos="1480"/>
        <p:guide orient="horz" pos="1684"/>
        <p:guide orient="horz" pos="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C5F6BE02-5F56-4976-8E30-345EA0C6B62A}"/>
    <pc:docChg chg="undo custSel delSld modSld">
      <pc:chgData name="윤희동" userId="6010d95f-a473-407c-9b08-8edc5be2a9e1" providerId="ADAL" clId="{C5F6BE02-5F56-4976-8E30-345EA0C6B62A}" dt="2022-02-08T17:42:47.220" v="297" actId="948"/>
      <pc:docMkLst>
        <pc:docMk/>
      </pc:docMkLst>
      <pc:sldChg chg="modSp mod">
        <pc:chgData name="윤희동" userId="6010d95f-a473-407c-9b08-8edc5be2a9e1" providerId="ADAL" clId="{C5F6BE02-5F56-4976-8E30-345EA0C6B62A}" dt="2022-02-08T16:26:58.594" v="9" actId="27918"/>
        <pc:sldMkLst>
          <pc:docMk/>
          <pc:sldMk cId="0" sldId="266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8:13.578" v="131"/>
        <pc:sldMkLst>
          <pc:docMk/>
          <pc:sldMk cId="0" sldId="26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9:09.180" v="20" actId="27918"/>
        <pc:sldMkLst>
          <pc:docMk/>
          <pc:sldMk cId="0" sldId="26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2:39.988" v="110"/>
        <pc:sldMkLst>
          <pc:docMk/>
          <pc:sldMk cId="0" sldId="269"/>
        </pc:sldMkLst>
        <pc:graphicFrameChg chg="mod modGraphic">
          <ac:chgData name="윤희동" userId="6010d95f-a473-407c-9b08-8edc5be2a9e1" providerId="ADAL" clId="{C5F6BE02-5F56-4976-8E30-345EA0C6B62A}" dt="2022-02-08T16:32:39.988" v="110"/>
          <ac:graphicFrameMkLst>
            <pc:docMk/>
            <pc:sldMk cId="0" sldId="269"/>
            <ac:graphicFrameMk id="224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36:27.721" v="128" actId="2165"/>
        <pc:sldMkLst>
          <pc:docMk/>
          <pc:sldMk cId="0" sldId="270"/>
        </pc:sldMkLst>
        <pc:graphicFrameChg chg="mod modGraphic">
          <ac:chgData name="윤희동" userId="6010d95f-a473-407c-9b08-8edc5be2a9e1" providerId="ADAL" clId="{C5F6BE02-5F56-4976-8E30-345EA0C6B62A}" dt="2022-02-08T16:36:27.721" v="128" actId="2165"/>
          <ac:graphicFrameMkLst>
            <pc:docMk/>
            <pc:sldMk cId="0" sldId="270"/>
            <ac:graphicFrameMk id="231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7:33.046" v="294" actId="6549"/>
        <pc:sldMkLst>
          <pc:docMk/>
          <pc:sldMk cId="0" sldId="272"/>
        </pc:sldMkLst>
        <pc:spChg chg="mod">
          <ac:chgData name="윤희동" userId="6010d95f-a473-407c-9b08-8edc5be2a9e1" providerId="ADAL" clId="{C5F6BE02-5F56-4976-8E30-345EA0C6B62A}" dt="2022-02-08T16:57:33.046" v="294" actId="6549"/>
          <ac:spMkLst>
            <pc:docMk/>
            <pc:sldMk cId="0" sldId="272"/>
            <ac:spMk id="24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4:59.051" v="1" actId="20577"/>
        <pc:sldMkLst>
          <pc:docMk/>
          <pc:sldMk cId="1446096559" sldId="283"/>
        </pc:sldMkLst>
        <pc:spChg chg="mod">
          <ac:chgData name="윤희동" userId="6010d95f-a473-407c-9b08-8edc5be2a9e1" providerId="ADAL" clId="{C5F6BE02-5F56-4976-8E30-345EA0C6B62A}" dt="2022-02-08T16:24:59.051" v="1" actId="20577"/>
          <ac:spMkLst>
            <pc:docMk/>
            <pc:sldMk cId="1446096559" sldId="283"/>
            <ac:spMk id="1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49:31.313" v="175" actId="948"/>
        <pc:sldMkLst>
          <pc:docMk/>
          <pc:sldMk cId="1495860401" sldId="307"/>
        </pc:sldMkLst>
        <pc:spChg chg="mod">
          <ac:chgData name="윤희동" userId="6010d95f-a473-407c-9b08-8edc5be2a9e1" providerId="ADAL" clId="{C5F6BE02-5F56-4976-8E30-345EA0C6B62A}" dt="2022-02-08T16:38:00.821" v="130" actId="20577"/>
          <ac:spMkLst>
            <pc:docMk/>
            <pc:sldMk cId="1495860401" sldId="30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49:31.313" v="175" actId="948"/>
          <ac:graphicFrameMkLst>
            <pc:docMk/>
            <pc:sldMk cId="1495860401" sldId="307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5:46.269" v="280" actId="20577"/>
        <pc:sldMkLst>
          <pc:docMk/>
          <pc:sldMk cId="2229252663" sldId="31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2229252663" sldId="318"/>
            <ac:spMk id="13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5:46.269" v="280" actId="20577"/>
          <ac:spMkLst>
            <pc:docMk/>
            <pc:sldMk cId="2229252663" sldId="318"/>
            <ac:spMk id="18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6:59.586" v="293" actId="27918"/>
        <pc:sldMkLst>
          <pc:docMk/>
          <pc:sldMk cId="4175580965" sldId="323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4175580965" sldId="323"/>
            <ac:spMk id="12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6:46.992" v="288" actId="20577"/>
          <ac:spMkLst>
            <pc:docMk/>
            <pc:sldMk cId="4175580965" sldId="323"/>
            <ac:spMk id="14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2:36.608" v="265" actId="6549"/>
        <pc:sldMkLst>
          <pc:docMk/>
          <pc:sldMk cId="4004826749" sldId="33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4004826749" sldId="33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52:36.608" v="265" actId="6549"/>
          <ac:graphicFrameMkLst>
            <pc:docMk/>
            <pc:sldMk cId="4004826749" sldId="337"/>
            <ac:graphicFrameMk id="6" creationId="{00000000-0000-0000-0000-000000000000}"/>
          </ac:graphicFrameMkLst>
        </pc:graphicFrameChg>
      </pc:sldChg>
      <pc:sldChg chg="modSp del">
        <pc:chgData name="윤희동" userId="6010d95f-a473-407c-9b08-8edc5be2a9e1" providerId="ADAL" clId="{C5F6BE02-5F56-4976-8E30-345EA0C6B62A}" dt="2022-02-08T16:53:29.945" v="266" actId="47"/>
        <pc:sldMkLst>
          <pc:docMk/>
          <pc:sldMk cId="2013535963" sldId="340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2013535963" sldId="340"/>
            <ac:spMk id="9" creationId="{00000000-0000-0000-0000-000000000000}"/>
          </ac:spMkLst>
        </pc:spChg>
        <pc:graphicFrameChg chg="mod">
          <ac:chgData name="윤희동" userId="6010d95f-a473-407c-9b08-8edc5be2a9e1" providerId="ADAL" clId="{C5F6BE02-5F56-4976-8E30-345EA0C6B62A}" dt="2022-02-08T16:38:13.578" v="131"/>
          <ac:graphicFrameMkLst>
            <pc:docMk/>
            <pc:sldMk cId="2013535963" sldId="340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35.621" v="295" actId="948"/>
        <pc:sldMkLst>
          <pc:docMk/>
          <pc:sldMk cId="2592771412" sldId="344"/>
        </pc:sldMkLst>
        <pc:graphicFrameChg chg="modGraphic">
          <ac:chgData name="윤희동" userId="6010d95f-a473-407c-9b08-8edc5be2a9e1" providerId="ADAL" clId="{C5F6BE02-5F56-4976-8E30-345EA0C6B62A}" dt="2022-02-08T17:42:35.621" v="295" actId="948"/>
          <ac:graphicFrameMkLst>
            <pc:docMk/>
            <pc:sldMk cId="2592771412" sldId="344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1.644" v="296" actId="948"/>
        <pc:sldMkLst>
          <pc:docMk/>
          <pc:sldMk cId="2225200535" sldId="346"/>
        </pc:sldMkLst>
        <pc:graphicFrameChg chg="modGraphic">
          <ac:chgData name="윤희동" userId="6010d95f-a473-407c-9b08-8edc5be2a9e1" providerId="ADAL" clId="{C5F6BE02-5F56-4976-8E30-345EA0C6B62A}" dt="2022-02-08T17:42:41.644" v="296" actId="948"/>
          <ac:graphicFrameMkLst>
            <pc:docMk/>
            <pc:sldMk cId="2225200535" sldId="346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7.220" v="297" actId="948"/>
        <pc:sldMkLst>
          <pc:docMk/>
          <pc:sldMk cId="3276094924" sldId="347"/>
        </pc:sldMkLst>
        <pc:graphicFrameChg chg="modGraphic">
          <ac:chgData name="윤희동" userId="6010d95f-a473-407c-9b08-8edc5be2a9e1" providerId="ADAL" clId="{C5F6BE02-5F56-4976-8E30-345EA0C6B62A}" dt="2022-02-08T17:42:47.220" v="297" actId="948"/>
          <ac:graphicFrameMkLst>
            <pc:docMk/>
            <pc:sldMk cId="3276094924" sldId="347"/>
            <ac:graphicFrameMk id="180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7396869244698E-2"/>
          <c:y val="3.0858438009042737E-2"/>
          <c:w val="0.9234134253653099"/>
          <c:h val="0.826169999999999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기획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0.25</c:v>
                </c:pt>
                <c:pt idx="1">
                  <c:v>0.15</c:v>
                </c:pt>
                <c:pt idx="2">
                  <c:v>0.25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  <c:pt idx="6">
                  <c:v>0.15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0.3</c:v>
                </c:pt>
                <c:pt idx="11">
                  <c:v>0.125</c:v>
                </c:pt>
                <c:pt idx="12">
                  <c:v>0.05</c:v>
                </c:pt>
                <c:pt idx="13">
                  <c:v>0.05</c:v>
                </c:pt>
                <c:pt idx="14">
                  <c:v>0.1</c:v>
                </c:pt>
                <c:pt idx="15">
                  <c:v>0.1</c:v>
                </c:pt>
                <c:pt idx="16">
                  <c:v>0.15</c:v>
                </c:pt>
                <c:pt idx="17">
                  <c:v>0.25</c:v>
                </c:pt>
                <c:pt idx="18">
                  <c:v>0.19</c:v>
                </c:pt>
                <c:pt idx="19">
                  <c:v>0.11</c:v>
                </c:pt>
                <c:pt idx="20">
                  <c:v>0.18</c:v>
                </c:pt>
                <c:pt idx="21">
                  <c:v>0.16</c:v>
                </c:pt>
                <c:pt idx="22">
                  <c:v>0.18</c:v>
                </c:pt>
                <c:pt idx="23">
                  <c:v>0.17</c:v>
                </c:pt>
                <c:pt idx="24">
                  <c:v>0.15</c:v>
                </c:pt>
                <c:pt idx="25">
                  <c:v>0.18</c:v>
                </c:pt>
                <c:pt idx="26">
                  <c:v>0.16</c:v>
                </c:pt>
                <c:pt idx="27">
                  <c:v>0.23</c:v>
                </c:pt>
                <c:pt idx="28">
                  <c:v>0.24</c:v>
                </c:pt>
                <c:pt idx="29">
                  <c:v>0.18</c:v>
                </c:pt>
                <c:pt idx="30">
                  <c:v>0.24</c:v>
                </c:pt>
                <c:pt idx="31">
                  <c:v>0.26</c:v>
                </c:pt>
                <c:pt idx="32">
                  <c:v>0.31</c:v>
                </c:pt>
                <c:pt idx="33">
                  <c:v>0.1</c:v>
                </c:pt>
                <c:pt idx="34">
                  <c:v>0.04</c:v>
                </c:pt>
                <c:pt idx="35">
                  <c:v>0.2</c:v>
                </c:pt>
                <c:pt idx="36">
                  <c:v>0.25</c:v>
                </c:pt>
                <c:pt idx="37">
                  <c:v>0.12</c:v>
                </c:pt>
                <c:pt idx="38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7-4E13-B24C-CC52A7A18B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0.15</c:v>
                </c:pt>
                <c:pt idx="1">
                  <c:v>0.1</c:v>
                </c:pt>
                <c:pt idx="2">
                  <c:v>0.3</c:v>
                </c:pt>
                <c:pt idx="3">
                  <c:v>0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0.2</c:v>
                </c:pt>
                <c:pt idx="8">
                  <c:v>0.2</c:v>
                </c:pt>
                <c:pt idx="9">
                  <c:v>0.25</c:v>
                </c:pt>
                <c:pt idx="10">
                  <c:v>0.25</c:v>
                </c:pt>
                <c:pt idx="11">
                  <c:v>0.15</c:v>
                </c:pt>
                <c:pt idx="12">
                  <c:v>0.15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0.2</c:v>
                </c:pt>
                <c:pt idx="16">
                  <c:v>0.25</c:v>
                </c:pt>
                <c:pt idx="17">
                  <c:v>0.6</c:v>
                </c:pt>
                <c:pt idx="18">
                  <c:v>0.53</c:v>
                </c:pt>
                <c:pt idx="19">
                  <c:v>0.09</c:v>
                </c:pt>
                <c:pt idx="20">
                  <c:v>0.05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7.0000000000000007E-2</c:v>
                </c:pt>
                <c:pt idx="24">
                  <c:v>0.1</c:v>
                </c:pt>
                <c:pt idx="25">
                  <c:v>0.1</c:v>
                </c:pt>
                <c:pt idx="26">
                  <c:v>0.03</c:v>
                </c:pt>
                <c:pt idx="27">
                  <c:v>0.03</c:v>
                </c:pt>
                <c:pt idx="28">
                  <c:v>0.02</c:v>
                </c:pt>
                <c:pt idx="29">
                  <c:v>0.01</c:v>
                </c:pt>
                <c:pt idx="30">
                  <c:v>0.02</c:v>
                </c:pt>
                <c:pt idx="31">
                  <c:v>7.0000000000000007E-2</c:v>
                </c:pt>
                <c:pt idx="32">
                  <c:v>0.1</c:v>
                </c:pt>
                <c:pt idx="33">
                  <c:v>0.2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B7-4E13-B24C-CC52A7A18B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퍼블리싱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0.1</c:v>
                </c:pt>
                <c:pt idx="4">
                  <c:v>0</c:v>
                </c:pt>
                <c:pt idx="5">
                  <c:v>0</c:v>
                </c:pt>
                <c:pt idx="6">
                  <c:v>0.05</c:v>
                </c:pt>
                <c:pt idx="7">
                  <c:v>0.15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2.5000000000000001E-2</c:v>
                </c:pt>
                <c:pt idx="12">
                  <c:v>0</c:v>
                </c:pt>
                <c:pt idx="13">
                  <c:v>2.5000000000000001E-2</c:v>
                </c:pt>
                <c:pt idx="14">
                  <c:v>0</c:v>
                </c:pt>
                <c:pt idx="15">
                  <c:v>0</c:v>
                </c:pt>
                <c:pt idx="16">
                  <c:v>0.15</c:v>
                </c:pt>
                <c:pt idx="17">
                  <c:v>0.2</c:v>
                </c:pt>
                <c:pt idx="18">
                  <c:v>0.05</c:v>
                </c:pt>
                <c:pt idx="19">
                  <c:v>0.18</c:v>
                </c:pt>
                <c:pt idx="20">
                  <c:v>0.06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0.05</c:v>
                </c:pt>
                <c:pt idx="24">
                  <c:v>0.04</c:v>
                </c:pt>
                <c:pt idx="25">
                  <c:v>0.02</c:v>
                </c:pt>
                <c:pt idx="26">
                  <c:v>0.03</c:v>
                </c:pt>
                <c:pt idx="27">
                  <c:v>0</c:v>
                </c:pt>
                <c:pt idx="28">
                  <c:v>0.01</c:v>
                </c:pt>
                <c:pt idx="29">
                  <c:v>0.01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B7-4E13-B24C-CC52A7A18B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개발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</c:strCache>
            </c:strRef>
          </c:cat>
          <c:val>
            <c:numRef>
              <c:f>Sheet1!$E$2:$E$40</c:f>
              <c:numCache>
                <c:formatCode>General</c:formatCode>
                <c:ptCount val="39"/>
                <c:pt idx="0">
                  <c:v>0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</c:v>
                </c:pt>
                <c:pt idx="10">
                  <c:v>0.05</c:v>
                </c:pt>
                <c:pt idx="11">
                  <c:v>0.05</c:v>
                </c:pt>
                <c:pt idx="12">
                  <c:v>0</c:v>
                </c:pt>
                <c:pt idx="13">
                  <c:v>0.05</c:v>
                </c:pt>
                <c:pt idx="14">
                  <c:v>2.5000000000000001E-2</c:v>
                </c:pt>
                <c:pt idx="15">
                  <c:v>0</c:v>
                </c:pt>
                <c:pt idx="16">
                  <c:v>0.1</c:v>
                </c:pt>
                <c:pt idx="17">
                  <c:v>0.1</c:v>
                </c:pt>
                <c:pt idx="18">
                  <c:v>0.01</c:v>
                </c:pt>
                <c:pt idx="19">
                  <c:v>0.03</c:v>
                </c:pt>
                <c:pt idx="20">
                  <c:v>0.01</c:v>
                </c:pt>
                <c:pt idx="21">
                  <c:v>0.01</c:v>
                </c:pt>
                <c:pt idx="22">
                  <c:v>0.12</c:v>
                </c:pt>
                <c:pt idx="23">
                  <c:v>0.02</c:v>
                </c:pt>
                <c:pt idx="24">
                  <c:v>0.02</c:v>
                </c:pt>
                <c:pt idx="25">
                  <c:v>0</c:v>
                </c:pt>
                <c:pt idx="26">
                  <c:v>0.02</c:v>
                </c:pt>
                <c:pt idx="27">
                  <c:v>0.01</c:v>
                </c:pt>
                <c:pt idx="28">
                  <c:v>0.11</c:v>
                </c:pt>
                <c:pt idx="30">
                  <c:v>0.03</c:v>
                </c:pt>
                <c:pt idx="31">
                  <c:v>0.05</c:v>
                </c:pt>
                <c:pt idx="32">
                  <c:v>0.57999999999999996</c:v>
                </c:pt>
                <c:pt idx="34">
                  <c:v>0.05</c:v>
                </c:pt>
                <c:pt idx="35">
                  <c:v>0</c:v>
                </c:pt>
                <c:pt idx="36">
                  <c:v>0</c:v>
                </c:pt>
                <c:pt idx="37">
                  <c:v>0.22</c:v>
                </c:pt>
                <c:pt idx="38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B7-4E13-B24C-CC52A7A1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040464"/>
        <c:axId val="555039680"/>
      </c:barChart>
      <c:catAx>
        <c:axId val="555040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55039680"/>
        <c:crosses val="autoZero"/>
        <c:auto val="1"/>
        <c:lblAlgn val="ctr"/>
        <c:lblOffset val="100"/>
        <c:noMultiLvlLbl val="1"/>
      </c:catAx>
      <c:valAx>
        <c:axId val="55503968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_);\(0.00\)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55040464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805727962909123"/>
          <c:y val="0.9535556209981223"/>
          <c:w val="0.51561199999999996"/>
          <c:h val="4.64443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9733497904109821E-2"/>
          <c:y val="1.8832000759211369E-2"/>
          <c:w val="0.95758729044413771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42735</c:v>
                </c:pt>
                <c:pt idx="1">
                  <c:v>42736</c:v>
                </c:pt>
                <c:pt idx="2">
                  <c:v>42737</c:v>
                </c:pt>
                <c:pt idx="3">
                  <c:v>42738</c:v>
                </c:pt>
                <c:pt idx="4">
                  <c:v>42739</c:v>
                </c:pt>
                <c:pt idx="5">
                  <c:v>42740</c:v>
                </c:pt>
                <c:pt idx="6">
                  <c:v>42741</c:v>
                </c:pt>
                <c:pt idx="7">
                  <c:v>42742</c:v>
                </c:pt>
                <c:pt idx="8">
                  <c:v>42743</c:v>
                </c:pt>
                <c:pt idx="9">
                  <c:v>42744</c:v>
                </c:pt>
                <c:pt idx="10">
                  <c:v>42745</c:v>
                </c:pt>
                <c:pt idx="11">
                  <c:v>42746</c:v>
                </c:pt>
                <c:pt idx="12">
                  <c:v>42747</c:v>
                </c:pt>
                <c:pt idx="13">
                  <c:v>42748</c:v>
                </c:pt>
                <c:pt idx="14">
                  <c:v>42749</c:v>
                </c:pt>
                <c:pt idx="15">
                  <c:v>42750</c:v>
                </c:pt>
                <c:pt idx="16">
                  <c:v>42751</c:v>
                </c:pt>
                <c:pt idx="17">
                  <c:v>42752</c:v>
                </c:pt>
                <c:pt idx="18">
                  <c:v>42753</c:v>
                </c:pt>
                <c:pt idx="19">
                  <c:v>42754</c:v>
                </c:pt>
                <c:pt idx="20">
                  <c:v>42755</c:v>
                </c:pt>
                <c:pt idx="21">
                  <c:v>42756</c:v>
                </c:pt>
                <c:pt idx="22">
                  <c:v>42757</c:v>
                </c:pt>
                <c:pt idx="23">
                  <c:v>42758</c:v>
                </c:pt>
                <c:pt idx="24">
                  <c:v>42759</c:v>
                </c:pt>
                <c:pt idx="25">
                  <c:v>42760</c:v>
                </c:pt>
                <c:pt idx="26">
                  <c:v>42761</c:v>
                </c:pt>
                <c:pt idx="27">
                  <c:v>42762</c:v>
                </c:pt>
                <c:pt idx="28">
                  <c:v>42763</c:v>
                </c:pt>
                <c:pt idx="29">
                  <c:v>42764</c:v>
                </c:pt>
                <c:pt idx="30">
                  <c:v>42765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488</c:v>
                </c:pt>
                <c:pt idx="1">
                  <c:v>477</c:v>
                </c:pt>
                <c:pt idx="2">
                  <c:v>483</c:v>
                </c:pt>
                <c:pt idx="3">
                  <c:v>872</c:v>
                </c:pt>
                <c:pt idx="4">
                  <c:v>1961</c:v>
                </c:pt>
                <c:pt idx="5">
                  <c:v>552</c:v>
                </c:pt>
                <c:pt idx="6">
                  <c:v>4</c:v>
                </c:pt>
                <c:pt idx="7">
                  <c:v>395</c:v>
                </c:pt>
                <c:pt idx="8">
                  <c:v>244</c:v>
                </c:pt>
                <c:pt idx="9">
                  <c:v>305</c:v>
                </c:pt>
                <c:pt idx="10">
                  <c:v>12</c:v>
                </c:pt>
                <c:pt idx="11">
                  <c:v>119</c:v>
                </c:pt>
                <c:pt idx="12">
                  <c:v>724</c:v>
                </c:pt>
                <c:pt idx="13">
                  <c:v>118</c:v>
                </c:pt>
                <c:pt idx="14">
                  <c:v>5</c:v>
                </c:pt>
                <c:pt idx="15">
                  <c:v>413</c:v>
                </c:pt>
                <c:pt idx="16">
                  <c:v>52</c:v>
                </c:pt>
                <c:pt idx="17">
                  <c:v>126</c:v>
                </c:pt>
                <c:pt idx="18">
                  <c:v>111</c:v>
                </c:pt>
                <c:pt idx="19">
                  <c:v>515</c:v>
                </c:pt>
                <c:pt idx="20">
                  <c:v>117</c:v>
                </c:pt>
                <c:pt idx="21">
                  <c:v>72</c:v>
                </c:pt>
                <c:pt idx="22">
                  <c:v>60</c:v>
                </c:pt>
                <c:pt idx="23">
                  <c:v>467</c:v>
                </c:pt>
                <c:pt idx="24">
                  <c:v>92</c:v>
                </c:pt>
                <c:pt idx="25">
                  <c:v>83</c:v>
                </c:pt>
                <c:pt idx="26">
                  <c:v>106</c:v>
                </c:pt>
                <c:pt idx="27">
                  <c:v>176</c:v>
                </c:pt>
                <c:pt idx="28">
                  <c:v>348</c:v>
                </c:pt>
                <c:pt idx="29">
                  <c:v>72</c:v>
                </c:pt>
                <c:pt idx="3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A3-4B12-8898-C0CA2D615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5049872"/>
        <c:axId val="555045168"/>
      </c:barChart>
      <c:dateAx>
        <c:axId val="555049872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55045168"/>
        <c:crosses val="autoZero"/>
        <c:auto val="1"/>
        <c:lblOffset val="100"/>
        <c:baseTimeUnit val="days"/>
      </c:dateAx>
      <c:valAx>
        <c:axId val="5550451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55049872"/>
        <c:crosses val="autoZero"/>
        <c:crossBetween val="between"/>
        <c:majorUnit val="100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866791990365519E-2"/>
          <c:y val="2.137707196658321E-2"/>
          <c:w val="0.95675127637412483"/>
          <c:h val="0.88267489848831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Sheet1!$A$2:$A$41</c:f>
              <c:strCache>
                <c:ptCount val="40"/>
                <c:pt idx="0">
                  <c:v>2018년 
10월
(PV)</c:v>
                </c:pt>
                <c:pt idx="1">
                  <c:v>2018년 
11월
(PV)</c:v>
                </c:pt>
                <c:pt idx="2">
                  <c:v>2018년 
12월
(유입량)</c:v>
                </c:pt>
                <c:pt idx="3">
                  <c:v>2019년 
1월
(유입량)</c:v>
                </c:pt>
                <c:pt idx="4">
                  <c:v>2019년 
2월
(유입량)</c:v>
                </c:pt>
                <c:pt idx="5">
                  <c:v>2019년 
3월
(유입량)</c:v>
                </c:pt>
                <c:pt idx="6">
                  <c:v>2019년 
4월
(유입량)</c:v>
                </c:pt>
                <c:pt idx="7">
                  <c:v>2019년 
5월
(유입량)</c:v>
                </c:pt>
                <c:pt idx="8">
                  <c:v>2019년 
6월
(유입량)</c:v>
                </c:pt>
                <c:pt idx="9">
                  <c:v>2019년 
7월
(유입량)</c:v>
                </c:pt>
                <c:pt idx="10">
                  <c:v>2019년 
8월
(유입량)</c:v>
                </c:pt>
                <c:pt idx="11">
                  <c:v>2019년 
9월
(유입량)</c:v>
                </c:pt>
                <c:pt idx="12">
                  <c:v>2019년 
10월
(유입량)</c:v>
                </c:pt>
                <c:pt idx="13">
                  <c:v>2019년 
11월
(유입량)</c:v>
                </c:pt>
                <c:pt idx="14">
                  <c:v>2019년 
12월
(유입량)</c:v>
                </c:pt>
                <c:pt idx="15">
                  <c:v>2020년 
1월
(유입량)</c:v>
                </c:pt>
                <c:pt idx="16">
                  <c:v>2020년 
2월
(유입량)</c:v>
                </c:pt>
                <c:pt idx="17">
                  <c:v>2020년 
3월
(유입량)</c:v>
                </c:pt>
                <c:pt idx="18">
                  <c:v>2020년 
4월
(유입량)</c:v>
                </c:pt>
                <c:pt idx="19">
                  <c:v>2020년 
5월
(유입량)</c:v>
                </c:pt>
                <c:pt idx="20">
                  <c:v>2020년 
6월
(유입량)</c:v>
                </c:pt>
                <c:pt idx="21">
                  <c:v>2020년 
7월
(유입량)</c:v>
                </c:pt>
                <c:pt idx="22">
                  <c:v>2020년 
8월
(유입량)</c:v>
                </c:pt>
                <c:pt idx="23">
                  <c:v>2020년 
9월
(유입량)</c:v>
                </c:pt>
                <c:pt idx="24">
                  <c:v>2020년 
10월
(유입량)</c:v>
                </c:pt>
                <c:pt idx="25">
                  <c:v>2020년 
11월
(유입량)</c:v>
                </c:pt>
                <c:pt idx="26">
                  <c:v>2020년 
12월
(유입량)</c:v>
                </c:pt>
                <c:pt idx="27">
                  <c:v>2021년 
1월
(유입량)</c:v>
                </c:pt>
                <c:pt idx="28">
                  <c:v>2021년 
2월
(유입량)</c:v>
                </c:pt>
                <c:pt idx="29">
                  <c:v>2021년 
3월
(유입량)</c:v>
                </c:pt>
                <c:pt idx="30">
                  <c:v>2021년 
4월
(유입량)</c:v>
                </c:pt>
                <c:pt idx="31">
                  <c:v>2021년 
5월
(유입량)</c:v>
                </c:pt>
                <c:pt idx="32">
                  <c:v>2021년 
6월
(유입량)</c:v>
                </c:pt>
                <c:pt idx="33">
                  <c:v>2021년 
7월
(유입량)</c:v>
                </c:pt>
                <c:pt idx="34">
                  <c:v>2021년 
8월
(유입량)</c:v>
                </c:pt>
                <c:pt idx="35">
                  <c:v>2021년 
9월
(유입량)</c:v>
                </c:pt>
                <c:pt idx="36">
                  <c:v>2021년 
10월
(유입량)</c:v>
                </c:pt>
                <c:pt idx="37">
                  <c:v>2021년 
11월
(유입량)</c:v>
                </c:pt>
                <c:pt idx="38">
                  <c:v>2021년 
12월
(유입량)</c:v>
                </c:pt>
                <c:pt idx="39">
                  <c:v>2021년 
12월
(유입량)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1764</c:v>
                </c:pt>
                <c:pt idx="1">
                  <c:v>6797</c:v>
                </c:pt>
                <c:pt idx="2">
                  <c:v>749</c:v>
                </c:pt>
                <c:pt idx="3">
                  <c:v>592</c:v>
                </c:pt>
                <c:pt idx="4">
                  <c:v>398</c:v>
                </c:pt>
                <c:pt idx="5">
                  <c:v>419</c:v>
                </c:pt>
                <c:pt idx="6">
                  <c:v>695</c:v>
                </c:pt>
                <c:pt idx="7">
                  <c:v>1059</c:v>
                </c:pt>
                <c:pt idx="8">
                  <c:v>704</c:v>
                </c:pt>
                <c:pt idx="9">
                  <c:v>720</c:v>
                </c:pt>
                <c:pt idx="10">
                  <c:v>474</c:v>
                </c:pt>
                <c:pt idx="11">
                  <c:v>642</c:v>
                </c:pt>
                <c:pt idx="12">
                  <c:v>580</c:v>
                </c:pt>
                <c:pt idx="13">
                  <c:v>613</c:v>
                </c:pt>
                <c:pt idx="14">
                  <c:v>400</c:v>
                </c:pt>
                <c:pt idx="15">
                  <c:v>470</c:v>
                </c:pt>
                <c:pt idx="16">
                  <c:v>726</c:v>
                </c:pt>
                <c:pt idx="17">
                  <c:v>1030</c:v>
                </c:pt>
                <c:pt idx="18">
                  <c:v>1060</c:v>
                </c:pt>
                <c:pt idx="19">
                  <c:v>1546</c:v>
                </c:pt>
                <c:pt idx="20">
                  <c:v>1443</c:v>
                </c:pt>
                <c:pt idx="21">
                  <c:v>1064</c:v>
                </c:pt>
                <c:pt idx="22">
                  <c:v>935</c:v>
                </c:pt>
                <c:pt idx="23">
                  <c:v>622</c:v>
                </c:pt>
                <c:pt idx="24">
                  <c:v>1833</c:v>
                </c:pt>
                <c:pt idx="25">
                  <c:v>1665</c:v>
                </c:pt>
                <c:pt idx="26">
                  <c:v>855</c:v>
                </c:pt>
                <c:pt idx="27">
                  <c:v>1738</c:v>
                </c:pt>
                <c:pt idx="28">
                  <c:v>1665</c:v>
                </c:pt>
                <c:pt idx="29">
                  <c:v>4205</c:v>
                </c:pt>
                <c:pt idx="30">
                  <c:v>3264</c:v>
                </c:pt>
                <c:pt idx="31">
                  <c:v>410</c:v>
                </c:pt>
                <c:pt idx="32">
                  <c:v>3238</c:v>
                </c:pt>
                <c:pt idx="33">
                  <c:v>6359</c:v>
                </c:pt>
                <c:pt idx="34">
                  <c:v>5393</c:v>
                </c:pt>
                <c:pt idx="35">
                  <c:v>4752</c:v>
                </c:pt>
                <c:pt idx="36">
                  <c:v>14629</c:v>
                </c:pt>
                <c:pt idx="37">
                  <c:v>10290</c:v>
                </c:pt>
                <c:pt idx="38">
                  <c:v>14963</c:v>
                </c:pt>
                <c:pt idx="39">
                  <c:v>9631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64-4773-BC27-4194EF19E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555044776"/>
        <c:axId val="555049480"/>
      </c:barChart>
      <c:catAx>
        <c:axId val="555044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600" b="0" i="0" u="none" strike="noStrik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55049480"/>
        <c:crosses val="autoZero"/>
        <c:auto val="1"/>
        <c:lblAlgn val="ctr"/>
        <c:lblOffset val="100"/>
        <c:noMultiLvlLbl val="1"/>
      </c:catAx>
      <c:valAx>
        <c:axId val="55504948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55044776"/>
        <c:crosses val="autoZero"/>
        <c:crossBetween val="midCat"/>
        <c:majorUnit val="1750"/>
        <c:minorUnit val="875"/>
      </c:valAx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749159697132546E-2"/>
          <c:y val="2.1550704714407558E-2"/>
          <c:w val="0.96250840302867458"/>
          <c:h val="0.93227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나눔스토리</c:v>
                </c:pt>
                <c:pt idx="1">
                  <c:v>사업소개</c:v>
                </c:pt>
                <c:pt idx="2">
                  <c:v>재단소식</c:v>
                </c:pt>
                <c:pt idx="3">
                  <c:v>재단소개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1656</c:v>
                </c:pt>
                <c:pt idx="1">
                  <c:v>797</c:v>
                </c:pt>
                <c:pt idx="2">
                  <c:v>3630</c:v>
                </c:pt>
                <c:pt idx="3">
                  <c:v>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E-4F0F-9EC8-C958AEF92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5047520"/>
        <c:axId val="555037720"/>
      </c:barChart>
      <c:catAx>
        <c:axId val="555047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55037720"/>
        <c:crosses val="autoZero"/>
        <c:auto val="1"/>
        <c:lblAlgn val="ctr"/>
        <c:lblOffset val="100"/>
        <c:noMultiLvlLbl val="1"/>
      </c:catAx>
      <c:valAx>
        <c:axId val="55503772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55047520"/>
        <c:crosses val="autoZero"/>
        <c:crossBetween val="between"/>
        <c:majorUnit val="1000"/>
        <c:minorUnit val="1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43100</c:v>
                </c:pt>
                <c:pt idx="1">
                  <c:v>43101</c:v>
                </c:pt>
                <c:pt idx="2">
                  <c:v>43102</c:v>
                </c:pt>
                <c:pt idx="3">
                  <c:v>43103</c:v>
                </c:pt>
                <c:pt idx="4">
                  <c:v>43104</c:v>
                </c:pt>
                <c:pt idx="5">
                  <c:v>43105</c:v>
                </c:pt>
                <c:pt idx="6">
                  <c:v>43106</c:v>
                </c:pt>
                <c:pt idx="7">
                  <c:v>43107</c:v>
                </c:pt>
                <c:pt idx="8">
                  <c:v>43108</c:v>
                </c:pt>
                <c:pt idx="9">
                  <c:v>43109</c:v>
                </c:pt>
                <c:pt idx="10">
                  <c:v>43110</c:v>
                </c:pt>
                <c:pt idx="11">
                  <c:v>43111</c:v>
                </c:pt>
                <c:pt idx="12">
                  <c:v>43112</c:v>
                </c:pt>
                <c:pt idx="13">
                  <c:v>43113</c:v>
                </c:pt>
                <c:pt idx="14">
                  <c:v>43114</c:v>
                </c:pt>
                <c:pt idx="15">
                  <c:v>43115</c:v>
                </c:pt>
                <c:pt idx="16">
                  <c:v>43116</c:v>
                </c:pt>
                <c:pt idx="17">
                  <c:v>43117</c:v>
                </c:pt>
                <c:pt idx="18">
                  <c:v>43118</c:v>
                </c:pt>
                <c:pt idx="19">
                  <c:v>43119</c:v>
                </c:pt>
                <c:pt idx="20">
                  <c:v>43120</c:v>
                </c:pt>
                <c:pt idx="21">
                  <c:v>43121</c:v>
                </c:pt>
                <c:pt idx="22">
                  <c:v>43122</c:v>
                </c:pt>
                <c:pt idx="23">
                  <c:v>43123</c:v>
                </c:pt>
                <c:pt idx="24">
                  <c:v>43124</c:v>
                </c:pt>
                <c:pt idx="25">
                  <c:v>43125</c:v>
                </c:pt>
                <c:pt idx="26">
                  <c:v>43126</c:v>
                </c:pt>
                <c:pt idx="27">
                  <c:v>43127</c:v>
                </c:pt>
                <c:pt idx="28">
                  <c:v>43128</c:v>
                </c:pt>
                <c:pt idx="29">
                  <c:v>43129</c:v>
                </c:pt>
                <c:pt idx="30">
                  <c:v>43130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27</c:v>
                </c:pt>
                <c:pt idx="4">
                  <c:v>136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5-4A48-B44E-B61581AA9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5045952"/>
        <c:axId val="555046344"/>
      </c:barChart>
      <c:dateAx>
        <c:axId val="555045952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55046344"/>
        <c:crosses val="autoZero"/>
        <c:auto val="1"/>
        <c:lblOffset val="100"/>
        <c:baseTimeUnit val="days"/>
      </c:dateAx>
      <c:valAx>
        <c:axId val="5550463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55045952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2021년 11월</c:v>
                </c:pt>
                <c:pt idx="1">
                  <c:v>2021년 12월</c:v>
                </c:pt>
                <c:pt idx="2">
                  <c:v>2022년 01월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255</c:v>
                </c:pt>
                <c:pt idx="2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1-476F-AE7E-607C4B43E6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5048304"/>
        <c:axId val="555047128"/>
      </c:barChart>
      <c:catAx>
        <c:axId val="555048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047128"/>
        <c:crosses val="autoZero"/>
        <c:auto val="1"/>
        <c:lblAlgn val="ctr"/>
        <c:lblOffset val="100"/>
        <c:noMultiLvlLbl val="0"/>
      </c:catAx>
      <c:valAx>
        <c:axId val="55504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04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43100</c:v>
                </c:pt>
                <c:pt idx="1">
                  <c:v>43101</c:v>
                </c:pt>
                <c:pt idx="2">
                  <c:v>43102</c:v>
                </c:pt>
                <c:pt idx="3">
                  <c:v>43103</c:v>
                </c:pt>
                <c:pt idx="4">
                  <c:v>43104</c:v>
                </c:pt>
                <c:pt idx="5">
                  <c:v>43105</c:v>
                </c:pt>
                <c:pt idx="6">
                  <c:v>43106</c:v>
                </c:pt>
                <c:pt idx="7">
                  <c:v>43107</c:v>
                </c:pt>
                <c:pt idx="8">
                  <c:v>43108</c:v>
                </c:pt>
                <c:pt idx="9">
                  <c:v>43109</c:v>
                </c:pt>
                <c:pt idx="10">
                  <c:v>43110</c:v>
                </c:pt>
                <c:pt idx="11">
                  <c:v>43111</c:v>
                </c:pt>
                <c:pt idx="12">
                  <c:v>43112</c:v>
                </c:pt>
                <c:pt idx="13">
                  <c:v>43113</c:v>
                </c:pt>
                <c:pt idx="14">
                  <c:v>43114</c:v>
                </c:pt>
                <c:pt idx="15">
                  <c:v>43115</c:v>
                </c:pt>
                <c:pt idx="16">
                  <c:v>43116</c:v>
                </c:pt>
                <c:pt idx="17">
                  <c:v>43117</c:v>
                </c:pt>
                <c:pt idx="18">
                  <c:v>43118</c:v>
                </c:pt>
                <c:pt idx="19">
                  <c:v>43119</c:v>
                </c:pt>
                <c:pt idx="20">
                  <c:v>43120</c:v>
                </c:pt>
                <c:pt idx="21">
                  <c:v>43121</c:v>
                </c:pt>
                <c:pt idx="22">
                  <c:v>43122</c:v>
                </c:pt>
                <c:pt idx="23">
                  <c:v>43123</c:v>
                </c:pt>
                <c:pt idx="24">
                  <c:v>43124</c:v>
                </c:pt>
                <c:pt idx="25">
                  <c:v>43125</c:v>
                </c:pt>
                <c:pt idx="26">
                  <c:v>43126</c:v>
                </c:pt>
                <c:pt idx="27">
                  <c:v>43127</c:v>
                </c:pt>
                <c:pt idx="28">
                  <c:v>43128</c:v>
                </c:pt>
                <c:pt idx="29">
                  <c:v>43129</c:v>
                </c:pt>
                <c:pt idx="30">
                  <c:v>43130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F-4FE5-9588-6298F971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5043600"/>
        <c:axId val="555043992"/>
      </c:barChart>
      <c:dateAx>
        <c:axId val="55504360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55043992"/>
        <c:crosses val="autoZero"/>
        <c:auto val="1"/>
        <c:lblOffset val="100"/>
        <c:baseTimeUnit val="days"/>
      </c:dateAx>
      <c:valAx>
        <c:axId val="55504399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55043600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004752176994313"/>
          <c:y val="8.1570566865854718E-2"/>
          <c:w val="5.5786995029166259E-2"/>
          <c:h val="7.6211800548567299E-2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 12월</c:v>
                </c:pt>
                <c:pt idx="1">
                  <c:v>2022년 1월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4-48D2-8965-131DDACA0B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5038504"/>
        <c:axId val="555039288"/>
      </c:barChart>
      <c:catAx>
        <c:axId val="555038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039288"/>
        <c:crosses val="autoZero"/>
        <c:auto val="1"/>
        <c:lblAlgn val="ctr"/>
        <c:lblOffset val="100"/>
        <c:noMultiLvlLbl val="0"/>
      </c:catAx>
      <c:valAx>
        <c:axId val="55503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038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44E0-9056-41F9-888D-0DF26EEE0FB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80B8-57F5-4E28-A21B-B8EDC9FE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65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9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0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35382" y="6566180"/>
            <a:ext cx="247431" cy="241980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직사각형 3"/>
          <p:cNvSpPr txBox="1"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Ⅰ. </a:t>
            </a:r>
            <a:r>
              <a:rPr lang="ko-KR" altLang="en-US" dirty="0"/>
              <a:t>운영업무현황</a:t>
            </a:r>
          </a:p>
        </p:txBody>
      </p:sp>
      <p:pic>
        <p:nvPicPr>
          <p:cNvPr id="57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Ⅱ.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Ⅲ</a:t>
            </a:r>
            <a:r>
              <a:rPr dirty="0"/>
              <a:t>. </a:t>
            </a:r>
            <a:r>
              <a:rPr lang="ko-KR" altLang="en-US" dirty="0"/>
              <a:t>익월업무계획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9" descr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71813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0" r:id="rId8"/>
    <p:sldLayoutId id="2147483659" r:id="rId9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lifewelfare.org/article" TargetMode="External"/><Relationship Id="rId7" Type="http://schemas.openxmlformats.org/officeDocument/2006/relationships/hyperlink" Target="https://metlifewelfare.org/auth" TargetMode="External"/><Relationship Id="rId2" Type="http://schemas.openxmlformats.org/officeDocument/2006/relationships/hyperlink" Target="https://metlifewelfar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lifewelfare.org/about" TargetMode="External"/><Relationship Id="rId5" Type="http://schemas.openxmlformats.org/officeDocument/2006/relationships/hyperlink" Target="https://metlifewelfare.org/biz" TargetMode="External"/><Relationship Id="rId4" Type="http://schemas.openxmlformats.org/officeDocument/2006/relationships/hyperlink" Target="https://metlifewelfare.org/stor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sz="2800" b="1" spc="-300" dirty="0">
                <a:solidFill>
                  <a:srgbClr val="808080"/>
                </a:solidFill>
              </a:rPr>
              <a:t>20</a:t>
            </a:r>
            <a:r>
              <a:rPr lang="en-US" sz="2800" b="1" spc="-300" dirty="0">
                <a:solidFill>
                  <a:srgbClr val="808080"/>
                </a:solidFill>
              </a:rPr>
              <a:t>22</a:t>
            </a:r>
            <a:r>
              <a:rPr sz="2800" b="1" spc="-300" dirty="0">
                <a:solidFill>
                  <a:srgbClr val="808080"/>
                </a:solidFill>
              </a:rPr>
              <a:t>년 </a:t>
            </a:r>
            <a:r>
              <a:rPr lang="en-US" sz="2800" b="1" spc="-300" dirty="0">
                <a:solidFill>
                  <a:srgbClr val="808080"/>
                </a:solidFill>
              </a:rPr>
              <a:t> </a:t>
            </a:r>
            <a:r>
              <a:rPr lang="en-US" altLang="ko-KR" sz="2800" b="1" spc="-300" dirty="0">
                <a:solidFill>
                  <a:srgbClr val="808080"/>
                </a:solidFill>
              </a:rPr>
              <a:t>1</a:t>
            </a:r>
            <a:r>
              <a:rPr lang="ko-KR" altLang="en-US" sz="2800" b="1" spc="-300" dirty="0">
                <a:solidFill>
                  <a:srgbClr val="808080"/>
                </a:solidFill>
              </a:rPr>
              <a:t>월</a:t>
            </a:r>
            <a:endParaRPr sz="2800" b="1" spc="-300" dirty="0">
              <a:solidFill>
                <a:srgbClr val="808080"/>
              </a:solidFill>
            </a:endParaRPr>
          </a:p>
          <a:p>
            <a:pPr>
              <a:tabLst>
                <a:tab pos="800100" algn="l"/>
              </a:tabLst>
              <a:defRPr sz="4000" b="1" spc="-300"/>
            </a:pPr>
            <a:r>
              <a:rPr lang="ko-KR" altLang="en-US" sz="4000" dirty="0"/>
              <a:t>메트라이프생명 사회공헌재단 </a:t>
            </a:r>
            <a:r>
              <a:rPr sz="4000" b="1" spc="-300" dirty="0"/>
              <a:t> 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Proprietary and Confidential   Copyright ⓒ </a:t>
            </a:r>
            <a:r>
              <a:rPr sz="600">
                <a:solidFill>
                  <a:srgbClr val="FFFFFF"/>
                </a:solidFill>
              </a:rPr>
              <a:t>20</a:t>
            </a:r>
            <a:r>
              <a:rPr lang="en-US" sz="600">
                <a:solidFill>
                  <a:srgbClr val="FFFFFF"/>
                </a:solidFill>
              </a:rPr>
              <a:t>21</a:t>
            </a:r>
            <a:r>
              <a:rPr sz="600">
                <a:solidFill>
                  <a:srgbClr val="FFFFFF"/>
                </a:solidFill>
              </a:rPr>
              <a:t> </a:t>
            </a:r>
            <a:r>
              <a:rPr sz="600" dirty="0">
                <a:solidFill>
                  <a:srgbClr val="FFFFFF"/>
                </a:solidFill>
              </a:rPr>
              <a:t>megazone corp.  All rights reserved.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No part of this proposal may be reproduced, stored in a retrieval system, or transmitted in any form or by any means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--electronics, mechanical, photocopying, recording, or otherwise-- without the permission of megazone Corporation.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COMPANY CONFIDENTIAL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 dirty="0">
                <a:solidFill>
                  <a:srgbClr val="FFFFFF"/>
                </a:solidFill>
              </a:rPr>
              <a:t>윤 </a:t>
            </a:r>
            <a:r>
              <a:rPr lang="ko-KR" altLang="en-US" sz="1400" dirty="0" err="1">
                <a:solidFill>
                  <a:srgbClr val="FFFFFF"/>
                </a:solidFill>
              </a:rPr>
              <a:t>희</a:t>
            </a:r>
            <a:r>
              <a:rPr lang="ko-KR" altLang="en-US" sz="1400" dirty="0">
                <a:solidFill>
                  <a:srgbClr val="FFFFFF"/>
                </a:solidFill>
              </a:rPr>
              <a:t> 동</a:t>
            </a:r>
            <a:r>
              <a:rPr sz="800" dirty="0">
                <a:solidFill>
                  <a:srgbClr val="FFFFFF"/>
                </a:solidFill>
              </a:rPr>
              <a:t>│ Assistant</a:t>
            </a:r>
          </a:p>
        </p:txBody>
      </p:sp>
      <p:sp>
        <p:nvSpPr>
          <p:cNvPr id="10" name="TextBox 21"/>
          <p:cNvSpPr txBox="1"/>
          <p:nvPr/>
        </p:nvSpPr>
        <p:spPr>
          <a:xfrm>
            <a:off x="674931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sz="1200" dirty="0"/>
              <a:t>9t</a:t>
            </a:r>
            <a:r>
              <a:rPr dirty="0"/>
              <a:t>h</a:t>
            </a:r>
            <a:r>
              <a:rPr lang="en-US" baseline="0" dirty="0"/>
              <a:t> February  2</a:t>
            </a:r>
            <a:r>
              <a:rPr baseline="0" dirty="0"/>
              <a:t>0</a:t>
            </a:r>
            <a:r>
              <a:rPr lang="en-US" baseline="0" dirty="0"/>
              <a:t>22</a:t>
            </a:r>
            <a:endParaRPr baseline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0965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1846202253"/>
              </p:ext>
            </p:extLst>
          </p:nvPr>
        </p:nvGraphicFramePr>
        <p:xfrm>
          <a:off x="452438" y="1224156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0431" y="675337"/>
            <a:ext cx="46018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일별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(01/01~01/31)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768122161"/>
              </p:ext>
            </p:extLst>
          </p:nvPr>
        </p:nvGraphicFramePr>
        <p:xfrm>
          <a:off x="459449" y="1230673"/>
          <a:ext cx="9047504" cy="499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9525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월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(2018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년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2022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차트 1"/>
          <p:cNvGraphicFramePr/>
          <p:nvPr>
            <p:extLst>
              <p:ext uri="{D42A27DB-BD31-4B8C-83A1-F6EECF244321}">
                <p14:modId xmlns:p14="http://schemas.microsoft.com/office/powerpoint/2010/main" val="2706783548"/>
              </p:ext>
            </p:extLst>
          </p:nvPr>
        </p:nvGraphicFramePr>
        <p:xfrm>
          <a:off x="516779" y="1202267"/>
          <a:ext cx="8998696" cy="47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6955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메뉴 별 조회수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방문수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 (01/01~ 01/31)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표 1"/>
          <p:cNvGraphicFramePr/>
          <p:nvPr>
            <p:extLst>
              <p:ext uri="{D42A27DB-BD31-4B8C-83A1-F6EECF244321}">
                <p14:modId xmlns:p14="http://schemas.microsoft.com/office/powerpoint/2010/main" val="3798669595"/>
              </p:ext>
            </p:extLst>
          </p:nvPr>
        </p:nvGraphicFramePr>
        <p:xfrm>
          <a:off x="452439" y="1304925"/>
          <a:ext cx="9037636" cy="2556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방문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페이지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사용자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/>
                        <a:t>평균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(평균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https://metlifewelfare.org/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2,492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00:00:12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12.64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https://metlifewelfare.org/article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sym typeface="맑은 고딕"/>
                        </a:rPr>
                        <a:t>3,630</a:t>
                      </a:r>
                      <a:endParaRPr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00:00:23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40.44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https://metlifewelfare.org/story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1,656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00:00:19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16.76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https://metlifewelfare.org/biz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797</a:t>
                      </a:r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00:00:33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54.08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https://metlifewelfare.org/about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525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00:01:07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70.86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https://metlifewelfare.org/auth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595</a:t>
                      </a:r>
                      <a:endParaRPr lang="ko-KR" altLang="en-US"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00:00:18</a:t>
                      </a:r>
                      <a:endParaRPr lang="en-US" altLang="ko-KR" sz="900" dirty="0">
                        <a:solidFill>
                          <a:schemeClr val="tx1"/>
                        </a:solidFill>
                        <a:sym typeface="맑은 고딕"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effectLst/>
                        </a:rPr>
                        <a:t>53.11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맑은 고딕"/>
                        </a:rPr>
                        <a:t>%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60960" marT="53340" marB="533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페이지 별 방문사용자 수</a:t>
            </a:r>
            <a:r>
              <a:rPr lang="en-US" altLang="ko-KR" sz="1400" dirty="0"/>
              <a:t>, </a:t>
            </a:r>
            <a:r>
              <a:rPr lang="ko-KR" altLang="en-US" sz="1400" dirty="0"/>
              <a:t>평균 머문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이탈율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표 4"/>
          <p:cNvGraphicFramePr/>
          <p:nvPr>
            <p:extLst>
              <p:ext uri="{D42A27DB-BD31-4B8C-83A1-F6EECF244321}">
                <p14:modId xmlns:p14="http://schemas.microsoft.com/office/powerpoint/2010/main" val="3434125934"/>
              </p:ext>
            </p:extLst>
          </p:nvPr>
        </p:nvGraphicFramePr>
        <p:xfrm>
          <a:off x="457785" y="1304006"/>
          <a:ext cx="9037637" cy="445218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3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수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명</a:t>
                      </a: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)</a:t>
                      </a:r>
                      <a:endParaRPr sz="800" b="1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9,187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39441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87932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m.search.naver.com /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brochure.metlife.co.kr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 /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daum.net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guidestar.or.kr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12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inclusionplus.co.kr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13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m.blog.naver.com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m.place.naver.com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mail.daum.net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34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post.naver.com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search.zum.com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/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도메인 별 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게시물 누적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(2014/06/13~2022/01/31)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2153207518"/>
              </p:ext>
            </p:extLst>
          </p:nvPr>
        </p:nvGraphicFramePr>
        <p:xfrm>
          <a:off x="452438" y="1304925"/>
          <a:ext cx="9037636" cy="327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dirty="0">
                          <a:sym typeface="맑은 고딕"/>
                        </a:rPr>
                        <a:t>1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재단의 사회공헌 활동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Brochure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2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해비타트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경험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/story/stories/beautyRead?rvwNo=44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4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Inclusion Plus Solution Lab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임팩트투자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Deal Share Live’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5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Financial Health Forum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소개합니다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6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2020-05-27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7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8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‘미니재해보험 기부 캠페인’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2021-01-07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9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독거어르신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위한 사회공헌활동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2021-02-08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800" dirty="0">
                          <a:sym typeface="맑은 고딕"/>
                        </a:rPr>
                        <a:t>10</a:t>
                      </a:r>
                      <a:endParaRPr sz="800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나누면 배가 되어 돌아옵니다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beautyRead?rvwNo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604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2-1. Traffic Reporting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dirty="0"/>
              <a:t>게시물 </a:t>
            </a:r>
            <a:r>
              <a:rPr lang="en-US" altLang="ko-KR" dirty="0"/>
              <a:t>1</a:t>
            </a:r>
            <a:r>
              <a:rPr lang="ko-KR" altLang="en-US" dirty="0"/>
              <a:t>월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(2021/01/01~2021/01/31)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3090275664"/>
              </p:ext>
            </p:extLst>
          </p:nvPr>
        </p:nvGraphicFramePr>
        <p:xfrm>
          <a:off x="452438" y="1304925"/>
          <a:ext cx="9037636" cy="32664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글로벌스탠다드경영대상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사회책임경영대상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연속 수상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/article/notice/read?articlNo=312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IPSL 3.0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임팩트투자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데모데이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'Deal Share Live' 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참관 신청 모집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2021-11-16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온라인으로 만난 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'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Gift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콘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' 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시즌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 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이야기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2021-11-29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메트라이프생명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, 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무연고 아동을 위한 나눔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팝업북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전달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2021-09-09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재단의 사회공헌 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Brochure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확인하세요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독거어르신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위한 사회공헌활동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2021-02-08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18,645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명의 환경실천참여로 교실에 숲이 생겼어요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2021-10-21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placeRead?rvwNo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AVPN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동북아써밋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금융포용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핀테크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기업이 만드는 사회적가치’ 세션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/article/news/read?articlNo=311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[AVPN 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동북아 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SUMMIT] </a:t>
                      </a:r>
                      <a:r>
                        <a:rPr lang="ko-KR" altLang="en-US" sz="8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메트라이프</a:t>
                      </a:r>
                      <a:r>
                        <a:rPr lang="ko-KR" altLang="en-US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사회공헌재단의 세션에 초대합니다</a:t>
                      </a:r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8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2021-11-08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8267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14545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https://www.metlifewelfare.org/about/finance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 사이트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(01/01~01/31)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785226199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4043752392"/>
              </p:ext>
            </p:extLst>
          </p:nvPr>
        </p:nvGraphicFramePr>
        <p:xfrm>
          <a:off x="454319" y="4791083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/>
              <a:t>11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2526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(01/01~01/31)</a:t>
            </a:r>
            <a:endParaRPr lang="ko-KR" altLang="en-US" sz="1100" dirty="0"/>
          </a:p>
        </p:txBody>
      </p: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4835382" y="6566180"/>
            <a:ext cx="247431" cy="241980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Yoon 윤고딕 540_T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aphicFrame>
        <p:nvGraphicFramePr>
          <p:cNvPr id="15" name="차트 1"/>
          <p:cNvGraphicFramePr/>
          <p:nvPr>
            <p:extLst>
              <p:ext uri="{D42A27DB-BD31-4B8C-83A1-F6EECF244321}">
                <p14:modId xmlns:p14="http://schemas.microsoft.com/office/powerpoint/2010/main" val="1322193122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6790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하단 재무건강 공지 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https://www.finhealthindex.org/?utm_source=metlifewelfare&amp;utm_medium=site&amp;utm_campaign=1014ms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Financial Health &gt;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 연구 및 캠페인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https://www.metlifewelfare.org/biz/finance/health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trackOutboundLink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('https://www.finhealthindex.org/', true); 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 재무건강</a:t>
            </a:r>
            <a:endParaRPr lang="ko-KR" altLang="en-US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623829535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/>
              <a:t>12</a:t>
            </a:r>
            <a:r>
              <a:rPr lang="ko-KR" altLang="en-US" sz="1100" dirty="0"/>
              <a:t>월 </a:t>
            </a:r>
            <a:r>
              <a:rPr lang="en-US" altLang="ko-KR" sz="1100" dirty="0"/>
              <a:t>~ 2021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55809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9410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605105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sz="1100" b="1" dirty="0">
                <a:solidFill>
                  <a:srgbClr val="808080"/>
                </a:solidFill>
              </a:rPr>
              <a:t>MEGAZONE</a:t>
            </a:r>
            <a:endParaRPr sz="1100" b="1" dirty="0">
              <a:solidFill>
                <a:srgbClr val="808080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 </a:t>
            </a:r>
            <a:r>
              <a:rPr sz="1600" b="1" dirty="0"/>
              <a:t>Monthly Report</a:t>
            </a:r>
          </a:p>
        </p:txBody>
      </p:sp>
      <p:sp>
        <p:nvSpPr>
          <p:cNvPr id="135" name="Rectangle 22"/>
          <p:cNvSpPr txBox="1"/>
          <p:nvPr/>
        </p:nvSpPr>
        <p:spPr>
          <a:xfrm>
            <a:off x="682656" y="2051157"/>
            <a:ext cx="4102072" cy="17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1100">
                <a:solidFill>
                  <a:srgbClr val="808080"/>
                </a:solidFill>
              </a:defRPr>
            </a:lvl1pPr>
          </a:lstStyle>
          <a:p>
            <a:r>
              <a:t>메트라이프코리아재단 사이트 월간 운영보고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9247" y="2623671"/>
            <a:ext cx="301811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1-1.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작업량 추이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/>
              <a:t>  1-2.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1-3.</a:t>
            </a:r>
            <a:r>
              <a:rPr kumimoji="0" lang="en-US" altLang="ko-KR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ko-KR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주요작업내용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2-1. Traffic Reporting</a:t>
            </a:r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2-2. Outbound</a:t>
            </a:r>
            <a:r>
              <a:rPr lang="ko-KR" altLang="en-US" sz="1200" dirty="0"/>
              <a:t> 현황</a:t>
            </a:r>
            <a:endParaRPr lang="en-US" altLang="ko-KR" sz="1200" dirty="0"/>
          </a:p>
          <a:p>
            <a:pPr lvl="0">
              <a:spcBef>
                <a:spcPts val="600"/>
              </a:spcBef>
            </a:pPr>
            <a:endParaRPr lang="en-US" altLang="ko-KR" sz="1400" b="1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3.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익월업무계획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1462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AutoShape 9"/>
          <p:cNvGrpSpPr/>
          <p:nvPr/>
        </p:nvGrpSpPr>
        <p:grpSpPr>
          <a:xfrm>
            <a:off x="488950" y="1447367"/>
            <a:ext cx="8928100" cy="1604647"/>
            <a:chOff x="0" y="0"/>
            <a:chExt cx="8928100" cy="1250561"/>
          </a:xfrm>
        </p:grpSpPr>
        <p:sp>
          <p:nvSpPr>
            <p:cNvPr id="239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000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0" name="없음"/>
            <p:cNvSpPr txBox="1"/>
            <p:nvPr/>
          </p:nvSpPr>
          <p:spPr>
            <a:xfrm>
              <a:off x="0" y="499359"/>
              <a:ext cx="8928100" cy="251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pPr fontAlgn="ctr"/>
              <a:r>
                <a: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사이트 모니터링</a:t>
              </a:r>
              <a:endPara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42" name="TextBox 6"/>
          <p:cNvSpPr txBox="1"/>
          <p:nvPr/>
        </p:nvSpPr>
        <p:spPr>
          <a:xfrm>
            <a:off x="344487" y="210721"/>
            <a:ext cx="15686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dirty="0" err="1"/>
              <a:t>익월업무계획</a:t>
            </a:r>
            <a:endParaRPr dirty="0"/>
          </a:p>
        </p:txBody>
      </p:sp>
      <p:sp>
        <p:nvSpPr>
          <p:cNvPr id="243" name="Text Box 7"/>
          <p:cNvSpPr txBox="1"/>
          <p:nvPr/>
        </p:nvSpPr>
        <p:spPr>
          <a:xfrm>
            <a:off x="488504" y="1188226"/>
            <a:ext cx="79067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01. </a:t>
            </a:r>
            <a:r>
              <a:rPr dirty="0" err="1"/>
              <a:t>예정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4" name="Text Box 7"/>
          <p:cNvSpPr txBox="1"/>
          <p:nvPr/>
        </p:nvSpPr>
        <p:spPr>
          <a:xfrm>
            <a:off x="488949" y="3309133"/>
            <a:ext cx="181065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02.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 및 기획 </a:t>
            </a:r>
            <a:r>
              <a:rPr dirty="0" err="1"/>
              <a:t>미확정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5" name="Text Box 7"/>
          <p:cNvSpPr txBox="1"/>
          <p:nvPr/>
        </p:nvSpPr>
        <p:spPr>
          <a:xfrm>
            <a:off x="488950" y="4916064"/>
            <a:ext cx="755393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t>03. 이슈사항</a:t>
            </a:r>
          </a:p>
        </p:txBody>
      </p:sp>
      <p:sp>
        <p:nvSpPr>
          <p:cNvPr id="246" name="TextBox 9"/>
          <p:cNvSpPr txBox="1"/>
          <p:nvPr/>
        </p:nvSpPr>
        <p:spPr>
          <a:xfrm>
            <a:off x="488503" y="764688"/>
            <a:ext cx="1432096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3-1. 익월 업무계획</a:t>
            </a:r>
          </a:p>
        </p:txBody>
      </p:sp>
      <p:grpSp>
        <p:nvGrpSpPr>
          <p:cNvPr id="249" name="AutoShape 9"/>
          <p:cNvGrpSpPr/>
          <p:nvPr/>
        </p:nvGrpSpPr>
        <p:grpSpPr>
          <a:xfrm>
            <a:off x="488950" y="3569022"/>
            <a:ext cx="8928100" cy="1029832"/>
            <a:chOff x="0" y="0"/>
            <a:chExt cx="8928100" cy="1250561"/>
          </a:xfrm>
        </p:grpSpPr>
        <p:sp>
          <p:nvSpPr>
            <p:cNvPr id="247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8" name="없음"/>
            <p:cNvSpPr txBox="1"/>
            <p:nvPr/>
          </p:nvSpPr>
          <p:spPr>
            <a:xfrm>
              <a:off x="0" y="447131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grpSp>
        <p:nvGrpSpPr>
          <p:cNvPr id="17" name="AutoShape 9"/>
          <p:cNvGrpSpPr/>
          <p:nvPr/>
        </p:nvGrpSpPr>
        <p:grpSpPr>
          <a:xfrm>
            <a:off x="488950" y="5171906"/>
            <a:ext cx="8928100" cy="1029832"/>
            <a:chOff x="0" y="0"/>
            <a:chExt cx="8928100" cy="1250561"/>
          </a:xfrm>
        </p:grpSpPr>
        <p:sp>
          <p:nvSpPr>
            <p:cNvPr id="18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9" name="없음"/>
            <p:cNvSpPr txBox="1"/>
            <p:nvPr/>
          </p:nvSpPr>
          <p:spPr>
            <a:xfrm>
              <a:off x="0" y="447130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737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/>
          <p:cNvSpPr txBox="1"/>
          <p:nvPr/>
        </p:nvSpPr>
        <p:spPr>
          <a:xfrm>
            <a:off x="344487" y="210721"/>
            <a:ext cx="177716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현황</a:t>
            </a:r>
          </a:p>
        </p:txBody>
      </p:sp>
      <p:sp>
        <p:nvSpPr>
          <p:cNvPr id="142" name="TextBox 9"/>
          <p:cNvSpPr txBox="1"/>
          <p:nvPr/>
        </p:nvSpPr>
        <p:spPr>
          <a:xfrm>
            <a:off x="488504" y="610800"/>
            <a:ext cx="1228899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1-1.작업량 </a:t>
            </a:r>
            <a:r>
              <a:rPr dirty="0" err="1"/>
              <a:t>추이</a:t>
            </a:r>
            <a:endParaRPr dirty="0"/>
          </a:p>
        </p:txBody>
      </p:sp>
      <p:graphicFrame>
        <p:nvGraphicFramePr>
          <p:cNvPr id="143" name="표 15"/>
          <p:cNvGraphicFramePr/>
          <p:nvPr>
            <p:extLst>
              <p:ext uri="{D42A27DB-BD31-4B8C-83A1-F6EECF244321}">
                <p14:modId xmlns:p14="http://schemas.microsoft.com/office/powerpoint/2010/main" val="2019610206"/>
              </p:ext>
            </p:extLst>
          </p:nvPr>
        </p:nvGraphicFramePr>
        <p:xfrm>
          <a:off x="465044" y="981075"/>
          <a:ext cx="9025029" cy="52362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9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811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기간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기획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디자인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퍼블리싱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개발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총 작업량 (M/M)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ym typeface="맑은 고딕"/>
                        </a:rPr>
                        <a:t>20</a:t>
                      </a:r>
                      <a:r>
                        <a:rPr lang="en-US" sz="1000" b="1" dirty="0">
                          <a:sym typeface="맑은 고딕"/>
                        </a:rPr>
                        <a:t>22</a:t>
                      </a:r>
                      <a:r>
                        <a:rPr sz="1000" b="1" dirty="0">
                          <a:sym typeface="맑은 고딕"/>
                        </a:rPr>
                        <a:t>.</a:t>
                      </a:r>
                      <a:r>
                        <a:rPr lang="en-US" sz="1000" b="1" dirty="0">
                          <a:sym typeface="맑은 고딕"/>
                        </a:rPr>
                        <a:t>01.01</a:t>
                      </a:r>
                      <a:r>
                        <a:rPr sz="1000" b="1" dirty="0">
                          <a:sym typeface="맑은 고딕"/>
                        </a:rPr>
                        <a:t> ~ </a:t>
                      </a:r>
                      <a:r>
                        <a:rPr lang="en-US" altLang="ko-KR" sz="1000" b="1" dirty="0">
                          <a:sym typeface="맑은 고딕"/>
                        </a:rPr>
                        <a:t>2022.01.31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0.12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0.01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0.02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0.24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0.39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차트 7"/>
          <p:cNvGraphicFramePr/>
          <p:nvPr>
            <p:extLst>
              <p:ext uri="{D42A27DB-BD31-4B8C-83A1-F6EECF244321}">
                <p14:modId xmlns:p14="http://schemas.microsoft.com/office/powerpoint/2010/main" val="3486660627"/>
              </p:ext>
            </p:extLst>
          </p:nvPr>
        </p:nvGraphicFramePr>
        <p:xfrm>
          <a:off x="253377" y="2204096"/>
          <a:ext cx="9025029" cy="4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7" name="그룹 6"/>
          <p:cNvGrpSpPr/>
          <p:nvPr/>
        </p:nvGrpSpPr>
        <p:grpSpPr>
          <a:xfrm>
            <a:off x="873123" y="4822780"/>
            <a:ext cx="9032877" cy="369329"/>
            <a:chOff x="-3" y="-70360"/>
            <a:chExt cx="6151119" cy="369326"/>
          </a:xfrm>
        </p:grpSpPr>
        <p:sp>
          <p:nvSpPr>
            <p:cNvPr id="145" name="직선 연결선 12"/>
            <p:cNvSpPr/>
            <p:nvPr/>
          </p:nvSpPr>
          <p:spPr>
            <a:xfrm>
              <a:off x="-3" y="114303"/>
              <a:ext cx="5667534" cy="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5649514" y="-70360"/>
              <a:ext cx="501602" cy="36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 err="1"/>
                <a:t>계약</a:t>
              </a:r>
              <a:r>
                <a:rPr sz="900" b="1" dirty="0"/>
                <a:t> </a:t>
              </a:r>
              <a:r>
                <a:rPr lang="en-US" sz="900" b="1" dirty="0"/>
                <a:t>M/M</a:t>
              </a:r>
            </a:p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/>
                <a:t>0.30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2" name="TextBox 9"/>
          <p:cNvSpPr txBox="1"/>
          <p:nvPr/>
        </p:nvSpPr>
        <p:spPr>
          <a:xfrm>
            <a:off x="488503" y="610800"/>
            <a:ext cx="11245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1-2. 업무 내역</a:t>
            </a:r>
          </a:p>
        </p:txBody>
      </p:sp>
      <p:graphicFrame>
        <p:nvGraphicFramePr>
          <p:cNvPr id="153" name="표 7"/>
          <p:cNvGraphicFramePr/>
          <p:nvPr>
            <p:extLst>
              <p:ext uri="{D42A27DB-BD31-4B8C-83A1-F6EECF244321}">
                <p14:modId xmlns:p14="http://schemas.microsoft.com/office/powerpoint/2010/main" val="1305758547"/>
              </p:ext>
            </p:extLst>
          </p:nvPr>
        </p:nvGraphicFramePr>
        <p:xfrm>
          <a:off x="468681" y="981071"/>
          <a:ext cx="9021395" cy="155660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4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No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요청일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</a:t>
                      </a:r>
                      <a:r>
                        <a:rPr sz="9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내용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완료일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1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2022-01-03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본인</a:t>
                      </a:r>
                      <a:r>
                        <a:rPr lang="en-US" altLang="ko-KR" sz="900" b="0">
                          <a:sym typeface="맑은 고딕"/>
                        </a:rPr>
                        <a:t> </a:t>
                      </a:r>
                      <a:r>
                        <a:rPr lang="ko-KR" altLang="en-US" sz="900" b="0">
                          <a:sym typeface="맑은 고딕"/>
                        </a:rPr>
                        <a:t>인증 오류의 건 </a:t>
                      </a:r>
                      <a:endParaRPr lang="ko-KR" altLang="en-US"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2022-01-03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완료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2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2022-01-17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재단소개</a:t>
                      </a:r>
                      <a:r>
                        <a:rPr lang="en-US" altLang="ko-KR" sz="900" b="0" dirty="0">
                          <a:sym typeface="맑은 고딕"/>
                        </a:rPr>
                        <a:t> &gt;</a:t>
                      </a:r>
                      <a:r>
                        <a:rPr lang="en-US" altLang="ko-KR" sz="900" b="0" baseline="0" dirty="0">
                          <a:sym typeface="맑은 고딕"/>
                        </a:rPr>
                        <a:t> </a:t>
                      </a:r>
                      <a:r>
                        <a:rPr lang="ko-KR" altLang="en-US" sz="900" b="0" baseline="0" dirty="0">
                          <a:sym typeface="맑은 고딕"/>
                        </a:rPr>
                        <a:t>비전과 전략 </a:t>
                      </a:r>
                      <a:r>
                        <a:rPr lang="ko-KR" altLang="en-US" sz="900" b="0" baseline="0" dirty="0" err="1">
                          <a:sym typeface="맑은 고딕"/>
                        </a:rPr>
                        <a:t>콘텐츠</a:t>
                      </a:r>
                      <a:r>
                        <a:rPr lang="ko-KR" altLang="en-US" sz="900" b="0" baseline="0" dirty="0">
                          <a:sym typeface="맑은 고딕"/>
                        </a:rPr>
                        <a:t> 수정</a:t>
                      </a:r>
                      <a:endParaRPr lang="ko-KR" altLang="en-US"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2022-01-27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완료</a:t>
                      </a:r>
                      <a:endParaRPr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3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2022-01-17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재단소개</a:t>
                      </a:r>
                      <a:r>
                        <a:rPr lang="en-US" altLang="ko-KR" sz="900" b="0" dirty="0">
                          <a:sym typeface="맑은 고딕"/>
                        </a:rPr>
                        <a:t> &gt;</a:t>
                      </a:r>
                      <a:r>
                        <a:rPr lang="en-US" altLang="ko-KR" sz="900" b="0" baseline="0" dirty="0">
                          <a:sym typeface="맑은 고딕"/>
                        </a:rPr>
                        <a:t> </a:t>
                      </a:r>
                      <a:r>
                        <a:rPr lang="ko-KR" altLang="en-US" sz="900" b="0" baseline="0" dirty="0">
                          <a:sym typeface="맑은 고딕"/>
                        </a:rPr>
                        <a:t>재단 연혁 </a:t>
                      </a:r>
                      <a:r>
                        <a:rPr lang="ko-KR" altLang="en-US" sz="900" b="0" baseline="0" dirty="0" err="1">
                          <a:sym typeface="맑은 고딕"/>
                        </a:rPr>
                        <a:t>콘텐츠</a:t>
                      </a:r>
                      <a:r>
                        <a:rPr lang="ko-KR" altLang="en-US" sz="900" b="0" baseline="0" dirty="0">
                          <a:sym typeface="맑은 고딕"/>
                        </a:rPr>
                        <a:t> 수정</a:t>
                      </a:r>
                      <a:endParaRPr lang="ko-KR" altLang="en-US"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2022-01-27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완료</a:t>
                      </a:r>
                      <a:endParaRPr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4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2022-01-27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임직원 활동 메뉴 </a:t>
                      </a:r>
                      <a:r>
                        <a:rPr lang="ko-KR" altLang="en-US" sz="900" b="0" dirty="0" err="1">
                          <a:sym typeface="맑은 고딕"/>
                        </a:rPr>
                        <a:t>비노출</a:t>
                      </a:r>
                      <a:endParaRPr lang="ko-KR" altLang="en-US"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2022-01-27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완료</a:t>
                      </a:r>
                      <a:endParaRPr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5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2022-01-13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서버 이관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900" b="0" dirty="0">
                          <a:sym typeface="맑은 고딕"/>
                        </a:rPr>
                        <a:t>2022-01-28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b="0" dirty="0">
                          <a:sym typeface="맑은 고딕"/>
                        </a:rPr>
                        <a:t>완료</a:t>
                      </a:r>
                      <a:endParaRPr sz="900" b="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9129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표 13"/>
          <p:cNvGraphicFramePr/>
          <p:nvPr>
            <p:extLst>
              <p:ext uri="{D42A27DB-BD31-4B8C-83A1-F6EECF244321}">
                <p14:modId xmlns:p14="http://schemas.microsoft.com/office/powerpoint/2010/main" val="3657179256"/>
              </p:ext>
            </p:extLst>
          </p:nvPr>
        </p:nvGraphicFramePr>
        <p:xfrm>
          <a:off x="474660" y="980305"/>
          <a:ext cx="9014843" cy="426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요청일 / 완료일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 b="0">
                          <a:solidFill>
                            <a:srgbClr val="000000"/>
                          </a:solidFill>
                          <a:sym typeface="맑은 고딕"/>
                        </a:defRPr>
                      </a:pPr>
                      <a:r>
                        <a:rPr lang="en-US" altLang="ko-KR" sz="800" dirty="0">
                          <a:sym typeface="맑은 고딕"/>
                        </a:rPr>
                        <a:t>2022-01-17 </a:t>
                      </a:r>
                      <a:r>
                        <a:rPr lang="en-US" altLang="ko-KR" dirty="0">
                          <a:solidFill>
                            <a:srgbClr val="0F253F"/>
                          </a:solidFill>
                        </a:rPr>
                        <a:t>/ </a:t>
                      </a:r>
                      <a:r>
                        <a:rPr lang="en-US" altLang="ko-KR" sz="800" dirty="0">
                          <a:sym typeface="맑은 고딕"/>
                        </a:rPr>
                        <a:t>2021-01-27</a:t>
                      </a:r>
                      <a:endParaRPr lang="en-US" altLang="ko-KR" dirty="0">
                        <a:solidFill>
                          <a:srgbClr val="0F253F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요청자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sym typeface="맑은 고딕"/>
                        </a:rPr>
                        <a:t>신민정 과장님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>
                          <a:solidFill>
                            <a:srgbClr val="0F253F"/>
                          </a:solidFill>
                          <a:sym typeface="맑은 고딕"/>
                        </a:rPr>
                        <a:t>업무내역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800" b="0" dirty="0">
                          <a:sym typeface="맑은 고딕"/>
                        </a:rPr>
                        <a:t>재단소개</a:t>
                      </a:r>
                      <a:r>
                        <a:rPr lang="en-US" altLang="ko-KR" sz="800" b="0" dirty="0">
                          <a:sym typeface="맑은 고딕"/>
                        </a:rPr>
                        <a:t> &gt;</a:t>
                      </a:r>
                      <a:r>
                        <a:rPr lang="en-US" altLang="ko-KR" sz="800" b="0" baseline="0" dirty="0">
                          <a:sym typeface="맑은 고딕"/>
                        </a:rPr>
                        <a:t> </a:t>
                      </a:r>
                      <a:r>
                        <a:rPr lang="ko-KR" altLang="en-US" sz="800" b="0" baseline="0" dirty="0">
                          <a:sym typeface="맑은 고딕"/>
                        </a:rPr>
                        <a:t>비전과 전략 </a:t>
                      </a:r>
                      <a:r>
                        <a:rPr lang="ko-KR" altLang="en-US" sz="800" b="0" baseline="0" dirty="0" err="1">
                          <a:sym typeface="맑은 고딕"/>
                        </a:rPr>
                        <a:t>콘텐츠</a:t>
                      </a:r>
                      <a:r>
                        <a:rPr lang="ko-KR" altLang="en-US" sz="800" b="0" baseline="0" dirty="0">
                          <a:sym typeface="맑은 고딕"/>
                        </a:rPr>
                        <a:t> 수정</a:t>
                      </a:r>
                      <a:endParaRPr lang="ko-KR" altLang="en-US" sz="800" b="0" dirty="0"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업무파트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디자인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퍼블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직사각형 14"/>
          <p:cNvSpPr/>
          <p:nvPr/>
        </p:nvSpPr>
        <p:spPr>
          <a:xfrm>
            <a:off x="474660" y="1628105"/>
            <a:ext cx="9014843" cy="4753646"/>
          </a:xfrm>
          <a:prstGeom prst="rect">
            <a:avLst/>
          </a:prstGeom>
          <a:ln w="3175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488504" y="610800"/>
            <a:ext cx="1481493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1-3. 주요 작업 내용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4835382" y="6575705"/>
            <a:ext cx="247431" cy="241980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2509917" y="2353656"/>
            <a:ext cx="5040000" cy="18887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36000" lvl="0" algn="ctr" hangingPunct="1">
              <a:defRPr sz="1800"/>
            </a:pPr>
            <a:r>
              <a:rPr lang="ko-KR" altLang="en-US" sz="800" b="1" dirty="0">
                <a:solidFill>
                  <a:schemeClr val="bg1"/>
                </a:solidFill>
              </a:rPr>
              <a:t>재단 소개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>
                <a:solidFill>
                  <a:schemeClr val="bg1"/>
                </a:solidFill>
              </a:rPr>
              <a:t>비전과 전략 세부 </a:t>
            </a:r>
            <a:r>
              <a:rPr lang="ko-KR" altLang="en-US" sz="8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800" b="1" dirty="0">
                <a:solidFill>
                  <a:schemeClr val="bg1"/>
                </a:solidFill>
              </a:rPr>
              <a:t> 수정</a:t>
            </a:r>
            <a:endParaRPr lang="ko-KR" altLang="en-US" sz="800" b="1" dirty="0">
              <a:solidFill>
                <a:schemeClr val="bg1"/>
              </a:solidFill>
              <a:sym typeface="Yoon 윤고딕 540_T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1505" y="1809128"/>
            <a:ext cx="7581152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ko-KR" altLang="en-US" sz="1200" b="1" dirty="0"/>
              <a:t>재단 소개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비전과 전략 </a:t>
            </a:r>
            <a:r>
              <a:rPr lang="ko-KR" altLang="en-US" sz="1200" b="1" dirty="0" err="1"/>
              <a:t>콘텐츠</a:t>
            </a:r>
            <a:r>
              <a:rPr lang="ko-KR" altLang="en-US" sz="1200" b="1" dirty="0"/>
              <a:t> 수정</a:t>
            </a:r>
            <a:br>
              <a:rPr lang="ko-KR" altLang="en-US" sz="1200" dirty="0"/>
            </a:br>
            <a:r>
              <a:rPr lang="en-US" altLang="ko-KR" sz="1050" dirty="0"/>
              <a:t>https://metlifewelfare.org/about/vision</a:t>
            </a:r>
            <a:endParaRPr lang="ko-KR" altLang="en-US" sz="105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98" y="2648483"/>
            <a:ext cx="3888798" cy="36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714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표 13"/>
          <p:cNvGraphicFramePr/>
          <p:nvPr>
            <p:extLst>
              <p:ext uri="{D42A27DB-BD31-4B8C-83A1-F6EECF244321}">
                <p14:modId xmlns:p14="http://schemas.microsoft.com/office/powerpoint/2010/main" val="1708423014"/>
              </p:ext>
            </p:extLst>
          </p:nvPr>
        </p:nvGraphicFramePr>
        <p:xfrm>
          <a:off x="474660" y="980305"/>
          <a:ext cx="9014843" cy="426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요청일 / 완료일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 b="0">
                          <a:solidFill>
                            <a:srgbClr val="000000"/>
                          </a:solidFill>
                          <a:sym typeface="맑은 고딕"/>
                        </a:defRPr>
                      </a:pPr>
                      <a:r>
                        <a:rPr lang="en-US" altLang="ko-KR" sz="800" dirty="0">
                          <a:sym typeface="맑은 고딕"/>
                        </a:rPr>
                        <a:t>2022-01-17 </a:t>
                      </a:r>
                      <a:r>
                        <a:rPr lang="en-US" altLang="ko-KR" dirty="0">
                          <a:solidFill>
                            <a:srgbClr val="0F253F"/>
                          </a:solidFill>
                        </a:rPr>
                        <a:t>/ </a:t>
                      </a:r>
                      <a:r>
                        <a:rPr lang="en-US" altLang="ko-KR" sz="800" dirty="0">
                          <a:sym typeface="맑은 고딕"/>
                        </a:rPr>
                        <a:t>2021-01-27</a:t>
                      </a:r>
                      <a:endParaRPr lang="en-US" altLang="ko-KR" dirty="0">
                        <a:solidFill>
                          <a:srgbClr val="0F253F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요청자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sym typeface="맑은 고딕"/>
                        </a:rPr>
                        <a:t>신민정 과장님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>
                          <a:solidFill>
                            <a:srgbClr val="0F253F"/>
                          </a:solidFill>
                          <a:sym typeface="맑은 고딕"/>
                        </a:rPr>
                        <a:t>업무내역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800" b="0" dirty="0">
                          <a:sym typeface="맑은 고딕"/>
                        </a:rPr>
                        <a:t>재단소개</a:t>
                      </a:r>
                      <a:r>
                        <a:rPr lang="en-US" altLang="ko-KR" sz="800" b="0" dirty="0">
                          <a:sym typeface="맑은 고딕"/>
                        </a:rPr>
                        <a:t> &gt;</a:t>
                      </a:r>
                      <a:r>
                        <a:rPr lang="en-US" altLang="ko-KR" sz="800" b="0" baseline="0" dirty="0">
                          <a:sym typeface="맑은 고딕"/>
                        </a:rPr>
                        <a:t> </a:t>
                      </a:r>
                      <a:r>
                        <a:rPr lang="ko-KR" altLang="en-US" sz="800" b="0" baseline="0" dirty="0">
                          <a:sym typeface="맑은 고딕"/>
                        </a:rPr>
                        <a:t>재단 연혁 </a:t>
                      </a:r>
                      <a:r>
                        <a:rPr lang="ko-KR" altLang="en-US" sz="800" b="0" baseline="0" dirty="0" err="1">
                          <a:sym typeface="맑은 고딕"/>
                        </a:rPr>
                        <a:t>콘텐츠</a:t>
                      </a:r>
                      <a:r>
                        <a:rPr lang="ko-KR" altLang="en-US" sz="800" b="0" baseline="0" dirty="0">
                          <a:sym typeface="맑은 고딕"/>
                        </a:rPr>
                        <a:t> 추가</a:t>
                      </a:r>
                      <a:endParaRPr lang="ko-KR" altLang="en-US" sz="800" b="0" dirty="0"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업무파트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디자인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퍼블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직사각형 14"/>
          <p:cNvSpPr/>
          <p:nvPr/>
        </p:nvSpPr>
        <p:spPr>
          <a:xfrm>
            <a:off x="474660" y="1628105"/>
            <a:ext cx="9014843" cy="4753646"/>
          </a:xfrm>
          <a:prstGeom prst="rect">
            <a:avLst/>
          </a:prstGeom>
          <a:ln w="3175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488504" y="610800"/>
            <a:ext cx="1481493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1-3. 주요 작업 내용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4835382" y="6575705"/>
            <a:ext cx="247431" cy="241980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2509917" y="2353656"/>
            <a:ext cx="5040000" cy="18887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36000" lvl="0" algn="ctr" hangingPunct="1">
              <a:defRPr sz="1800"/>
            </a:pPr>
            <a:r>
              <a:rPr lang="ko-KR" altLang="en-US" sz="800" b="1" dirty="0">
                <a:solidFill>
                  <a:schemeClr val="bg1"/>
                </a:solidFill>
              </a:rPr>
              <a:t>재단 소개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>
                <a:solidFill>
                  <a:schemeClr val="bg1"/>
                </a:solidFill>
              </a:rPr>
              <a:t>재단 연혁 </a:t>
            </a:r>
            <a:r>
              <a:rPr lang="en-US" altLang="ko-KR" sz="800" b="1" dirty="0">
                <a:solidFill>
                  <a:schemeClr val="bg1"/>
                </a:solidFill>
              </a:rPr>
              <a:t>2021</a:t>
            </a:r>
            <a:r>
              <a:rPr lang="ko-KR" altLang="en-US" sz="800" b="1" dirty="0">
                <a:solidFill>
                  <a:schemeClr val="bg1"/>
                </a:solidFill>
              </a:rPr>
              <a:t>년 </a:t>
            </a:r>
            <a:r>
              <a:rPr lang="ko-KR" altLang="en-US" sz="8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800" b="1" dirty="0">
                <a:solidFill>
                  <a:schemeClr val="bg1"/>
                </a:solidFill>
              </a:rPr>
              <a:t> 추가 </a:t>
            </a:r>
            <a:endParaRPr lang="ko-KR" altLang="en-US" sz="800" b="1" dirty="0">
              <a:solidFill>
                <a:schemeClr val="bg1"/>
              </a:solidFill>
              <a:sym typeface="Yoon 윤고딕 540_T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1505" y="1809128"/>
            <a:ext cx="7581152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ko-KR" altLang="en-US" sz="1200" b="1" dirty="0"/>
              <a:t>재단 소개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재단 연혁 </a:t>
            </a:r>
            <a:r>
              <a:rPr lang="ko-KR" altLang="en-US" sz="1200" b="1" dirty="0" err="1"/>
              <a:t>콘텐츠</a:t>
            </a:r>
            <a:r>
              <a:rPr lang="ko-KR" altLang="en-US" sz="1200" b="1" dirty="0"/>
              <a:t> 추가</a:t>
            </a:r>
            <a:br>
              <a:rPr lang="ko-KR" altLang="en-US" sz="1200" dirty="0"/>
            </a:br>
            <a:r>
              <a:rPr lang="en-US" altLang="ko-KR" sz="1050" dirty="0"/>
              <a:t>https://metlifewelfare.org/about/history#</a:t>
            </a:r>
            <a:endParaRPr lang="ko-KR" altLang="en-US" sz="105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15" y="2736489"/>
            <a:ext cx="3477531" cy="32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05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표 13"/>
          <p:cNvGraphicFramePr/>
          <p:nvPr>
            <p:extLst>
              <p:ext uri="{D42A27DB-BD31-4B8C-83A1-F6EECF244321}">
                <p14:modId xmlns:p14="http://schemas.microsoft.com/office/powerpoint/2010/main" val="832333901"/>
              </p:ext>
            </p:extLst>
          </p:nvPr>
        </p:nvGraphicFramePr>
        <p:xfrm>
          <a:off x="474660" y="980305"/>
          <a:ext cx="9014843" cy="426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요청일 / 완료일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 b="0">
                          <a:solidFill>
                            <a:srgbClr val="000000"/>
                          </a:solidFill>
                          <a:sym typeface="맑은 고딕"/>
                        </a:defRPr>
                      </a:pPr>
                      <a:r>
                        <a:rPr lang="en-US" altLang="ko-KR" sz="800" dirty="0">
                          <a:sym typeface="맑은 고딕"/>
                        </a:rPr>
                        <a:t>2022-01-27 </a:t>
                      </a:r>
                      <a:r>
                        <a:rPr lang="en-US" altLang="ko-KR" dirty="0">
                          <a:solidFill>
                            <a:srgbClr val="0F253F"/>
                          </a:solidFill>
                        </a:rPr>
                        <a:t>/ </a:t>
                      </a:r>
                      <a:r>
                        <a:rPr lang="en-US" altLang="ko-KR" sz="800" dirty="0">
                          <a:sym typeface="맑은 고딕"/>
                        </a:rPr>
                        <a:t>2021-01-27</a:t>
                      </a:r>
                      <a:endParaRPr lang="en-US" altLang="ko-KR" dirty="0">
                        <a:solidFill>
                          <a:srgbClr val="0F253F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요청자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sym typeface="맑은 고딕"/>
                        </a:rPr>
                        <a:t>신민정 과장님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>
                          <a:solidFill>
                            <a:srgbClr val="0F253F"/>
                          </a:solidFill>
                          <a:sym typeface="맑은 고딕"/>
                        </a:rPr>
                        <a:t>업무내역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800" b="0" dirty="0">
                          <a:sym typeface="맑은 고딕"/>
                        </a:rPr>
                        <a:t>임직원 활동 메뉴 </a:t>
                      </a:r>
                      <a:r>
                        <a:rPr lang="ko-KR" altLang="en-US" sz="800" b="0" dirty="0" err="1">
                          <a:sym typeface="맑은 고딕"/>
                        </a:rPr>
                        <a:t>비노출</a:t>
                      </a:r>
                      <a:endParaRPr lang="ko-KR" altLang="en-US" sz="800" b="0" dirty="0"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업무파트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퍼블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직사각형 14"/>
          <p:cNvSpPr/>
          <p:nvPr/>
        </p:nvSpPr>
        <p:spPr>
          <a:xfrm>
            <a:off x="474660" y="1628105"/>
            <a:ext cx="9014843" cy="4753646"/>
          </a:xfrm>
          <a:prstGeom prst="rect">
            <a:avLst/>
          </a:prstGeom>
          <a:ln w="3175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488504" y="610800"/>
            <a:ext cx="1481493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1-3. 주요 작업 내용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4835382" y="6575705"/>
            <a:ext cx="247431" cy="241980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2509917" y="2353656"/>
            <a:ext cx="5040000" cy="18887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36000" lvl="0" algn="ctr" hangingPunct="1">
              <a:defRPr sz="1800"/>
            </a:pPr>
            <a:r>
              <a:rPr lang="ko-KR" altLang="en-US" sz="800" b="1" dirty="0">
                <a:solidFill>
                  <a:schemeClr val="bg1"/>
                </a:solidFill>
              </a:rPr>
              <a:t>나눔 스토리 임직원 활동 </a:t>
            </a:r>
            <a:r>
              <a:rPr lang="ko-KR" altLang="en-US" sz="8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비노출</a:t>
            </a:r>
            <a:r>
              <a:rPr lang="ko-KR" altLang="en-US" sz="800" b="1" dirty="0">
                <a:solidFill>
                  <a:schemeClr val="bg1"/>
                </a:solidFill>
              </a:rPr>
              <a:t> 및 나눔 현장 스토리 레이아웃 변경</a:t>
            </a:r>
            <a:endParaRPr lang="ko-KR" altLang="en-US" sz="800" b="1" dirty="0">
              <a:solidFill>
                <a:schemeClr val="bg1"/>
              </a:solidFill>
              <a:sym typeface="Yoon 윤고딕 540_T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1505" y="1809128"/>
            <a:ext cx="7581152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ko-KR" altLang="en-US" sz="1200" dirty="0"/>
              <a:t>나눔 스토리 임직원 활동 영역 </a:t>
            </a:r>
            <a:r>
              <a:rPr lang="ko-KR" altLang="en-US" sz="1200" dirty="0" err="1"/>
              <a:t>비노출</a:t>
            </a:r>
            <a:br>
              <a:rPr lang="ko-KR" altLang="en-US" sz="1200" dirty="0"/>
            </a:br>
            <a:r>
              <a:rPr lang="en-US" altLang="ko-KR" sz="1050" dirty="0"/>
              <a:t>https://metlifewelfare.org/story/stories/placeList</a:t>
            </a:r>
            <a:endParaRPr lang="ko-KR" altLang="en-US" sz="105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5" y="2846603"/>
            <a:ext cx="4413885" cy="32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49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1336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8140</TotalTime>
  <Words>1506</Words>
  <Application>Microsoft Office PowerPoint</Application>
  <PresentationFormat>A4 용지(210x297mm)</PresentationFormat>
  <Paragraphs>433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Yoon 윤고딕 540_TT</vt:lpstr>
      <vt:lpstr>굴림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윤희동</cp:lastModifiedBy>
  <cp:revision>1905</cp:revision>
  <dcterms:modified xsi:type="dcterms:W3CDTF">2022-02-08T17:43:01Z</dcterms:modified>
</cp:coreProperties>
</file>