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338" r:id="rId4"/>
    <p:sldId id="259" r:id="rId5"/>
    <p:sldId id="341" r:id="rId6"/>
    <p:sldId id="308" r:id="rId7"/>
    <p:sldId id="266" r:id="rId8"/>
    <p:sldId id="267" r:id="rId9"/>
    <p:sldId id="268" r:id="rId10"/>
    <p:sldId id="269" r:id="rId11"/>
    <p:sldId id="270" r:id="rId12"/>
    <p:sldId id="307" r:id="rId13"/>
    <p:sldId id="337" r:id="rId14"/>
    <p:sldId id="342" r:id="rId15"/>
    <p:sldId id="318" r:id="rId16"/>
    <p:sldId id="323" r:id="rId17"/>
    <p:sldId id="309" r:id="rId18"/>
    <p:sldId id="272" r:id="rId19"/>
    <p:sldId id="273" r:id="rId20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982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7" pos="943" userDrawn="1">
          <p15:clr>
            <a:srgbClr val="A4A3A4"/>
          </p15:clr>
        </p15:guide>
        <p15:guide id="9" pos="3301" userDrawn="1">
          <p15:clr>
            <a:srgbClr val="A4A3A4"/>
          </p15:clr>
        </p15:guide>
        <p15:guide id="10" orient="horz" pos="1480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A8369-36D5-4750-BDE4-89FCAF414ABC}" v="128" dt="2022-03-04T07:23:40.3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647" autoAdjust="0"/>
  </p:normalViewPr>
  <p:slideViewPr>
    <p:cSldViewPr snapToGrid="0" showGuides="1">
      <p:cViewPr varScale="1">
        <p:scale>
          <a:sx n="115" d="100"/>
          <a:sy n="115" d="100"/>
        </p:scale>
        <p:origin x="2886" y="108"/>
      </p:cViewPr>
      <p:guideLst>
        <p:guide orient="horz" pos="618"/>
        <p:guide pos="3982"/>
        <p:guide pos="5978"/>
        <p:guide pos="285"/>
        <p:guide pos="943"/>
        <p:guide pos="3301"/>
        <p:guide orient="horz" pos="1480"/>
        <p:guide orient="horz" pos="1684"/>
        <p:guide orient="horz" pos="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C5F6BE02-5F56-4976-8E30-345EA0C6B62A}"/>
    <pc:docChg chg="undo custSel delSld modSld">
      <pc:chgData name="윤희동" userId="6010d95f-a473-407c-9b08-8edc5be2a9e1" providerId="ADAL" clId="{C5F6BE02-5F56-4976-8E30-345EA0C6B62A}" dt="2022-02-08T17:42:47.220" v="297" actId="948"/>
      <pc:docMkLst>
        <pc:docMk/>
      </pc:docMkLst>
      <pc:sldChg chg="modSp mod">
        <pc:chgData name="윤희동" userId="6010d95f-a473-407c-9b08-8edc5be2a9e1" providerId="ADAL" clId="{C5F6BE02-5F56-4976-8E30-345EA0C6B62A}" dt="2022-02-08T16:26:58.594" v="9" actId="27918"/>
        <pc:sldMkLst>
          <pc:docMk/>
          <pc:sldMk cId="0" sldId="266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8:13.578" v="131"/>
        <pc:sldMkLst>
          <pc:docMk/>
          <pc:sldMk cId="0" sldId="26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9:09.180" v="20" actId="27918"/>
        <pc:sldMkLst>
          <pc:docMk/>
          <pc:sldMk cId="0" sldId="26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2:39.988" v="110"/>
        <pc:sldMkLst>
          <pc:docMk/>
          <pc:sldMk cId="0" sldId="269"/>
        </pc:sldMkLst>
        <pc:graphicFrameChg chg="mod modGraphic">
          <ac:chgData name="윤희동" userId="6010d95f-a473-407c-9b08-8edc5be2a9e1" providerId="ADAL" clId="{C5F6BE02-5F56-4976-8E30-345EA0C6B62A}" dt="2022-02-08T16:32:39.988" v="110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36:27.721" v="128" actId="2165"/>
        <pc:sldMkLst>
          <pc:docMk/>
          <pc:sldMk cId="0" sldId="270"/>
        </pc:sldMkLst>
        <pc:graphicFrameChg chg="mod modGraphic">
          <ac:chgData name="윤희동" userId="6010d95f-a473-407c-9b08-8edc5be2a9e1" providerId="ADAL" clId="{C5F6BE02-5F56-4976-8E30-345EA0C6B62A}" dt="2022-02-08T16:36:27.721" v="128" actId="2165"/>
          <ac:graphicFrameMkLst>
            <pc:docMk/>
            <pc:sldMk cId="0" sldId="270"/>
            <ac:graphicFrameMk id="231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7:33.046" v="294" actId="6549"/>
        <pc:sldMkLst>
          <pc:docMk/>
          <pc:sldMk cId="0" sldId="272"/>
        </pc:sldMkLst>
        <pc:spChg chg="mod">
          <ac:chgData name="윤희동" userId="6010d95f-a473-407c-9b08-8edc5be2a9e1" providerId="ADAL" clId="{C5F6BE02-5F56-4976-8E30-345EA0C6B62A}" dt="2022-02-08T16:57:33.046" v="294" actId="6549"/>
          <ac:spMkLst>
            <pc:docMk/>
            <pc:sldMk cId="0" sldId="272"/>
            <ac:spMk id="24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4:59.051" v="1" actId="20577"/>
        <pc:sldMkLst>
          <pc:docMk/>
          <pc:sldMk cId="1446096559" sldId="283"/>
        </pc:sldMkLst>
        <pc:spChg chg="mod">
          <ac:chgData name="윤희동" userId="6010d95f-a473-407c-9b08-8edc5be2a9e1" providerId="ADAL" clId="{C5F6BE02-5F56-4976-8E30-345EA0C6B62A}" dt="2022-02-08T16:24:59.051" v="1" actId="20577"/>
          <ac:spMkLst>
            <pc:docMk/>
            <pc:sldMk cId="1446096559" sldId="283"/>
            <ac:spMk id="1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49:31.313" v="175" actId="948"/>
        <pc:sldMkLst>
          <pc:docMk/>
          <pc:sldMk cId="1495860401" sldId="307"/>
        </pc:sldMkLst>
        <pc:spChg chg="mod">
          <ac:chgData name="윤희동" userId="6010d95f-a473-407c-9b08-8edc5be2a9e1" providerId="ADAL" clId="{C5F6BE02-5F56-4976-8E30-345EA0C6B62A}" dt="2022-02-08T16:38:00.821" v="130" actId="20577"/>
          <ac:spMkLst>
            <pc:docMk/>
            <pc:sldMk cId="1495860401" sldId="30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49:31.313" v="175" actId="948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5:46.269" v="280" actId="20577"/>
        <pc:sldMkLst>
          <pc:docMk/>
          <pc:sldMk cId="2229252663" sldId="31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5:46.269" v="280" actId="20577"/>
          <ac:spMkLst>
            <pc:docMk/>
            <pc:sldMk cId="2229252663" sldId="318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6:59.586" v="293" actId="27918"/>
        <pc:sldMkLst>
          <pc:docMk/>
          <pc:sldMk cId="4175580965" sldId="323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6:46.992" v="288" actId="20577"/>
          <ac:spMkLst>
            <pc:docMk/>
            <pc:sldMk cId="4175580965" sldId="323"/>
            <ac:spMk id="14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2:36.608" v="265" actId="6549"/>
        <pc:sldMkLst>
          <pc:docMk/>
          <pc:sldMk cId="4004826749" sldId="33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4004826749" sldId="33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52:36.608" v="265" actId="6549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del">
        <pc:chgData name="윤희동" userId="6010d95f-a473-407c-9b08-8edc5be2a9e1" providerId="ADAL" clId="{C5F6BE02-5F56-4976-8E30-345EA0C6B62A}" dt="2022-02-08T16:53:29.945" v="266" actId="47"/>
        <pc:sldMkLst>
          <pc:docMk/>
          <pc:sldMk cId="2013535963" sldId="340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2013535963" sldId="340"/>
            <ac:spMk id="9" creationId="{00000000-0000-0000-0000-000000000000}"/>
          </ac:spMkLst>
        </pc:spChg>
        <pc:graphicFrameChg chg="mod">
          <ac:chgData name="윤희동" userId="6010d95f-a473-407c-9b08-8edc5be2a9e1" providerId="ADAL" clId="{C5F6BE02-5F56-4976-8E30-345EA0C6B62A}" dt="2022-02-08T16:38:13.578" v="131"/>
          <ac:graphicFrameMkLst>
            <pc:docMk/>
            <pc:sldMk cId="2013535963" sldId="340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35.621" v="295" actId="948"/>
        <pc:sldMkLst>
          <pc:docMk/>
          <pc:sldMk cId="2592771412" sldId="344"/>
        </pc:sldMkLst>
        <pc:graphicFrameChg chg="modGraphic">
          <ac:chgData name="윤희동" userId="6010d95f-a473-407c-9b08-8edc5be2a9e1" providerId="ADAL" clId="{C5F6BE02-5F56-4976-8E30-345EA0C6B62A}" dt="2022-02-08T17:42:35.621" v="295" actId="948"/>
          <ac:graphicFrameMkLst>
            <pc:docMk/>
            <pc:sldMk cId="2592771412" sldId="344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1.644" v="296" actId="948"/>
        <pc:sldMkLst>
          <pc:docMk/>
          <pc:sldMk cId="2225200535" sldId="346"/>
        </pc:sldMkLst>
        <pc:graphicFrameChg chg="modGraphic">
          <ac:chgData name="윤희동" userId="6010d95f-a473-407c-9b08-8edc5be2a9e1" providerId="ADAL" clId="{C5F6BE02-5F56-4976-8E30-345EA0C6B62A}" dt="2022-02-08T17:42:41.644" v="296" actId="948"/>
          <ac:graphicFrameMkLst>
            <pc:docMk/>
            <pc:sldMk cId="2225200535" sldId="346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7.220" v="297" actId="948"/>
        <pc:sldMkLst>
          <pc:docMk/>
          <pc:sldMk cId="3276094924" sldId="347"/>
        </pc:sldMkLst>
        <pc:graphicFrameChg chg="modGraphic">
          <ac:chgData name="윤희동" userId="6010d95f-a473-407c-9b08-8edc5be2a9e1" providerId="ADAL" clId="{C5F6BE02-5F56-4976-8E30-345EA0C6B62A}" dt="2022-02-08T17:42:47.220" v="297" actId="948"/>
          <ac:graphicFrameMkLst>
            <pc:docMk/>
            <pc:sldMk cId="3276094924" sldId="347"/>
            <ac:graphicFrameMk id="180" creationId="{00000000-0000-0000-0000-000000000000}"/>
          </ac:graphicFrameMkLst>
        </pc:graphicFrameChg>
      </pc:sldChg>
    </pc:docChg>
  </pc:docChgLst>
  <pc:docChgLst>
    <pc:chgData name="윤희동" userId="6010d95f-a473-407c-9b08-8edc5be2a9e1" providerId="ADAL" clId="{060A8369-36D5-4750-BDE4-89FCAF414ABC}"/>
    <pc:docChg chg="undo custSel delSld modSld">
      <pc:chgData name="윤희동" userId="6010d95f-a473-407c-9b08-8edc5be2a9e1" providerId="ADAL" clId="{060A8369-36D5-4750-BDE4-89FCAF414ABC}" dt="2022-03-04T07:23:40.372" v="289"/>
      <pc:docMkLst>
        <pc:docMk/>
      </pc:docMkLst>
      <pc:sldChg chg="modSp mod">
        <pc:chgData name="윤희동" userId="6010d95f-a473-407c-9b08-8edc5be2a9e1" providerId="ADAL" clId="{060A8369-36D5-4750-BDE4-89FCAF414ABC}" dt="2022-03-04T05:15:50.195" v="108"/>
        <pc:sldMkLst>
          <pc:docMk/>
          <pc:sldMk cId="0" sldId="259"/>
        </pc:sldMkLst>
        <pc:graphicFrameChg chg="mod modGraphic">
          <ac:chgData name="윤희동" userId="6010d95f-a473-407c-9b08-8edc5be2a9e1" providerId="ADAL" clId="{060A8369-36D5-4750-BDE4-89FCAF414ABC}" dt="2022-03-04T05:15:50.195" v="108"/>
          <ac:graphicFrameMkLst>
            <pc:docMk/>
            <pc:sldMk cId="0" sldId="259"/>
            <ac:graphicFrameMk id="143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7:17:28.755" v="139" actId="27918"/>
        <pc:sldMkLst>
          <pc:docMk/>
          <pc:sldMk cId="0" sldId="266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17:54.997" v="145" actId="27918"/>
        <pc:sldMkLst>
          <pc:docMk/>
          <pc:sldMk cId="0" sldId="267"/>
        </pc:sldMkLst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19:43.835" v="152" actId="27918"/>
        <pc:sldMkLst>
          <pc:docMk/>
          <pc:sldMk cId="0" sldId="268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23:40.372" v="289"/>
        <pc:sldMkLst>
          <pc:docMk/>
          <pc:sldMk cId="0" sldId="269"/>
        </pc:sldMkLst>
        <pc:graphicFrameChg chg="mod modGraphic">
          <ac:chgData name="윤희동" userId="6010d95f-a473-407c-9b08-8edc5be2a9e1" providerId="ADAL" clId="{060A8369-36D5-4750-BDE4-89FCAF414ABC}" dt="2022-03-04T07:23:40.372" v="289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5:12:41.489" v="12"/>
        <pc:sldMkLst>
          <pc:docMk/>
          <pc:sldMk cId="1446096559" sldId="283"/>
        </pc:sldMkLst>
        <pc:spChg chg="mod">
          <ac:chgData name="윤희동" userId="6010d95f-a473-407c-9b08-8edc5be2a9e1" providerId="ADAL" clId="{060A8369-36D5-4750-BDE4-89FCAF414ABC}" dt="2022-03-04T05:12:41.489" v="12"/>
          <ac:spMkLst>
            <pc:docMk/>
            <pc:sldMk cId="1446096559" sldId="283"/>
            <ac:spMk id="10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2:19.157" v="2"/>
          <ac:spMkLst>
            <pc:docMk/>
            <pc:sldMk cId="1446096559" sldId="283"/>
            <ac:spMk id="126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1495860401" sldId="307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1495860401" sldId="307"/>
            <ac:spMk id="8" creationId="{00000000-0000-0000-0000-000000000000}"/>
          </ac:spMkLst>
        </pc:spChg>
        <pc:graphicFrameChg chg="mod">
          <ac:chgData name="윤희동" userId="6010d95f-a473-407c-9b08-8edc5be2a9e1" providerId="ADAL" clId="{060A8369-36D5-4750-BDE4-89FCAF414ABC}" dt="2022-03-04T05:13:13.046" v="27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2229252663" sldId="318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2229252663" sldId="318"/>
            <ac:spMk id="18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4175580965" sldId="323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4175580965" sldId="323"/>
            <ac:spMk id="14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4004826749" sldId="337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4004826749" sldId="337"/>
            <ac:spMk id="8" creationId="{00000000-0000-0000-0000-000000000000}"/>
          </ac:spMkLst>
        </pc:spChg>
        <pc:graphicFrameChg chg="mod">
          <ac:chgData name="윤희동" userId="6010d95f-a473-407c-9b08-8edc5be2a9e1" providerId="ADAL" clId="{060A8369-36D5-4750-BDE4-89FCAF414ABC}" dt="2022-03-04T05:13:13.046" v="27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5:16:20.393" v="129"/>
        <pc:sldMkLst>
          <pc:docMk/>
          <pc:sldMk cId="3578912947" sldId="341"/>
        </pc:sldMkLst>
        <pc:graphicFrameChg chg="mod modGraphic">
          <ac:chgData name="윤희동" userId="6010d95f-a473-407c-9b08-8edc5be2a9e1" providerId="ADAL" clId="{060A8369-36D5-4750-BDE4-89FCAF414ABC}" dt="2022-03-04T05:16:20.393" v="129"/>
          <ac:graphicFrameMkLst>
            <pc:docMk/>
            <pc:sldMk cId="3578912947" sldId="341"/>
            <ac:graphicFrameMk id="153" creationId="{00000000-0000-0000-0000-000000000000}"/>
          </ac:graphicFrameMkLst>
        </pc:graphicFrameChg>
      </pc:sldChg>
      <pc:sldChg chg="del">
        <pc:chgData name="윤희동" userId="6010d95f-a473-407c-9b08-8edc5be2a9e1" providerId="ADAL" clId="{060A8369-36D5-4750-BDE4-89FCAF414ABC}" dt="2022-03-04T05:16:21.284" v="130" actId="47"/>
        <pc:sldMkLst>
          <pc:docMk/>
          <pc:sldMk cId="2592771412" sldId="344"/>
        </pc:sldMkLst>
      </pc:sldChg>
      <pc:sldChg chg="del">
        <pc:chgData name="윤희동" userId="6010d95f-a473-407c-9b08-8edc5be2a9e1" providerId="ADAL" clId="{060A8369-36D5-4750-BDE4-89FCAF414ABC}" dt="2022-03-04T05:16:21.958" v="131" actId="47"/>
        <pc:sldMkLst>
          <pc:docMk/>
          <pc:sldMk cId="2225200535" sldId="346"/>
        </pc:sldMkLst>
      </pc:sldChg>
      <pc:sldChg chg="del">
        <pc:chgData name="윤희동" userId="6010d95f-a473-407c-9b08-8edc5be2a9e1" providerId="ADAL" clId="{060A8369-36D5-4750-BDE4-89FCAF414ABC}" dt="2022-03-04T05:16:22.792" v="132" actId="47"/>
        <pc:sldMkLst>
          <pc:docMk/>
          <pc:sldMk cId="3276094924" sldId="34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7396869244698E-2"/>
          <c:y val="3.0858438009042737E-2"/>
          <c:w val="0.9234134253653099"/>
          <c:h val="0.82616999999999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기획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0.25</c:v>
                </c:pt>
                <c:pt idx="1">
                  <c:v>0.15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  <c:pt idx="6">
                  <c:v>0.15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0.3</c:v>
                </c:pt>
                <c:pt idx="11">
                  <c:v>0.125</c:v>
                </c:pt>
                <c:pt idx="12">
                  <c:v>0.05</c:v>
                </c:pt>
                <c:pt idx="13">
                  <c:v>0.05</c:v>
                </c:pt>
                <c:pt idx="14">
                  <c:v>0.1</c:v>
                </c:pt>
                <c:pt idx="15">
                  <c:v>0.1</c:v>
                </c:pt>
                <c:pt idx="16">
                  <c:v>0.15</c:v>
                </c:pt>
                <c:pt idx="17">
                  <c:v>0.25</c:v>
                </c:pt>
                <c:pt idx="18">
                  <c:v>0.19</c:v>
                </c:pt>
                <c:pt idx="19">
                  <c:v>0.11</c:v>
                </c:pt>
                <c:pt idx="20">
                  <c:v>0.18</c:v>
                </c:pt>
                <c:pt idx="21">
                  <c:v>0.16</c:v>
                </c:pt>
                <c:pt idx="22">
                  <c:v>0.18</c:v>
                </c:pt>
                <c:pt idx="23">
                  <c:v>0.17</c:v>
                </c:pt>
                <c:pt idx="24">
                  <c:v>0.15</c:v>
                </c:pt>
                <c:pt idx="25">
                  <c:v>0.18</c:v>
                </c:pt>
                <c:pt idx="26">
                  <c:v>0.16</c:v>
                </c:pt>
                <c:pt idx="27">
                  <c:v>0.23</c:v>
                </c:pt>
                <c:pt idx="28">
                  <c:v>0.24</c:v>
                </c:pt>
                <c:pt idx="29">
                  <c:v>0.18</c:v>
                </c:pt>
                <c:pt idx="30">
                  <c:v>0.24</c:v>
                </c:pt>
                <c:pt idx="31">
                  <c:v>0.26</c:v>
                </c:pt>
                <c:pt idx="32">
                  <c:v>0.31</c:v>
                </c:pt>
                <c:pt idx="33">
                  <c:v>0.1</c:v>
                </c:pt>
                <c:pt idx="34">
                  <c:v>0.04</c:v>
                </c:pt>
                <c:pt idx="35">
                  <c:v>0.2</c:v>
                </c:pt>
                <c:pt idx="36">
                  <c:v>0.25</c:v>
                </c:pt>
                <c:pt idx="37">
                  <c:v>0.12</c:v>
                </c:pt>
                <c:pt idx="38">
                  <c:v>0.12</c:v>
                </c:pt>
                <c:pt idx="39">
                  <c:v>0.12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B7-4E13-B24C-CC52A7A18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0.15</c:v>
                </c:pt>
                <c:pt idx="1">
                  <c:v>0.1</c:v>
                </c:pt>
                <c:pt idx="2">
                  <c:v>0.3</c:v>
                </c:pt>
                <c:pt idx="3">
                  <c:v>0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0.2</c:v>
                </c:pt>
                <c:pt idx="8">
                  <c:v>0.2</c:v>
                </c:pt>
                <c:pt idx="9">
                  <c:v>0.25</c:v>
                </c:pt>
                <c:pt idx="10">
                  <c:v>0.25</c:v>
                </c:pt>
                <c:pt idx="11">
                  <c:v>0.15</c:v>
                </c:pt>
                <c:pt idx="12">
                  <c:v>0.15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0.2</c:v>
                </c:pt>
                <c:pt idx="16">
                  <c:v>0.25</c:v>
                </c:pt>
                <c:pt idx="17">
                  <c:v>0.6</c:v>
                </c:pt>
                <c:pt idx="18">
                  <c:v>0.53</c:v>
                </c:pt>
                <c:pt idx="19">
                  <c:v>0.09</c:v>
                </c:pt>
                <c:pt idx="20">
                  <c:v>0.05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7.0000000000000007E-2</c:v>
                </c:pt>
                <c:pt idx="24">
                  <c:v>0.1</c:v>
                </c:pt>
                <c:pt idx="25">
                  <c:v>0.1</c:v>
                </c:pt>
                <c:pt idx="26">
                  <c:v>0.03</c:v>
                </c:pt>
                <c:pt idx="27">
                  <c:v>0.03</c:v>
                </c:pt>
                <c:pt idx="28">
                  <c:v>0.02</c:v>
                </c:pt>
                <c:pt idx="29">
                  <c:v>0.01</c:v>
                </c:pt>
                <c:pt idx="30">
                  <c:v>0.02</c:v>
                </c:pt>
                <c:pt idx="31">
                  <c:v>7.0000000000000007E-2</c:v>
                </c:pt>
                <c:pt idx="32">
                  <c:v>0.1</c:v>
                </c:pt>
                <c:pt idx="33">
                  <c:v>0.2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0.01</c:v>
                </c:pt>
                <c:pt idx="3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B7-4E13-B24C-CC52A7A18B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퍼블리싱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0.1</c:v>
                </c:pt>
                <c:pt idx="4">
                  <c:v>0</c:v>
                </c:pt>
                <c:pt idx="5">
                  <c:v>0</c:v>
                </c:pt>
                <c:pt idx="6">
                  <c:v>0.05</c:v>
                </c:pt>
                <c:pt idx="7">
                  <c:v>0.15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2.5000000000000001E-2</c:v>
                </c:pt>
                <c:pt idx="12">
                  <c:v>0</c:v>
                </c:pt>
                <c:pt idx="13">
                  <c:v>2.5000000000000001E-2</c:v>
                </c:pt>
                <c:pt idx="14">
                  <c:v>0</c:v>
                </c:pt>
                <c:pt idx="15">
                  <c:v>0</c:v>
                </c:pt>
                <c:pt idx="16">
                  <c:v>0.15</c:v>
                </c:pt>
                <c:pt idx="17">
                  <c:v>0.2</c:v>
                </c:pt>
                <c:pt idx="18">
                  <c:v>0.05</c:v>
                </c:pt>
                <c:pt idx="19">
                  <c:v>0.18</c:v>
                </c:pt>
                <c:pt idx="20">
                  <c:v>0.06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0.05</c:v>
                </c:pt>
                <c:pt idx="24">
                  <c:v>0.04</c:v>
                </c:pt>
                <c:pt idx="25">
                  <c:v>0.02</c:v>
                </c:pt>
                <c:pt idx="26">
                  <c:v>0.03</c:v>
                </c:pt>
                <c:pt idx="27">
                  <c:v>0</c:v>
                </c:pt>
                <c:pt idx="28">
                  <c:v>0.01</c:v>
                </c:pt>
                <c:pt idx="29">
                  <c:v>0.01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0.02</c:v>
                </c:pt>
                <c:pt idx="3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B7-4E13-B24C-CC52A7A18B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</c:v>
                </c:pt>
                <c:pt idx="10">
                  <c:v>0.05</c:v>
                </c:pt>
                <c:pt idx="11">
                  <c:v>0.05</c:v>
                </c:pt>
                <c:pt idx="12">
                  <c:v>0</c:v>
                </c:pt>
                <c:pt idx="13">
                  <c:v>0.05</c:v>
                </c:pt>
                <c:pt idx="14">
                  <c:v>2.5000000000000001E-2</c:v>
                </c:pt>
                <c:pt idx="15">
                  <c:v>0</c:v>
                </c:pt>
                <c:pt idx="16">
                  <c:v>0.1</c:v>
                </c:pt>
                <c:pt idx="17">
                  <c:v>0.1</c:v>
                </c:pt>
                <c:pt idx="18">
                  <c:v>0.01</c:v>
                </c:pt>
                <c:pt idx="19">
                  <c:v>0.03</c:v>
                </c:pt>
                <c:pt idx="20">
                  <c:v>0.01</c:v>
                </c:pt>
                <c:pt idx="21">
                  <c:v>0.01</c:v>
                </c:pt>
                <c:pt idx="22">
                  <c:v>0.12</c:v>
                </c:pt>
                <c:pt idx="23">
                  <c:v>0.02</c:v>
                </c:pt>
                <c:pt idx="24">
                  <c:v>0.02</c:v>
                </c:pt>
                <c:pt idx="25">
                  <c:v>0</c:v>
                </c:pt>
                <c:pt idx="26">
                  <c:v>0.02</c:v>
                </c:pt>
                <c:pt idx="27">
                  <c:v>0.01</c:v>
                </c:pt>
                <c:pt idx="28">
                  <c:v>0.11</c:v>
                </c:pt>
                <c:pt idx="30">
                  <c:v>0.03</c:v>
                </c:pt>
                <c:pt idx="31">
                  <c:v>0.05</c:v>
                </c:pt>
                <c:pt idx="32">
                  <c:v>0.57999999999999996</c:v>
                </c:pt>
                <c:pt idx="34">
                  <c:v>0.05</c:v>
                </c:pt>
                <c:pt idx="35">
                  <c:v>0</c:v>
                </c:pt>
                <c:pt idx="36">
                  <c:v>0</c:v>
                </c:pt>
                <c:pt idx="37">
                  <c:v>0.22</c:v>
                </c:pt>
                <c:pt idx="38">
                  <c:v>0.24</c:v>
                </c:pt>
                <c:pt idx="39">
                  <c:v>7.0000000000000007E-2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BB7-4E13-B24C-CC52A7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1900992"/>
        <c:axId val="561903736"/>
      </c:barChart>
      <c:catAx>
        <c:axId val="561900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3736"/>
        <c:crosses val="autoZero"/>
        <c:auto val="1"/>
        <c:lblAlgn val="ctr"/>
        <c:lblOffset val="100"/>
        <c:noMultiLvlLbl val="1"/>
      </c:catAx>
      <c:valAx>
        <c:axId val="5619037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_);\(0.00\)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099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805727962909123"/>
          <c:y val="0.9535556209981223"/>
          <c:w val="0.51561199999999996"/>
          <c:h val="4.64443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9733497904109821E-2"/>
          <c:y val="1.8832000759211369E-2"/>
          <c:w val="0.95758729044413771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42766</c:v>
                </c:pt>
                <c:pt idx="1">
                  <c:v>42767</c:v>
                </c:pt>
                <c:pt idx="2">
                  <c:v>42768</c:v>
                </c:pt>
                <c:pt idx="3">
                  <c:v>42769</c:v>
                </c:pt>
                <c:pt idx="4">
                  <c:v>42770</c:v>
                </c:pt>
                <c:pt idx="5">
                  <c:v>42771</c:v>
                </c:pt>
                <c:pt idx="6">
                  <c:v>42772</c:v>
                </c:pt>
                <c:pt idx="7">
                  <c:v>42773</c:v>
                </c:pt>
                <c:pt idx="8">
                  <c:v>42774</c:v>
                </c:pt>
                <c:pt idx="9">
                  <c:v>42775</c:v>
                </c:pt>
                <c:pt idx="10">
                  <c:v>42776</c:v>
                </c:pt>
                <c:pt idx="11">
                  <c:v>42777</c:v>
                </c:pt>
                <c:pt idx="12">
                  <c:v>42778</c:v>
                </c:pt>
                <c:pt idx="13">
                  <c:v>42779</c:v>
                </c:pt>
                <c:pt idx="14">
                  <c:v>42780</c:v>
                </c:pt>
                <c:pt idx="15">
                  <c:v>42781</c:v>
                </c:pt>
                <c:pt idx="16">
                  <c:v>42782</c:v>
                </c:pt>
                <c:pt idx="17">
                  <c:v>42783</c:v>
                </c:pt>
                <c:pt idx="18">
                  <c:v>42784</c:v>
                </c:pt>
                <c:pt idx="19">
                  <c:v>42785</c:v>
                </c:pt>
                <c:pt idx="20">
                  <c:v>42786</c:v>
                </c:pt>
                <c:pt idx="21">
                  <c:v>42787</c:v>
                </c:pt>
                <c:pt idx="22">
                  <c:v>42788</c:v>
                </c:pt>
                <c:pt idx="23">
                  <c:v>42789</c:v>
                </c:pt>
                <c:pt idx="24">
                  <c:v>42790</c:v>
                </c:pt>
                <c:pt idx="25">
                  <c:v>42791</c:v>
                </c:pt>
                <c:pt idx="26">
                  <c:v>42792</c:v>
                </c:pt>
                <c:pt idx="27">
                  <c:v>42793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385</c:v>
                </c:pt>
                <c:pt idx="1">
                  <c:v>95</c:v>
                </c:pt>
                <c:pt idx="2">
                  <c:v>112</c:v>
                </c:pt>
                <c:pt idx="3">
                  <c:v>91</c:v>
                </c:pt>
                <c:pt idx="4">
                  <c:v>402</c:v>
                </c:pt>
                <c:pt idx="5">
                  <c:v>78</c:v>
                </c:pt>
                <c:pt idx="6">
                  <c:v>90</c:v>
                </c:pt>
                <c:pt idx="7">
                  <c:v>81</c:v>
                </c:pt>
                <c:pt idx="8">
                  <c:v>23</c:v>
                </c:pt>
                <c:pt idx="9">
                  <c:v>30</c:v>
                </c:pt>
                <c:pt idx="10">
                  <c:v>14</c:v>
                </c:pt>
                <c:pt idx="11">
                  <c:v>11</c:v>
                </c:pt>
                <c:pt idx="12">
                  <c:v>442</c:v>
                </c:pt>
                <c:pt idx="13">
                  <c:v>175</c:v>
                </c:pt>
                <c:pt idx="14">
                  <c:v>71</c:v>
                </c:pt>
                <c:pt idx="15">
                  <c:v>66</c:v>
                </c:pt>
                <c:pt idx="16">
                  <c:v>122</c:v>
                </c:pt>
                <c:pt idx="17">
                  <c:v>236</c:v>
                </c:pt>
                <c:pt idx="18">
                  <c:v>71</c:v>
                </c:pt>
                <c:pt idx="19">
                  <c:v>73</c:v>
                </c:pt>
                <c:pt idx="20">
                  <c:v>419</c:v>
                </c:pt>
                <c:pt idx="21">
                  <c:v>87</c:v>
                </c:pt>
                <c:pt idx="22">
                  <c:v>84</c:v>
                </c:pt>
                <c:pt idx="23">
                  <c:v>470</c:v>
                </c:pt>
                <c:pt idx="24">
                  <c:v>785</c:v>
                </c:pt>
                <c:pt idx="25">
                  <c:v>79</c:v>
                </c:pt>
                <c:pt idx="26">
                  <c:v>73</c:v>
                </c:pt>
                <c:pt idx="27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A3-4B12-8898-C0CA2D61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5456"/>
        <c:axId val="568119576"/>
      </c:barChart>
      <c:dateAx>
        <c:axId val="56812545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19576"/>
        <c:crosses val="autoZero"/>
        <c:auto val="1"/>
        <c:lblOffset val="100"/>
        <c:baseTimeUnit val="days"/>
      </c:dateAx>
      <c:valAx>
        <c:axId val="5681195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5456"/>
        <c:crosses val="autoZero"/>
        <c:crossBetween val="between"/>
        <c:majorUnit val="100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866791990365519E-2"/>
          <c:y val="2.137707196658321E-2"/>
          <c:w val="0.95675127637412483"/>
          <c:h val="0.88267489848831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Sheet1!$A$2:$A$42</c:f>
              <c:strCache>
                <c:ptCount val="41"/>
                <c:pt idx="0">
                  <c:v>2018년 
10월
(PV)</c:v>
                </c:pt>
                <c:pt idx="1">
                  <c:v>2018년 
11월
(PV)</c:v>
                </c:pt>
                <c:pt idx="2">
                  <c:v>2018년 
12월
(유입량)</c:v>
                </c:pt>
                <c:pt idx="3">
                  <c:v>2019년 
1월
(유입량)</c:v>
                </c:pt>
                <c:pt idx="4">
                  <c:v>2019년 
2월
(유입량)</c:v>
                </c:pt>
                <c:pt idx="5">
                  <c:v>2019년 
3월
(유입량)</c:v>
                </c:pt>
                <c:pt idx="6">
                  <c:v>2019년 
4월
(유입량)</c:v>
                </c:pt>
                <c:pt idx="7">
                  <c:v>2019년 
5월
(유입량)</c:v>
                </c:pt>
                <c:pt idx="8">
                  <c:v>2019년 
6월
(유입량)</c:v>
                </c:pt>
                <c:pt idx="9">
                  <c:v>2019년 
7월
(유입량)</c:v>
                </c:pt>
                <c:pt idx="10">
                  <c:v>2019년 
8월
(유입량)</c:v>
                </c:pt>
                <c:pt idx="11">
                  <c:v>2019년 
9월
(유입량)</c:v>
                </c:pt>
                <c:pt idx="12">
                  <c:v>2019년 
10월
(유입량)</c:v>
                </c:pt>
                <c:pt idx="13">
                  <c:v>2019년 
11월
(유입량)</c:v>
                </c:pt>
                <c:pt idx="14">
                  <c:v>2019년 
12월
(유입량)</c:v>
                </c:pt>
                <c:pt idx="15">
                  <c:v>2020년 
1월
(유입량)</c:v>
                </c:pt>
                <c:pt idx="16">
                  <c:v>2020년 
2월
(유입량)</c:v>
                </c:pt>
                <c:pt idx="17">
                  <c:v>2020년 
3월
(유입량)</c:v>
                </c:pt>
                <c:pt idx="18">
                  <c:v>2020년 
4월
(유입량)</c:v>
                </c:pt>
                <c:pt idx="19">
                  <c:v>2020년 
5월
(유입량)</c:v>
                </c:pt>
                <c:pt idx="20">
                  <c:v>2020년 
6월
(유입량)</c:v>
                </c:pt>
                <c:pt idx="21">
                  <c:v>2020년 
7월
(유입량)</c:v>
                </c:pt>
                <c:pt idx="22">
                  <c:v>2020년 
8월
(유입량)</c:v>
                </c:pt>
                <c:pt idx="23">
                  <c:v>2020년 
9월
(유입량)</c:v>
                </c:pt>
                <c:pt idx="24">
                  <c:v>2020년 
10월
(유입량)</c:v>
                </c:pt>
                <c:pt idx="25">
                  <c:v>2020년 
11월
(유입량)</c:v>
                </c:pt>
                <c:pt idx="26">
                  <c:v>2020년 
12월
(유입량)</c:v>
                </c:pt>
                <c:pt idx="27">
                  <c:v>2021년 
1월
(유입량)</c:v>
                </c:pt>
                <c:pt idx="28">
                  <c:v>2021년 
2월
(유입량)</c:v>
                </c:pt>
                <c:pt idx="29">
                  <c:v>2021년 
3월
(유입량)</c:v>
                </c:pt>
                <c:pt idx="30">
                  <c:v>2021년 
4월
(유입량)</c:v>
                </c:pt>
                <c:pt idx="31">
                  <c:v>2021년 
5월
(유입량)</c:v>
                </c:pt>
                <c:pt idx="32">
                  <c:v>2021년 
6월
(유입량)</c:v>
                </c:pt>
                <c:pt idx="33">
                  <c:v>2021년 
7월
(유입량)</c:v>
                </c:pt>
                <c:pt idx="34">
                  <c:v>2021년 
8월
(유입량)</c:v>
                </c:pt>
                <c:pt idx="35">
                  <c:v>2021년 
9월
(유입량)</c:v>
                </c:pt>
                <c:pt idx="36">
                  <c:v>2021년 
10월
(유입량)</c:v>
                </c:pt>
                <c:pt idx="37">
                  <c:v>2021년 
11월
(유입량)</c:v>
                </c:pt>
                <c:pt idx="38">
                  <c:v>2021년 
12월
(유입량)</c:v>
                </c:pt>
                <c:pt idx="39">
                  <c:v>2022년 
1월
(유입량)</c:v>
                </c:pt>
                <c:pt idx="40">
                  <c:v>2022년 
2월
(유입량)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1764</c:v>
                </c:pt>
                <c:pt idx="1">
                  <c:v>6797</c:v>
                </c:pt>
                <c:pt idx="2">
                  <c:v>749</c:v>
                </c:pt>
                <c:pt idx="3">
                  <c:v>592</c:v>
                </c:pt>
                <c:pt idx="4">
                  <c:v>398</c:v>
                </c:pt>
                <c:pt idx="5">
                  <c:v>419</c:v>
                </c:pt>
                <c:pt idx="6">
                  <c:v>695</c:v>
                </c:pt>
                <c:pt idx="7">
                  <c:v>1059</c:v>
                </c:pt>
                <c:pt idx="8">
                  <c:v>704</c:v>
                </c:pt>
                <c:pt idx="9">
                  <c:v>720</c:v>
                </c:pt>
                <c:pt idx="10">
                  <c:v>474</c:v>
                </c:pt>
                <c:pt idx="11">
                  <c:v>642</c:v>
                </c:pt>
                <c:pt idx="12">
                  <c:v>580</c:v>
                </c:pt>
                <c:pt idx="13">
                  <c:v>613</c:v>
                </c:pt>
                <c:pt idx="14">
                  <c:v>400</c:v>
                </c:pt>
                <c:pt idx="15">
                  <c:v>470</c:v>
                </c:pt>
                <c:pt idx="16">
                  <c:v>726</c:v>
                </c:pt>
                <c:pt idx="17">
                  <c:v>1030</c:v>
                </c:pt>
                <c:pt idx="18">
                  <c:v>1060</c:v>
                </c:pt>
                <c:pt idx="19">
                  <c:v>1546</c:v>
                </c:pt>
                <c:pt idx="20">
                  <c:v>1443</c:v>
                </c:pt>
                <c:pt idx="21">
                  <c:v>1064</c:v>
                </c:pt>
                <c:pt idx="22">
                  <c:v>935</c:v>
                </c:pt>
                <c:pt idx="23">
                  <c:v>622</c:v>
                </c:pt>
                <c:pt idx="24">
                  <c:v>1833</c:v>
                </c:pt>
                <c:pt idx="25">
                  <c:v>1665</c:v>
                </c:pt>
                <c:pt idx="26">
                  <c:v>855</c:v>
                </c:pt>
                <c:pt idx="27">
                  <c:v>1738</c:v>
                </c:pt>
                <c:pt idx="28">
                  <c:v>1665</c:v>
                </c:pt>
                <c:pt idx="29">
                  <c:v>4205</c:v>
                </c:pt>
                <c:pt idx="30">
                  <c:v>3264</c:v>
                </c:pt>
                <c:pt idx="31">
                  <c:v>410</c:v>
                </c:pt>
                <c:pt idx="32">
                  <c:v>3238</c:v>
                </c:pt>
                <c:pt idx="33">
                  <c:v>6359</c:v>
                </c:pt>
                <c:pt idx="34">
                  <c:v>5393</c:v>
                </c:pt>
                <c:pt idx="35">
                  <c:v>4752</c:v>
                </c:pt>
                <c:pt idx="36">
                  <c:v>14629</c:v>
                </c:pt>
                <c:pt idx="37">
                  <c:v>10290</c:v>
                </c:pt>
                <c:pt idx="38">
                  <c:v>14963</c:v>
                </c:pt>
                <c:pt idx="39">
                  <c:v>9631</c:v>
                </c:pt>
                <c:pt idx="40">
                  <c:v>4733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64-4773-BC27-4194EF19E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68123496"/>
        <c:axId val="568121928"/>
      </c:barChart>
      <c:catAx>
        <c:axId val="568123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600" b="0" i="0" u="none" strike="noStrik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1928"/>
        <c:crosses val="autoZero"/>
        <c:auto val="1"/>
        <c:lblAlgn val="ctr"/>
        <c:lblOffset val="100"/>
        <c:noMultiLvlLbl val="1"/>
      </c:catAx>
      <c:valAx>
        <c:axId val="56812192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3496"/>
        <c:crosses val="autoZero"/>
        <c:crossBetween val="midCat"/>
        <c:majorUnit val="1750"/>
        <c:minorUnit val="875"/>
      </c:valAx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749159697132546E-2"/>
          <c:y val="2.1550704714407558E-2"/>
          <c:w val="0.96250840302867458"/>
          <c:h val="0.93227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나눔스토리</c:v>
                </c:pt>
                <c:pt idx="1">
                  <c:v>사업소개</c:v>
                </c:pt>
                <c:pt idx="2">
                  <c:v>재단소식</c:v>
                </c:pt>
                <c:pt idx="3">
                  <c:v>재단소개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998</c:v>
                </c:pt>
                <c:pt idx="1">
                  <c:v>438</c:v>
                </c:pt>
                <c:pt idx="2">
                  <c:v>2132</c:v>
                </c:pt>
                <c:pt idx="3">
                  <c:v>310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4E-4F0F-9EC8-C958AEF92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3888"/>
        <c:axId val="568121144"/>
      </c:barChart>
      <c:catAx>
        <c:axId val="56812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1144"/>
        <c:crosses val="autoZero"/>
        <c:auto val="1"/>
        <c:lblAlgn val="ctr"/>
        <c:lblOffset val="100"/>
        <c:noMultiLvlLbl val="1"/>
      </c:catAx>
      <c:valAx>
        <c:axId val="5681211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3888"/>
        <c:crosses val="autoZero"/>
        <c:crossBetween val="between"/>
        <c:majorUnit val="1000"/>
        <c:minorUnit val="1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43134</c:v>
                </c:pt>
                <c:pt idx="4">
                  <c:v>43135</c:v>
                </c:pt>
                <c:pt idx="5">
                  <c:v>43136</c:v>
                </c:pt>
                <c:pt idx="6">
                  <c:v>43137</c:v>
                </c:pt>
                <c:pt idx="7">
                  <c:v>43138</c:v>
                </c:pt>
                <c:pt idx="8">
                  <c:v>43139</c:v>
                </c:pt>
                <c:pt idx="9">
                  <c:v>43140</c:v>
                </c:pt>
                <c:pt idx="10">
                  <c:v>43141</c:v>
                </c:pt>
                <c:pt idx="11">
                  <c:v>43142</c:v>
                </c:pt>
                <c:pt idx="12">
                  <c:v>43143</c:v>
                </c:pt>
                <c:pt idx="13">
                  <c:v>43144</c:v>
                </c:pt>
                <c:pt idx="14">
                  <c:v>43145</c:v>
                </c:pt>
                <c:pt idx="15">
                  <c:v>43146</c:v>
                </c:pt>
                <c:pt idx="16">
                  <c:v>43147</c:v>
                </c:pt>
                <c:pt idx="17">
                  <c:v>43148</c:v>
                </c:pt>
                <c:pt idx="18">
                  <c:v>43149</c:v>
                </c:pt>
                <c:pt idx="19">
                  <c:v>43150</c:v>
                </c:pt>
                <c:pt idx="20">
                  <c:v>43151</c:v>
                </c:pt>
                <c:pt idx="21">
                  <c:v>43152</c:v>
                </c:pt>
                <c:pt idx="22">
                  <c:v>43153</c:v>
                </c:pt>
                <c:pt idx="23">
                  <c:v>43154</c:v>
                </c:pt>
                <c:pt idx="24">
                  <c:v>43155</c:v>
                </c:pt>
                <c:pt idx="25">
                  <c:v>43156</c:v>
                </c:pt>
                <c:pt idx="26">
                  <c:v>43157</c:v>
                </c:pt>
                <c:pt idx="27">
                  <c:v>43158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E5-4A48-B44E-B61581AA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4280"/>
        <c:axId val="568125064"/>
      </c:barChart>
      <c:dateAx>
        <c:axId val="56812428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5064"/>
        <c:crosses val="autoZero"/>
        <c:auto val="1"/>
        <c:lblOffset val="100"/>
        <c:baseTimeUnit val="days"/>
      </c:dateAx>
      <c:valAx>
        <c:axId val="5681250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4280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2021년 12월</c:v>
                </c:pt>
                <c:pt idx="1">
                  <c:v>2022년 01월</c:v>
                </c:pt>
                <c:pt idx="2">
                  <c:v>2022년 02월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255</c:v>
                </c:pt>
                <c:pt idx="1">
                  <c:v>173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B1-476F-AE7E-607C4B43E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8126240"/>
        <c:axId val="568127024"/>
      </c:barChart>
      <c:catAx>
        <c:axId val="56812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8127024"/>
        <c:crosses val="autoZero"/>
        <c:auto val="1"/>
        <c:lblAlgn val="ctr"/>
        <c:lblOffset val="100"/>
        <c:noMultiLvlLbl val="0"/>
      </c:catAx>
      <c:valAx>
        <c:axId val="5681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812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1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43134</c:v>
                </c:pt>
                <c:pt idx="4">
                  <c:v>43135</c:v>
                </c:pt>
                <c:pt idx="5">
                  <c:v>43136</c:v>
                </c:pt>
                <c:pt idx="6">
                  <c:v>43137</c:v>
                </c:pt>
                <c:pt idx="7">
                  <c:v>43138</c:v>
                </c:pt>
                <c:pt idx="8">
                  <c:v>43139</c:v>
                </c:pt>
                <c:pt idx="9">
                  <c:v>43140</c:v>
                </c:pt>
                <c:pt idx="10">
                  <c:v>43141</c:v>
                </c:pt>
                <c:pt idx="11">
                  <c:v>43142</c:v>
                </c:pt>
                <c:pt idx="12">
                  <c:v>43143</c:v>
                </c:pt>
                <c:pt idx="13">
                  <c:v>43144</c:v>
                </c:pt>
                <c:pt idx="14">
                  <c:v>43145</c:v>
                </c:pt>
                <c:pt idx="15">
                  <c:v>43146</c:v>
                </c:pt>
                <c:pt idx="16">
                  <c:v>43147</c:v>
                </c:pt>
                <c:pt idx="17">
                  <c:v>43148</c:v>
                </c:pt>
                <c:pt idx="18">
                  <c:v>43149</c:v>
                </c:pt>
                <c:pt idx="19">
                  <c:v>43150</c:v>
                </c:pt>
                <c:pt idx="20">
                  <c:v>43151</c:v>
                </c:pt>
                <c:pt idx="21">
                  <c:v>43152</c:v>
                </c:pt>
                <c:pt idx="22">
                  <c:v>43153</c:v>
                </c:pt>
                <c:pt idx="23">
                  <c:v>43154</c:v>
                </c:pt>
                <c:pt idx="24">
                  <c:v>43155</c:v>
                </c:pt>
                <c:pt idx="25">
                  <c:v>43156</c:v>
                </c:pt>
                <c:pt idx="26">
                  <c:v>43157</c:v>
                </c:pt>
                <c:pt idx="27">
                  <c:v>43158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AF-4FE5-9588-6298F971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902168"/>
        <c:axId val="561903344"/>
      </c:barChart>
      <c:dateAx>
        <c:axId val="56190216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1903344"/>
        <c:crosses val="autoZero"/>
        <c:auto val="1"/>
        <c:lblOffset val="100"/>
        <c:baseTimeUnit val="days"/>
      </c:dateAx>
      <c:valAx>
        <c:axId val="5619033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2168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004752176994313"/>
          <c:y val="8.1570566865854718E-2"/>
          <c:w val="5.5786995029166259E-2"/>
          <c:h val="7.6211800548567299E-2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1월</c:v>
                </c:pt>
                <c:pt idx="1">
                  <c:v>2022년 2월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34-48D2-8965-131DDACA0B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860832"/>
        <c:axId val="569783240"/>
      </c:barChart>
      <c:catAx>
        <c:axId val="48386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9783240"/>
        <c:crosses val="autoZero"/>
        <c:auto val="1"/>
        <c:lblAlgn val="ctr"/>
        <c:lblOffset val="100"/>
        <c:noMultiLvlLbl val="0"/>
      </c:catAx>
      <c:valAx>
        <c:axId val="56978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838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44E0-9056-41F9-888D-0DF26EEE0FB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80B8-57F5-4E28-A21B-B8EDC9FE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65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0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35382" y="6566180"/>
            <a:ext cx="247431" cy="241980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직사각형 3"/>
          <p:cNvSpPr txBox="1"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Ⅰ. </a:t>
            </a:r>
            <a:r>
              <a:rPr lang="ko-KR" altLang="en-US" dirty="0"/>
              <a:t>운영업무현황</a:t>
            </a:r>
          </a:p>
        </p:txBody>
      </p:sp>
      <p:pic>
        <p:nvPicPr>
          <p:cNvPr id="57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Ⅱ.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Ⅲ</a:t>
            </a:r>
            <a:r>
              <a:rPr dirty="0"/>
              <a:t>. </a:t>
            </a:r>
            <a:r>
              <a:rPr lang="ko-KR" altLang="en-US" dirty="0"/>
              <a:t>익월업무계획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9" descr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71813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  <p:sldLayoutId id="2147483659" r:id="rId9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article" TargetMode="External"/><Relationship Id="rId7" Type="http://schemas.openxmlformats.org/officeDocument/2006/relationships/hyperlink" Target="https://metlifewelfare.org/auth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lifewelfare.org/about" TargetMode="External"/><Relationship Id="rId5" Type="http://schemas.openxmlformats.org/officeDocument/2006/relationships/hyperlink" Target="https://metlifewelfare.org/biz" TargetMode="External"/><Relationship Id="rId4" Type="http://schemas.openxmlformats.org/officeDocument/2006/relationships/hyperlink" Target="https://metlifewelfare.org/sto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sz="2800" b="1" spc="-300" dirty="0">
                <a:solidFill>
                  <a:srgbClr val="808080"/>
                </a:solidFill>
              </a:rPr>
              <a:t>20</a:t>
            </a:r>
            <a:r>
              <a:rPr lang="en-US" sz="2800" b="1" spc="-300" dirty="0">
                <a:solidFill>
                  <a:srgbClr val="808080"/>
                </a:solidFill>
              </a:rPr>
              <a:t>22</a:t>
            </a:r>
            <a:r>
              <a:rPr sz="2800" b="1" spc="-300" dirty="0">
                <a:solidFill>
                  <a:srgbClr val="808080"/>
                </a:solidFill>
              </a:rPr>
              <a:t>년 </a:t>
            </a:r>
            <a:r>
              <a:rPr lang="en-US" sz="2800" b="1" spc="-300" dirty="0">
                <a:solidFill>
                  <a:srgbClr val="808080"/>
                </a:solidFill>
              </a:rPr>
              <a:t> </a:t>
            </a:r>
            <a:r>
              <a:rPr lang="en-US" altLang="ko-KR" sz="2800" b="1" spc="-300" dirty="0">
                <a:solidFill>
                  <a:srgbClr val="808080"/>
                </a:solidFill>
              </a:rPr>
              <a:t>2</a:t>
            </a:r>
            <a:r>
              <a:rPr lang="ko-KR" altLang="en-US" sz="2800" b="1" spc="-300" dirty="0">
                <a:solidFill>
                  <a:srgbClr val="808080"/>
                </a:solidFill>
              </a:rPr>
              <a:t>월</a:t>
            </a:r>
            <a:endParaRPr sz="2800" b="1" spc="-300" dirty="0">
              <a:solidFill>
                <a:srgbClr val="808080"/>
              </a:solidFill>
            </a:endParaRPr>
          </a:p>
          <a:p>
            <a:pPr>
              <a:tabLst>
                <a:tab pos="800100" algn="l"/>
              </a:tabLst>
              <a:defRPr sz="4000" b="1" spc="-300"/>
            </a:pPr>
            <a:r>
              <a:rPr lang="ko-KR" altLang="en-US" sz="4000" dirty="0"/>
              <a:t>메트라이프생명 사회공헌재단 </a:t>
            </a:r>
            <a:r>
              <a:rPr sz="4000" b="1" spc="-300" dirty="0"/>
              <a:t> 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Proprietary and Confidential   Copyright ⓒ </a:t>
            </a:r>
            <a:r>
              <a:rPr sz="600">
                <a:solidFill>
                  <a:srgbClr val="FFFFFF"/>
                </a:solidFill>
              </a:rPr>
              <a:t>20</a:t>
            </a:r>
            <a:r>
              <a:rPr lang="en-US" sz="600">
                <a:solidFill>
                  <a:srgbClr val="FFFFFF"/>
                </a:solidFill>
              </a:rPr>
              <a:t>21</a:t>
            </a:r>
            <a:r>
              <a:rPr sz="600">
                <a:solidFill>
                  <a:srgbClr val="FFFFFF"/>
                </a:solidFill>
              </a:rPr>
              <a:t> </a:t>
            </a:r>
            <a:r>
              <a:rPr sz="600" dirty="0">
                <a:solidFill>
                  <a:srgbClr val="FFFFFF"/>
                </a:solidFill>
              </a:rPr>
              <a:t>megazone corp.  All rights reserved.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No part of this proposal may be reproduced, stored in a retrieval system, or transmitted in any form or by any means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--electronics, mechanical, photocopying, recording, or otherwise-- without the permission of megazone Corporation.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COMPANY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 dirty="0">
                <a:solidFill>
                  <a:srgbClr val="FFFFFF"/>
                </a:solidFill>
              </a:rPr>
              <a:t>윤 </a:t>
            </a:r>
            <a:r>
              <a:rPr lang="ko-KR" altLang="en-US" sz="1400" dirty="0" err="1">
                <a:solidFill>
                  <a:srgbClr val="FFFFFF"/>
                </a:solidFill>
              </a:rPr>
              <a:t>희</a:t>
            </a:r>
            <a:r>
              <a:rPr lang="ko-KR" altLang="en-US" sz="1400" dirty="0">
                <a:solidFill>
                  <a:srgbClr val="FFFFFF"/>
                </a:solidFill>
              </a:rPr>
              <a:t> 동</a:t>
            </a:r>
            <a:r>
              <a:rPr sz="800" dirty="0">
                <a:solidFill>
                  <a:srgbClr val="FFFFFF"/>
                </a:solidFill>
              </a:rPr>
              <a:t>│ Assistant</a:t>
            </a:r>
          </a:p>
        </p:txBody>
      </p:sp>
      <p:sp>
        <p:nvSpPr>
          <p:cNvPr id="10" name="TextBox 21"/>
          <p:cNvSpPr txBox="1"/>
          <p:nvPr/>
        </p:nvSpPr>
        <p:spPr>
          <a:xfrm>
            <a:off x="674931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altLang="ko-KR" sz="1200" dirty="0" smtClean="0"/>
              <a:t>7</a:t>
            </a:r>
            <a:r>
              <a:rPr lang="en-US" sz="1200" dirty="0" smtClean="0"/>
              <a:t>t</a:t>
            </a:r>
            <a:r>
              <a:rPr dirty="0"/>
              <a:t>h</a:t>
            </a:r>
            <a:r>
              <a:rPr lang="en-US" baseline="0" dirty="0"/>
              <a:t> </a:t>
            </a:r>
            <a:r>
              <a:rPr lang="en-US" altLang="ko-KR" baseline="0" dirty="0" smtClean="0"/>
              <a:t>March</a:t>
            </a:r>
            <a:r>
              <a:rPr lang="en-US" baseline="0" dirty="0" smtClean="0"/>
              <a:t>  </a:t>
            </a:r>
            <a:r>
              <a:rPr lang="en-US" baseline="0" dirty="0"/>
              <a:t>2</a:t>
            </a:r>
            <a:r>
              <a:rPr baseline="0" dirty="0"/>
              <a:t>0</a:t>
            </a:r>
            <a:r>
              <a:rPr lang="en-US" baseline="0" dirty="0"/>
              <a:t>22</a:t>
            </a:r>
            <a:endParaRPr baseline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09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표 1"/>
          <p:cNvGraphicFramePr/>
          <p:nvPr>
            <p:extLst>
              <p:ext uri="{D42A27DB-BD31-4B8C-83A1-F6EECF244321}">
                <p14:modId xmlns:p14="http://schemas.microsoft.com/office/powerpoint/2010/main" val="2357288588"/>
              </p:ext>
            </p:extLst>
          </p:nvPr>
        </p:nvGraphicFramePr>
        <p:xfrm>
          <a:off x="452439" y="1304925"/>
          <a:ext cx="9037636" cy="2556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31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64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방문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페이지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사용자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/>
                        <a:t>평균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(평균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https://metlifewelfare.org/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540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00:01:13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41.48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https://metlifewelfare.org/article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2,132</a:t>
                      </a:r>
                      <a:endParaRPr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00:00:21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43.15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https://metlifewelfare.org/story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1,025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00:00:23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23.71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https://metlifewelfare.org/biz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438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00:00:59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56.16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https://metlifewelfare.org/about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310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00:01:48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60.32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https://metlifewelfare.org/auth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459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00:00:32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75.60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5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페이지 별 방문사용자 수</a:t>
            </a:r>
            <a:r>
              <a:rPr lang="en-US" altLang="ko-KR" sz="1400" dirty="0"/>
              <a:t>, </a:t>
            </a:r>
            <a:r>
              <a:rPr lang="ko-KR" altLang="en-US" sz="1400" dirty="0"/>
              <a:t>평균 머문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이탈율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표 4"/>
          <p:cNvGraphicFramePr/>
          <p:nvPr>
            <p:extLst>
              <p:ext uri="{D42A27DB-BD31-4B8C-83A1-F6EECF244321}">
                <p14:modId xmlns:p14="http://schemas.microsoft.com/office/powerpoint/2010/main" val="4175238583"/>
              </p:ext>
            </p:extLst>
          </p:nvPr>
        </p:nvGraphicFramePr>
        <p:xfrm>
          <a:off x="457785" y="1304006"/>
          <a:ext cx="9037637" cy="465703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5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35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363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수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명</a:t>
                      </a: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)</a:t>
                      </a:r>
                      <a:endParaRPr sz="800" b="1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4,328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m.search.naver.com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brochure.metlife.co.kr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baidu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639441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pcmap.place.naver.com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287932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ac.metlife.co.kr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12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13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blog.naver.com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sogou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deepfinder2.eyeonsecurity.co.kr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finhealthindex.org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gotosearchresultpage.helpstart.co.kr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guidestar.or.kr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19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m.place.naver.com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도메인 별 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게시물 누적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(2014/06/13~2022/02/28)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263546323"/>
              </p:ext>
            </p:extLst>
          </p:nvPr>
        </p:nvGraphicFramePr>
        <p:xfrm>
          <a:off x="452438" y="1304925"/>
          <a:ext cx="9037636" cy="327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1,030</a:t>
                      </a:r>
                      <a:endParaRPr lang="en-US" altLang="ko-KR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Inclusion Plus Solution Lab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Deal Share Live’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2020-05-27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Financial Health Forum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해비타트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경험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beautyRead?rvwNo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독거어르신 위한 사회공헌활동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‘미니재해보험 기부 캠페인’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2021-01-07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청년층 위한 온라인 금융교육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2020-11-19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60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2-1. Traffic Reporting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dirty="0"/>
              <a:t>게시물 </a:t>
            </a:r>
            <a:r>
              <a:rPr lang="en-US" altLang="ko-KR" dirty="0"/>
              <a:t>2</a:t>
            </a:r>
            <a:r>
              <a:rPr lang="ko-KR" altLang="en-US" dirty="0"/>
              <a:t>월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(2021/02/01~2021/02/28)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2994119318"/>
              </p:ext>
            </p:extLst>
          </p:nvPr>
        </p:nvGraphicFramePr>
        <p:xfrm>
          <a:off x="452438" y="1304925"/>
          <a:ext cx="9037636" cy="3266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</a:t>
                      </a:r>
                      <a:r>
                        <a:rPr lang="ko-KR" altLang="en-US" sz="8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금융포용</a:t>
                      </a:r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프생명</a:t>
                      </a:r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사회공헌재단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AVPN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동북아써밋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핀테크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기업이 만드는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사회적가치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세션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년에도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사회공헌재단과 함께 하세요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2022-02-14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[AVPN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SUMMIT]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사회공헌재단의 세션에 초대합니다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더욱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힙하게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돌아온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Gift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콘 시즌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2021-10-21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글로벌스탠다드경영대상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사회책임경영대상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연속 수상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[11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월 사회공헌활동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]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메트라이프만의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문화콘텐츠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The Gift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에 초대합니다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2021-11-03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8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IPSL 3.0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데모데이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'Deal Share Live'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참관 신청 모집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온라인으로 만난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이야기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826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등록 </a:t>
            </a:r>
            <a:r>
              <a:rPr lang="ko-KR" altLang="en-US" dirty="0" smtClean="0"/>
              <a:t>게시물 조회수 집계 </a:t>
            </a:r>
            <a:r>
              <a:rPr lang="en-US" altLang="ko-KR" dirty="0" smtClean="0"/>
              <a:t>(</a:t>
            </a:r>
            <a:r>
              <a:rPr lang="en-US" altLang="ko-KR" dirty="0" smtClean="0"/>
              <a:t>2022/02/01~2022/02/28)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671440481"/>
              </p:ext>
            </p:extLst>
          </p:nvPr>
        </p:nvGraphicFramePr>
        <p:xfrm>
          <a:off x="452438" y="1304925"/>
          <a:ext cx="8388906" cy="9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/>
                <a:gridCol w="548430"/>
                <a:gridCol w="4317039"/>
                <a:gridCol w="695827"/>
                <a:gridCol w="1857491"/>
                <a:gridCol w="679706"/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 smtClean="0"/>
                        <a:t>2</a:t>
                      </a:r>
                      <a:r>
                        <a:rPr lang="ko-KR" altLang="en-US" sz="800" b="1" dirty="0" smtClean="0"/>
                        <a:t>월 </a:t>
                      </a:r>
                      <a:r>
                        <a:rPr sz="800" b="1" dirty="0" smtClean="0"/>
                        <a:t>조회수</a:t>
                      </a:r>
                      <a:r>
                        <a:rPr sz="800" b="1" dirty="0"/>
                        <a:t/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년에도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사회공헌재단과 함께 하세요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2022-02-14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어르신께 봄을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가져단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준 엽서쓰기 자원봉사</a:t>
                      </a:r>
                      <a:endParaRPr lang="ko-KR" altLang="en-US" sz="8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/>
                        <a:ea typeface="맑은 고딕"/>
                        <a:cs typeface="맑은 고딕"/>
                        <a:sym typeface="Yoon 윤고딕 540_T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2022-02-08</a:t>
                      </a:r>
                      <a:endParaRPr lang="en-US" altLang="ko-KR" sz="8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/>
                        <a:ea typeface="맑은 고딕"/>
                        <a:cs typeface="맑은 고딕"/>
                        <a:sym typeface="Yoon 윤고딕 540_T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=93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en-US" altLang="ko-KR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59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14545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https://www.metlifewelfare.org/about/finance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 사이트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(02/01~02/28)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1429463887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744484626"/>
              </p:ext>
            </p:extLst>
          </p:nvPr>
        </p:nvGraphicFramePr>
        <p:xfrm>
          <a:off x="454319" y="4791083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/>
              <a:t>12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25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(02/01~02/28)</a:t>
            </a:r>
            <a:endParaRPr lang="ko-KR" altLang="en-US" sz="1100" dirty="0"/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4835382" y="6566180"/>
            <a:ext cx="247431" cy="241980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Yoon 윤고딕 540_T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graphicFrame>
        <p:nvGraphicFramePr>
          <p:cNvPr id="15" name="차트 1"/>
          <p:cNvGraphicFramePr/>
          <p:nvPr>
            <p:extLst>
              <p:ext uri="{D42A27DB-BD31-4B8C-83A1-F6EECF244321}">
                <p14:modId xmlns:p14="http://schemas.microsoft.com/office/powerpoint/2010/main" val="2528615864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6790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하단 재무건강 공지 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https://www.finhealthindex.org/?utm_source=metlifewelfare&amp;utm_medium=site&amp;utm_campaign=1014ms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Financial Health &gt;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 연구 및 캠페인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https://www.metlifewelfare.org/biz/finance/health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trackOutboundLink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('https://www.finhealthindex.org/', true); 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 재무건강</a:t>
            </a:r>
            <a:endParaRPr lang="ko-KR" altLang="en-US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74480979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2022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월 </a:t>
            </a:r>
            <a:r>
              <a:rPr lang="en-US" altLang="ko-KR" sz="1100" dirty="0"/>
              <a:t>~ 2021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558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9410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AutoShape 9"/>
          <p:cNvGrpSpPr/>
          <p:nvPr/>
        </p:nvGrpSpPr>
        <p:grpSpPr>
          <a:xfrm>
            <a:off x="488950" y="1447367"/>
            <a:ext cx="8928100" cy="1604647"/>
            <a:chOff x="0" y="0"/>
            <a:chExt cx="8928100" cy="1250561"/>
          </a:xfrm>
        </p:grpSpPr>
        <p:sp>
          <p:nvSpPr>
            <p:cNvPr id="239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000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0" name="없음"/>
            <p:cNvSpPr txBox="1"/>
            <p:nvPr/>
          </p:nvSpPr>
          <p:spPr>
            <a:xfrm>
              <a:off x="0" y="499359"/>
              <a:ext cx="8928100" cy="251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pPr fontAlgn="ctr"/>
              <a:r>
                <a: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사이트 모니터링</a:t>
              </a:r>
              <a:endPara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42" name="TextBox 6"/>
          <p:cNvSpPr txBox="1"/>
          <p:nvPr/>
        </p:nvSpPr>
        <p:spPr>
          <a:xfrm>
            <a:off x="344487" y="210721"/>
            <a:ext cx="15686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dirty="0" err="1"/>
              <a:t>익월업무계획</a:t>
            </a:r>
            <a:endParaRPr dirty="0"/>
          </a:p>
        </p:txBody>
      </p:sp>
      <p:sp>
        <p:nvSpPr>
          <p:cNvPr id="243" name="Text Box 7"/>
          <p:cNvSpPr txBox="1"/>
          <p:nvPr/>
        </p:nvSpPr>
        <p:spPr>
          <a:xfrm>
            <a:off x="488504" y="1188226"/>
            <a:ext cx="79067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01. </a:t>
            </a:r>
            <a:r>
              <a:rPr dirty="0" err="1"/>
              <a:t>예정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4" name="Text Box 7"/>
          <p:cNvSpPr txBox="1"/>
          <p:nvPr/>
        </p:nvSpPr>
        <p:spPr>
          <a:xfrm>
            <a:off x="488949" y="3309133"/>
            <a:ext cx="181065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02.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 및 기획 </a:t>
            </a:r>
            <a:r>
              <a:rPr dirty="0" err="1"/>
              <a:t>미확정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5" name="Text Box 7"/>
          <p:cNvSpPr txBox="1"/>
          <p:nvPr/>
        </p:nvSpPr>
        <p:spPr>
          <a:xfrm>
            <a:off x="488950" y="4916064"/>
            <a:ext cx="755393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t>03. 이슈사항</a:t>
            </a:r>
          </a:p>
        </p:txBody>
      </p:sp>
      <p:sp>
        <p:nvSpPr>
          <p:cNvPr id="246" name="TextBox 9"/>
          <p:cNvSpPr txBox="1"/>
          <p:nvPr/>
        </p:nvSpPr>
        <p:spPr>
          <a:xfrm>
            <a:off x="488503" y="764688"/>
            <a:ext cx="1432096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3-1. 익월 업무계획</a:t>
            </a:r>
          </a:p>
        </p:txBody>
      </p:sp>
      <p:grpSp>
        <p:nvGrpSpPr>
          <p:cNvPr id="249" name="AutoShape 9"/>
          <p:cNvGrpSpPr/>
          <p:nvPr/>
        </p:nvGrpSpPr>
        <p:grpSpPr>
          <a:xfrm>
            <a:off x="488950" y="3569022"/>
            <a:ext cx="8928100" cy="1029832"/>
            <a:chOff x="0" y="0"/>
            <a:chExt cx="8928100" cy="1250561"/>
          </a:xfrm>
        </p:grpSpPr>
        <p:sp>
          <p:nvSpPr>
            <p:cNvPr id="247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8" name="없음"/>
            <p:cNvSpPr txBox="1"/>
            <p:nvPr/>
          </p:nvSpPr>
          <p:spPr>
            <a:xfrm>
              <a:off x="0" y="447131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pSp>
        <p:nvGrpSpPr>
          <p:cNvPr id="17" name="AutoShape 9"/>
          <p:cNvGrpSpPr/>
          <p:nvPr/>
        </p:nvGrpSpPr>
        <p:grpSpPr>
          <a:xfrm>
            <a:off x="488950" y="5171906"/>
            <a:ext cx="8928100" cy="1029832"/>
            <a:chOff x="0" y="0"/>
            <a:chExt cx="8928100" cy="1250561"/>
          </a:xfrm>
        </p:grpSpPr>
        <p:sp>
          <p:nvSpPr>
            <p:cNvPr id="18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9" name="없음"/>
            <p:cNvSpPr txBox="1"/>
            <p:nvPr/>
          </p:nvSpPr>
          <p:spPr>
            <a:xfrm>
              <a:off x="0" y="447130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60510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sz="1100" b="1" dirty="0">
                <a:solidFill>
                  <a:srgbClr val="808080"/>
                </a:solidFill>
              </a:rPr>
              <a:t>MEGAZONE</a:t>
            </a:r>
            <a:endParaRPr sz="1100" b="1" dirty="0">
              <a:solidFill>
                <a:srgbClr val="808080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 </a:t>
            </a:r>
            <a:r>
              <a:rPr sz="1600" b="1" dirty="0"/>
              <a:t>Monthly Report</a:t>
            </a:r>
          </a:p>
        </p:txBody>
      </p:sp>
      <p:sp>
        <p:nvSpPr>
          <p:cNvPr id="135" name="Rectangle 22"/>
          <p:cNvSpPr txBox="1"/>
          <p:nvPr/>
        </p:nvSpPr>
        <p:spPr>
          <a:xfrm>
            <a:off x="682656" y="2051157"/>
            <a:ext cx="4102072" cy="17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1100">
                <a:solidFill>
                  <a:srgbClr val="808080"/>
                </a:solidFill>
              </a:defRPr>
            </a:lvl1pPr>
          </a:lstStyle>
          <a:p>
            <a:r>
              <a:t>메트라이프코리아재단 사이트 월간 운영보고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9247" y="2623671"/>
            <a:ext cx="301811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1-1.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작업량 추이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/>
              <a:t>  1-2.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1-3.</a:t>
            </a:r>
            <a:r>
              <a:rPr kumimoji="0" lang="en-US" altLang="ko-KR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주요작업내용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2-1. Traffic Reporting</a:t>
            </a:r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2-2. Outbound</a:t>
            </a:r>
            <a:r>
              <a:rPr lang="ko-KR" altLang="en-US" sz="1200" dirty="0"/>
              <a:t> 현황</a:t>
            </a:r>
            <a:endParaRPr lang="en-US" altLang="ko-KR" sz="1200" dirty="0"/>
          </a:p>
          <a:p>
            <a:pPr lvl="0">
              <a:spcBef>
                <a:spcPts val="600"/>
              </a:spcBef>
            </a:pPr>
            <a:endParaRPr lang="en-US" altLang="ko-KR" sz="1400" b="1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3.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익월업무계획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14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737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/>
          <p:cNvSpPr txBox="1"/>
          <p:nvPr/>
        </p:nvSpPr>
        <p:spPr>
          <a:xfrm>
            <a:off x="344487" y="210721"/>
            <a:ext cx="177716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현황</a:t>
            </a:r>
          </a:p>
        </p:txBody>
      </p:sp>
      <p:sp>
        <p:nvSpPr>
          <p:cNvPr id="142" name="TextBox 9"/>
          <p:cNvSpPr txBox="1"/>
          <p:nvPr/>
        </p:nvSpPr>
        <p:spPr>
          <a:xfrm>
            <a:off x="488504" y="610800"/>
            <a:ext cx="1228899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1-1.작업량 </a:t>
            </a:r>
            <a:r>
              <a:rPr dirty="0" err="1"/>
              <a:t>추이</a:t>
            </a:r>
            <a:endParaRPr dirty="0"/>
          </a:p>
        </p:txBody>
      </p:sp>
      <p:graphicFrame>
        <p:nvGraphicFramePr>
          <p:cNvPr id="143" name="표 15"/>
          <p:cNvGraphicFramePr/>
          <p:nvPr>
            <p:extLst>
              <p:ext uri="{D42A27DB-BD31-4B8C-83A1-F6EECF244321}">
                <p14:modId xmlns:p14="http://schemas.microsoft.com/office/powerpoint/2010/main" val="3509301801"/>
              </p:ext>
            </p:extLst>
          </p:nvPr>
        </p:nvGraphicFramePr>
        <p:xfrm>
          <a:off x="465044" y="981075"/>
          <a:ext cx="9025029" cy="52362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98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811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기간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기획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디자인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퍼블리싱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개발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총 작업량 (M/M)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ym typeface="맑은 고딕"/>
                        </a:rPr>
                        <a:t>20</a:t>
                      </a:r>
                      <a:r>
                        <a:rPr lang="en-US" sz="1000" b="1" dirty="0">
                          <a:sym typeface="맑은 고딕"/>
                        </a:rPr>
                        <a:t>22</a:t>
                      </a:r>
                      <a:r>
                        <a:rPr sz="1000" b="1" dirty="0">
                          <a:sym typeface="맑은 고딕"/>
                        </a:rPr>
                        <a:t>.</a:t>
                      </a:r>
                      <a:r>
                        <a:rPr lang="en-US" sz="1000" b="1" dirty="0">
                          <a:sym typeface="맑은 고딕"/>
                        </a:rPr>
                        <a:t>0</a:t>
                      </a:r>
                      <a:r>
                        <a:rPr lang="en-US" altLang="ko-KR" sz="1000" b="1" dirty="0">
                          <a:sym typeface="맑은 고딕"/>
                        </a:rPr>
                        <a:t>2</a:t>
                      </a:r>
                      <a:r>
                        <a:rPr lang="en-US" sz="1000" b="1" dirty="0">
                          <a:sym typeface="맑은 고딕"/>
                        </a:rPr>
                        <a:t>.01</a:t>
                      </a:r>
                      <a:r>
                        <a:rPr sz="1000" b="1" dirty="0">
                          <a:sym typeface="맑은 고딕"/>
                        </a:rPr>
                        <a:t> ~ </a:t>
                      </a:r>
                      <a:r>
                        <a:rPr lang="en-US" altLang="ko-KR" sz="1000" b="1" dirty="0">
                          <a:sym typeface="맑은 고딕"/>
                        </a:rPr>
                        <a:t>2022.02.28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12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</a:t>
                      </a:r>
                      <a:r>
                        <a:rPr lang="en-US" altLang="ko-KR" sz="1000" b="1" dirty="0">
                          <a:sym typeface="맑은 고딕"/>
                        </a:rPr>
                        <a:t>0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</a:t>
                      </a:r>
                      <a:r>
                        <a:rPr lang="en-US" altLang="ko-KR" sz="1000" b="1" dirty="0">
                          <a:sym typeface="맑은 고딕"/>
                        </a:rPr>
                        <a:t>0</a:t>
                      </a:r>
                      <a:endParaRPr lang="en-US"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07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21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4" name="차트 7"/>
          <p:cNvGraphicFramePr/>
          <p:nvPr>
            <p:extLst>
              <p:ext uri="{D42A27DB-BD31-4B8C-83A1-F6EECF244321}">
                <p14:modId xmlns:p14="http://schemas.microsoft.com/office/powerpoint/2010/main" val="257172226"/>
              </p:ext>
            </p:extLst>
          </p:nvPr>
        </p:nvGraphicFramePr>
        <p:xfrm>
          <a:off x="253377" y="2204096"/>
          <a:ext cx="9025029" cy="4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7" name="그룹 6"/>
          <p:cNvGrpSpPr/>
          <p:nvPr/>
        </p:nvGrpSpPr>
        <p:grpSpPr>
          <a:xfrm>
            <a:off x="873123" y="4822780"/>
            <a:ext cx="9032877" cy="369329"/>
            <a:chOff x="-3" y="-70360"/>
            <a:chExt cx="6151119" cy="369326"/>
          </a:xfrm>
        </p:grpSpPr>
        <p:sp>
          <p:nvSpPr>
            <p:cNvPr id="145" name="직선 연결선 12"/>
            <p:cNvSpPr/>
            <p:nvPr/>
          </p:nvSpPr>
          <p:spPr>
            <a:xfrm>
              <a:off x="-3" y="114303"/>
              <a:ext cx="5667534" cy="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5649514" y="-70360"/>
              <a:ext cx="501602" cy="36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 err="1"/>
                <a:t>계약</a:t>
              </a:r>
              <a:r>
                <a:rPr sz="900" b="1" dirty="0"/>
                <a:t> </a:t>
              </a:r>
              <a:r>
                <a:rPr lang="en-US" sz="900" b="1" dirty="0"/>
                <a:t>M/M</a:t>
              </a:r>
            </a:p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/>
                <a:t>0.30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2" name="TextBox 9"/>
          <p:cNvSpPr txBox="1"/>
          <p:nvPr/>
        </p:nvSpPr>
        <p:spPr>
          <a:xfrm>
            <a:off x="488503" y="610800"/>
            <a:ext cx="11245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1-2. 업무 내역</a:t>
            </a:r>
          </a:p>
        </p:txBody>
      </p:sp>
      <p:graphicFrame>
        <p:nvGraphicFramePr>
          <p:cNvPr id="153" name="표 7"/>
          <p:cNvGraphicFramePr/>
          <p:nvPr>
            <p:extLst>
              <p:ext uri="{D42A27DB-BD31-4B8C-83A1-F6EECF244321}">
                <p14:modId xmlns:p14="http://schemas.microsoft.com/office/powerpoint/2010/main" val="2196602024"/>
              </p:ext>
            </p:extLst>
          </p:nvPr>
        </p:nvGraphicFramePr>
        <p:xfrm>
          <a:off x="468681" y="981071"/>
          <a:ext cx="9021395" cy="5140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4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03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34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No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요청일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</a:t>
                      </a:r>
                      <a:r>
                        <a:rPr sz="9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내용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완료일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1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2022-02-15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Log4j </a:t>
                      </a:r>
                      <a:r>
                        <a:rPr lang="ko-KR" alt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버전 업그레이드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2022-02-16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912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133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4055559024"/>
              </p:ext>
            </p:extLst>
          </p:nvPr>
        </p:nvGraphicFramePr>
        <p:xfrm>
          <a:off x="452438" y="1224156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0431" y="675337"/>
            <a:ext cx="46018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일별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(02/01~02/28)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3923621422"/>
              </p:ext>
            </p:extLst>
          </p:nvPr>
        </p:nvGraphicFramePr>
        <p:xfrm>
          <a:off x="459449" y="1230673"/>
          <a:ext cx="9047504" cy="499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9525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월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(2018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년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2022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월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차트 1"/>
          <p:cNvGraphicFramePr/>
          <p:nvPr>
            <p:extLst>
              <p:ext uri="{D42A27DB-BD31-4B8C-83A1-F6EECF244321}">
                <p14:modId xmlns:p14="http://schemas.microsoft.com/office/powerpoint/2010/main" val="1480904141"/>
              </p:ext>
            </p:extLst>
          </p:nvPr>
        </p:nvGraphicFramePr>
        <p:xfrm>
          <a:off x="516779" y="1202267"/>
          <a:ext cx="8998696" cy="47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6955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메뉴 별 조회수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방문수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 (02/01~ 02/28)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</TotalTime>
  <Words>1036</Words>
  <Application>Microsoft Office PowerPoint</Application>
  <PresentationFormat>A4 용지(210x297mm)</PresentationFormat>
  <Paragraphs>398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Yoon 윤고딕 540_TT</vt:lpstr>
      <vt:lpstr>굴림</vt:lpstr>
      <vt:lpstr>맑은 고딕</vt:lpstr>
      <vt:lpstr>Arial</vt:lpstr>
      <vt:lpstr>Verdana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Microsoft 계정</cp:lastModifiedBy>
  <cp:revision>1964</cp:revision>
  <dcterms:modified xsi:type="dcterms:W3CDTF">2022-03-07T01:33:27Z</dcterms:modified>
</cp:coreProperties>
</file>