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77" r:id="rId5"/>
    <p:sldId id="284" r:id="rId6"/>
    <p:sldId id="276" r:id="rId7"/>
    <p:sldId id="272" r:id="rId8"/>
    <p:sldId id="269" r:id="rId9"/>
    <p:sldId id="270" r:id="rId10"/>
    <p:sldId id="263" r:id="rId11"/>
    <p:sldId id="264" r:id="rId12"/>
    <p:sldId id="265" r:id="rId13"/>
    <p:sldId id="282" r:id="rId14"/>
    <p:sldId id="283" r:id="rId15"/>
    <p:sldId id="266" r:id="rId16"/>
    <p:sldId id="267" r:id="rId17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08" userDrawn="1">
          <p15:clr>
            <a:srgbClr val="A4A3A4"/>
          </p15:clr>
        </p15:guide>
        <p15:guide id="4" pos="4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E049F-F888-431D-800A-B16636085FD3}" v="32" dt="2022-02-08T17:14:27.46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91" autoAdjust="0"/>
  </p:normalViewPr>
  <p:slideViewPr>
    <p:cSldViewPr snapToGrid="0" showGuides="1">
      <p:cViewPr varScale="1">
        <p:scale>
          <a:sx n="162" d="100"/>
          <a:sy n="162" d="100"/>
        </p:scale>
        <p:origin x="1380" y="144"/>
      </p:cViewPr>
      <p:guideLst>
        <p:guide orient="horz" pos="845"/>
        <p:guide pos="3120"/>
        <p:guide pos="30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희동" userId="6010d95f-a473-407c-9b08-8edc5be2a9e1" providerId="ADAL" clId="{325E049F-F888-431D-800A-B16636085FD3}"/>
    <pc:docChg chg="undo custSel modSld">
      <pc:chgData name="윤희동" userId="6010d95f-a473-407c-9b08-8edc5be2a9e1" providerId="ADAL" clId="{325E049F-F888-431D-800A-B16636085FD3}" dt="2022-02-08T17:18:46.037" v="324" actId="27918"/>
      <pc:docMkLst>
        <pc:docMk/>
      </pc:docMkLst>
      <pc:sldChg chg="modSp mod">
        <pc:chgData name="윤희동" userId="6010d95f-a473-407c-9b08-8edc5be2a9e1" providerId="ADAL" clId="{325E049F-F888-431D-800A-B16636085FD3}" dt="2022-02-08T17:06:41.212" v="7"/>
        <pc:sldMkLst>
          <pc:docMk/>
          <pc:sldMk cId="0" sldId="256"/>
        </pc:sldMkLst>
        <pc:spChg chg="mod">
          <ac:chgData name="윤희동" userId="6010d95f-a473-407c-9b08-8edc5be2a9e1" providerId="ADAL" clId="{325E049F-F888-431D-800A-B16636085FD3}" dt="2022-02-08T17:06:41.212" v="7"/>
          <ac:spMkLst>
            <pc:docMk/>
            <pc:sldMk cId="0" sldId="256"/>
            <ac:spMk id="126" creationId="{00000000-0000-0000-0000-000000000000}"/>
          </ac:spMkLst>
        </pc:spChg>
        <pc:spChg chg="mod">
          <ac:chgData name="윤희동" userId="6010d95f-a473-407c-9b08-8edc5be2a9e1" providerId="ADAL" clId="{325E049F-F888-431D-800A-B16636085FD3}" dt="2022-02-08T17:06:12.412" v="5"/>
          <ac:spMkLst>
            <pc:docMk/>
            <pc:sldMk cId="0" sldId="256"/>
            <ac:spMk id="129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11:17.285" v="228" actId="255"/>
        <pc:sldMkLst>
          <pc:docMk/>
          <pc:sldMk cId="0" sldId="263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0" sldId="263"/>
            <ac:spMk id="6" creationId="{00000000-0000-0000-0000-000000000000}"/>
          </ac:spMkLst>
        </pc:spChg>
        <pc:graphicFrameChg chg="mod modGraphic">
          <ac:chgData name="윤희동" userId="6010d95f-a473-407c-9b08-8edc5be2a9e1" providerId="ADAL" clId="{325E049F-F888-431D-800A-B16636085FD3}" dt="2022-02-08T17:11:17.285" v="228" actId="255"/>
          <ac:graphicFrameMkLst>
            <pc:docMk/>
            <pc:sldMk cId="0" sldId="263"/>
            <ac:graphicFrameMk id="163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325E049F-F888-431D-800A-B16636085FD3}" dt="2022-02-08T17:14:33.780" v="297" actId="20577"/>
        <pc:sldMkLst>
          <pc:docMk/>
          <pc:sldMk cId="0" sldId="264"/>
        </pc:sldMkLst>
        <pc:graphicFrameChg chg="mod modGraphic">
          <ac:chgData name="윤희동" userId="6010d95f-a473-407c-9b08-8edc5be2a9e1" providerId="ADAL" clId="{325E049F-F888-431D-800A-B16636085FD3}" dt="2022-02-08T17:14:33.780" v="297" actId="20577"/>
          <ac:graphicFrameMkLst>
            <pc:docMk/>
            <pc:sldMk cId="0" sldId="264"/>
            <ac:graphicFrameMk id="168" creationId="{00000000-0000-0000-0000-000000000000}"/>
          </ac:graphicFrameMkLst>
        </pc:graphicFrameChg>
      </pc:sldChg>
      <pc:sldChg chg="mod">
        <pc:chgData name="윤희동" userId="6010d95f-a473-407c-9b08-8edc5be2a9e1" providerId="ADAL" clId="{325E049F-F888-431D-800A-B16636085FD3}" dt="2022-02-08T17:16:53.043" v="303" actId="27918"/>
        <pc:sldMkLst>
          <pc:docMk/>
          <pc:sldMk cId="0" sldId="265"/>
        </pc:sldMkLst>
      </pc:sldChg>
      <pc:sldChg chg="modSp">
        <pc:chgData name="윤희동" userId="6010d95f-a473-407c-9b08-8edc5be2a9e1" providerId="ADAL" clId="{325E049F-F888-431D-800A-B16636085FD3}" dt="2022-02-08T17:06:52.996" v="8"/>
        <pc:sldMkLst>
          <pc:docMk/>
          <pc:sldMk cId="0" sldId="266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0" sldId="266"/>
            <ac:spMk id="8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08:21.758" v="18" actId="27918"/>
        <pc:sldMkLst>
          <pc:docMk/>
          <pc:sldMk cId="107060568" sldId="269"/>
        </pc:sldMkLst>
        <pc:spChg chg="mod">
          <ac:chgData name="윤희동" userId="6010d95f-a473-407c-9b08-8edc5be2a9e1" providerId="ADAL" clId="{325E049F-F888-431D-800A-B16636085FD3}" dt="2022-02-08T17:08:01.978" v="13" actId="20577"/>
          <ac:spMkLst>
            <pc:docMk/>
            <pc:sldMk cId="107060568" sldId="269"/>
            <ac:spMk id="215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08:43.078" v="27" actId="27918"/>
        <pc:sldMkLst>
          <pc:docMk/>
          <pc:sldMk cId="2241827475" sldId="270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2241827475" sldId="270"/>
            <ac:spMk id="215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07:42.459" v="12" actId="27918"/>
        <pc:sldMkLst>
          <pc:docMk/>
          <pc:sldMk cId="1288641564" sldId="272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1288641564" sldId="272"/>
            <ac:spMk id="210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18:13.504" v="315" actId="27918"/>
        <pc:sldMkLst>
          <pc:docMk/>
          <pc:sldMk cId="532037019" sldId="282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532037019" sldId="282"/>
            <ac:spMk id="13" creationId="{00000000-0000-0000-0000-000000000000}"/>
          </ac:spMkLst>
        </pc:spChg>
        <pc:spChg chg="mod">
          <ac:chgData name="윤희동" userId="6010d95f-a473-407c-9b08-8edc5be2a9e1" providerId="ADAL" clId="{325E049F-F888-431D-800A-B16636085FD3}" dt="2022-02-08T17:17:58.523" v="309" actId="20577"/>
          <ac:spMkLst>
            <pc:docMk/>
            <pc:sldMk cId="532037019" sldId="282"/>
            <ac:spMk id="18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18:46.037" v="324" actId="27918"/>
        <pc:sldMkLst>
          <pc:docMk/>
          <pc:sldMk cId="2967332170" sldId="283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2967332170" sldId="283"/>
            <ac:spMk id="15" creationId="{00000000-0000-0000-0000-000000000000}"/>
          </ac:spMkLst>
        </pc:spChg>
        <pc:spChg chg="mod">
          <ac:chgData name="윤희동" userId="6010d95f-a473-407c-9b08-8edc5be2a9e1" providerId="ADAL" clId="{325E049F-F888-431D-800A-B16636085FD3}" dt="2022-02-08T17:18:35.755" v="320" actId="20577"/>
          <ac:spMkLst>
            <pc:docMk/>
            <pc:sldMk cId="2967332170" sldId="283"/>
            <ac:spMk id="21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805000428815327E-2"/>
          <c:y val="2.1522300000000001E-2"/>
          <c:w val="0.98100856481256349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맑은 고딕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43159</c:v>
                </c:pt>
                <c:pt idx="1">
                  <c:v>43160</c:v>
                </c:pt>
                <c:pt idx="2">
                  <c:v>43161</c:v>
                </c:pt>
                <c:pt idx="3">
                  <c:v>43162</c:v>
                </c:pt>
                <c:pt idx="4">
                  <c:v>43163</c:v>
                </c:pt>
                <c:pt idx="5">
                  <c:v>43164</c:v>
                </c:pt>
                <c:pt idx="6">
                  <c:v>43165</c:v>
                </c:pt>
                <c:pt idx="7">
                  <c:v>43166</c:v>
                </c:pt>
                <c:pt idx="8">
                  <c:v>43167</c:v>
                </c:pt>
                <c:pt idx="9">
                  <c:v>43168</c:v>
                </c:pt>
                <c:pt idx="10">
                  <c:v>43169</c:v>
                </c:pt>
                <c:pt idx="11">
                  <c:v>43170</c:v>
                </c:pt>
                <c:pt idx="12">
                  <c:v>43171</c:v>
                </c:pt>
                <c:pt idx="13">
                  <c:v>43172</c:v>
                </c:pt>
                <c:pt idx="14">
                  <c:v>43173</c:v>
                </c:pt>
                <c:pt idx="15">
                  <c:v>43174</c:v>
                </c:pt>
                <c:pt idx="16">
                  <c:v>43175</c:v>
                </c:pt>
                <c:pt idx="17">
                  <c:v>43176</c:v>
                </c:pt>
                <c:pt idx="18">
                  <c:v>43177</c:v>
                </c:pt>
                <c:pt idx="19">
                  <c:v>43178</c:v>
                </c:pt>
                <c:pt idx="20">
                  <c:v>43179</c:v>
                </c:pt>
                <c:pt idx="21">
                  <c:v>43180</c:v>
                </c:pt>
                <c:pt idx="22">
                  <c:v>43181</c:v>
                </c:pt>
                <c:pt idx="23">
                  <c:v>43182</c:v>
                </c:pt>
                <c:pt idx="24">
                  <c:v>43183</c:v>
                </c:pt>
                <c:pt idx="25">
                  <c:v>43184</c:v>
                </c:pt>
                <c:pt idx="26">
                  <c:v>43185</c:v>
                </c:pt>
                <c:pt idx="27">
                  <c:v>43186</c:v>
                </c:pt>
                <c:pt idx="28">
                  <c:v>43187</c:v>
                </c:pt>
                <c:pt idx="29">
                  <c:v>43188</c:v>
                </c:pt>
                <c:pt idx="30">
                  <c:v>43189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</c:v>
                </c:pt>
                <c:pt idx="1">
                  <c:v>14</c:v>
                </c:pt>
                <c:pt idx="2">
                  <c:v>9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10</c:v>
                </c:pt>
                <c:pt idx="9">
                  <c:v>7</c:v>
                </c:pt>
                <c:pt idx="10">
                  <c:v>0</c:v>
                </c:pt>
                <c:pt idx="11">
                  <c:v>3</c:v>
                </c:pt>
                <c:pt idx="12">
                  <c:v>2</c:v>
                </c:pt>
                <c:pt idx="13">
                  <c:v>13</c:v>
                </c:pt>
                <c:pt idx="14">
                  <c:v>10</c:v>
                </c:pt>
                <c:pt idx="15">
                  <c:v>9</c:v>
                </c:pt>
                <c:pt idx="16">
                  <c:v>2</c:v>
                </c:pt>
                <c:pt idx="17">
                  <c:v>12</c:v>
                </c:pt>
                <c:pt idx="18">
                  <c:v>2</c:v>
                </c:pt>
                <c:pt idx="19">
                  <c:v>3</c:v>
                </c:pt>
                <c:pt idx="20">
                  <c:v>10</c:v>
                </c:pt>
                <c:pt idx="21">
                  <c:v>8</c:v>
                </c:pt>
                <c:pt idx="22">
                  <c:v>10</c:v>
                </c:pt>
                <c:pt idx="23">
                  <c:v>1</c:v>
                </c:pt>
                <c:pt idx="24">
                  <c:v>3</c:v>
                </c:pt>
                <c:pt idx="25">
                  <c:v>5</c:v>
                </c:pt>
                <c:pt idx="26">
                  <c:v>12</c:v>
                </c:pt>
                <c:pt idx="27">
                  <c:v>6</c:v>
                </c:pt>
                <c:pt idx="28">
                  <c:v>5</c:v>
                </c:pt>
                <c:pt idx="29">
                  <c:v>13</c:v>
                </c:pt>
                <c:pt idx="3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67-41BC-B903-BE2E74596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0909240"/>
        <c:axId val="660911200"/>
      </c:barChart>
      <c:dateAx>
        <c:axId val="660909240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660911200"/>
        <c:crosses val="autoZero"/>
        <c:auto val="1"/>
        <c:lblOffset val="100"/>
        <c:baseTimeUnit val="days"/>
      </c:dateAx>
      <c:valAx>
        <c:axId val="660911200"/>
        <c:scaling>
          <c:orientation val="minMax"/>
        </c:scaling>
        <c:delete val="1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crossAx val="660909240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24651249012647E-2"/>
          <c:y val="1.6141714936466888E-2"/>
          <c:w val="0.94757599999999997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404040"/>
                    </a:solidFill>
                    <a:latin typeface="Helvetica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Sheet1!$A$2:$A$43</c:f>
              <c:strCache>
                <c:ptCount val="42"/>
                <c:pt idx="0">
                  <c:v>10월</c:v>
                </c:pt>
                <c:pt idx="1">
                  <c:v>11월</c:v>
                </c:pt>
                <c:pt idx="2">
                  <c:v>12월
</c:v>
                </c:pt>
                <c:pt idx="3">
                  <c:v>1월
</c:v>
                </c:pt>
                <c:pt idx="4">
                  <c:v>2월
</c:v>
                </c:pt>
                <c:pt idx="5">
                  <c:v>3월
</c:v>
                </c:pt>
                <c:pt idx="6">
                  <c:v>4월
</c:v>
                </c:pt>
                <c:pt idx="7">
                  <c:v>5월
</c:v>
                </c:pt>
                <c:pt idx="8">
                  <c:v>6월
</c:v>
                </c:pt>
                <c:pt idx="9">
                  <c:v>7월
</c:v>
                </c:pt>
                <c:pt idx="10">
                  <c:v>8월
</c:v>
                </c:pt>
                <c:pt idx="11">
                  <c:v>9월
</c:v>
                </c:pt>
                <c:pt idx="12">
                  <c:v>10월
</c:v>
                </c:pt>
                <c:pt idx="13">
                  <c:v>11월
</c:v>
                </c:pt>
                <c:pt idx="14">
                  <c:v>12월
</c:v>
                </c:pt>
                <c:pt idx="15">
                  <c:v>1월
</c:v>
                </c:pt>
                <c:pt idx="16">
                  <c:v>2월
</c:v>
                </c:pt>
                <c:pt idx="17">
                  <c:v>3월
</c:v>
                </c:pt>
                <c:pt idx="18">
                  <c:v>4월
</c:v>
                </c:pt>
                <c:pt idx="19">
                  <c:v>5월
</c:v>
                </c:pt>
                <c:pt idx="20">
                  <c:v>6월
</c:v>
                </c:pt>
                <c:pt idx="21">
                  <c:v>7월
</c:v>
                </c:pt>
                <c:pt idx="22">
                  <c:v>8월
</c:v>
                </c:pt>
                <c:pt idx="23">
                  <c:v>9월
</c:v>
                </c:pt>
                <c:pt idx="24">
                  <c:v>10월</c:v>
                </c:pt>
                <c:pt idx="25">
                  <c:v>11월</c:v>
                </c:pt>
                <c:pt idx="26">
                  <c:v>12월
</c:v>
                </c:pt>
                <c:pt idx="27">
                  <c:v>1월
</c:v>
                </c:pt>
                <c:pt idx="28">
                  <c:v>2월
</c:v>
                </c:pt>
                <c:pt idx="29">
                  <c:v>3월
</c:v>
                </c:pt>
                <c:pt idx="30">
                  <c:v>4월
</c:v>
                </c:pt>
                <c:pt idx="31">
                  <c:v>5월
</c:v>
                </c:pt>
                <c:pt idx="32">
                  <c:v>6월
</c:v>
                </c:pt>
                <c:pt idx="33">
                  <c:v>7월
</c:v>
                </c:pt>
                <c:pt idx="34">
                  <c:v>8월
</c:v>
                </c:pt>
                <c:pt idx="35">
                  <c:v>9월
</c:v>
                </c:pt>
                <c:pt idx="36">
                  <c:v>10월
</c:v>
                </c:pt>
                <c:pt idx="37">
                  <c:v>11월
</c:v>
                </c:pt>
                <c:pt idx="38">
                  <c:v>12월
</c:v>
                </c:pt>
                <c:pt idx="39">
                  <c:v>1월
</c:v>
                </c:pt>
                <c:pt idx="40">
                  <c:v>2월
</c:v>
                </c:pt>
                <c:pt idx="41">
                  <c:v>3월
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947</c:v>
                </c:pt>
                <c:pt idx="1">
                  <c:v>7453</c:v>
                </c:pt>
                <c:pt idx="2">
                  <c:v>8442</c:v>
                </c:pt>
                <c:pt idx="3">
                  <c:v>2889</c:v>
                </c:pt>
                <c:pt idx="4">
                  <c:v>1072</c:v>
                </c:pt>
                <c:pt idx="5">
                  <c:v>297</c:v>
                </c:pt>
                <c:pt idx="6">
                  <c:v>245</c:v>
                </c:pt>
                <c:pt idx="7">
                  <c:v>259</c:v>
                </c:pt>
                <c:pt idx="8">
                  <c:v>158</c:v>
                </c:pt>
                <c:pt idx="9">
                  <c:v>177</c:v>
                </c:pt>
                <c:pt idx="10">
                  <c:v>189</c:v>
                </c:pt>
                <c:pt idx="11">
                  <c:v>166</c:v>
                </c:pt>
                <c:pt idx="12">
                  <c:v>193</c:v>
                </c:pt>
                <c:pt idx="13">
                  <c:v>300</c:v>
                </c:pt>
                <c:pt idx="14">
                  <c:v>83</c:v>
                </c:pt>
                <c:pt idx="15">
                  <c:v>84</c:v>
                </c:pt>
                <c:pt idx="16">
                  <c:v>388</c:v>
                </c:pt>
                <c:pt idx="17">
                  <c:v>99</c:v>
                </c:pt>
                <c:pt idx="18">
                  <c:v>89</c:v>
                </c:pt>
                <c:pt idx="19">
                  <c:v>196</c:v>
                </c:pt>
                <c:pt idx="20">
                  <c:v>107</c:v>
                </c:pt>
                <c:pt idx="21">
                  <c:v>111</c:v>
                </c:pt>
                <c:pt idx="22">
                  <c:v>153</c:v>
                </c:pt>
                <c:pt idx="23">
                  <c:v>338</c:v>
                </c:pt>
                <c:pt idx="24">
                  <c:v>207</c:v>
                </c:pt>
                <c:pt idx="25">
                  <c:v>297</c:v>
                </c:pt>
                <c:pt idx="26">
                  <c:v>337</c:v>
                </c:pt>
                <c:pt idx="27">
                  <c:v>183</c:v>
                </c:pt>
                <c:pt idx="28">
                  <c:v>171</c:v>
                </c:pt>
                <c:pt idx="29">
                  <c:v>169</c:v>
                </c:pt>
                <c:pt idx="30">
                  <c:v>386</c:v>
                </c:pt>
                <c:pt idx="31">
                  <c:v>769</c:v>
                </c:pt>
                <c:pt idx="32">
                  <c:v>877</c:v>
                </c:pt>
                <c:pt idx="33">
                  <c:v>416</c:v>
                </c:pt>
                <c:pt idx="34">
                  <c:v>421</c:v>
                </c:pt>
                <c:pt idx="35">
                  <c:v>443</c:v>
                </c:pt>
                <c:pt idx="36">
                  <c:v>371</c:v>
                </c:pt>
                <c:pt idx="37">
                  <c:v>404</c:v>
                </c:pt>
                <c:pt idx="38">
                  <c:v>729</c:v>
                </c:pt>
                <c:pt idx="39">
                  <c:v>428</c:v>
                </c:pt>
                <c:pt idx="40">
                  <c:v>242</c:v>
                </c:pt>
                <c:pt idx="41">
                  <c:v>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1-4530-94F1-9B90FFD69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1"/>
        <c:axId val="660924528"/>
        <c:axId val="660926488"/>
      </c:barChart>
      <c:catAx>
        <c:axId val="660924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660926488"/>
        <c:crosses val="autoZero"/>
        <c:auto val="1"/>
        <c:lblAlgn val="ctr"/>
        <c:lblOffset val="100"/>
        <c:noMultiLvlLbl val="1"/>
      </c:catAx>
      <c:valAx>
        <c:axId val="66092648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660924528"/>
        <c:crosses val="autoZero"/>
        <c:crossBetween val="between"/>
        <c:majorUnit val="1750"/>
        <c:minorUnit val="8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906796726273382E-2"/>
          <c:y val="2.7034708884426245E-2"/>
          <c:w val="0.93760234831159661"/>
          <c:h val="0.89161571237172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33</c:v>
                </c:pt>
                <c:pt idx="1">
                  <c:v>56</c:v>
                </c:pt>
                <c:pt idx="2">
                  <c:v>29</c:v>
                </c:pt>
                <c:pt idx="3">
                  <c:v>22</c:v>
                </c:pt>
                <c:pt idx="4">
                  <c:v>15</c:v>
                </c:pt>
                <c:pt idx="5">
                  <c:v>23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8-4F00-9358-EA7E26917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0925312"/>
        <c:axId val="660927272"/>
      </c:barChart>
      <c:catAx>
        <c:axId val="66092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27272"/>
        <c:crosses val="autoZero"/>
        <c:auto val="1"/>
        <c:lblAlgn val="ctr"/>
        <c:lblOffset val="100"/>
        <c:noMultiLvlLbl val="0"/>
      </c:catAx>
      <c:valAx>
        <c:axId val="660927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2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49500000000001"/>
          <c:y val="0.11297"/>
          <c:w val="0.75700999999999996"/>
          <c:h val="0.69138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0CB7-4D29-944E-904F2201576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0CB7-4D29-944E-904F2201576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fld id="{11F7ADAD-BC6B-4038-A66B-BAC4FF5FDC9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/>
                      <a:t>
</a:t>
                    </a:r>
                    <a:fld id="{08EA5D90-7C7A-429C-8C39-AF8C3AF929A0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endParaRPr lang="ko-KR" altLang="en-US" baseline="0"/>
                  </a:p>
                </c:rich>
              </c:tx>
              <c:numFmt formatCode="0%" sourceLinked="0"/>
              <c:spPr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CB7-4D29-944E-904F22015765}"/>
                </c:ext>
              </c:extLst>
            </c:dLbl>
            <c:dLbl>
              <c:idx val="1"/>
              <c:numFmt formatCode="0" sourceLinked="0"/>
              <c:spPr/>
              <c:txPr>
                <a:bodyPr/>
                <a:lstStyle/>
                <a:p>
                  <a:pPr>
                    <a:defRPr/>
                  </a:pPr>
                  <a:endParaRPr lang="ko-K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B7-4D29-944E-904F22015765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방문자</c:v>
                </c:pt>
                <c:pt idx="1">
                  <c:v>설문 참여자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213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B7-4D29-944E-904F22015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483700000000002"/>
          <c:y val="0.94912600000000003"/>
          <c:w val="0.410325"/>
          <c:h val="5.0874099999999998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36881344306138E-2"/>
          <c:y val="5.2592034029598354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42794</c:v>
                </c:pt>
                <c:pt idx="1">
                  <c:v>42795</c:v>
                </c:pt>
                <c:pt idx="2">
                  <c:v>42796</c:v>
                </c:pt>
                <c:pt idx="3">
                  <c:v>42797</c:v>
                </c:pt>
                <c:pt idx="4">
                  <c:v>42798</c:v>
                </c:pt>
                <c:pt idx="5">
                  <c:v>42799</c:v>
                </c:pt>
                <c:pt idx="6">
                  <c:v>42800</c:v>
                </c:pt>
                <c:pt idx="7">
                  <c:v>42801</c:v>
                </c:pt>
                <c:pt idx="8">
                  <c:v>42802</c:v>
                </c:pt>
                <c:pt idx="9">
                  <c:v>42803</c:v>
                </c:pt>
                <c:pt idx="10">
                  <c:v>42804</c:v>
                </c:pt>
                <c:pt idx="11">
                  <c:v>42805</c:v>
                </c:pt>
                <c:pt idx="12">
                  <c:v>42806</c:v>
                </c:pt>
                <c:pt idx="13">
                  <c:v>42807</c:v>
                </c:pt>
                <c:pt idx="14">
                  <c:v>42808</c:v>
                </c:pt>
                <c:pt idx="15">
                  <c:v>42809</c:v>
                </c:pt>
                <c:pt idx="16">
                  <c:v>42810</c:v>
                </c:pt>
                <c:pt idx="17">
                  <c:v>42811</c:v>
                </c:pt>
                <c:pt idx="18">
                  <c:v>42812</c:v>
                </c:pt>
                <c:pt idx="19">
                  <c:v>42813</c:v>
                </c:pt>
                <c:pt idx="20">
                  <c:v>42814</c:v>
                </c:pt>
                <c:pt idx="21">
                  <c:v>42815</c:v>
                </c:pt>
                <c:pt idx="22">
                  <c:v>42816</c:v>
                </c:pt>
                <c:pt idx="23">
                  <c:v>42817</c:v>
                </c:pt>
                <c:pt idx="24">
                  <c:v>42818</c:v>
                </c:pt>
                <c:pt idx="25">
                  <c:v>42819</c:v>
                </c:pt>
                <c:pt idx="26">
                  <c:v>42820</c:v>
                </c:pt>
                <c:pt idx="27">
                  <c:v>42821</c:v>
                </c:pt>
                <c:pt idx="28">
                  <c:v>42822</c:v>
                </c:pt>
                <c:pt idx="29">
                  <c:v>42823</c:v>
                </c:pt>
                <c:pt idx="30">
                  <c:v>42824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3-4EE9-9F30-3C3F9E661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0928448"/>
        <c:axId val="660922960"/>
      </c:barChart>
      <c:dateAx>
        <c:axId val="660928448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660922960"/>
        <c:crosses val="autoZero"/>
        <c:auto val="1"/>
        <c:lblOffset val="100"/>
        <c:baseTimeUnit val="days"/>
      </c:dateAx>
      <c:valAx>
        <c:axId val="66092296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660928448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82650670165899E-2"/>
          <c:y val="0.20313741610846331"/>
          <c:w val="0.94193888748392918"/>
          <c:h val="0.60251295447531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2022년 2월</c:v>
                </c:pt>
                <c:pt idx="1">
                  <c:v>2022년 3월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FC-450D-97B4-44BC5D1CE4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0931976"/>
        <c:axId val="660925704"/>
      </c:barChart>
      <c:catAx>
        <c:axId val="660931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25704"/>
        <c:crosses val="autoZero"/>
        <c:auto val="1"/>
        <c:lblAlgn val="ctr"/>
        <c:lblOffset val="100"/>
        <c:noMultiLvlLbl val="0"/>
      </c:catAx>
      <c:valAx>
        <c:axId val="66092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3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355568151070726"/>
          <c:y val="0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9502467102981E-2"/>
          <c:y val="1.8832000759211369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43159</c:v>
                </c:pt>
                <c:pt idx="1">
                  <c:v>43160</c:v>
                </c:pt>
                <c:pt idx="2">
                  <c:v>43161</c:v>
                </c:pt>
                <c:pt idx="3">
                  <c:v>43162</c:v>
                </c:pt>
                <c:pt idx="4">
                  <c:v>43163</c:v>
                </c:pt>
                <c:pt idx="5">
                  <c:v>43164</c:v>
                </c:pt>
                <c:pt idx="6">
                  <c:v>43165</c:v>
                </c:pt>
                <c:pt idx="7">
                  <c:v>43166</c:v>
                </c:pt>
                <c:pt idx="8">
                  <c:v>43167</c:v>
                </c:pt>
                <c:pt idx="9">
                  <c:v>43168</c:v>
                </c:pt>
                <c:pt idx="10">
                  <c:v>43169</c:v>
                </c:pt>
                <c:pt idx="11">
                  <c:v>43170</c:v>
                </c:pt>
                <c:pt idx="12">
                  <c:v>43171</c:v>
                </c:pt>
                <c:pt idx="13">
                  <c:v>43172</c:v>
                </c:pt>
                <c:pt idx="14">
                  <c:v>43173</c:v>
                </c:pt>
                <c:pt idx="15">
                  <c:v>43174</c:v>
                </c:pt>
                <c:pt idx="16">
                  <c:v>43175</c:v>
                </c:pt>
                <c:pt idx="17">
                  <c:v>43176</c:v>
                </c:pt>
                <c:pt idx="18">
                  <c:v>43177</c:v>
                </c:pt>
                <c:pt idx="19">
                  <c:v>43178</c:v>
                </c:pt>
                <c:pt idx="20">
                  <c:v>43179</c:v>
                </c:pt>
                <c:pt idx="21">
                  <c:v>43180</c:v>
                </c:pt>
                <c:pt idx="22">
                  <c:v>43181</c:v>
                </c:pt>
                <c:pt idx="23">
                  <c:v>43182</c:v>
                </c:pt>
                <c:pt idx="24">
                  <c:v>43183</c:v>
                </c:pt>
                <c:pt idx="25">
                  <c:v>43184</c:v>
                </c:pt>
                <c:pt idx="26">
                  <c:v>43185</c:v>
                </c:pt>
                <c:pt idx="27">
                  <c:v>43186</c:v>
                </c:pt>
                <c:pt idx="28">
                  <c:v>43187</c:v>
                </c:pt>
                <c:pt idx="29">
                  <c:v>43188</c:v>
                </c:pt>
                <c:pt idx="30">
                  <c:v>43189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5-4287-99DC-9E8A1F48E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0929232"/>
        <c:axId val="660923744"/>
      </c:barChart>
      <c:dateAx>
        <c:axId val="660929232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660923744"/>
        <c:crosses val="autoZero"/>
        <c:auto val="1"/>
        <c:lblOffset val="100"/>
        <c:baseTimeUnit val="days"/>
      </c:dateAx>
      <c:valAx>
        <c:axId val="6609237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660929232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82650670165899E-2"/>
          <c:y val="0.20313741610846331"/>
          <c:w val="0.94193888748392918"/>
          <c:h val="0.60251295447531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2022년 2월</c:v>
                </c:pt>
                <c:pt idx="1">
                  <c:v>2022년 3월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8-4492-858A-BB38E56334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0932368"/>
        <c:axId val="660926880"/>
      </c:barChart>
      <c:catAx>
        <c:axId val="660932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26880"/>
        <c:crosses val="autoZero"/>
        <c:auto val="1"/>
        <c:lblAlgn val="ctr"/>
        <c:lblOffset val="100"/>
        <c:noMultiLvlLbl val="0"/>
      </c:catAx>
      <c:valAx>
        <c:axId val="6609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6093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355568151070726"/>
          <c:y val="0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64642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2"/>
          <p:cNvSpPr/>
          <p:nvPr/>
        </p:nvSpPr>
        <p:spPr>
          <a:xfrm flipH="1">
            <a:off x="2362199" y="549275"/>
            <a:ext cx="2" cy="5927726"/>
          </a:xfrm>
          <a:prstGeom prst="line">
            <a:avLst/>
          </a:prstGeom>
          <a:ln>
            <a:solidFill>
              <a:srgbClr val="EEECE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335280" y="188640"/>
            <a:ext cx="9290866" cy="1152128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90" y="714463"/>
            <a:ext cx="924128" cy="704945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890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770438" y="6560964"/>
            <a:ext cx="365125" cy="252412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latinLnBrk="1" hangingPunct="1">
              <a:defRPr/>
            </a:pPr>
            <a:fld id="{4C6E3B33-9ADC-47C7-8F62-F2070838E121}" type="slidenum">
              <a:rPr lang="ko-KR" altLang="en-US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Yoon 윤고딕 540_TT" pitchFamily="18" charset="-127"/>
                <a:ea typeface="Yoon 윤고딕 540_TT" pitchFamily="18" charset="-127"/>
                <a:cs typeface="+mn-cs"/>
              </a:rPr>
              <a:pPr algn="ctr" latinLnBrk="1" hangingPunct="1">
                <a:defRPr/>
              </a:pPr>
              <a:t>‹#›</a:t>
            </a:fld>
            <a:endParaRPr lang="ko-KR" altLang="en-US" kern="1200">
              <a:solidFill>
                <a:prstClr val="black">
                  <a:lumMod val="50000"/>
                  <a:lumOff val="50000"/>
                </a:prstClr>
              </a:solidFill>
              <a:latin typeface="Yoon 윤고딕 540_TT" pitchFamily="18" charset="-127"/>
              <a:ea typeface="Yoon 윤고딕 540_TT" pitchFamily="18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335280" y="188640"/>
            <a:ext cx="9290866" cy="1152128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74662" y="761721"/>
            <a:ext cx="9014841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 marL="0" indent="0">
              <a:buNone/>
              <a:defRPr kumimoji="0"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542062" y="1475907"/>
            <a:ext cx="8857678" cy="440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ko-KR" altLang="en-US" sz="1200" b="1" kern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90" y="714463"/>
            <a:ext cx="924128" cy="704945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770438" y="6560964"/>
            <a:ext cx="365125" cy="252412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latinLnBrk="1" hangingPunct="1">
              <a:defRPr/>
            </a:pPr>
            <a:fld id="{4C6E3B33-9ADC-47C7-8F62-F2070838E121}" type="slidenum">
              <a:rPr lang="ko-KR" altLang="en-US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Yoon 윤고딕 540_TT" pitchFamily="18" charset="-127"/>
                <a:ea typeface="Yoon 윤고딕 540_TT" pitchFamily="18" charset="-127"/>
                <a:cs typeface="+mn-cs"/>
              </a:rPr>
              <a:pPr algn="ctr" latinLnBrk="1" hangingPunct="1">
                <a:defRPr/>
              </a:pPr>
              <a:t>‹#›</a:t>
            </a:fld>
            <a:endParaRPr lang="ko-KR" altLang="en-US" kern="1200">
              <a:solidFill>
                <a:prstClr val="black">
                  <a:lumMod val="50000"/>
                  <a:lumOff val="50000"/>
                </a:prstClr>
              </a:solidFill>
              <a:latin typeface="Yoon 윤고딕 540_TT" pitchFamily="18" charset="-127"/>
              <a:ea typeface="Yoon 윤고딕 540_TT" pitchFamily="18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35280" y="188640"/>
            <a:ext cx="9290866" cy="360635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b="1" kern="120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82" y="214600"/>
            <a:ext cx="431113" cy="328862"/>
          </a:xfrm>
          <a:prstGeom prst="rect">
            <a:avLst/>
          </a:prstGeom>
          <a:effectLst/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7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1" lang="ko-KR" altLang="en-US" sz="24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운영업무현황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5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1" lang="ko-KR" altLang="en-US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업계 동향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25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1" lang="ko-KR" altLang="en-US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제안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3861048"/>
          </a:xfrm>
          <a:prstGeom prst="rect">
            <a:avLst/>
          </a:prstGeom>
          <a:gradFill>
            <a:gsLst>
              <a:gs pos="3000">
                <a:schemeClr val="bg1">
                  <a:lumMod val="85000"/>
                  <a:alpha val="81000"/>
                </a:schemeClr>
              </a:gs>
              <a:gs pos="42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35280" y="3695700"/>
            <a:ext cx="9290866" cy="2903220"/>
          </a:xfrm>
          <a:prstGeom prst="roundRect">
            <a:avLst>
              <a:gd name="adj" fmla="val 8250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82" y="5949280"/>
            <a:ext cx="1567141" cy="3177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31" y="2990755"/>
            <a:ext cx="1653591" cy="1261395"/>
          </a:xfrm>
          <a:prstGeom prst="rect">
            <a:avLst/>
          </a:prstGeom>
          <a:effectLst>
            <a:outerShdw blurRad="50800" dist="38100" dir="16200000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117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3861048"/>
          </a:xfrm>
          <a:prstGeom prst="rect">
            <a:avLst/>
          </a:prstGeom>
          <a:gradFill>
            <a:gsLst>
              <a:gs pos="3000">
                <a:schemeClr val="bg1">
                  <a:lumMod val="85000"/>
                  <a:alpha val="81000"/>
                </a:schemeClr>
              </a:gs>
              <a:gs pos="42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35280" y="3695700"/>
            <a:ext cx="9290866" cy="2903220"/>
          </a:xfrm>
          <a:prstGeom prst="roundRect">
            <a:avLst>
              <a:gd name="adj" fmla="val 8250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17" y="5428087"/>
            <a:ext cx="631192" cy="6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4662" y="761720"/>
            <a:ext cx="9014842" cy="46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400" b="1" spc="-150">
                <a:solidFill>
                  <a:srgbClr val="FFFFFF"/>
                </a:solidFill>
              </a:defRPr>
            </a:lvl1pPr>
            <a:lvl2pPr marL="702128" indent="-244928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3pPr>
            <a:lvl4pPr marL="16459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4pPr>
            <a:lvl5pPr marL="21031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542062" y="1475907"/>
            <a:ext cx="8857678" cy="4409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 b="1" spc="-200">
                <a:solidFill>
                  <a:srgbClr val="595959"/>
                </a:solidFill>
              </a:defRPr>
            </a:pPr>
            <a:endParaRPr/>
          </a:p>
        </p:txBody>
      </p:sp>
      <p:pic>
        <p:nvPicPr>
          <p:cNvPr id="26" name="그림 15" descr="그림 15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그림 12" descr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pic>
        <p:nvPicPr>
          <p:cNvPr id="28" name="그림 16" descr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240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/>
          <p:cNvSpPr>
            <a:spLocks noChangeShapeType="1"/>
          </p:cNvSpPr>
          <p:nvPr userDrawn="1"/>
        </p:nvSpPr>
        <p:spPr bwMode="auto">
          <a:xfrm>
            <a:off x="2362200" y="549275"/>
            <a:ext cx="0" cy="5927725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2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9832" y="6589262"/>
            <a:ext cx="202547" cy="19581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6" name="모서리가 둥근 직사각형 8"/>
          <p:cNvSpPr/>
          <p:nvPr/>
        </p:nvSpPr>
        <p:spPr>
          <a:xfrm>
            <a:off x="335279" y="188639"/>
            <a:ext cx="9290868" cy="360636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그림 10" descr="그림 10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81" y="214600"/>
            <a:ext cx="431114" cy="32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그림 7" descr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7" descr="그림 7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그림 3" descr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lang="en-US" altLang="ko-KR" dirty="0"/>
              <a:t>Ⅱ</a:t>
            </a:r>
            <a:r>
              <a:rPr dirty="0"/>
              <a:t>. </a:t>
            </a:r>
            <a:r>
              <a:rPr lang="ko-KR" altLang="en-US" dirty="0"/>
              <a:t>접속 현황</a:t>
            </a:r>
          </a:p>
        </p:txBody>
      </p:sp>
      <p:pic>
        <p:nvPicPr>
          <p:cNvPr id="68" name="그림 9" descr="그림 9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5" descr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직사각형 3"/>
          <p:cNvSpPr/>
          <p:nvPr/>
        </p:nvSpPr>
        <p:spPr>
          <a:xfrm>
            <a:off x="991989" y="3140967"/>
            <a:ext cx="8640962" cy="481084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t>Ⅱ. 프로젝트 제안</a:t>
            </a:r>
          </a:p>
        </p:txBody>
      </p:sp>
      <p:pic>
        <p:nvPicPr>
          <p:cNvPr id="79" name="그림 9" descr="그림 9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그림 5" descr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6"/>
          <p:cNvSpPr/>
          <p:nvPr userDrawn="1"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모서리가 둥근 직사각형 7"/>
          <p:cNvSpPr/>
          <p:nvPr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0" name="그림 1" descr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982" y="5949279"/>
            <a:ext cx="1567142" cy="31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9" descr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30" y="2990755"/>
            <a:ext cx="1653592" cy="1261396"/>
          </a:xfrm>
          <a:prstGeom prst="rect">
            <a:avLst/>
          </a:prstGeom>
          <a:ln w="12700">
            <a:miter lim="400000"/>
          </a:ln>
          <a:effectLst>
            <a:outerShdw blurRad="50800" dist="38100" dir="16200000" rotWithShape="0">
              <a:srgbClr val="404040">
                <a:alpha val="40000"/>
              </a:srgbClr>
            </a:outerShdw>
          </a:effectLst>
        </p:spPr>
      </p:pic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모서리가 둥근 직사각형 7"/>
          <p:cNvSpPr/>
          <p:nvPr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1" name="그림 1" descr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17" y="5428086"/>
            <a:ext cx="631193" cy="691884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그림 8" descr="그림 8"/>
          <p:cNvPicPr>
            <a:picLocks noChangeAspect="1"/>
          </p:cNvPicPr>
          <p:nvPr/>
        </p:nvPicPr>
        <p:blipFill>
          <a:blip r:embed="rId1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1" descr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9" descr="그림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ctr"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Yoon 윤고딕 540_T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70438" y="6569075"/>
            <a:ext cx="365125" cy="252413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prstClr val="black">
                    <a:tint val="75000"/>
                  </a:prst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 latinLnBrk="1" hangingPunct="1">
              <a:defRPr/>
            </a:pPr>
            <a:fld id="{8F237FA5-D9F9-4099-B4EB-A2D77D93EDF3}" type="slidenum">
              <a:rPr lang="ko-KR" altLang="en-US" kern="1200">
                <a:cs typeface="+mn-cs"/>
              </a:rPr>
              <a:pPr latinLnBrk="1" hangingPunct="1">
                <a:defRPr/>
              </a:pPr>
              <a:t>‹#›</a:t>
            </a:fld>
            <a:endParaRPr lang="ko-KR" altLang="en-US" kern="12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51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inhealthindex.org/about" TargetMode="External"/><Relationship Id="rId3" Type="http://schemas.openxmlformats.org/officeDocument/2006/relationships/hyperlink" Target="http://www.finhealthindex.org/survey/Q4" TargetMode="External"/><Relationship Id="rId7" Type="http://schemas.openxmlformats.org/officeDocument/2006/relationships/hyperlink" Target="http://www.finhealthindex.org/intro" TargetMode="External"/><Relationship Id="rId2" Type="http://schemas.openxmlformats.org/officeDocument/2006/relationships/hyperlink" Target="http://www.finhealthindex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finhealthindex.org/survey/C9" TargetMode="External"/><Relationship Id="rId5" Type="http://schemas.openxmlformats.org/officeDocument/2006/relationships/hyperlink" Target="http://www.finhealthindex.org/survey/B7" TargetMode="External"/><Relationship Id="rId4" Type="http://schemas.openxmlformats.org/officeDocument/2006/relationships/hyperlink" Target="http://www.finhealthindex.org/survey/A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2"/>
          <p:cNvSpPr txBox="1"/>
          <p:nvPr/>
        </p:nvSpPr>
        <p:spPr>
          <a:xfrm>
            <a:off x="663000" y="1052736"/>
            <a:ext cx="8207479" cy="163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2800" b="1" spc="-300">
                <a:solidFill>
                  <a:srgbClr val="808080"/>
                </a:solidFill>
              </a:defRPr>
            </a:pPr>
            <a:r>
              <a:rPr dirty="0"/>
              <a:t>20</a:t>
            </a:r>
            <a:r>
              <a:rPr lang="en-US" dirty="0"/>
              <a:t>22</a:t>
            </a:r>
            <a:r>
              <a:rPr dirty="0"/>
              <a:t>년 </a:t>
            </a:r>
            <a:r>
              <a:rPr 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endParaRPr dirty="0"/>
          </a:p>
          <a:p>
            <a:pPr>
              <a:tabLst>
                <a:tab pos="800100" algn="l"/>
              </a:tabLst>
              <a:defRPr sz="3600" b="1" spc="-300"/>
            </a:pPr>
            <a:r>
              <a:rPr lang="ko-KR" altLang="en-US" dirty="0"/>
              <a:t>메트라이프생명 사회공헌재단 </a:t>
            </a:r>
            <a:endParaRPr lang="en-US" altLang="ko-KR" dirty="0"/>
          </a:p>
          <a:p>
            <a:pPr>
              <a:tabLst>
                <a:tab pos="800100" algn="l"/>
              </a:tabLst>
              <a:defRPr sz="3600" b="1" spc="-300"/>
            </a:pPr>
            <a:r>
              <a:rPr dirty="0" err="1"/>
              <a:t>재무건강</a:t>
            </a:r>
            <a:r>
              <a:rPr dirty="0"/>
              <a:t> 5분 </a:t>
            </a:r>
            <a:r>
              <a:rPr dirty="0" err="1"/>
              <a:t>체크인</a:t>
            </a:r>
            <a:r>
              <a:rPr sz="4000" dirty="0"/>
              <a:t> </a:t>
            </a:r>
            <a:r>
              <a:rPr dirty="0"/>
              <a:t>Monthly Report</a:t>
            </a:r>
          </a:p>
        </p:txBody>
      </p:sp>
      <p:sp>
        <p:nvSpPr>
          <p:cNvPr id="127" name="Rectangle 22"/>
          <p:cNvSpPr txBox="1"/>
          <p:nvPr/>
        </p:nvSpPr>
        <p:spPr>
          <a:xfrm>
            <a:off x="715636" y="3290932"/>
            <a:ext cx="6037565" cy="32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2000" b="1" spc="-150">
                <a:solidFill>
                  <a:srgbClr val="808080"/>
                </a:solidFill>
              </a:defRPr>
            </a:lvl1pPr>
          </a:lstStyle>
          <a:p>
            <a:r>
              <a:t>월간 운영보고서</a:t>
            </a:r>
          </a:p>
        </p:txBody>
      </p:sp>
      <p:sp>
        <p:nvSpPr>
          <p:cNvPr id="128" name="Rectangle 8"/>
          <p:cNvSpPr txBox="1"/>
          <p:nvPr/>
        </p:nvSpPr>
        <p:spPr>
          <a:xfrm>
            <a:off x="613911" y="5919663"/>
            <a:ext cx="64993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Proprietary and Confidential   Copyright ⓒ </a:t>
            </a:r>
            <a:r>
              <a:t>20</a:t>
            </a:r>
            <a:r>
              <a:rPr lang="en-US"/>
              <a:t>21 </a:t>
            </a:r>
            <a:r>
              <a:rPr dirty="0" err="1"/>
              <a:t>megazone</a:t>
            </a:r>
            <a:r>
              <a:rPr dirty="0"/>
              <a:t> corp.  All rights reserved.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No part of this proposal may be reproduced, stored in a retrieval system, or transmitted in any form or by any means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--electronics, mechanical, photocopying, recording, or otherwise-- without the permission of </a:t>
            </a:r>
            <a:r>
              <a:rPr dirty="0" err="1"/>
              <a:t>megazone</a:t>
            </a:r>
            <a:r>
              <a:rPr dirty="0"/>
              <a:t> Corporation.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COMPANY CONFIDENTIAL</a:t>
            </a:r>
          </a:p>
        </p:txBody>
      </p:sp>
      <p:sp>
        <p:nvSpPr>
          <p:cNvPr id="129" name="TextBox 21"/>
          <p:cNvSpPr txBox="1"/>
          <p:nvPr/>
        </p:nvSpPr>
        <p:spPr>
          <a:xfrm>
            <a:off x="683169" y="4005064"/>
            <a:ext cx="295233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aseline="30000">
                <a:solidFill>
                  <a:srgbClr val="FFFFFF"/>
                </a:solidFill>
              </a:defRPr>
            </a:pPr>
            <a:r>
              <a:rPr lang="en-US" altLang="ko-KR" sz="1200" dirty="0"/>
              <a:t>4t</a:t>
            </a:r>
            <a:r>
              <a:rPr lang="en-US" altLang="ko-KR" dirty="0"/>
              <a:t>h</a:t>
            </a:r>
            <a:r>
              <a:rPr lang="en-US" altLang="ko-KR" baseline="0" dirty="0"/>
              <a:t> April 2022</a:t>
            </a:r>
          </a:p>
        </p:txBody>
      </p:sp>
      <p:sp>
        <p:nvSpPr>
          <p:cNvPr id="130" name="TextBox 8"/>
          <p:cNvSpPr txBox="1"/>
          <p:nvPr/>
        </p:nvSpPr>
        <p:spPr>
          <a:xfrm>
            <a:off x="628650" y="5281612"/>
            <a:ext cx="49545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ko-KR" altLang="en-US" sz="1400"/>
              <a:t>김  주  연</a:t>
            </a:r>
            <a:r>
              <a:rPr sz="800"/>
              <a:t>│ </a:t>
            </a:r>
            <a:r>
              <a:rPr sz="800" dirty="0"/>
              <a:t>Assistant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82397" y="6587669"/>
            <a:ext cx="141206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graphicFrame>
        <p:nvGraphicFramePr>
          <p:cNvPr id="168" name="표 1"/>
          <p:cNvGraphicFramePr/>
          <p:nvPr>
            <p:extLst>
              <p:ext uri="{D42A27DB-BD31-4B8C-83A1-F6EECF244321}">
                <p14:modId xmlns:p14="http://schemas.microsoft.com/office/powerpoint/2010/main" val="769491939"/>
              </p:ext>
            </p:extLst>
          </p:nvPr>
        </p:nvGraphicFramePr>
        <p:xfrm>
          <a:off x="488950" y="1349402"/>
          <a:ext cx="8864332" cy="24231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59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방문 페이지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사용</a:t>
                      </a:r>
                      <a:r>
                        <a:rPr lang="ko-KR" altLang="en-US" sz="1000" dirty="0"/>
                        <a:t>자</a:t>
                      </a:r>
                      <a:r>
                        <a:rPr lang="en-US" sz="1000" dirty="0"/>
                        <a:t> 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방문수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평균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머문시간</a:t>
                      </a:r>
                      <a:r>
                        <a:rPr sz="1000" dirty="0"/>
                        <a:t> </a:t>
                      </a:r>
                      <a:br>
                        <a:rPr sz="1000" dirty="0"/>
                      </a:br>
                      <a:r>
                        <a:rPr sz="1000" dirty="0"/>
                        <a:t>(</a:t>
                      </a:r>
                      <a:r>
                        <a:rPr sz="1000" dirty="0" err="1"/>
                        <a:t>평균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세션시간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이탈율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http://www.finhealthindex.org/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87.67%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/>
                        </a:rPr>
                        <a:t>http://www.finhealthindex.org/survey/Q4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00:02:23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/>
                        </a:rPr>
                        <a:t>http://www.finhealthindex.org/survey/A8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48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00:02:23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/>
                        </a:rPr>
                        <a:t>http://www.finhealthindex.org/survey/B7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00:00:33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6"/>
                        </a:rPr>
                        <a:t>http://www.finhealthindex.org/survey/C9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00:02:38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lang="en-US" altLang="ko-KR"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7"/>
                        </a:rPr>
                        <a:t>http://www.finhealthindex.org/intro</a:t>
                      </a:r>
                      <a:endParaRPr lang="en-US" altLang="ko-KR" sz="900" u="sng" dirty="0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00:00:19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lang="en-US" altLang="ko-KR"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http://www.finhealthindex.org/about</a:t>
                      </a:r>
                      <a:endParaRPr sz="900" u="sng" dirty="0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  <a:hlinkClick r:id="rId8"/>
                      </a:endParaRP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00:00:06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9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7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98463" y="678751"/>
            <a:ext cx="660853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페이지 별 방문사용자 수</a:t>
            </a:r>
            <a:r>
              <a:rPr lang="en-US" altLang="ko-KR" dirty="0"/>
              <a:t>, </a:t>
            </a:r>
            <a:r>
              <a:rPr lang="ko-KR" altLang="en-US" dirty="0"/>
              <a:t>평균 머문 시간</a:t>
            </a:r>
            <a:r>
              <a:rPr lang="en-US" altLang="ko-KR" dirty="0"/>
              <a:t>, </a:t>
            </a:r>
            <a:r>
              <a:rPr lang="ko-KR" altLang="en-US" dirty="0"/>
              <a:t>페이지 </a:t>
            </a:r>
            <a:r>
              <a:rPr lang="ko-KR" altLang="en-US" dirty="0" err="1"/>
              <a:t>이탈률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73" name="TextBox 2"/>
          <p:cNvSpPr txBox="1"/>
          <p:nvPr/>
        </p:nvSpPr>
        <p:spPr>
          <a:xfrm>
            <a:off x="488503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74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graphicFrame>
        <p:nvGraphicFramePr>
          <p:cNvPr id="175" name="차트 10"/>
          <p:cNvGraphicFramePr/>
          <p:nvPr>
            <p:extLst>
              <p:ext uri="{D42A27DB-BD31-4B8C-83A1-F6EECF244321}">
                <p14:modId xmlns:p14="http://schemas.microsoft.com/office/powerpoint/2010/main" val="3732195144"/>
              </p:ext>
            </p:extLst>
          </p:nvPr>
        </p:nvGraphicFramePr>
        <p:xfrm>
          <a:off x="2763918" y="1406354"/>
          <a:ext cx="4237494" cy="4557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2"/>
          <p:cNvSpPr txBox="1"/>
          <p:nvPr/>
        </p:nvSpPr>
        <p:spPr>
          <a:xfrm>
            <a:off x="398463" y="678751"/>
            <a:ext cx="550567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실제 방문자 대비 실제 설문 참여자 데이터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03025"/>
              </p:ext>
            </p:extLst>
          </p:nvPr>
        </p:nvGraphicFramePr>
        <p:xfrm>
          <a:off x="454319" y="1015813"/>
          <a:ext cx="9033005" cy="576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재무건강연구 하단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 사회공헌재단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https://www.finhealthindex.org/about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https://www.metlifewelfare.org/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0430" y="1924730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(03/01~03/31)</a:t>
            </a:r>
            <a:endParaRPr lang="ko-KR" altLang="en-US" sz="1100" dirty="0"/>
          </a:p>
        </p:txBody>
      </p:sp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949810325"/>
              </p:ext>
            </p:extLst>
          </p:nvPr>
        </p:nvGraphicFramePr>
        <p:xfrm>
          <a:off x="454319" y="2202554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64556827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(2022</a:t>
            </a:r>
            <a:r>
              <a:rPr lang="ko-KR" altLang="en-US" sz="1100" dirty="0"/>
              <a:t>년 </a:t>
            </a:r>
            <a:r>
              <a:rPr lang="en-US" altLang="ko-KR" sz="1100" dirty="0"/>
              <a:t>1</a:t>
            </a:r>
            <a:r>
              <a:rPr lang="ko-KR" altLang="en-US" sz="1100" dirty="0"/>
              <a:t>월 </a:t>
            </a:r>
            <a:r>
              <a:rPr lang="en-US" altLang="ko-KR" sz="1100" dirty="0"/>
              <a:t>~ 2022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398463" y="678751"/>
            <a:ext cx="437234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</a:t>
            </a:r>
            <a:r>
              <a:rPr lang="en-US" altLang="ko-KR" sz="1400" dirty="0"/>
              <a:t>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 사회공헌재단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0370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02912"/>
              </p:ext>
            </p:extLst>
          </p:nvPr>
        </p:nvGraphicFramePr>
        <p:xfrm>
          <a:off x="454319" y="1015813"/>
          <a:ext cx="9033005" cy="576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재무건강연구 하단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https://www.finhealthindex.org/about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https://www.metlife.co.kr/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1980035673"/>
              </p:ext>
            </p:extLst>
          </p:nvPr>
        </p:nvGraphicFramePr>
        <p:xfrm>
          <a:off x="454319" y="2202554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398463" y="678751"/>
            <a:ext cx="323261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</a:t>
            </a:r>
            <a:r>
              <a:rPr lang="en-US" altLang="ko-KR" sz="1400" dirty="0"/>
              <a:t>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430" y="1924730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(03/01~03/31)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(2022</a:t>
            </a:r>
            <a:r>
              <a:rPr lang="ko-KR" altLang="en-US" sz="1100" dirty="0"/>
              <a:t>년 </a:t>
            </a:r>
            <a:r>
              <a:rPr lang="en-US" altLang="ko-KR" sz="1100" dirty="0"/>
              <a:t>1</a:t>
            </a:r>
            <a:r>
              <a:rPr lang="ko-KR" altLang="en-US" sz="1100" dirty="0"/>
              <a:t>월 </a:t>
            </a:r>
            <a:r>
              <a:rPr lang="en-US" altLang="ko-KR" sz="1100" dirty="0"/>
              <a:t>~ 2022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3248573218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73321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7890" y="6587669"/>
            <a:ext cx="190220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78" name="TextBox 6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sp>
        <p:nvSpPr>
          <p:cNvPr id="179" name="TextBox 9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8" name="TextBox 2"/>
          <p:cNvSpPr txBox="1"/>
          <p:nvPr/>
        </p:nvSpPr>
        <p:spPr>
          <a:xfrm>
            <a:off x="398463" y="678751"/>
            <a:ext cx="350352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2-2. </a:t>
            </a:r>
            <a:r>
              <a:rPr lang="ko-KR" altLang="en-US" dirty="0"/>
              <a:t>이벤트 별 유입량 보고 </a:t>
            </a:r>
            <a:r>
              <a:rPr lang="en-US" altLang="ko-KR" dirty="0"/>
              <a:t>(03/01~03/31)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88504" y="1447367"/>
            <a:ext cx="8928546" cy="4861955"/>
            <a:chOff x="488504" y="1447367"/>
            <a:chExt cx="8928546" cy="4861955"/>
          </a:xfrm>
        </p:grpSpPr>
        <p:sp>
          <p:nvSpPr>
            <p:cNvPr id="180" name="직사각형"/>
            <p:cNvSpPr/>
            <p:nvPr/>
          </p:nvSpPr>
          <p:spPr>
            <a:xfrm>
              <a:off x="488950" y="1447367"/>
              <a:ext cx="8928100" cy="4861955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 sz="12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504" y="3647512"/>
              <a:ext cx="820128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285750" marR="0" indent="-28575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ko-KR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기존 이벤트 유입율 체크 </a:t>
              </a: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(</a:t>
              </a:r>
              <a:r>
                <a:rPr kumimoji="0" lang="ko-KR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엑셀파일 별도 전달</a:t>
              </a: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)</a:t>
              </a:r>
              <a:endPara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2"/>
          <p:cNvSpPr txBox="1"/>
          <p:nvPr/>
        </p:nvSpPr>
        <p:spPr>
          <a:xfrm>
            <a:off x="1627446" y="1556792"/>
            <a:ext cx="665110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00100" algn="l"/>
              </a:tabLst>
              <a:defRPr sz="6000" b="1" spc="-300">
                <a:solidFill>
                  <a:srgbClr val="262626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2"/>
          <p:cNvSpPr txBox="1"/>
          <p:nvPr/>
        </p:nvSpPr>
        <p:spPr>
          <a:xfrm>
            <a:off x="633381" y="842943"/>
            <a:ext cx="26765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4000" b="1" spc="-300">
                <a:solidFill>
                  <a:srgbClr val="FFFFFF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134" name="Rectangle 22"/>
          <p:cNvSpPr txBox="1"/>
          <p:nvPr/>
        </p:nvSpPr>
        <p:spPr>
          <a:xfrm>
            <a:off x="671481" y="1608128"/>
            <a:ext cx="7089831" cy="420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1100" b="1">
                <a:solidFill>
                  <a:srgbClr val="808080"/>
                </a:solidFill>
              </a:defRPr>
            </a:pPr>
            <a:r>
              <a:rPr dirty="0"/>
              <a:t>MEGAZONE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tabLst>
                <a:tab pos="800100" algn="l"/>
              </a:tabLst>
              <a:defRPr sz="1600" b="1"/>
            </a:pPr>
            <a:r>
              <a:rPr lang="ko-KR" altLang="en-US" sz="1600" dirty="0"/>
              <a:t>메트라이프생명 사회공헌재단</a:t>
            </a:r>
            <a:r>
              <a:rPr dirty="0"/>
              <a:t> </a:t>
            </a:r>
            <a:r>
              <a:rPr dirty="0" err="1"/>
              <a:t>재무건강</a:t>
            </a:r>
            <a:r>
              <a:rPr dirty="0"/>
              <a:t> 5분 </a:t>
            </a:r>
            <a:r>
              <a:rPr dirty="0" err="1"/>
              <a:t>체크인</a:t>
            </a:r>
            <a:r>
              <a:rPr dirty="0"/>
              <a:t> Monthly Report</a:t>
            </a:r>
          </a:p>
        </p:txBody>
      </p:sp>
      <p:sp>
        <p:nvSpPr>
          <p:cNvPr id="136" name="직선 연결선 18"/>
          <p:cNvSpPr/>
          <p:nvPr/>
        </p:nvSpPr>
        <p:spPr>
          <a:xfrm>
            <a:off x="335279" y="2348880"/>
            <a:ext cx="9290868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27534" y="2073835"/>
            <a:ext cx="405802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메트라이프코리아재단 재무건강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분 체크인 월간 운영보고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sym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246" y="2445871"/>
            <a:ext cx="4064283" cy="3600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1.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운영업무현황</a:t>
            </a:r>
            <a:endParaRPr kumimoji="0" lang="en-US" altLang="ko-KR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</a:t>
            </a:r>
            <a:r>
              <a:rPr lang="en-US" altLang="ko-KR" sz="1200" dirty="0"/>
              <a:t>1-1. </a:t>
            </a:r>
            <a:r>
              <a:rPr lang="ko-KR" altLang="en-US" sz="1200" dirty="0"/>
              <a:t>업무내역</a:t>
            </a:r>
            <a:endParaRPr lang="en-US" altLang="ko-KR" sz="1200" dirty="0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접속 현황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2-1. Traffic Reporting</a:t>
            </a:r>
          </a:p>
          <a:p>
            <a:pPr lvl="4" indent="0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일별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월별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요일 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도메인 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페이지 별 방문사용자 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평균 머문 시간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페이지 </a:t>
            </a:r>
            <a:r>
              <a:rPr lang="ko-KR" altLang="en-US" sz="1100" dirty="0" err="1">
                <a:solidFill>
                  <a:schemeClr val="tx1"/>
                </a:solidFill>
              </a:rPr>
              <a:t>이탈율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실제 방문자 대비 실제 설문참여자 데이터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2-2. Outbound </a:t>
            </a:r>
            <a:r>
              <a:rPr lang="ko-KR" altLang="en-US" sz="1200" dirty="0">
                <a:solidFill>
                  <a:schemeClr val="tx1"/>
                </a:solidFill>
              </a:rPr>
              <a:t>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2-2. </a:t>
            </a:r>
            <a:r>
              <a:rPr lang="ko-KR" altLang="en-US" sz="1200" dirty="0">
                <a:solidFill>
                  <a:schemeClr val="tx1"/>
                </a:solidFill>
              </a:rPr>
              <a:t>이벤트 별 유입량 보고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81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488" y="210721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</a:t>
            </a:r>
            <a:r>
              <a:rPr kumimoji="1" lang="ko-KR" altLang="en-US" sz="16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운영업무현황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76468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1-1. </a:t>
            </a:r>
            <a:r>
              <a:rPr kumimoji="1" lang="ko-KR" altLang="en-US" sz="14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업무내역</a:t>
            </a:r>
          </a:p>
        </p:txBody>
      </p:sp>
      <p:grpSp>
        <p:nvGrpSpPr>
          <p:cNvPr id="8" name="직사각형 1"/>
          <p:cNvGrpSpPr/>
          <p:nvPr/>
        </p:nvGrpSpPr>
        <p:grpSpPr>
          <a:xfrm>
            <a:off x="488504" y="1196750"/>
            <a:ext cx="8857110" cy="4824540"/>
            <a:chOff x="0" y="-1"/>
            <a:chExt cx="8857109" cy="4824538"/>
          </a:xfrm>
        </p:grpSpPr>
        <p:sp>
          <p:nvSpPr>
            <p:cNvPr id="9" name="직사각형"/>
            <p:cNvSpPr/>
            <p:nvPr/>
          </p:nvSpPr>
          <p:spPr>
            <a:xfrm>
              <a:off x="0" y="-1"/>
              <a:ext cx="8857109" cy="482453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10" name="사이트 모니터링"/>
            <p:cNvSpPr txBox="1"/>
            <p:nvPr/>
          </p:nvSpPr>
          <p:spPr>
            <a:xfrm>
              <a:off x="0" y="2181437"/>
              <a:ext cx="885710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85750" indent="-285750">
                <a:buSzPct val="100000"/>
                <a:buFont typeface="Arial"/>
                <a:buChar char="•"/>
                <a:defRPr sz="1200">
                  <a:solidFill>
                    <a:srgbClr val="404040"/>
                  </a:solidFill>
                </a:defRPr>
              </a:lvl1pPr>
            </a:lstStyle>
            <a:p>
              <a:r>
                <a:rPr dirty="0" err="1"/>
                <a:t>사이트</a:t>
              </a:r>
              <a:r>
                <a:rPr dirty="0"/>
                <a:t> </a:t>
              </a:r>
              <a:r>
                <a:rPr dirty="0" err="1"/>
                <a:t>모니터링</a:t>
              </a:r>
              <a:endParaRPr lang="en-US" dirty="0"/>
            </a:p>
            <a:p>
              <a:pPr marL="0" indent="0"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529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392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7890" y="6587669"/>
            <a:ext cx="190220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209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0" name="TextBox 5"/>
          <p:cNvSpPr txBox="1"/>
          <p:nvPr/>
        </p:nvSpPr>
        <p:spPr>
          <a:xfrm>
            <a:off x="398463" y="678751"/>
            <a:ext cx="451341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접속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(03/01~03/31)</a:t>
            </a:r>
            <a:endParaRPr dirty="0"/>
          </a:p>
        </p:txBody>
      </p:sp>
      <p:graphicFrame>
        <p:nvGraphicFramePr>
          <p:cNvPr id="211" name="차트 1"/>
          <p:cNvGraphicFramePr/>
          <p:nvPr>
            <p:extLst>
              <p:ext uri="{D42A27DB-BD31-4B8C-83A1-F6EECF244321}">
                <p14:modId xmlns:p14="http://schemas.microsoft.com/office/powerpoint/2010/main" val="2744533732"/>
              </p:ext>
            </p:extLst>
          </p:nvPr>
        </p:nvGraphicFramePr>
        <p:xfrm>
          <a:off x="406567" y="1195581"/>
          <a:ext cx="9048184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6415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14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5" name="TextBox 2"/>
          <p:cNvSpPr txBox="1"/>
          <p:nvPr/>
        </p:nvSpPr>
        <p:spPr>
          <a:xfrm>
            <a:off x="398463" y="678751"/>
            <a:ext cx="553933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dirty="0" err="1"/>
              <a:t>월별</a:t>
            </a:r>
            <a:r>
              <a:rPr dirty="0"/>
              <a:t> 접속 현황 </a:t>
            </a:r>
            <a:r>
              <a:rPr lang="en-US" altLang="ko-KR" dirty="0"/>
              <a:t>(2018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~ 2022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216" name="차트 1"/>
          <p:cNvGraphicFramePr/>
          <p:nvPr>
            <p:extLst>
              <p:ext uri="{D42A27DB-BD31-4B8C-83A1-F6EECF244321}">
                <p14:modId xmlns:p14="http://schemas.microsoft.com/office/powerpoint/2010/main" val="1602708709"/>
              </p:ext>
            </p:extLst>
          </p:nvPr>
        </p:nvGraphicFramePr>
        <p:xfrm>
          <a:off x="369546" y="1195581"/>
          <a:ext cx="9240619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821264" y="5918618"/>
            <a:ext cx="685803" cy="200053"/>
            <a:chOff x="821264" y="5850882"/>
            <a:chExt cx="685803" cy="200053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821264" y="5950136"/>
              <a:ext cx="685803" cy="0"/>
            </a:xfrm>
            <a:prstGeom prst="straightConnector1">
              <a:avLst/>
            </a:prstGeom>
            <a:noFill/>
            <a:ln w="3175" cap="flat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1048260" y="5850882"/>
              <a:ext cx="291077" cy="2000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(</a:t>
              </a:r>
              <a:r>
                <a:rPr lang="en-US" altLang="ko-KR" sz="700" b="1" dirty="0"/>
                <a:t>PV)</a:t>
              </a:r>
              <a:endParaRPr kumimoji="0" lang="ko-KR" alt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07064" y="5918618"/>
            <a:ext cx="8076697" cy="200054"/>
            <a:chOff x="844222" y="5850882"/>
            <a:chExt cx="693888" cy="200054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844222" y="5950136"/>
              <a:ext cx="693888" cy="0"/>
            </a:xfrm>
            <a:prstGeom prst="straightConnector1">
              <a:avLst/>
            </a:prstGeom>
            <a:noFill/>
            <a:ln w="3175" cap="flat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1142630" y="5850882"/>
              <a:ext cx="71781" cy="20005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b="1" dirty="0"/>
                <a:t>유입량</a:t>
              </a:r>
              <a:endParaRPr kumimoji="0" lang="ko-KR" alt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605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214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5" name="TextBox 2"/>
          <p:cNvSpPr txBox="1"/>
          <p:nvPr/>
        </p:nvSpPr>
        <p:spPr>
          <a:xfrm>
            <a:off x="398463" y="678751"/>
            <a:ext cx="469294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lang="ko-KR" altLang="en-US" dirty="0"/>
              <a:t>요일</a:t>
            </a:r>
            <a:r>
              <a:rPr dirty="0"/>
              <a:t>별 접속 </a:t>
            </a:r>
            <a:r>
              <a:rPr dirty="0" err="1"/>
              <a:t>현황</a:t>
            </a:r>
            <a:r>
              <a:rPr dirty="0"/>
              <a:t> </a:t>
            </a:r>
            <a:r>
              <a:rPr lang="en-US" altLang="ko-KR" dirty="0"/>
              <a:t>(03/01~03/31)</a:t>
            </a:r>
            <a:endParaRPr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94313321"/>
              </p:ext>
            </p:extLst>
          </p:nvPr>
        </p:nvGraphicFramePr>
        <p:xfrm>
          <a:off x="481376" y="1285592"/>
          <a:ext cx="9018224" cy="5003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8274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82397" y="6587669"/>
            <a:ext cx="141206" cy="19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aphicFrame>
        <p:nvGraphicFramePr>
          <p:cNvPr id="163" name="표 1"/>
          <p:cNvGraphicFramePr/>
          <p:nvPr>
            <p:extLst>
              <p:ext uri="{D42A27DB-BD31-4B8C-83A1-F6EECF244321}">
                <p14:modId xmlns:p14="http://schemas.microsoft.com/office/powerpoint/2010/main" val="1367465412"/>
              </p:ext>
            </p:extLst>
          </p:nvPr>
        </p:nvGraphicFramePr>
        <p:xfrm>
          <a:off x="488950" y="1349402"/>
          <a:ext cx="8856663" cy="270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59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접속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전 도메인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접속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수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명</a:t>
                      </a:r>
                      <a:r>
                        <a:rPr lang="en-US" altLang="ko-KR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)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</a:t>
                      </a:r>
                      <a:r>
                        <a:rPr lang="en-US" altLang="ko-KR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app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</a:t>
                      </a:r>
                      <a:r>
                        <a:rPr lang="en-US" altLang="ko-KR" sz="900" b="0" i="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Metlifewelfare.org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aver.com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블로그 유입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8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캠페인 유입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65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98463" y="678751"/>
            <a:ext cx="487248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도메인 별 접속현황 </a:t>
            </a:r>
            <a:r>
              <a:rPr lang="en-US" altLang="ko-KR" dirty="0"/>
              <a:t>(03/01~03/31)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none" lIns="45719" tIns="45719" rIns="45719" bIns="45719" numCol="1" spcCol="38100" rtlCol="0" anchor="ctr">
        <a:no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615</Words>
  <Application>Microsoft Office PowerPoint</Application>
  <PresentationFormat>A4 용지(210x297mm)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Yoon 윤고딕 540_TT</vt:lpstr>
      <vt:lpstr>굴림</vt:lpstr>
      <vt:lpstr>맑은 고딕</vt:lpstr>
      <vt:lpstr>Arial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da_syy</dc:creator>
  <cp:lastModifiedBy>윤희동</cp:lastModifiedBy>
  <cp:revision>556</cp:revision>
  <dcterms:modified xsi:type="dcterms:W3CDTF">2022-04-04T02:48:39Z</dcterms:modified>
</cp:coreProperties>
</file>