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284" r:id="rId3"/>
    <p:sldId id="338" r:id="rId4"/>
    <p:sldId id="259" r:id="rId5"/>
    <p:sldId id="341" r:id="rId6"/>
    <p:sldId id="344" r:id="rId7"/>
    <p:sldId id="345" r:id="rId8"/>
    <p:sldId id="308" r:id="rId9"/>
    <p:sldId id="266" r:id="rId10"/>
    <p:sldId id="267" r:id="rId11"/>
    <p:sldId id="268" r:id="rId12"/>
    <p:sldId id="269" r:id="rId13"/>
    <p:sldId id="270" r:id="rId14"/>
    <p:sldId id="307" r:id="rId15"/>
    <p:sldId id="337" r:id="rId16"/>
    <p:sldId id="342" r:id="rId17"/>
    <p:sldId id="318" r:id="rId18"/>
    <p:sldId id="323" r:id="rId19"/>
    <p:sldId id="309" r:id="rId20"/>
    <p:sldId id="272" r:id="rId21"/>
    <p:sldId id="273" r:id="rId22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982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7" pos="943" userDrawn="1">
          <p15:clr>
            <a:srgbClr val="A4A3A4"/>
          </p15:clr>
        </p15:guide>
        <p15:guide id="9" pos="3301" userDrawn="1">
          <p15:clr>
            <a:srgbClr val="A4A3A4"/>
          </p15:clr>
        </p15:guide>
        <p15:guide id="10" orient="horz" pos="1480" userDrawn="1">
          <p15:clr>
            <a:srgbClr val="A4A3A4"/>
          </p15:clr>
        </p15:guide>
        <p15:guide id="11" orient="horz" pos="1684" userDrawn="1">
          <p15:clr>
            <a:srgbClr val="A4A3A4"/>
          </p15:clr>
        </p15:guide>
        <p15:guide id="12" orient="horz" pos="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A8369-36D5-4750-BDE4-89FCAF414ABC}" v="128" dt="2022-03-04T07:23:40.37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5647" autoAdjust="0"/>
  </p:normalViewPr>
  <p:slideViewPr>
    <p:cSldViewPr snapToGrid="0" showGuides="1">
      <p:cViewPr varScale="1">
        <p:scale>
          <a:sx n="91" d="100"/>
          <a:sy n="91" d="100"/>
        </p:scale>
        <p:origin x="84" y="552"/>
      </p:cViewPr>
      <p:guideLst>
        <p:guide orient="horz" pos="618"/>
        <p:guide pos="3982"/>
        <p:guide pos="5978"/>
        <p:guide pos="285"/>
        <p:guide pos="943"/>
        <p:guide pos="3301"/>
        <p:guide orient="horz" pos="1480"/>
        <p:guide orient="horz" pos="1684"/>
        <p:guide orient="horz" pos="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희동" userId="6010d95f-a473-407c-9b08-8edc5be2a9e1" providerId="ADAL" clId="{060A8369-36D5-4750-BDE4-89FCAF414ABC}"/>
    <pc:docChg chg="undo custSel delSld modSld">
      <pc:chgData name="윤희동" userId="6010d95f-a473-407c-9b08-8edc5be2a9e1" providerId="ADAL" clId="{060A8369-36D5-4750-BDE4-89FCAF414ABC}" dt="2022-03-04T07:23:40.372" v="289"/>
      <pc:docMkLst>
        <pc:docMk/>
      </pc:docMkLst>
      <pc:sldChg chg="modSp mod">
        <pc:chgData name="윤희동" userId="6010d95f-a473-407c-9b08-8edc5be2a9e1" providerId="ADAL" clId="{060A8369-36D5-4750-BDE4-89FCAF414ABC}" dt="2022-03-04T05:15:50.195" v="108"/>
        <pc:sldMkLst>
          <pc:docMk/>
          <pc:sldMk cId="0" sldId="259"/>
        </pc:sldMkLst>
        <pc:graphicFrameChg chg="mod modGraphic">
          <ac:chgData name="윤희동" userId="6010d95f-a473-407c-9b08-8edc5be2a9e1" providerId="ADAL" clId="{060A8369-36D5-4750-BDE4-89FCAF414ABC}" dt="2022-03-04T05:15:50.195" v="108"/>
          <ac:graphicFrameMkLst>
            <pc:docMk/>
            <pc:sldMk cId="0" sldId="259"/>
            <ac:graphicFrameMk id="143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060A8369-36D5-4750-BDE4-89FCAF414ABC}" dt="2022-03-04T07:17:28.755" v="139" actId="27918"/>
        <pc:sldMkLst>
          <pc:docMk/>
          <pc:sldMk cId="0" sldId="266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윤희동" userId="6010d95f-a473-407c-9b08-8edc5be2a9e1" providerId="ADAL" clId="{060A8369-36D5-4750-BDE4-89FCAF414ABC}" dt="2022-03-04T07:17:54.997" v="145" actId="27918"/>
        <pc:sldMkLst>
          <pc:docMk/>
          <pc:sldMk cId="0" sldId="267"/>
        </pc:sldMkLst>
        <pc:spChg chg="mod">
          <ac:chgData name="윤희동" userId="6010d95f-a473-407c-9b08-8edc5be2a9e1" providerId="ADAL" clId="{060A8369-36D5-4750-BDE4-89FCAF414ABC}" dt="2022-03-04T05:13:13.046" v="27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060A8369-36D5-4750-BDE4-89FCAF414ABC}" dt="2022-03-04T07:19:43.835" v="152" actId="27918"/>
        <pc:sldMkLst>
          <pc:docMk/>
          <pc:sldMk cId="0" sldId="268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060A8369-36D5-4750-BDE4-89FCAF414ABC}" dt="2022-03-04T07:23:40.372" v="289"/>
        <pc:sldMkLst>
          <pc:docMk/>
          <pc:sldMk cId="0" sldId="269"/>
        </pc:sldMkLst>
        <pc:graphicFrameChg chg="mod modGraphic">
          <ac:chgData name="윤희동" userId="6010d95f-a473-407c-9b08-8edc5be2a9e1" providerId="ADAL" clId="{060A8369-36D5-4750-BDE4-89FCAF414ABC}" dt="2022-03-04T07:23:40.372" v="289"/>
          <ac:graphicFrameMkLst>
            <pc:docMk/>
            <pc:sldMk cId="0" sldId="269"/>
            <ac:graphicFrameMk id="224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060A8369-36D5-4750-BDE4-89FCAF414ABC}" dt="2022-03-04T05:12:41.489" v="12"/>
        <pc:sldMkLst>
          <pc:docMk/>
          <pc:sldMk cId="1446096559" sldId="283"/>
        </pc:sldMkLst>
        <pc:spChg chg="mod">
          <ac:chgData name="윤희동" userId="6010d95f-a473-407c-9b08-8edc5be2a9e1" providerId="ADAL" clId="{060A8369-36D5-4750-BDE4-89FCAF414ABC}" dt="2022-03-04T05:12:41.489" v="12"/>
          <ac:spMkLst>
            <pc:docMk/>
            <pc:sldMk cId="1446096559" sldId="283"/>
            <ac:spMk id="10" creationId="{00000000-0000-0000-0000-000000000000}"/>
          </ac:spMkLst>
        </pc:spChg>
        <pc:spChg chg="mod">
          <ac:chgData name="윤희동" userId="6010d95f-a473-407c-9b08-8edc5be2a9e1" providerId="ADAL" clId="{060A8369-36D5-4750-BDE4-89FCAF414ABC}" dt="2022-03-04T05:12:19.157" v="2"/>
          <ac:spMkLst>
            <pc:docMk/>
            <pc:sldMk cId="1446096559" sldId="283"/>
            <ac:spMk id="126" creationId="{00000000-0000-0000-0000-000000000000}"/>
          </ac:spMkLst>
        </pc:sp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1495860401" sldId="307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1495860401" sldId="307"/>
            <ac:spMk id="8" creationId="{00000000-0000-0000-0000-000000000000}"/>
          </ac:spMkLst>
        </pc:spChg>
        <pc:graphicFrameChg chg="mod">
          <ac:chgData name="윤희동" userId="6010d95f-a473-407c-9b08-8edc5be2a9e1" providerId="ADAL" clId="{060A8369-36D5-4750-BDE4-89FCAF414ABC}" dt="2022-03-04T05:13:13.046" v="27"/>
          <ac:graphicFrameMkLst>
            <pc:docMk/>
            <pc:sldMk cId="1495860401" sldId="307"/>
            <ac:graphicFrameMk id="6" creationId="{00000000-0000-0000-0000-000000000000}"/>
          </ac:graphicFrameMkLst>
        </pc:graphicFrame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2229252663" sldId="318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2229252663" sldId="318"/>
            <ac:spMk id="13" creationId="{00000000-0000-0000-0000-000000000000}"/>
          </ac:spMkLst>
        </pc:spChg>
        <pc:spChg chg="mod">
          <ac:chgData name="윤희동" userId="6010d95f-a473-407c-9b08-8edc5be2a9e1" providerId="ADAL" clId="{060A8369-36D5-4750-BDE4-89FCAF414ABC}" dt="2022-03-04T05:13:13.046" v="27"/>
          <ac:spMkLst>
            <pc:docMk/>
            <pc:sldMk cId="2229252663" sldId="318"/>
            <ac:spMk id="18" creationId="{00000000-0000-0000-0000-000000000000}"/>
          </ac:spMkLst>
        </pc:sp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4175580965" sldId="323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4175580965" sldId="323"/>
            <ac:spMk id="12" creationId="{00000000-0000-0000-0000-000000000000}"/>
          </ac:spMkLst>
        </pc:spChg>
        <pc:spChg chg="mod">
          <ac:chgData name="윤희동" userId="6010d95f-a473-407c-9b08-8edc5be2a9e1" providerId="ADAL" clId="{060A8369-36D5-4750-BDE4-89FCAF414ABC}" dt="2022-03-04T05:13:13.046" v="27"/>
          <ac:spMkLst>
            <pc:docMk/>
            <pc:sldMk cId="4175580965" sldId="323"/>
            <ac:spMk id="14" creationId="{00000000-0000-0000-0000-000000000000}"/>
          </ac:spMkLst>
        </pc:spChg>
      </pc:sldChg>
      <pc:sldChg chg="modSp">
        <pc:chgData name="윤희동" userId="6010d95f-a473-407c-9b08-8edc5be2a9e1" providerId="ADAL" clId="{060A8369-36D5-4750-BDE4-89FCAF414ABC}" dt="2022-03-04T07:10:56.091" v="134"/>
        <pc:sldMkLst>
          <pc:docMk/>
          <pc:sldMk cId="4004826749" sldId="337"/>
        </pc:sldMkLst>
        <pc:spChg chg="mod">
          <ac:chgData name="윤희동" userId="6010d95f-a473-407c-9b08-8edc5be2a9e1" providerId="ADAL" clId="{060A8369-36D5-4750-BDE4-89FCAF414ABC}" dt="2022-03-04T07:10:56.091" v="134"/>
          <ac:spMkLst>
            <pc:docMk/>
            <pc:sldMk cId="4004826749" sldId="337"/>
            <ac:spMk id="8" creationId="{00000000-0000-0000-0000-000000000000}"/>
          </ac:spMkLst>
        </pc:spChg>
        <pc:graphicFrameChg chg="mod">
          <ac:chgData name="윤희동" userId="6010d95f-a473-407c-9b08-8edc5be2a9e1" providerId="ADAL" clId="{060A8369-36D5-4750-BDE4-89FCAF414ABC}" dt="2022-03-04T05:13:13.046" v="27"/>
          <ac:graphicFrameMkLst>
            <pc:docMk/>
            <pc:sldMk cId="4004826749" sldId="337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060A8369-36D5-4750-BDE4-89FCAF414ABC}" dt="2022-03-04T05:16:20.393" v="129"/>
        <pc:sldMkLst>
          <pc:docMk/>
          <pc:sldMk cId="3578912947" sldId="341"/>
        </pc:sldMkLst>
        <pc:graphicFrameChg chg="mod modGraphic">
          <ac:chgData name="윤희동" userId="6010d95f-a473-407c-9b08-8edc5be2a9e1" providerId="ADAL" clId="{060A8369-36D5-4750-BDE4-89FCAF414ABC}" dt="2022-03-04T05:16:20.393" v="129"/>
          <ac:graphicFrameMkLst>
            <pc:docMk/>
            <pc:sldMk cId="3578912947" sldId="341"/>
            <ac:graphicFrameMk id="153" creationId="{00000000-0000-0000-0000-000000000000}"/>
          </ac:graphicFrameMkLst>
        </pc:graphicFrameChg>
      </pc:sldChg>
      <pc:sldChg chg="del">
        <pc:chgData name="윤희동" userId="6010d95f-a473-407c-9b08-8edc5be2a9e1" providerId="ADAL" clId="{060A8369-36D5-4750-BDE4-89FCAF414ABC}" dt="2022-03-04T05:16:21.284" v="130" actId="47"/>
        <pc:sldMkLst>
          <pc:docMk/>
          <pc:sldMk cId="2592771412" sldId="344"/>
        </pc:sldMkLst>
      </pc:sldChg>
      <pc:sldChg chg="del">
        <pc:chgData name="윤희동" userId="6010d95f-a473-407c-9b08-8edc5be2a9e1" providerId="ADAL" clId="{060A8369-36D5-4750-BDE4-89FCAF414ABC}" dt="2022-03-04T05:16:21.958" v="131" actId="47"/>
        <pc:sldMkLst>
          <pc:docMk/>
          <pc:sldMk cId="2225200535" sldId="346"/>
        </pc:sldMkLst>
      </pc:sldChg>
      <pc:sldChg chg="del">
        <pc:chgData name="윤희동" userId="6010d95f-a473-407c-9b08-8edc5be2a9e1" providerId="ADAL" clId="{060A8369-36D5-4750-BDE4-89FCAF414ABC}" dt="2022-03-04T05:16:22.792" v="132" actId="47"/>
        <pc:sldMkLst>
          <pc:docMk/>
          <pc:sldMk cId="3276094924" sldId="347"/>
        </pc:sldMkLst>
      </pc:sldChg>
    </pc:docChg>
  </pc:docChgLst>
  <pc:docChgLst>
    <pc:chgData name="윤희동" userId="6010d95f-a473-407c-9b08-8edc5be2a9e1" providerId="ADAL" clId="{C5F6BE02-5F56-4976-8E30-345EA0C6B62A}"/>
    <pc:docChg chg="undo custSel delSld modSld">
      <pc:chgData name="윤희동" userId="6010d95f-a473-407c-9b08-8edc5be2a9e1" providerId="ADAL" clId="{C5F6BE02-5F56-4976-8E30-345EA0C6B62A}" dt="2022-02-08T17:42:47.220" v="297" actId="948"/>
      <pc:docMkLst>
        <pc:docMk/>
      </pc:docMkLst>
      <pc:sldChg chg="modSp mod">
        <pc:chgData name="윤희동" userId="6010d95f-a473-407c-9b08-8edc5be2a9e1" providerId="ADAL" clId="{C5F6BE02-5F56-4976-8E30-345EA0C6B62A}" dt="2022-02-08T16:26:58.594" v="9" actId="27918"/>
        <pc:sldMkLst>
          <pc:docMk/>
          <pc:sldMk cId="0" sldId="266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38:13.578" v="131"/>
        <pc:sldMkLst>
          <pc:docMk/>
          <pc:sldMk cId="0" sldId="267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29:09.180" v="20" actId="27918"/>
        <pc:sldMkLst>
          <pc:docMk/>
          <pc:sldMk cId="0" sldId="268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32:39.988" v="110"/>
        <pc:sldMkLst>
          <pc:docMk/>
          <pc:sldMk cId="0" sldId="269"/>
        </pc:sldMkLst>
        <pc:graphicFrameChg chg="mod modGraphic">
          <ac:chgData name="윤희동" userId="6010d95f-a473-407c-9b08-8edc5be2a9e1" providerId="ADAL" clId="{C5F6BE02-5F56-4976-8E30-345EA0C6B62A}" dt="2022-02-08T16:32:39.988" v="110"/>
          <ac:graphicFrameMkLst>
            <pc:docMk/>
            <pc:sldMk cId="0" sldId="269"/>
            <ac:graphicFrameMk id="224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36:27.721" v="128" actId="2165"/>
        <pc:sldMkLst>
          <pc:docMk/>
          <pc:sldMk cId="0" sldId="270"/>
        </pc:sldMkLst>
        <pc:graphicFrameChg chg="mod modGraphic">
          <ac:chgData name="윤희동" userId="6010d95f-a473-407c-9b08-8edc5be2a9e1" providerId="ADAL" clId="{C5F6BE02-5F56-4976-8E30-345EA0C6B62A}" dt="2022-02-08T16:36:27.721" v="128" actId="2165"/>
          <ac:graphicFrameMkLst>
            <pc:docMk/>
            <pc:sldMk cId="0" sldId="270"/>
            <ac:graphicFrameMk id="231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57:33.046" v="294" actId="6549"/>
        <pc:sldMkLst>
          <pc:docMk/>
          <pc:sldMk cId="0" sldId="272"/>
        </pc:sldMkLst>
        <pc:spChg chg="mod">
          <ac:chgData name="윤희동" userId="6010d95f-a473-407c-9b08-8edc5be2a9e1" providerId="ADAL" clId="{C5F6BE02-5F56-4976-8E30-345EA0C6B62A}" dt="2022-02-08T16:57:33.046" v="294" actId="6549"/>
          <ac:spMkLst>
            <pc:docMk/>
            <pc:sldMk cId="0" sldId="272"/>
            <ac:spMk id="240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24:59.051" v="1" actId="20577"/>
        <pc:sldMkLst>
          <pc:docMk/>
          <pc:sldMk cId="1446096559" sldId="283"/>
        </pc:sldMkLst>
        <pc:spChg chg="mod">
          <ac:chgData name="윤희동" userId="6010d95f-a473-407c-9b08-8edc5be2a9e1" providerId="ADAL" clId="{C5F6BE02-5F56-4976-8E30-345EA0C6B62A}" dt="2022-02-08T16:24:59.051" v="1" actId="20577"/>
          <ac:spMkLst>
            <pc:docMk/>
            <pc:sldMk cId="1446096559" sldId="283"/>
            <ac:spMk id="10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49:31.313" v="175" actId="948"/>
        <pc:sldMkLst>
          <pc:docMk/>
          <pc:sldMk cId="1495860401" sldId="307"/>
        </pc:sldMkLst>
        <pc:spChg chg="mod">
          <ac:chgData name="윤희동" userId="6010d95f-a473-407c-9b08-8edc5be2a9e1" providerId="ADAL" clId="{C5F6BE02-5F56-4976-8E30-345EA0C6B62A}" dt="2022-02-08T16:38:00.821" v="130" actId="20577"/>
          <ac:spMkLst>
            <pc:docMk/>
            <pc:sldMk cId="1495860401" sldId="307"/>
            <ac:spMk id="8" creationId="{00000000-0000-0000-0000-000000000000}"/>
          </ac:spMkLst>
        </pc:spChg>
        <pc:graphicFrameChg chg="mod modGraphic">
          <ac:chgData name="윤희동" userId="6010d95f-a473-407c-9b08-8edc5be2a9e1" providerId="ADAL" clId="{C5F6BE02-5F56-4976-8E30-345EA0C6B62A}" dt="2022-02-08T16:49:31.313" v="175" actId="948"/>
          <ac:graphicFrameMkLst>
            <pc:docMk/>
            <pc:sldMk cId="1495860401" sldId="307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6:55:46.269" v="280" actId="20577"/>
        <pc:sldMkLst>
          <pc:docMk/>
          <pc:sldMk cId="2229252663" sldId="318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2229252663" sldId="318"/>
            <ac:spMk id="13" creationId="{00000000-0000-0000-0000-000000000000}"/>
          </ac:spMkLst>
        </pc:spChg>
        <pc:spChg chg="mod">
          <ac:chgData name="윤희동" userId="6010d95f-a473-407c-9b08-8edc5be2a9e1" providerId="ADAL" clId="{C5F6BE02-5F56-4976-8E30-345EA0C6B62A}" dt="2022-02-08T16:55:46.269" v="280" actId="20577"/>
          <ac:spMkLst>
            <pc:docMk/>
            <pc:sldMk cId="2229252663" sldId="318"/>
            <ac:spMk id="18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56:59.586" v="293" actId="27918"/>
        <pc:sldMkLst>
          <pc:docMk/>
          <pc:sldMk cId="4175580965" sldId="323"/>
        </pc:sldMkLst>
        <pc:spChg chg="mod">
          <ac:chgData name="윤희동" userId="6010d95f-a473-407c-9b08-8edc5be2a9e1" providerId="ADAL" clId="{C5F6BE02-5F56-4976-8E30-345EA0C6B62A}" dt="2022-02-08T16:25:44.661" v="3"/>
          <ac:spMkLst>
            <pc:docMk/>
            <pc:sldMk cId="4175580965" sldId="323"/>
            <ac:spMk id="12" creationId="{00000000-0000-0000-0000-000000000000}"/>
          </ac:spMkLst>
        </pc:spChg>
        <pc:spChg chg="mod">
          <ac:chgData name="윤희동" userId="6010d95f-a473-407c-9b08-8edc5be2a9e1" providerId="ADAL" clId="{C5F6BE02-5F56-4976-8E30-345EA0C6B62A}" dt="2022-02-08T16:56:46.992" v="288" actId="20577"/>
          <ac:spMkLst>
            <pc:docMk/>
            <pc:sldMk cId="4175580965" sldId="323"/>
            <ac:spMk id="14" creationId="{00000000-0000-0000-0000-000000000000}"/>
          </ac:spMkLst>
        </pc:spChg>
      </pc:sldChg>
      <pc:sldChg chg="modSp mod">
        <pc:chgData name="윤희동" userId="6010d95f-a473-407c-9b08-8edc5be2a9e1" providerId="ADAL" clId="{C5F6BE02-5F56-4976-8E30-345EA0C6B62A}" dt="2022-02-08T16:52:36.608" v="265" actId="6549"/>
        <pc:sldMkLst>
          <pc:docMk/>
          <pc:sldMk cId="4004826749" sldId="337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4004826749" sldId="337"/>
            <ac:spMk id="8" creationId="{00000000-0000-0000-0000-000000000000}"/>
          </ac:spMkLst>
        </pc:spChg>
        <pc:graphicFrameChg chg="mod modGraphic">
          <ac:chgData name="윤희동" userId="6010d95f-a473-407c-9b08-8edc5be2a9e1" providerId="ADAL" clId="{C5F6BE02-5F56-4976-8E30-345EA0C6B62A}" dt="2022-02-08T16:52:36.608" v="265" actId="6549"/>
          <ac:graphicFrameMkLst>
            <pc:docMk/>
            <pc:sldMk cId="4004826749" sldId="337"/>
            <ac:graphicFrameMk id="6" creationId="{00000000-0000-0000-0000-000000000000}"/>
          </ac:graphicFrameMkLst>
        </pc:graphicFrameChg>
      </pc:sldChg>
      <pc:sldChg chg="modSp del">
        <pc:chgData name="윤희동" userId="6010d95f-a473-407c-9b08-8edc5be2a9e1" providerId="ADAL" clId="{C5F6BE02-5F56-4976-8E30-345EA0C6B62A}" dt="2022-02-08T16:53:29.945" v="266" actId="47"/>
        <pc:sldMkLst>
          <pc:docMk/>
          <pc:sldMk cId="2013535963" sldId="340"/>
        </pc:sldMkLst>
        <pc:spChg chg="mod">
          <ac:chgData name="윤희동" userId="6010d95f-a473-407c-9b08-8edc5be2a9e1" providerId="ADAL" clId="{C5F6BE02-5F56-4976-8E30-345EA0C6B62A}" dt="2022-02-08T16:38:13.578" v="131"/>
          <ac:spMkLst>
            <pc:docMk/>
            <pc:sldMk cId="2013535963" sldId="340"/>
            <ac:spMk id="9" creationId="{00000000-0000-0000-0000-000000000000}"/>
          </ac:spMkLst>
        </pc:spChg>
        <pc:graphicFrameChg chg="mod">
          <ac:chgData name="윤희동" userId="6010d95f-a473-407c-9b08-8edc5be2a9e1" providerId="ADAL" clId="{C5F6BE02-5F56-4976-8E30-345EA0C6B62A}" dt="2022-02-08T16:38:13.578" v="131"/>
          <ac:graphicFrameMkLst>
            <pc:docMk/>
            <pc:sldMk cId="2013535963" sldId="340"/>
            <ac:graphicFrameMk id="6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35.621" v="295" actId="948"/>
        <pc:sldMkLst>
          <pc:docMk/>
          <pc:sldMk cId="2592771412" sldId="344"/>
        </pc:sldMkLst>
        <pc:graphicFrameChg chg="modGraphic">
          <ac:chgData name="윤희동" userId="6010d95f-a473-407c-9b08-8edc5be2a9e1" providerId="ADAL" clId="{C5F6BE02-5F56-4976-8E30-345EA0C6B62A}" dt="2022-02-08T17:42:35.621" v="295" actId="948"/>
          <ac:graphicFrameMkLst>
            <pc:docMk/>
            <pc:sldMk cId="2592771412" sldId="344"/>
            <ac:graphicFrameMk id="180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41.644" v="296" actId="948"/>
        <pc:sldMkLst>
          <pc:docMk/>
          <pc:sldMk cId="2225200535" sldId="346"/>
        </pc:sldMkLst>
        <pc:graphicFrameChg chg="modGraphic">
          <ac:chgData name="윤희동" userId="6010d95f-a473-407c-9b08-8edc5be2a9e1" providerId="ADAL" clId="{C5F6BE02-5F56-4976-8E30-345EA0C6B62A}" dt="2022-02-08T17:42:41.644" v="296" actId="948"/>
          <ac:graphicFrameMkLst>
            <pc:docMk/>
            <pc:sldMk cId="2225200535" sldId="346"/>
            <ac:graphicFrameMk id="180" creationId="{00000000-0000-0000-0000-000000000000}"/>
          </ac:graphicFrameMkLst>
        </pc:graphicFrameChg>
      </pc:sldChg>
      <pc:sldChg chg="modSp mod">
        <pc:chgData name="윤희동" userId="6010d95f-a473-407c-9b08-8edc5be2a9e1" providerId="ADAL" clId="{C5F6BE02-5F56-4976-8E30-345EA0C6B62A}" dt="2022-02-08T17:42:47.220" v="297" actId="948"/>
        <pc:sldMkLst>
          <pc:docMk/>
          <pc:sldMk cId="3276094924" sldId="347"/>
        </pc:sldMkLst>
        <pc:graphicFrameChg chg="modGraphic">
          <ac:chgData name="윤희동" userId="6010d95f-a473-407c-9b08-8edc5be2a9e1" providerId="ADAL" clId="{C5F6BE02-5F56-4976-8E30-345EA0C6B62A}" dt="2022-02-08T17:42:47.220" v="297" actId="948"/>
          <ac:graphicFrameMkLst>
            <pc:docMk/>
            <pc:sldMk cId="3276094924" sldId="347"/>
            <ac:graphicFrameMk id="180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7396869244698E-2"/>
          <c:y val="3.0858438009042737E-2"/>
          <c:w val="0.9234134253653099"/>
          <c:h val="0.826169999999999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기획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  <c:pt idx="40">
                  <c:v>2022년 3월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0.25</c:v>
                </c:pt>
                <c:pt idx="1">
                  <c:v>0.15</c:v>
                </c:pt>
                <c:pt idx="2">
                  <c:v>0.25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  <c:pt idx="6">
                  <c:v>0.15</c:v>
                </c:pt>
                <c:pt idx="7">
                  <c:v>0.3</c:v>
                </c:pt>
                <c:pt idx="8">
                  <c:v>0.2</c:v>
                </c:pt>
                <c:pt idx="9">
                  <c:v>0.1</c:v>
                </c:pt>
                <c:pt idx="10">
                  <c:v>0.3</c:v>
                </c:pt>
                <c:pt idx="11">
                  <c:v>0.125</c:v>
                </c:pt>
                <c:pt idx="12">
                  <c:v>0.05</c:v>
                </c:pt>
                <c:pt idx="13">
                  <c:v>0.05</c:v>
                </c:pt>
                <c:pt idx="14">
                  <c:v>0.1</c:v>
                </c:pt>
                <c:pt idx="15">
                  <c:v>0.1</c:v>
                </c:pt>
                <c:pt idx="16">
                  <c:v>0.15</c:v>
                </c:pt>
                <c:pt idx="17">
                  <c:v>0.25</c:v>
                </c:pt>
                <c:pt idx="18">
                  <c:v>0.19</c:v>
                </c:pt>
                <c:pt idx="19">
                  <c:v>0.11</c:v>
                </c:pt>
                <c:pt idx="20">
                  <c:v>0.18</c:v>
                </c:pt>
                <c:pt idx="21">
                  <c:v>0.16</c:v>
                </c:pt>
                <c:pt idx="22">
                  <c:v>0.18</c:v>
                </c:pt>
                <c:pt idx="23">
                  <c:v>0.17</c:v>
                </c:pt>
                <c:pt idx="24">
                  <c:v>0.15</c:v>
                </c:pt>
                <c:pt idx="25">
                  <c:v>0.18</c:v>
                </c:pt>
                <c:pt idx="26">
                  <c:v>0.16</c:v>
                </c:pt>
                <c:pt idx="27">
                  <c:v>0.23</c:v>
                </c:pt>
                <c:pt idx="28">
                  <c:v>0.24</c:v>
                </c:pt>
                <c:pt idx="29">
                  <c:v>0.18</c:v>
                </c:pt>
                <c:pt idx="30">
                  <c:v>0.24</c:v>
                </c:pt>
                <c:pt idx="31">
                  <c:v>0.26</c:v>
                </c:pt>
                <c:pt idx="32">
                  <c:v>0.31</c:v>
                </c:pt>
                <c:pt idx="33">
                  <c:v>0.1</c:v>
                </c:pt>
                <c:pt idx="34">
                  <c:v>0.04</c:v>
                </c:pt>
                <c:pt idx="35">
                  <c:v>0.2</c:v>
                </c:pt>
                <c:pt idx="36">
                  <c:v>0.25</c:v>
                </c:pt>
                <c:pt idx="37">
                  <c:v>0.12</c:v>
                </c:pt>
                <c:pt idx="38">
                  <c:v>0.12</c:v>
                </c:pt>
                <c:pt idx="39">
                  <c:v>0.12</c:v>
                </c:pt>
                <c:pt idx="4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7-4E13-B24C-CC52A7A18B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  <c:pt idx="40">
                  <c:v>2022년 3월</c:v>
                </c:pt>
              </c:strCache>
            </c:str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0.15</c:v>
                </c:pt>
                <c:pt idx="1">
                  <c:v>0.1</c:v>
                </c:pt>
                <c:pt idx="2">
                  <c:v>0.3</c:v>
                </c:pt>
                <c:pt idx="3">
                  <c:v>0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0.2</c:v>
                </c:pt>
                <c:pt idx="8">
                  <c:v>0.2</c:v>
                </c:pt>
                <c:pt idx="9">
                  <c:v>0.25</c:v>
                </c:pt>
                <c:pt idx="10">
                  <c:v>0.25</c:v>
                </c:pt>
                <c:pt idx="11">
                  <c:v>0.15</c:v>
                </c:pt>
                <c:pt idx="12">
                  <c:v>0.15</c:v>
                </c:pt>
                <c:pt idx="13">
                  <c:v>2.5000000000000001E-2</c:v>
                </c:pt>
                <c:pt idx="14">
                  <c:v>0.05</c:v>
                </c:pt>
                <c:pt idx="15">
                  <c:v>0.2</c:v>
                </c:pt>
                <c:pt idx="16">
                  <c:v>0.25</c:v>
                </c:pt>
                <c:pt idx="17">
                  <c:v>0.6</c:v>
                </c:pt>
                <c:pt idx="18">
                  <c:v>0.53</c:v>
                </c:pt>
                <c:pt idx="19">
                  <c:v>0.09</c:v>
                </c:pt>
                <c:pt idx="20">
                  <c:v>0.05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7.0000000000000007E-2</c:v>
                </c:pt>
                <c:pt idx="24">
                  <c:v>0.1</c:v>
                </c:pt>
                <c:pt idx="25">
                  <c:v>0.1</c:v>
                </c:pt>
                <c:pt idx="26">
                  <c:v>0.03</c:v>
                </c:pt>
                <c:pt idx="27">
                  <c:v>0.03</c:v>
                </c:pt>
                <c:pt idx="28">
                  <c:v>0.02</c:v>
                </c:pt>
                <c:pt idx="29">
                  <c:v>0.01</c:v>
                </c:pt>
                <c:pt idx="30">
                  <c:v>0.02</c:v>
                </c:pt>
                <c:pt idx="31">
                  <c:v>7.0000000000000007E-2</c:v>
                </c:pt>
                <c:pt idx="32">
                  <c:v>0.1</c:v>
                </c:pt>
                <c:pt idx="33">
                  <c:v>0.2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0.01</c:v>
                </c:pt>
                <c:pt idx="39">
                  <c:v>0</c:v>
                </c:pt>
                <c:pt idx="4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B7-4E13-B24C-CC52A7A18B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퍼블리싱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  <c:pt idx="40">
                  <c:v>2022년 3월</c:v>
                </c:pt>
              </c:strCache>
            </c:str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0.1</c:v>
                </c:pt>
                <c:pt idx="4">
                  <c:v>0</c:v>
                </c:pt>
                <c:pt idx="5">
                  <c:v>0</c:v>
                </c:pt>
                <c:pt idx="6">
                  <c:v>0.05</c:v>
                </c:pt>
                <c:pt idx="7">
                  <c:v>0.15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2.5000000000000001E-2</c:v>
                </c:pt>
                <c:pt idx="12">
                  <c:v>0</c:v>
                </c:pt>
                <c:pt idx="13">
                  <c:v>2.5000000000000001E-2</c:v>
                </c:pt>
                <c:pt idx="14">
                  <c:v>0</c:v>
                </c:pt>
                <c:pt idx="15">
                  <c:v>0</c:v>
                </c:pt>
                <c:pt idx="16">
                  <c:v>0.15</c:v>
                </c:pt>
                <c:pt idx="17">
                  <c:v>0.2</c:v>
                </c:pt>
                <c:pt idx="18">
                  <c:v>0.05</c:v>
                </c:pt>
                <c:pt idx="19">
                  <c:v>0.18</c:v>
                </c:pt>
                <c:pt idx="20">
                  <c:v>0.06</c:v>
                </c:pt>
                <c:pt idx="21">
                  <c:v>7.0000000000000007E-2</c:v>
                </c:pt>
                <c:pt idx="22">
                  <c:v>0.02</c:v>
                </c:pt>
                <c:pt idx="23">
                  <c:v>0.05</c:v>
                </c:pt>
                <c:pt idx="24">
                  <c:v>0.04</c:v>
                </c:pt>
                <c:pt idx="25">
                  <c:v>0.02</c:v>
                </c:pt>
                <c:pt idx="26">
                  <c:v>0.03</c:v>
                </c:pt>
                <c:pt idx="27">
                  <c:v>0</c:v>
                </c:pt>
                <c:pt idx="28">
                  <c:v>0.01</c:v>
                </c:pt>
                <c:pt idx="29">
                  <c:v>0.01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0.09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0.02</c:v>
                </c:pt>
                <c:pt idx="39">
                  <c:v>0</c:v>
                </c:pt>
                <c:pt idx="4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B7-4E13-B24C-CC52A7A18B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개발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2018년 11월</c:v>
                </c:pt>
                <c:pt idx="1">
                  <c:v>2018년 12월</c:v>
                </c:pt>
                <c:pt idx="2">
                  <c:v>2019년 1월</c:v>
                </c:pt>
                <c:pt idx="3">
                  <c:v>2019년 2월</c:v>
                </c:pt>
                <c:pt idx="4">
                  <c:v>2019년 3월</c:v>
                </c:pt>
                <c:pt idx="5">
                  <c:v>2019년 4월</c:v>
                </c:pt>
                <c:pt idx="6">
                  <c:v>2019년 5월</c:v>
                </c:pt>
                <c:pt idx="7">
                  <c:v>2019년 6월</c:v>
                </c:pt>
                <c:pt idx="8">
                  <c:v>2019년 7월</c:v>
                </c:pt>
                <c:pt idx="9">
                  <c:v>2019년 8월</c:v>
                </c:pt>
                <c:pt idx="10">
                  <c:v>2019년 9월</c:v>
                </c:pt>
                <c:pt idx="11">
                  <c:v>2019년 10월</c:v>
                </c:pt>
                <c:pt idx="12">
                  <c:v>2019년 11월</c:v>
                </c:pt>
                <c:pt idx="13">
                  <c:v>2019년 12월</c:v>
                </c:pt>
                <c:pt idx="14">
                  <c:v>2020년 1월</c:v>
                </c:pt>
                <c:pt idx="15">
                  <c:v>2020년 2월</c:v>
                </c:pt>
                <c:pt idx="16">
                  <c:v>2020년 3월</c:v>
                </c:pt>
                <c:pt idx="17">
                  <c:v>2020년 4월</c:v>
                </c:pt>
                <c:pt idx="18">
                  <c:v>2020년 5월</c:v>
                </c:pt>
                <c:pt idx="19">
                  <c:v>2020년 6월</c:v>
                </c:pt>
                <c:pt idx="20">
                  <c:v>2020년 7월</c:v>
                </c:pt>
                <c:pt idx="21">
                  <c:v>2020년 8월</c:v>
                </c:pt>
                <c:pt idx="22">
                  <c:v>2020년 9월</c:v>
                </c:pt>
                <c:pt idx="23">
                  <c:v>2020년 10월</c:v>
                </c:pt>
                <c:pt idx="24">
                  <c:v>2020년 11월</c:v>
                </c:pt>
                <c:pt idx="25">
                  <c:v>2020년 12월</c:v>
                </c:pt>
                <c:pt idx="26">
                  <c:v>2021년 1월</c:v>
                </c:pt>
                <c:pt idx="27">
                  <c:v>2021년 2월</c:v>
                </c:pt>
                <c:pt idx="28">
                  <c:v>2021년 3월</c:v>
                </c:pt>
                <c:pt idx="29">
                  <c:v>2021년 4월</c:v>
                </c:pt>
                <c:pt idx="30">
                  <c:v>2021년 5월</c:v>
                </c:pt>
                <c:pt idx="31">
                  <c:v>2021년 6월</c:v>
                </c:pt>
                <c:pt idx="32">
                  <c:v>2021년 7월</c:v>
                </c:pt>
                <c:pt idx="33">
                  <c:v>2021년 8월</c:v>
                </c:pt>
                <c:pt idx="34">
                  <c:v>2021년 9월</c:v>
                </c:pt>
                <c:pt idx="35">
                  <c:v>2021년 10월</c:v>
                </c:pt>
                <c:pt idx="36">
                  <c:v>2021년 11월</c:v>
                </c:pt>
                <c:pt idx="37">
                  <c:v>2021년 12월</c:v>
                </c:pt>
                <c:pt idx="38">
                  <c:v>2022년 1월</c:v>
                </c:pt>
                <c:pt idx="39">
                  <c:v>2022년 2월</c:v>
                </c:pt>
                <c:pt idx="40">
                  <c:v>2022년 3월</c:v>
                </c:pt>
              </c:strCache>
            </c:str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0.1</c:v>
                </c:pt>
                <c:pt idx="8">
                  <c:v>0.05</c:v>
                </c:pt>
                <c:pt idx="9">
                  <c:v>0</c:v>
                </c:pt>
                <c:pt idx="10">
                  <c:v>0.05</c:v>
                </c:pt>
                <c:pt idx="11">
                  <c:v>0.05</c:v>
                </c:pt>
                <c:pt idx="12">
                  <c:v>0</c:v>
                </c:pt>
                <c:pt idx="13">
                  <c:v>0.05</c:v>
                </c:pt>
                <c:pt idx="14">
                  <c:v>2.5000000000000001E-2</c:v>
                </c:pt>
                <c:pt idx="15">
                  <c:v>0</c:v>
                </c:pt>
                <c:pt idx="16">
                  <c:v>0.1</c:v>
                </c:pt>
                <c:pt idx="17">
                  <c:v>0.1</c:v>
                </c:pt>
                <c:pt idx="18">
                  <c:v>0.01</c:v>
                </c:pt>
                <c:pt idx="19">
                  <c:v>0.03</c:v>
                </c:pt>
                <c:pt idx="20">
                  <c:v>0.01</c:v>
                </c:pt>
                <c:pt idx="21">
                  <c:v>0.01</c:v>
                </c:pt>
                <c:pt idx="22">
                  <c:v>0.12</c:v>
                </c:pt>
                <c:pt idx="23">
                  <c:v>0.02</c:v>
                </c:pt>
                <c:pt idx="24">
                  <c:v>0.02</c:v>
                </c:pt>
                <c:pt idx="25">
                  <c:v>0</c:v>
                </c:pt>
                <c:pt idx="26">
                  <c:v>0.02</c:v>
                </c:pt>
                <c:pt idx="27">
                  <c:v>0.01</c:v>
                </c:pt>
                <c:pt idx="28">
                  <c:v>0.11</c:v>
                </c:pt>
                <c:pt idx="30">
                  <c:v>0.03</c:v>
                </c:pt>
                <c:pt idx="31">
                  <c:v>0.05</c:v>
                </c:pt>
                <c:pt idx="32">
                  <c:v>0.57999999999999996</c:v>
                </c:pt>
                <c:pt idx="34">
                  <c:v>0.05</c:v>
                </c:pt>
                <c:pt idx="35">
                  <c:v>0</c:v>
                </c:pt>
                <c:pt idx="36">
                  <c:v>0</c:v>
                </c:pt>
                <c:pt idx="37">
                  <c:v>0.22</c:v>
                </c:pt>
                <c:pt idx="38">
                  <c:v>0.24</c:v>
                </c:pt>
                <c:pt idx="39">
                  <c:v>7.0000000000000007E-2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B7-4E13-B24C-CC52A7A1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1900992"/>
        <c:axId val="561903736"/>
      </c:barChart>
      <c:catAx>
        <c:axId val="561900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1903736"/>
        <c:crosses val="autoZero"/>
        <c:auto val="1"/>
        <c:lblAlgn val="ctr"/>
        <c:lblOffset val="100"/>
        <c:noMultiLvlLbl val="1"/>
      </c:catAx>
      <c:valAx>
        <c:axId val="56190373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00_);\(0.00\)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1900992"/>
        <c:crosses val="autoZero"/>
        <c:crossBetween val="between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805727962909123"/>
          <c:y val="0.9535556209981223"/>
          <c:w val="0.51561199999999996"/>
          <c:h val="4.6444300000000001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900" b="0" i="0" u="none" strike="noStrik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9733497904109821E-2"/>
          <c:y val="1.8832000759211369E-2"/>
          <c:w val="0.95758729044413771"/>
          <c:h val="0.931031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42794</c:v>
                </c:pt>
                <c:pt idx="1">
                  <c:v>42795</c:v>
                </c:pt>
                <c:pt idx="2">
                  <c:v>42796</c:v>
                </c:pt>
                <c:pt idx="3">
                  <c:v>42797</c:v>
                </c:pt>
                <c:pt idx="4">
                  <c:v>42798</c:v>
                </c:pt>
                <c:pt idx="5">
                  <c:v>42799</c:v>
                </c:pt>
                <c:pt idx="6">
                  <c:v>42800</c:v>
                </c:pt>
                <c:pt idx="7">
                  <c:v>42801</c:v>
                </c:pt>
                <c:pt idx="8">
                  <c:v>42802</c:v>
                </c:pt>
                <c:pt idx="9">
                  <c:v>42803</c:v>
                </c:pt>
                <c:pt idx="10">
                  <c:v>42804</c:v>
                </c:pt>
                <c:pt idx="11">
                  <c:v>42805</c:v>
                </c:pt>
                <c:pt idx="12">
                  <c:v>42806</c:v>
                </c:pt>
                <c:pt idx="13">
                  <c:v>42807</c:v>
                </c:pt>
                <c:pt idx="14">
                  <c:v>42808</c:v>
                </c:pt>
                <c:pt idx="15">
                  <c:v>42809</c:v>
                </c:pt>
                <c:pt idx="16">
                  <c:v>42810</c:v>
                </c:pt>
                <c:pt idx="17">
                  <c:v>42811</c:v>
                </c:pt>
                <c:pt idx="18">
                  <c:v>42812</c:v>
                </c:pt>
                <c:pt idx="19">
                  <c:v>42813</c:v>
                </c:pt>
                <c:pt idx="20">
                  <c:v>42814</c:v>
                </c:pt>
                <c:pt idx="21">
                  <c:v>42815</c:v>
                </c:pt>
                <c:pt idx="22">
                  <c:v>42816</c:v>
                </c:pt>
                <c:pt idx="23">
                  <c:v>42817</c:v>
                </c:pt>
                <c:pt idx="24">
                  <c:v>42818</c:v>
                </c:pt>
                <c:pt idx="25">
                  <c:v>42819</c:v>
                </c:pt>
                <c:pt idx="26">
                  <c:v>42820</c:v>
                </c:pt>
                <c:pt idx="27">
                  <c:v>42821</c:v>
                </c:pt>
                <c:pt idx="28">
                  <c:v>42822</c:v>
                </c:pt>
                <c:pt idx="29">
                  <c:v>42823</c:v>
                </c:pt>
                <c:pt idx="30">
                  <c:v>42824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418</c:v>
                </c:pt>
                <c:pt idx="1">
                  <c:v>75</c:v>
                </c:pt>
                <c:pt idx="2">
                  <c:v>78</c:v>
                </c:pt>
                <c:pt idx="3">
                  <c:v>87</c:v>
                </c:pt>
                <c:pt idx="4">
                  <c:v>378</c:v>
                </c:pt>
                <c:pt idx="5">
                  <c:v>64</c:v>
                </c:pt>
                <c:pt idx="6">
                  <c:v>115</c:v>
                </c:pt>
                <c:pt idx="7">
                  <c:v>20</c:v>
                </c:pt>
                <c:pt idx="8">
                  <c:v>463</c:v>
                </c:pt>
                <c:pt idx="9">
                  <c:v>25</c:v>
                </c:pt>
                <c:pt idx="10">
                  <c:v>20</c:v>
                </c:pt>
                <c:pt idx="11">
                  <c:v>6</c:v>
                </c:pt>
                <c:pt idx="12">
                  <c:v>198</c:v>
                </c:pt>
                <c:pt idx="13">
                  <c:v>328</c:v>
                </c:pt>
                <c:pt idx="14">
                  <c:v>88</c:v>
                </c:pt>
                <c:pt idx="15">
                  <c:v>85</c:v>
                </c:pt>
                <c:pt idx="16">
                  <c:v>494</c:v>
                </c:pt>
                <c:pt idx="17">
                  <c:v>88</c:v>
                </c:pt>
                <c:pt idx="18">
                  <c:v>6</c:v>
                </c:pt>
                <c:pt idx="19">
                  <c:v>8</c:v>
                </c:pt>
                <c:pt idx="20">
                  <c:v>22</c:v>
                </c:pt>
                <c:pt idx="21">
                  <c:v>356</c:v>
                </c:pt>
                <c:pt idx="22">
                  <c:v>120</c:v>
                </c:pt>
                <c:pt idx="23">
                  <c:v>18</c:v>
                </c:pt>
                <c:pt idx="24">
                  <c:v>13</c:v>
                </c:pt>
                <c:pt idx="25">
                  <c:v>433</c:v>
                </c:pt>
                <c:pt idx="26">
                  <c:v>92</c:v>
                </c:pt>
                <c:pt idx="27">
                  <c:v>66</c:v>
                </c:pt>
                <c:pt idx="28">
                  <c:v>428</c:v>
                </c:pt>
                <c:pt idx="29">
                  <c:v>153</c:v>
                </c:pt>
                <c:pt idx="3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A3-4B12-8898-C0CA2D615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25456"/>
        <c:axId val="568119576"/>
      </c:barChart>
      <c:dateAx>
        <c:axId val="568125456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19576"/>
        <c:crosses val="autoZero"/>
        <c:auto val="1"/>
        <c:lblOffset val="100"/>
        <c:baseTimeUnit val="days"/>
      </c:dateAx>
      <c:valAx>
        <c:axId val="56811957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5456"/>
        <c:crosses val="autoZero"/>
        <c:crossBetween val="between"/>
        <c:majorUnit val="100"/>
        <c:minorUnit val="11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866791990365519E-2"/>
          <c:y val="2.137707196658321E-2"/>
          <c:w val="0.95675127637412483"/>
          <c:h val="0.882674898488316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Sheet1!$A$2:$A$43</c:f>
              <c:strCache>
                <c:ptCount val="42"/>
                <c:pt idx="0">
                  <c:v>2018년 
10월
(PV)</c:v>
                </c:pt>
                <c:pt idx="1">
                  <c:v>2018년 
11월
(PV)</c:v>
                </c:pt>
                <c:pt idx="2">
                  <c:v>2018년 
12월
(유입량)</c:v>
                </c:pt>
                <c:pt idx="3">
                  <c:v>2019년 
1월
(유입량)</c:v>
                </c:pt>
                <c:pt idx="4">
                  <c:v>2019년 
2월
(유입량)</c:v>
                </c:pt>
                <c:pt idx="5">
                  <c:v>2019년 
3월
(유입량)</c:v>
                </c:pt>
                <c:pt idx="6">
                  <c:v>2019년 
4월
(유입량)</c:v>
                </c:pt>
                <c:pt idx="7">
                  <c:v>2019년 
5월
(유입량)</c:v>
                </c:pt>
                <c:pt idx="8">
                  <c:v>2019년 
6월
(유입량)</c:v>
                </c:pt>
                <c:pt idx="9">
                  <c:v>2019년 
7월
(유입량)</c:v>
                </c:pt>
                <c:pt idx="10">
                  <c:v>2019년 
8월
(유입량)</c:v>
                </c:pt>
                <c:pt idx="11">
                  <c:v>2019년 
9월
(유입량)</c:v>
                </c:pt>
                <c:pt idx="12">
                  <c:v>2019년 
10월
(유입량)</c:v>
                </c:pt>
                <c:pt idx="13">
                  <c:v>2019년 
11월
(유입량)</c:v>
                </c:pt>
                <c:pt idx="14">
                  <c:v>2019년 
12월
(유입량)</c:v>
                </c:pt>
                <c:pt idx="15">
                  <c:v>2020년 
1월
(유입량)</c:v>
                </c:pt>
                <c:pt idx="16">
                  <c:v>2020년 
2월
(유입량)</c:v>
                </c:pt>
                <c:pt idx="17">
                  <c:v>2020년 
3월
(유입량)</c:v>
                </c:pt>
                <c:pt idx="18">
                  <c:v>2020년 
4월
(유입량)</c:v>
                </c:pt>
                <c:pt idx="19">
                  <c:v>2020년 
5월
(유입량)</c:v>
                </c:pt>
                <c:pt idx="20">
                  <c:v>2020년 
6월
(유입량)</c:v>
                </c:pt>
                <c:pt idx="21">
                  <c:v>2020년 
7월
(유입량)</c:v>
                </c:pt>
                <c:pt idx="22">
                  <c:v>2020년 
8월
(유입량)</c:v>
                </c:pt>
                <c:pt idx="23">
                  <c:v>2020년 
9월
(유입량)</c:v>
                </c:pt>
                <c:pt idx="24">
                  <c:v>2020년 
10월
(유입량)</c:v>
                </c:pt>
                <c:pt idx="25">
                  <c:v>2020년 
11월
(유입량)</c:v>
                </c:pt>
                <c:pt idx="26">
                  <c:v>2020년 
12월
(유입량)</c:v>
                </c:pt>
                <c:pt idx="27">
                  <c:v>2021년 
1월
(유입량)</c:v>
                </c:pt>
                <c:pt idx="28">
                  <c:v>2021년 
2월
(유입량)</c:v>
                </c:pt>
                <c:pt idx="29">
                  <c:v>2021년 
3월
(유입량)</c:v>
                </c:pt>
                <c:pt idx="30">
                  <c:v>2021년 
4월
(유입량)</c:v>
                </c:pt>
                <c:pt idx="31">
                  <c:v>2021년 
5월
(유입량)</c:v>
                </c:pt>
                <c:pt idx="32">
                  <c:v>2021년 
6월
(유입량)</c:v>
                </c:pt>
                <c:pt idx="33">
                  <c:v>2021년 
7월
(유입량)</c:v>
                </c:pt>
                <c:pt idx="34">
                  <c:v>2021년 
8월
(유입량)</c:v>
                </c:pt>
                <c:pt idx="35">
                  <c:v>2021년 
9월
(유입량)</c:v>
                </c:pt>
                <c:pt idx="36">
                  <c:v>2021년 
10월
(유입량)</c:v>
                </c:pt>
                <c:pt idx="37">
                  <c:v>2021년 
11월
(유입량)</c:v>
                </c:pt>
                <c:pt idx="38">
                  <c:v>2021년 
12월
(유입량)</c:v>
                </c:pt>
                <c:pt idx="39">
                  <c:v>2022년 
1월
(유입량)</c:v>
                </c:pt>
                <c:pt idx="40">
                  <c:v>2022년 
2월
(유입량)</c:v>
                </c:pt>
                <c:pt idx="41">
                  <c:v>2022년 
3월
(유입량)</c:v>
                </c:pt>
              </c:strCache>
            </c:str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1764</c:v>
                </c:pt>
                <c:pt idx="1">
                  <c:v>6797</c:v>
                </c:pt>
                <c:pt idx="2">
                  <c:v>749</c:v>
                </c:pt>
                <c:pt idx="3">
                  <c:v>592</c:v>
                </c:pt>
                <c:pt idx="4">
                  <c:v>398</c:v>
                </c:pt>
                <c:pt idx="5">
                  <c:v>419</c:v>
                </c:pt>
                <c:pt idx="6">
                  <c:v>695</c:v>
                </c:pt>
                <c:pt idx="7">
                  <c:v>1059</c:v>
                </c:pt>
                <c:pt idx="8">
                  <c:v>704</c:v>
                </c:pt>
                <c:pt idx="9">
                  <c:v>720</c:v>
                </c:pt>
                <c:pt idx="10">
                  <c:v>474</c:v>
                </c:pt>
                <c:pt idx="11">
                  <c:v>642</c:v>
                </c:pt>
                <c:pt idx="12">
                  <c:v>580</c:v>
                </c:pt>
                <c:pt idx="13">
                  <c:v>613</c:v>
                </c:pt>
                <c:pt idx="14">
                  <c:v>400</c:v>
                </c:pt>
                <c:pt idx="15">
                  <c:v>470</c:v>
                </c:pt>
                <c:pt idx="16">
                  <c:v>726</c:v>
                </c:pt>
                <c:pt idx="17">
                  <c:v>1030</c:v>
                </c:pt>
                <c:pt idx="18">
                  <c:v>1060</c:v>
                </c:pt>
                <c:pt idx="19">
                  <c:v>1546</c:v>
                </c:pt>
                <c:pt idx="20">
                  <c:v>1443</c:v>
                </c:pt>
                <c:pt idx="21">
                  <c:v>1064</c:v>
                </c:pt>
                <c:pt idx="22">
                  <c:v>935</c:v>
                </c:pt>
                <c:pt idx="23">
                  <c:v>622</c:v>
                </c:pt>
                <c:pt idx="24">
                  <c:v>1833</c:v>
                </c:pt>
                <c:pt idx="25">
                  <c:v>1665</c:v>
                </c:pt>
                <c:pt idx="26">
                  <c:v>855</c:v>
                </c:pt>
                <c:pt idx="27">
                  <c:v>1738</c:v>
                </c:pt>
                <c:pt idx="28">
                  <c:v>1665</c:v>
                </c:pt>
                <c:pt idx="29">
                  <c:v>4205</c:v>
                </c:pt>
                <c:pt idx="30">
                  <c:v>3264</c:v>
                </c:pt>
                <c:pt idx="31">
                  <c:v>410</c:v>
                </c:pt>
                <c:pt idx="32">
                  <c:v>3238</c:v>
                </c:pt>
                <c:pt idx="33">
                  <c:v>6359</c:v>
                </c:pt>
                <c:pt idx="34">
                  <c:v>5393</c:v>
                </c:pt>
                <c:pt idx="35">
                  <c:v>4752</c:v>
                </c:pt>
                <c:pt idx="36">
                  <c:v>14629</c:v>
                </c:pt>
                <c:pt idx="37">
                  <c:v>10290</c:v>
                </c:pt>
                <c:pt idx="38">
                  <c:v>14963</c:v>
                </c:pt>
                <c:pt idx="39">
                  <c:v>9631</c:v>
                </c:pt>
                <c:pt idx="40">
                  <c:v>4733</c:v>
                </c:pt>
                <c:pt idx="41">
                  <c:v>4796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64-4773-BC27-4194EF19E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1"/>
        <c:axId val="568123496"/>
        <c:axId val="568121928"/>
      </c:barChart>
      <c:catAx>
        <c:axId val="568123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600" b="0" i="0" u="none" strike="noStrik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21928"/>
        <c:crosses val="autoZero"/>
        <c:auto val="1"/>
        <c:lblAlgn val="ctr"/>
        <c:lblOffset val="100"/>
        <c:noMultiLvlLbl val="1"/>
      </c:catAx>
      <c:valAx>
        <c:axId val="56812192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3496"/>
        <c:crosses val="autoZero"/>
        <c:crossBetween val="midCat"/>
        <c:majorUnit val="1750"/>
        <c:minorUnit val="875"/>
      </c:valAx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3.749159697132546E-2"/>
          <c:y val="2.1550704714407558E-2"/>
          <c:w val="0.96250840302867458"/>
          <c:h val="0.93227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 i="0" u="none" strike="noStrike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나눔스토리</c:v>
                </c:pt>
                <c:pt idx="1">
                  <c:v>사업소개</c:v>
                </c:pt>
                <c:pt idx="2">
                  <c:v>재단소식</c:v>
                </c:pt>
                <c:pt idx="3">
                  <c:v>재단소개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869</c:v>
                </c:pt>
                <c:pt idx="1">
                  <c:v>447</c:v>
                </c:pt>
                <c:pt idx="2">
                  <c:v>2373</c:v>
                </c:pt>
                <c:pt idx="3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E-4F0F-9EC8-C958AEF92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23888"/>
        <c:axId val="568121144"/>
      </c:barChart>
      <c:catAx>
        <c:axId val="568123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1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21144"/>
        <c:crosses val="autoZero"/>
        <c:auto val="1"/>
        <c:lblAlgn val="ctr"/>
        <c:lblOffset val="100"/>
        <c:noMultiLvlLbl val="1"/>
      </c:catAx>
      <c:valAx>
        <c:axId val="5681211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3888"/>
        <c:crosses val="autoZero"/>
        <c:crossBetween val="between"/>
        <c:majorUnit val="1000"/>
        <c:minorUnit val="1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09502467102981E-2"/>
          <c:y val="1.8832000759211369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43159</c:v>
                </c:pt>
                <c:pt idx="1">
                  <c:v>43160</c:v>
                </c:pt>
                <c:pt idx="2">
                  <c:v>43161</c:v>
                </c:pt>
                <c:pt idx="3">
                  <c:v>43162</c:v>
                </c:pt>
                <c:pt idx="4">
                  <c:v>43163</c:v>
                </c:pt>
                <c:pt idx="5">
                  <c:v>43164</c:v>
                </c:pt>
                <c:pt idx="6">
                  <c:v>43165</c:v>
                </c:pt>
                <c:pt idx="7">
                  <c:v>43166</c:v>
                </c:pt>
                <c:pt idx="8">
                  <c:v>43167</c:v>
                </c:pt>
                <c:pt idx="9">
                  <c:v>43168</c:v>
                </c:pt>
                <c:pt idx="10">
                  <c:v>43169</c:v>
                </c:pt>
                <c:pt idx="11">
                  <c:v>43170</c:v>
                </c:pt>
                <c:pt idx="12">
                  <c:v>43171</c:v>
                </c:pt>
                <c:pt idx="13">
                  <c:v>43172</c:v>
                </c:pt>
                <c:pt idx="14">
                  <c:v>43173</c:v>
                </c:pt>
                <c:pt idx="15">
                  <c:v>43174</c:v>
                </c:pt>
                <c:pt idx="16">
                  <c:v>43175</c:v>
                </c:pt>
                <c:pt idx="17">
                  <c:v>43176</c:v>
                </c:pt>
                <c:pt idx="18">
                  <c:v>43177</c:v>
                </c:pt>
                <c:pt idx="19">
                  <c:v>43178</c:v>
                </c:pt>
                <c:pt idx="20">
                  <c:v>43179</c:v>
                </c:pt>
                <c:pt idx="21">
                  <c:v>43180</c:v>
                </c:pt>
                <c:pt idx="22">
                  <c:v>43181</c:v>
                </c:pt>
                <c:pt idx="23">
                  <c:v>43182</c:v>
                </c:pt>
                <c:pt idx="24">
                  <c:v>43183</c:v>
                </c:pt>
                <c:pt idx="25">
                  <c:v>43184</c:v>
                </c:pt>
                <c:pt idx="26">
                  <c:v>43185</c:v>
                </c:pt>
                <c:pt idx="27">
                  <c:v>43186</c:v>
                </c:pt>
                <c:pt idx="28">
                  <c:v>43187</c:v>
                </c:pt>
                <c:pt idx="29">
                  <c:v>43188</c:v>
                </c:pt>
                <c:pt idx="30">
                  <c:v>43189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5-4A48-B44E-B61581AA9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24280"/>
        <c:axId val="568125064"/>
      </c:barChart>
      <c:dateAx>
        <c:axId val="568124280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8125064"/>
        <c:crosses val="autoZero"/>
        <c:auto val="1"/>
        <c:lblOffset val="100"/>
        <c:baseTimeUnit val="days"/>
      </c:dateAx>
      <c:valAx>
        <c:axId val="56812506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8124280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286675091056107"/>
          <c:y val="7.4695791175711151E-2"/>
          <c:w val="5.5786995029166259E-2"/>
          <c:h val="0.1136649429204155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2022년 01월</c:v>
                </c:pt>
                <c:pt idx="1">
                  <c:v>2022년 02월</c:v>
                </c:pt>
                <c:pt idx="2">
                  <c:v>2022년 03월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1-476F-AE7E-607C4B43E6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8126240"/>
        <c:axId val="568127024"/>
      </c:barChart>
      <c:catAx>
        <c:axId val="568126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8127024"/>
        <c:crosses val="autoZero"/>
        <c:auto val="1"/>
        <c:lblAlgn val="ctr"/>
        <c:lblOffset val="100"/>
        <c:noMultiLvlLbl val="0"/>
      </c:catAx>
      <c:valAx>
        <c:axId val="56812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812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36881344306131E-2"/>
          <c:y val="5.2592034029598354E-2"/>
          <c:w val="0.95456701246620945"/>
          <c:h val="0.79440203051355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u="none" strike="noStrike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Sheet1!$A$2:$A$32</c:f>
              <c:numCache>
                <c:formatCode>mm"월"\ dd"일"</c:formatCode>
                <c:ptCount val="31"/>
                <c:pt idx="0">
                  <c:v>43159</c:v>
                </c:pt>
                <c:pt idx="1">
                  <c:v>43160</c:v>
                </c:pt>
                <c:pt idx="2">
                  <c:v>43161</c:v>
                </c:pt>
                <c:pt idx="3">
                  <c:v>43162</c:v>
                </c:pt>
                <c:pt idx="4">
                  <c:v>43163</c:v>
                </c:pt>
                <c:pt idx="5">
                  <c:v>43164</c:v>
                </c:pt>
                <c:pt idx="6">
                  <c:v>43165</c:v>
                </c:pt>
                <c:pt idx="7">
                  <c:v>43166</c:v>
                </c:pt>
                <c:pt idx="8">
                  <c:v>43167</c:v>
                </c:pt>
                <c:pt idx="9">
                  <c:v>43168</c:v>
                </c:pt>
                <c:pt idx="10">
                  <c:v>43169</c:v>
                </c:pt>
                <c:pt idx="11">
                  <c:v>43170</c:v>
                </c:pt>
                <c:pt idx="12">
                  <c:v>43171</c:v>
                </c:pt>
                <c:pt idx="13">
                  <c:v>43172</c:v>
                </c:pt>
                <c:pt idx="14">
                  <c:v>43173</c:v>
                </c:pt>
                <c:pt idx="15">
                  <c:v>43174</c:v>
                </c:pt>
                <c:pt idx="16">
                  <c:v>43175</c:v>
                </c:pt>
                <c:pt idx="17">
                  <c:v>43176</c:v>
                </c:pt>
                <c:pt idx="18">
                  <c:v>43177</c:v>
                </c:pt>
                <c:pt idx="19">
                  <c:v>43178</c:v>
                </c:pt>
                <c:pt idx="20">
                  <c:v>43179</c:v>
                </c:pt>
                <c:pt idx="21">
                  <c:v>43180</c:v>
                </c:pt>
                <c:pt idx="22">
                  <c:v>43181</c:v>
                </c:pt>
                <c:pt idx="23">
                  <c:v>43182</c:v>
                </c:pt>
                <c:pt idx="24">
                  <c:v>43183</c:v>
                </c:pt>
                <c:pt idx="25">
                  <c:v>43184</c:v>
                </c:pt>
                <c:pt idx="26">
                  <c:v>43185</c:v>
                </c:pt>
                <c:pt idx="27">
                  <c:v>43186</c:v>
                </c:pt>
                <c:pt idx="28">
                  <c:v>43187</c:v>
                </c:pt>
                <c:pt idx="29">
                  <c:v>43188</c:v>
                </c:pt>
                <c:pt idx="30">
                  <c:v>43189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AF-4FE5-9588-6298F971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1902168"/>
        <c:axId val="561903344"/>
      </c:barChart>
      <c:dateAx>
        <c:axId val="561902168"/>
        <c:scaling>
          <c:orientation val="minMax"/>
        </c:scaling>
        <c:delete val="0"/>
        <c:axPos val="b"/>
        <c:numFmt formatCode="m&quot;/&quot;d;@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800" b="0" i="0" u="none" strike="noStrik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  <c:crossAx val="561903344"/>
        <c:crosses val="autoZero"/>
        <c:auto val="1"/>
        <c:lblOffset val="100"/>
        <c:baseTimeUnit val="days"/>
      </c:dateAx>
      <c:valAx>
        <c:axId val="56190334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FBFBF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맑은 고딕"/>
              </a:defRPr>
            </a:pPr>
            <a:endParaRPr lang="ko-KR"/>
          </a:p>
        </c:txPr>
        <c:crossAx val="561902168"/>
        <c:crosses val="autoZero"/>
        <c:crossBetween val="midCat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r"/>
      <c:legendEntry>
        <c:idx val="0"/>
        <c:txPr>
          <a:bodyPr/>
          <a:lstStyle/>
          <a:p>
            <a: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47004752176994313"/>
          <c:y val="8.1570566865854718E-2"/>
          <c:w val="5.5786995029166259E-2"/>
          <c:h val="7.6211800548567299E-2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00005305443205E-2"/>
          <c:y val="0.19570056057494506"/>
          <c:w val="0.95101406915114672"/>
          <c:h val="0.6099498100088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2022년 2월</c:v>
                </c:pt>
                <c:pt idx="1">
                  <c:v>2022년 3월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4-48D2-8965-131DDACA0B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3860832"/>
        <c:axId val="569783240"/>
      </c:barChart>
      <c:catAx>
        <c:axId val="48386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9783240"/>
        <c:crosses val="autoZero"/>
        <c:auto val="1"/>
        <c:lblAlgn val="ctr"/>
        <c:lblOffset val="100"/>
        <c:noMultiLvlLbl val="0"/>
      </c:catAx>
      <c:valAx>
        <c:axId val="56978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48386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215194966195484"/>
          <c:y val="2.2310566600554776E-2"/>
          <c:w val="5.9505740489550929E-2"/>
          <c:h val="0.12295815861114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44E0-9056-41F9-888D-0DF26EEE0FB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80B8-57F5-4E28-A21B-B8EDC9FEF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657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Yoon 윤고딕 540_T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9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0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54145" y="6587669"/>
            <a:ext cx="197711" cy="199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74662" y="761720"/>
            <a:ext cx="9014842" cy="461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 spc="-150">
                <a:solidFill>
                  <a:srgbClr val="FFFFFF"/>
                </a:solidFill>
              </a:defRPr>
            </a:lvl1pPr>
            <a:lvl2pPr marL="702128" indent="-244928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3pPr>
            <a:lvl4pPr marL="16459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4pPr>
            <a:lvl5pPr marL="2103120" indent="-274320">
              <a:spcBef>
                <a:spcPts val="0"/>
              </a:spcBef>
              <a:buFontTx/>
              <a:defRPr sz="2400" b="1" spc="-150">
                <a:solidFill>
                  <a:srgbClr val="FFF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542062" y="1475907"/>
            <a:ext cx="8857678" cy="4409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 b="1" spc="-200">
                <a:solidFill>
                  <a:srgbClr val="595959"/>
                </a:solidFill>
              </a:defRPr>
            </a:pPr>
            <a:endParaRPr/>
          </a:p>
        </p:txBody>
      </p:sp>
      <p:pic>
        <p:nvPicPr>
          <p:cNvPr id="26" name="그림 15" descr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그림 12" descr="그림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pic>
        <p:nvPicPr>
          <p:cNvPr id="28" name="그림 16" descr="그림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835382" y="6566180"/>
            <a:ext cx="247431" cy="241980"/>
          </a:xfrm>
          <a:prstGeom prst="rect">
            <a:avLst/>
          </a:prstGeom>
        </p:spPr>
        <p:txBody>
          <a:bodyPr/>
          <a:lstStyle>
            <a:lvl1pPr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36" name="모서리가 둥근 직사각형 8"/>
          <p:cNvSpPr/>
          <p:nvPr/>
        </p:nvSpPr>
        <p:spPr>
          <a:xfrm>
            <a:off x="335279" y="188639"/>
            <a:ext cx="9290868" cy="360636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그림 10" descr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그림 6" descr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5381" y="214600"/>
            <a:ext cx="431114" cy="3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그림 7" descr="그림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그림 3" descr="그림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직사각형 3"/>
          <p:cNvSpPr txBox="1"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/>
              <a:t>Ⅰ. </a:t>
            </a:r>
            <a:r>
              <a:rPr lang="ko-KR" altLang="en-US" dirty="0"/>
              <a:t>운영업무현황</a:t>
            </a:r>
          </a:p>
        </p:txBody>
      </p:sp>
      <p:pic>
        <p:nvPicPr>
          <p:cNvPr id="57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dirty="0"/>
              <a:t>Ⅱ. </a:t>
            </a:r>
            <a:r>
              <a:rPr lang="ko-KR" altLang="en-US" dirty="0"/>
              <a:t>접속 현황</a:t>
            </a:r>
          </a:p>
        </p:txBody>
      </p:sp>
      <p:pic>
        <p:nvPicPr>
          <p:cNvPr id="68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2"/>
          <p:cNvSpPr/>
          <p:nvPr/>
        </p:nvSpPr>
        <p:spPr>
          <a:xfrm>
            <a:off x="0" y="2780927"/>
            <a:ext cx="9906000" cy="1224137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직사각형 3"/>
          <p:cNvSpPr/>
          <p:nvPr/>
        </p:nvSpPr>
        <p:spPr>
          <a:xfrm>
            <a:off x="991989" y="3140967"/>
            <a:ext cx="8640962" cy="461665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2400" b="1">
                <a:solidFill>
                  <a:srgbClr val="FFFFFF"/>
                </a:solidFill>
              </a:defRPr>
            </a:pPr>
            <a:r>
              <a:rPr lang="en-US" altLang="ko-KR" dirty="0"/>
              <a:t>Ⅲ</a:t>
            </a:r>
            <a:r>
              <a:rPr dirty="0"/>
              <a:t>. </a:t>
            </a:r>
            <a:r>
              <a:rPr lang="ko-KR" altLang="en-US" dirty="0"/>
              <a:t>익월업무계획</a:t>
            </a:r>
          </a:p>
        </p:txBody>
      </p:sp>
      <p:pic>
        <p:nvPicPr>
          <p:cNvPr id="79" name="그림 9" descr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그림 5" descr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" name="그림 1" descr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982" y="5949279"/>
            <a:ext cx="1567142" cy="31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9" descr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5530" y="2990755"/>
            <a:ext cx="1653592" cy="1261396"/>
          </a:xfrm>
          <a:prstGeom prst="rect">
            <a:avLst/>
          </a:prstGeom>
          <a:ln w="12700">
            <a:miter lim="400000"/>
          </a:ln>
          <a:effectLst>
            <a:outerShdw blurRad="50800" dist="38100" dir="16200000" rotWithShape="0">
              <a:srgbClr val="404040">
                <a:alpha val="40000"/>
              </a:srgbClr>
            </a:outerShdw>
          </a:effectLst>
        </p:spPr>
      </p:pic>
      <p:sp>
        <p:nvSpPr>
          <p:cNvPr id="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6"/>
          <p:cNvSpPr/>
          <p:nvPr/>
        </p:nvSpPr>
        <p:spPr>
          <a:xfrm>
            <a:off x="0" y="-1"/>
            <a:ext cx="9906000" cy="3861050"/>
          </a:xfrm>
          <a:prstGeom prst="rect">
            <a:avLst/>
          </a:prstGeom>
          <a:gradFill>
            <a:gsLst>
              <a:gs pos="3000">
                <a:srgbClr val="D9D9D9">
                  <a:alpha val="81000"/>
                </a:srgbClr>
              </a:gs>
              <a:gs pos="42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모서리가 둥근 직사각형 7"/>
          <p:cNvSpPr/>
          <p:nvPr userDrawn="1"/>
        </p:nvSpPr>
        <p:spPr>
          <a:xfrm>
            <a:off x="335279" y="3695700"/>
            <a:ext cx="9290868" cy="2903221"/>
          </a:xfrm>
          <a:prstGeom prst="roundRect">
            <a:avLst>
              <a:gd name="adj" fmla="val 8250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" name="그림 1" descr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5117" y="5428086"/>
            <a:ext cx="631193" cy="6918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71813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2"/>
          <p:cNvSpPr/>
          <p:nvPr/>
        </p:nvSpPr>
        <p:spPr>
          <a:xfrm flipH="1">
            <a:off x="2362199" y="549275"/>
            <a:ext cx="2" cy="5927726"/>
          </a:xfrm>
          <a:prstGeom prst="line">
            <a:avLst/>
          </a:prstGeom>
          <a:ln>
            <a:solidFill>
              <a:srgbClr val="EEECE1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3"/>
          <p:cNvSpPr/>
          <p:nvPr/>
        </p:nvSpPr>
        <p:spPr>
          <a:xfrm>
            <a:off x="335279" y="188639"/>
            <a:ext cx="9290868" cy="1152130"/>
          </a:xfrm>
          <a:prstGeom prst="roundRect">
            <a:avLst>
              <a:gd name="adj" fmla="val 6887"/>
            </a:avLst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8" descr="그림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5279" y="6556943"/>
            <a:ext cx="1354907" cy="171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1" descr="그림 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622" y="6509615"/>
            <a:ext cx="1177525" cy="208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9" descr="그림 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289" y="714462"/>
            <a:ext cx="924129" cy="704946"/>
          </a:xfrm>
          <a:prstGeom prst="rect">
            <a:avLst/>
          </a:prstGeom>
          <a:ln w="12700">
            <a:miter lim="400000"/>
          </a:ln>
          <a:effectLst>
            <a:outerShdw blurRad="50800" dist="38100" dir="5400000" rotWithShape="0">
              <a:srgbClr val="404040">
                <a:alpha val="40000"/>
              </a:srgbClr>
            </a:outerShdw>
          </a:effectLst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95300" y="92074"/>
            <a:ext cx="89154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943600" y="6172200"/>
            <a:ext cx="2311400" cy="368301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ct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Yoon 윤고딕 540_T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0" r:id="rId8"/>
    <p:sldLayoutId id="2147483659" r:id="rId9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Yoon 윤고딕 540_T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lifewelfare.org/article" TargetMode="External"/><Relationship Id="rId7" Type="http://schemas.openxmlformats.org/officeDocument/2006/relationships/hyperlink" Target="https://metlifewelfare.org/auth" TargetMode="External"/><Relationship Id="rId2" Type="http://schemas.openxmlformats.org/officeDocument/2006/relationships/hyperlink" Target="https://metlifewelfar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lifewelfare.org/about" TargetMode="External"/><Relationship Id="rId5" Type="http://schemas.openxmlformats.org/officeDocument/2006/relationships/hyperlink" Target="https://metlifewelfare.org/biz" TargetMode="External"/><Relationship Id="rId4" Type="http://schemas.openxmlformats.org/officeDocument/2006/relationships/hyperlink" Target="https://metlifewelfare.org/stor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2"/>
          <p:cNvSpPr txBox="1"/>
          <p:nvPr/>
        </p:nvSpPr>
        <p:spPr>
          <a:xfrm>
            <a:off x="663000" y="1052736"/>
            <a:ext cx="8207479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tabLst>
                <a:tab pos="800100" algn="l"/>
              </a:tabLst>
              <a:defRPr sz="2800" b="1" spc="-300">
                <a:solidFill>
                  <a:srgbClr val="808080"/>
                </a:solidFill>
              </a:defRPr>
            </a:pPr>
            <a:r>
              <a:rPr sz="2800" b="1" spc="-300" dirty="0">
                <a:solidFill>
                  <a:srgbClr val="808080"/>
                </a:solidFill>
              </a:rPr>
              <a:t>20</a:t>
            </a:r>
            <a:r>
              <a:rPr lang="en-US" sz="2800" b="1" spc="-300" dirty="0">
                <a:solidFill>
                  <a:srgbClr val="808080"/>
                </a:solidFill>
              </a:rPr>
              <a:t>22</a:t>
            </a:r>
            <a:r>
              <a:rPr sz="2800" b="1" spc="-300" dirty="0">
                <a:solidFill>
                  <a:srgbClr val="808080"/>
                </a:solidFill>
              </a:rPr>
              <a:t>년 </a:t>
            </a:r>
            <a:r>
              <a:rPr lang="en-US" sz="2800" b="1" spc="-300" dirty="0">
                <a:solidFill>
                  <a:srgbClr val="808080"/>
                </a:solidFill>
              </a:rPr>
              <a:t> 3</a:t>
            </a:r>
            <a:r>
              <a:rPr lang="ko-KR" altLang="en-US" sz="2800" b="1" spc="-300" dirty="0">
                <a:solidFill>
                  <a:srgbClr val="808080"/>
                </a:solidFill>
              </a:rPr>
              <a:t>월</a:t>
            </a:r>
            <a:endParaRPr sz="2800" b="1" spc="-300" dirty="0">
              <a:solidFill>
                <a:srgbClr val="808080"/>
              </a:solidFill>
            </a:endParaRPr>
          </a:p>
          <a:p>
            <a:pPr>
              <a:tabLst>
                <a:tab pos="800100" algn="l"/>
              </a:tabLst>
              <a:defRPr sz="4000" b="1" spc="-300"/>
            </a:pPr>
            <a:r>
              <a:rPr lang="ko-KR" altLang="en-US" sz="4000" dirty="0"/>
              <a:t>메트라이프생명 사회공헌재단 </a:t>
            </a:r>
            <a:r>
              <a:rPr sz="4000" b="1" spc="-300" dirty="0"/>
              <a:t> Monthly Report</a:t>
            </a:r>
          </a:p>
        </p:txBody>
      </p:sp>
      <p:sp>
        <p:nvSpPr>
          <p:cNvPr id="127" name="Rectangle 22"/>
          <p:cNvSpPr txBox="1"/>
          <p:nvPr/>
        </p:nvSpPr>
        <p:spPr>
          <a:xfrm>
            <a:off x="715636" y="3290932"/>
            <a:ext cx="6037565" cy="32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2000" b="1" spc="-150">
                <a:solidFill>
                  <a:srgbClr val="808080"/>
                </a:solidFill>
              </a:defRPr>
            </a:lvl1pPr>
          </a:lstStyle>
          <a:p>
            <a:r>
              <a:t>월간 운영보고서</a:t>
            </a:r>
          </a:p>
        </p:txBody>
      </p:sp>
      <p:sp>
        <p:nvSpPr>
          <p:cNvPr id="8" name="Rectangle 8"/>
          <p:cNvSpPr txBox="1"/>
          <p:nvPr/>
        </p:nvSpPr>
        <p:spPr>
          <a:xfrm>
            <a:off x="613911" y="5919663"/>
            <a:ext cx="64993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Proprietary and Confidential   Copyright ⓒ </a:t>
            </a:r>
            <a:r>
              <a:rPr sz="600">
                <a:solidFill>
                  <a:srgbClr val="FFFFFF"/>
                </a:solidFill>
              </a:rPr>
              <a:t>20</a:t>
            </a:r>
            <a:r>
              <a:rPr lang="en-US" sz="600">
                <a:solidFill>
                  <a:srgbClr val="FFFFFF"/>
                </a:solidFill>
              </a:rPr>
              <a:t>21</a:t>
            </a:r>
            <a:r>
              <a:rPr sz="600">
                <a:solidFill>
                  <a:srgbClr val="FFFFFF"/>
                </a:solidFill>
              </a:rPr>
              <a:t> </a:t>
            </a:r>
            <a:r>
              <a:rPr sz="600" dirty="0">
                <a:solidFill>
                  <a:srgbClr val="FFFFFF"/>
                </a:solidFill>
              </a:rPr>
              <a:t>megazone corp.  All rights reserved.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No part of this proposal may be reproduced, stored in a retrieval system, or transmitted in any form or by any means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--electronics, mechanical, photocopying, recording, or otherwise-- without the permission of megazone Corporation.</a:t>
            </a:r>
            <a:endParaRPr sz="600" dirty="0">
              <a:solidFill>
                <a:srgbClr val="FFFFFF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defRPr sz="600">
                <a:solidFill>
                  <a:srgbClr val="FFFFFF"/>
                </a:solidFill>
              </a:defRPr>
            </a:pPr>
            <a:r>
              <a:rPr sz="600" dirty="0">
                <a:solidFill>
                  <a:srgbClr val="FFFFFF"/>
                </a:solidFill>
              </a:rPr>
              <a:t>COMPANY CONFIDENTIAL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5281612"/>
            <a:ext cx="49545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rPr lang="ko-KR" altLang="en-US" sz="1400" dirty="0">
                <a:solidFill>
                  <a:srgbClr val="FFFFFF"/>
                </a:solidFill>
              </a:rPr>
              <a:t>김  주  연</a:t>
            </a:r>
            <a:r>
              <a:rPr sz="800" dirty="0">
                <a:solidFill>
                  <a:srgbClr val="FFFFFF"/>
                </a:solidFill>
              </a:rPr>
              <a:t>│ Assistant</a:t>
            </a:r>
          </a:p>
        </p:txBody>
      </p:sp>
      <p:sp>
        <p:nvSpPr>
          <p:cNvPr id="10" name="TextBox 21"/>
          <p:cNvSpPr txBox="1"/>
          <p:nvPr/>
        </p:nvSpPr>
        <p:spPr>
          <a:xfrm>
            <a:off x="674931" y="4005064"/>
            <a:ext cx="295233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aseline="30000">
                <a:solidFill>
                  <a:srgbClr val="FFFFFF"/>
                </a:solidFill>
              </a:defRPr>
            </a:pPr>
            <a:r>
              <a:rPr lang="en-US" altLang="ko-KR" sz="1200" dirty="0"/>
              <a:t>4</a:t>
            </a:r>
            <a:r>
              <a:rPr lang="en-US" sz="1200" dirty="0"/>
              <a:t>t</a:t>
            </a:r>
            <a:r>
              <a:rPr dirty="0"/>
              <a:t>h</a:t>
            </a:r>
            <a:r>
              <a:rPr lang="en-US" baseline="0" dirty="0"/>
              <a:t> </a:t>
            </a:r>
            <a:r>
              <a:rPr lang="en-US" altLang="ko-KR" baseline="0" dirty="0"/>
              <a:t>April</a:t>
            </a:r>
            <a:r>
              <a:rPr lang="en-US" baseline="0" dirty="0"/>
              <a:t>  2</a:t>
            </a:r>
            <a:r>
              <a:rPr baseline="0" dirty="0"/>
              <a:t>0</a:t>
            </a:r>
            <a:r>
              <a:rPr lang="en-US" baseline="0" dirty="0"/>
              <a:t>22</a:t>
            </a:r>
            <a:endParaRPr baseline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0965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차트 1"/>
          <p:cNvGraphicFramePr/>
          <p:nvPr>
            <p:extLst>
              <p:ext uri="{D42A27DB-BD31-4B8C-83A1-F6EECF244321}">
                <p14:modId xmlns:p14="http://schemas.microsoft.com/office/powerpoint/2010/main" val="3838541616"/>
              </p:ext>
            </p:extLst>
          </p:nvPr>
        </p:nvGraphicFramePr>
        <p:xfrm>
          <a:off x="459449" y="1230673"/>
          <a:ext cx="9047504" cy="4990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9525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/>
              <a:t>월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별 접속 현황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(2018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년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월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~ 2022</a:t>
            </a:r>
            <a:r>
              <a:rPr lang="ko-KR" altLang="en-US" sz="1400" dirty="0"/>
              <a:t>년 </a:t>
            </a:r>
            <a:r>
              <a:rPr lang="en-US" altLang="ko-KR" sz="1400" dirty="0"/>
              <a:t>3</a:t>
            </a:r>
            <a:r>
              <a:rPr lang="ko-KR" altLang="en-US" sz="1400" dirty="0"/>
              <a:t>월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차트 1"/>
          <p:cNvGraphicFramePr/>
          <p:nvPr>
            <p:extLst>
              <p:ext uri="{D42A27DB-BD31-4B8C-83A1-F6EECF244321}">
                <p14:modId xmlns:p14="http://schemas.microsoft.com/office/powerpoint/2010/main" val="3615914801"/>
              </p:ext>
            </p:extLst>
          </p:nvPr>
        </p:nvGraphicFramePr>
        <p:xfrm>
          <a:off x="516779" y="1202267"/>
          <a:ext cx="8998696" cy="475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430" y="675337"/>
            <a:ext cx="56955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메뉴 별 조회수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방문수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 (03/01~ 03/31)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표 1"/>
          <p:cNvGraphicFramePr/>
          <p:nvPr>
            <p:extLst>
              <p:ext uri="{D42A27DB-BD31-4B8C-83A1-F6EECF244321}">
                <p14:modId xmlns:p14="http://schemas.microsoft.com/office/powerpoint/2010/main" val="3585240480"/>
              </p:ext>
            </p:extLst>
          </p:nvPr>
        </p:nvGraphicFramePr>
        <p:xfrm>
          <a:off x="452439" y="1304925"/>
          <a:ext cx="9037636" cy="25562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6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방문</a:t>
                      </a:r>
                      <a:r>
                        <a:rPr sz="1000" b="1" dirty="0">
                          <a:solidFill>
                            <a:srgbClr val="404040"/>
                          </a:solidFill>
                          <a:sym typeface="맑은 고딕"/>
                        </a:rPr>
                        <a:t> 페이지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 err="1"/>
                        <a:t>사용자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방문수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404040"/>
                          </a:solidFill>
                          <a:sym typeface="맑은 고딕"/>
                        </a:defRPr>
                      </a:pPr>
                      <a:r>
                        <a:rPr sz="1000" dirty="0"/>
                        <a:t>평균 </a:t>
                      </a:r>
                      <a:r>
                        <a:rPr sz="1000" dirty="0" err="1"/>
                        <a:t>머문시간</a:t>
                      </a:r>
                      <a:r>
                        <a:rPr sz="1000" dirty="0"/>
                        <a:t> </a:t>
                      </a:r>
                      <a:br>
                        <a:rPr sz="1000" dirty="0"/>
                      </a:br>
                      <a:r>
                        <a:rPr sz="1000" dirty="0"/>
                        <a:t>(평균 </a:t>
                      </a:r>
                      <a:r>
                        <a:rPr sz="1000" dirty="0" err="1"/>
                        <a:t>세션시간</a:t>
                      </a:r>
                      <a:r>
                        <a:rPr sz="1000" dirty="0"/>
                        <a:t>)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이탈율</a:t>
                      </a:r>
                      <a:endParaRPr sz="10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https://metlifewelfare.org/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0:01:06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3"/>
                        </a:rPr>
                        <a:t>https://metlifewelfare.org/article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0:00:16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4"/>
                        </a:rPr>
                        <a:t>https://metlifewelfare.org/story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0:00:16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5"/>
                        </a:rPr>
                        <a:t>https://metlifewelfare.org/biz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0:00:40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63.98%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6"/>
                        </a:rPr>
                        <a:t>https://metlifewelfare.org/about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0:01:03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68.99%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333333"/>
                          </a:solidFill>
                          <a:sym typeface="맑은 고딕"/>
                        </a:defRPr>
                      </a:pPr>
                      <a:r>
                        <a:rPr sz="9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7"/>
                        </a:rPr>
                        <a:t>https://metlifewelfare.org/auth</a:t>
                      </a:r>
                      <a:endParaRPr sz="900" dirty="0"/>
                    </a:p>
                  </a:txBody>
                  <a:tcPr marL="76200" marR="76200" marT="76200" marB="762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0:00:18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" name="TextBox 2"/>
          <p:cNvSpPr txBox="1"/>
          <p:nvPr/>
        </p:nvSpPr>
        <p:spPr>
          <a:xfrm>
            <a:off x="488504" y="764688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sz="1400" dirty="0"/>
              <a:t>페이지 별 방문사용자 수</a:t>
            </a:r>
            <a:r>
              <a:rPr lang="en-US" altLang="ko-KR" sz="1400" dirty="0"/>
              <a:t>, </a:t>
            </a:r>
            <a:r>
              <a:rPr lang="ko-KR" altLang="en-US" sz="1400" dirty="0"/>
              <a:t>평균 머문 시간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 이탈율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표 4"/>
          <p:cNvGraphicFramePr/>
          <p:nvPr>
            <p:extLst>
              <p:ext uri="{D42A27DB-BD31-4B8C-83A1-F6EECF244321}">
                <p14:modId xmlns:p14="http://schemas.microsoft.com/office/powerpoint/2010/main" val="3124571636"/>
              </p:ext>
            </p:extLst>
          </p:nvPr>
        </p:nvGraphicFramePr>
        <p:xfrm>
          <a:off x="457785" y="1304006"/>
          <a:ext cx="9037637" cy="374263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6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5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3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전 도메인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접속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 </a:t>
                      </a:r>
                      <a:r>
                        <a:rPr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수</a:t>
                      </a:r>
                      <a:r>
                        <a:rPr 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명</a:t>
                      </a: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맑은 고딕"/>
                        </a:rPr>
                        <a:t>)</a:t>
                      </a:r>
                      <a:endParaRPr sz="800" b="1" dirty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naver.com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metlife.co.kr /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m.search.naver.com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baidu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daum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brochure.metlife.co.kr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39441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dirty="0">
                          <a:solidFill>
                            <a:srgbClr val="404040"/>
                          </a:solidFill>
                          <a:sym typeface="맑은 고딕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87932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11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mail.naver.com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12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nice.checkplus.co.kr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13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finhealthindex.org /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14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search.zum.com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5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olidFill>
                            <a:srgbClr val="404040"/>
                          </a:solidFill>
                          <a:sym typeface="맑은 고딕"/>
                        </a:rPr>
                        <a:t>15</a:t>
                      </a:r>
                      <a:endParaRPr sz="900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webmail.metlife.co.kr /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/>
              <a:t>도메인 별 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lang="ko-KR" altLang="en-US" dirty="0"/>
              <a:t>게시물 누적 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(2014/06/13~2022/03/31)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1834402790"/>
              </p:ext>
            </p:extLst>
          </p:nvPr>
        </p:nvGraphicFramePr>
        <p:xfrm>
          <a:off x="452438" y="1304925"/>
          <a:ext cx="9037636" cy="327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/>
                        <a:t>누적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재단의 사회공헌 활동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Brochure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확인하세요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문화예술 사회공헌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Gift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소개합니다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2019-12-03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/article/download/read?articlNo=252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Financial Health,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사회문제를 해결하고자 하나요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Inclusion Plus Solution Lab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임팩트투자 ‘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Deal Share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/article/download/read?articlNo=259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공익법인 결산공시 자료 공개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2020-05-27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/article/download/read?articlNo=265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 Financial Health Forum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소개합니다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2020-04-03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/article/download/read?articlNo=258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독거어르신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위한 사회공헌활동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‘미니재해보험 기부 캠페인’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2021-01-07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/article/news/read?articlNo=286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공익법인 결산공시 자료 공개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2021-04-29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청년층 위한 온라인 금융교육 진행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2020-11-19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0024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8604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2-1. Traffic Reporting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dirty="0"/>
              <a:t>게시물 </a:t>
            </a:r>
            <a:r>
              <a:rPr lang="en-US" altLang="ko-KR" dirty="0"/>
              <a:t>3</a:t>
            </a:r>
            <a:r>
              <a:rPr lang="ko-KR" altLang="en-US" dirty="0"/>
              <a:t>월 조회수 </a:t>
            </a:r>
            <a:r>
              <a:rPr lang="en-US" altLang="ko-KR" dirty="0"/>
              <a:t>Top10 </a:t>
            </a:r>
            <a:r>
              <a:rPr lang="ko-KR" altLang="en-US" dirty="0"/>
              <a:t>집계 </a:t>
            </a:r>
            <a:r>
              <a:rPr lang="en-US" altLang="ko-KR" dirty="0"/>
              <a:t>(2021/03/01~2022/03/31)</a:t>
            </a:r>
            <a:endParaRPr lang="ko-KR" altLang="en-US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4153073705"/>
              </p:ext>
            </p:extLst>
          </p:nvPr>
        </p:nvGraphicFramePr>
        <p:xfrm>
          <a:off x="452438" y="1304925"/>
          <a:ext cx="9037636" cy="32664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ko-KR" altLang="en-US" sz="800" b="1" dirty="0"/>
                        <a:t>누적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년에도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사회공헌재단과 함께 하세요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2022-02-14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사회공헌재단에서 함께 사회적가치를 만들어 갈 인재를 찾습니다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더욱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힙하게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돌아온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Gift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 시즌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2021-10-21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/article/notice/read?articlNo=307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[AVPN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동북아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SUMMIT]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사회공헌재단의 세션에 초대합니다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AVPN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동북아써밋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ESG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금융포용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핀테크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/article/news/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온라인으로 만난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Gift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이야기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/story/stories/placeRead?rvwNo=91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4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사회공헌활동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메트라이프만의 문화콘텐츠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The Gift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초대합니다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2021-11-03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공익법인 결산공시 자료 공개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2020-05-27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/article/download/read?articlNo=265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Financial Health,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사회문제를 해결하고자 하나요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2020-06-02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공익법인 결산공시 자료 공개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2021-04-29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0"/>
                        </a:spcBef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/article/download/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4738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8267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월 등록 </a:t>
            </a:r>
            <a:r>
              <a:rPr lang="ko-KR" altLang="en-US" dirty="0"/>
              <a:t>게시물 조회수 집계 </a:t>
            </a:r>
            <a:r>
              <a:rPr lang="en-US" altLang="ko-KR" dirty="0"/>
              <a:t>(2022/03/01~2022/03/31)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graphicFrame>
        <p:nvGraphicFramePr>
          <p:cNvPr id="6" name="표 4"/>
          <p:cNvGraphicFramePr/>
          <p:nvPr>
            <p:extLst>
              <p:ext uri="{D42A27DB-BD31-4B8C-83A1-F6EECF244321}">
                <p14:modId xmlns:p14="http://schemas.microsoft.com/office/powerpoint/2010/main" val="686807511"/>
              </p:ext>
            </p:extLst>
          </p:nvPr>
        </p:nvGraphicFramePr>
        <p:xfrm>
          <a:off x="452438" y="1304925"/>
          <a:ext cx="8388906" cy="97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7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7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altLang="ko-KR" sz="800" b="1" dirty="0">
                          <a:solidFill>
                            <a:srgbClr val="404040"/>
                          </a:solidFill>
                          <a:sym typeface="맑은 고딕"/>
                        </a:rPr>
                        <a:t>NO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분류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olidFill>
                            <a:srgbClr val="404040"/>
                          </a:solidFill>
                          <a:sym typeface="맑은 고딕"/>
                        </a:rPr>
                        <a:t>제목</a:t>
                      </a:r>
                      <a:endParaRPr sz="800" b="1" dirty="0">
                        <a:solidFill>
                          <a:srgbClr val="404040"/>
                        </a:solidFill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게시</a:t>
                      </a:r>
                      <a:r>
                        <a:rPr sz="800" b="1" dirty="0">
                          <a:sym typeface="맑은 고딕"/>
                        </a:rPr>
                        <a:t> </a:t>
                      </a:r>
                      <a:r>
                        <a:rPr sz="800" b="1" dirty="0" err="1">
                          <a:sym typeface="맑은 고딕"/>
                        </a:rPr>
                        <a:t>날짜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800" b="1" dirty="0" err="1">
                          <a:sym typeface="맑은 고딕"/>
                        </a:rPr>
                        <a:t>링크</a:t>
                      </a:r>
                      <a:endParaRPr sz="800" b="1" dirty="0">
                        <a:sym typeface="맑은 고딕"/>
                      </a:endParaRP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ym typeface="맑은 고딕"/>
                        </a:defRPr>
                      </a:pPr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월 </a:t>
                      </a:r>
                      <a:r>
                        <a:rPr sz="800" b="1" dirty="0"/>
                        <a:t>조회수</a:t>
                      </a:r>
                      <a:br>
                        <a:rPr sz="800" b="1" dirty="0"/>
                      </a:br>
                      <a:r>
                        <a:rPr sz="800" b="1" dirty="0"/>
                        <a:t>(페이지뷰)</a:t>
                      </a:r>
                    </a:p>
                  </a:txBody>
                  <a:tcPr marL="5236" marR="5236" marT="5236" marB="523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암참과 함께하는 ‘미래 장학금’ 장학생 선발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메트라이프생명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사회공헌재단에서 함께 사회적가치를 만들어 갈 인재를 찾습니다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/article/notice/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read?articlNo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=315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596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14545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https://www.metlifewelfare.org/about/finance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패밀리 사이트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메트라이프 금융그룹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풋터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http://www.metlife.co.kr/ML09_HOME/main.jsp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메트라이프생명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(03/01~03/31)</a:t>
            </a:r>
            <a:endParaRPr lang="ko-KR" altLang="en-US" sz="1100" dirty="0"/>
          </a:p>
        </p:txBody>
      </p:sp>
      <p:graphicFrame>
        <p:nvGraphicFramePr>
          <p:cNvPr id="16" name="차트 1"/>
          <p:cNvGraphicFramePr/>
          <p:nvPr>
            <p:extLst>
              <p:ext uri="{D42A27DB-BD31-4B8C-83A1-F6EECF244321}">
                <p14:modId xmlns:p14="http://schemas.microsoft.com/office/powerpoint/2010/main" val="837684616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1889725543"/>
              </p:ext>
            </p:extLst>
          </p:nvPr>
        </p:nvGraphicFramePr>
        <p:xfrm>
          <a:off x="454319" y="4791083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(2022</a:t>
            </a:r>
            <a:r>
              <a:rPr lang="ko-KR" altLang="en-US" sz="1100" dirty="0"/>
              <a:t>년 </a:t>
            </a:r>
            <a:r>
              <a:rPr lang="en-US" altLang="ko-KR" sz="1100" dirty="0"/>
              <a:t>1</a:t>
            </a:r>
            <a:r>
              <a:rPr lang="ko-KR" altLang="en-US" sz="1100" dirty="0"/>
              <a:t>월 </a:t>
            </a:r>
            <a:r>
              <a:rPr lang="en-US" altLang="ko-KR" sz="1100" dirty="0"/>
              <a:t>~ 2022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2526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400430" y="2110905"/>
            <a:ext cx="724945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ko-KR" altLang="en-US" sz="1100" dirty="0"/>
              <a:t>일별 현황</a:t>
            </a:r>
            <a:r>
              <a:rPr kumimoji="0" lang="ko-KR" altLang="en-US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(03/01~03/31)</a:t>
            </a:r>
            <a:endParaRPr lang="ko-KR" altLang="en-US" sz="1100" dirty="0"/>
          </a:p>
        </p:txBody>
      </p:sp>
      <p:sp>
        <p:nvSpPr>
          <p:cNvPr id="13" name="슬라이드 번호 개체 틀 2"/>
          <p:cNvSpPr txBox="1">
            <a:spLocks/>
          </p:cNvSpPr>
          <p:nvPr/>
        </p:nvSpPr>
        <p:spPr>
          <a:xfrm>
            <a:off x="4835382" y="6566180"/>
            <a:ext cx="247431" cy="241980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Yoon 윤고딕 540_TT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graphicFrame>
        <p:nvGraphicFramePr>
          <p:cNvPr id="15" name="차트 1"/>
          <p:cNvGraphicFramePr/>
          <p:nvPr>
            <p:extLst>
              <p:ext uri="{D42A27DB-BD31-4B8C-83A1-F6EECF244321}">
                <p14:modId xmlns:p14="http://schemas.microsoft.com/office/powerpoint/2010/main" val="1993835087"/>
              </p:ext>
            </p:extLst>
          </p:nvPr>
        </p:nvGraphicFramePr>
        <p:xfrm>
          <a:off x="454319" y="2388729"/>
          <a:ext cx="9009555" cy="1847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6790"/>
              </p:ext>
            </p:extLst>
          </p:nvPr>
        </p:nvGraphicFramePr>
        <p:xfrm>
          <a:off x="454319" y="1015813"/>
          <a:ext cx="9033005" cy="864000"/>
        </p:xfrm>
        <a:graphic>
          <a:graphicData uri="http://schemas.openxmlformats.org/drawingml/2006/table">
            <a:tbl>
              <a:tblPr/>
              <a:tblGrid>
                <a:gridCol w="39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9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 url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하단 재무건강 공지 배너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https://www.finhealthindex.org/?utm_source=metlifewelfare&amp;utm_medium=site&amp;utm_campaign=1014ms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Financial Health &gt; 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재무건강 연구 및 캠페인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https://www.metlifewelfare.org/biz/finance/health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trackOutboundLink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('https://www.finhealthindex.org/', true); </a:t>
                      </a:r>
                    </a:p>
                  </a:txBody>
                  <a:tcPr marL="7624" marR="7624" marT="76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0430" y="675337"/>
            <a:ext cx="72494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 sz="1400"/>
            </a:pPr>
            <a:r>
              <a:rPr lang="en-US" altLang="ko-KR" sz="1400" dirty="0"/>
              <a:t>2-2. Outbound </a:t>
            </a:r>
            <a:r>
              <a:rPr lang="ko-KR" altLang="en-US" sz="1400" dirty="0"/>
              <a:t>현황 </a:t>
            </a:r>
            <a:r>
              <a:rPr lang="en-US" altLang="ko-KR" sz="1400" dirty="0"/>
              <a:t>&gt; </a:t>
            </a:r>
            <a:r>
              <a:rPr lang="ko-KR" altLang="en-US" sz="1400" dirty="0"/>
              <a:t>메트라이프 재무건강</a:t>
            </a:r>
            <a:endParaRPr lang="ko-KR" altLang="en-US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344465560"/>
              </p:ext>
            </p:extLst>
          </p:nvPr>
        </p:nvGraphicFramePr>
        <p:xfrm>
          <a:off x="454319" y="4752580"/>
          <a:ext cx="9047312" cy="1707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0430" y="4529475"/>
            <a:ext cx="86419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월별 현황 </a:t>
            </a:r>
            <a:r>
              <a:rPr lang="en-US" altLang="ko-KR" sz="1100" dirty="0"/>
              <a:t>(2022</a:t>
            </a:r>
            <a:r>
              <a:rPr lang="ko-KR" altLang="en-US" sz="1100" dirty="0"/>
              <a:t>년 </a:t>
            </a:r>
            <a:r>
              <a:rPr lang="en-US" altLang="ko-KR" sz="1100" dirty="0"/>
              <a:t>1</a:t>
            </a:r>
            <a:r>
              <a:rPr lang="ko-KR" altLang="en-US" sz="1100" dirty="0"/>
              <a:t>월 </a:t>
            </a:r>
            <a:r>
              <a:rPr lang="en-US" altLang="ko-KR" sz="1100" dirty="0"/>
              <a:t>~ 2021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55809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9410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2"/>
          <p:cNvSpPr txBox="1"/>
          <p:nvPr/>
        </p:nvSpPr>
        <p:spPr>
          <a:xfrm>
            <a:off x="633381" y="842943"/>
            <a:ext cx="26765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4000" b="1" spc="-300">
                <a:solidFill>
                  <a:srgbClr val="FFFFFF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134" name="Rectangle 22"/>
          <p:cNvSpPr txBox="1"/>
          <p:nvPr/>
        </p:nvSpPr>
        <p:spPr>
          <a:xfrm>
            <a:off x="671481" y="1608128"/>
            <a:ext cx="605105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tabLst>
                <a:tab pos="800100" algn="l"/>
              </a:tabLst>
              <a:defRPr sz="1100" b="1">
                <a:solidFill>
                  <a:srgbClr val="808080"/>
                </a:solidFill>
              </a:defRPr>
            </a:pPr>
            <a:r>
              <a:rPr sz="1100" b="1" dirty="0">
                <a:solidFill>
                  <a:srgbClr val="808080"/>
                </a:solidFill>
              </a:rPr>
              <a:t>MEGAZONE</a:t>
            </a:r>
            <a:endParaRPr sz="1100" b="1" dirty="0">
              <a:solidFill>
                <a:srgbClr val="808080"/>
              </a:solidFill>
              <a:latin typeface="굴림"/>
              <a:ea typeface="굴림"/>
              <a:cs typeface="굴림"/>
              <a:sym typeface="굴림"/>
            </a:endParaRPr>
          </a:p>
          <a:p>
            <a:pPr>
              <a:tabLst>
                <a:tab pos="800100" algn="l"/>
              </a:tabLst>
              <a:defRPr sz="1600" b="1"/>
            </a:pPr>
            <a:r>
              <a:rPr lang="ko-KR" altLang="en-US" sz="1600" dirty="0"/>
              <a:t>메트라이프생명 사회공헌재단 </a:t>
            </a:r>
            <a:r>
              <a:rPr sz="1600" b="1" dirty="0"/>
              <a:t>Monthly Report</a:t>
            </a:r>
          </a:p>
        </p:txBody>
      </p:sp>
      <p:sp>
        <p:nvSpPr>
          <p:cNvPr id="135" name="Rectangle 22"/>
          <p:cNvSpPr txBox="1"/>
          <p:nvPr/>
        </p:nvSpPr>
        <p:spPr>
          <a:xfrm>
            <a:off x="682656" y="2051157"/>
            <a:ext cx="4102072" cy="17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00100" algn="l"/>
              </a:tabLst>
              <a:defRPr sz="1100">
                <a:solidFill>
                  <a:srgbClr val="808080"/>
                </a:solidFill>
              </a:defRPr>
            </a:lvl1pPr>
          </a:lstStyle>
          <a:p>
            <a:r>
              <a:t>메트라이프코리아재단 사이트 월간 운영보고</a:t>
            </a:r>
          </a:p>
        </p:txBody>
      </p:sp>
      <p:sp>
        <p:nvSpPr>
          <p:cNvPr id="136" name="직선 연결선 18"/>
          <p:cNvSpPr/>
          <p:nvPr/>
        </p:nvSpPr>
        <p:spPr>
          <a:xfrm>
            <a:off x="335279" y="2348880"/>
            <a:ext cx="9290868" cy="1"/>
          </a:xfrm>
          <a:prstGeom prst="line">
            <a:avLst/>
          </a:prstGeom>
          <a:ln>
            <a:solidFill>
              <a:srgbClr val="BFBFB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9247" y="2623671"/>
            <a:ext cx="301811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1.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운영업무현황</a:t>
            </a:r>
            <a:endParaRPr kumimoji="0" lang="en-US" altLang="ko-KR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1-1. </a:t>
            </a:r>
            <a:r>
              <a:rPr kumimoji="0" lang="ko-KR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작업량 추이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>
              <a:spcBef>
                <a:spcPts val="600"/>
              </a:spcBef>
            </a:pPr>
            <a:r>
              <a:rPr lang="en-US" altLang="ko-KR" sz="1200" dirty="0"/>
              <a:t>  1-2. </a:t>
            </a:r>
            <a:r>
              <a:rPr lang="ko-KR" altLang="en-US" sz="1200" dirty="0"/>
              <a:t>업무내역</a:t>
            </a:r>
            <a:endParaRPr lang="en-US" altLang="ko-KR" sz="1200" dirty="0"/>
          </a:p>
          <a:p>
            <a:pPr>
              <a:spcBef>
                <a:spcPts val="600"/>
              </a:spcBef>
            </a:pP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 1-3.</a:t>
            </a:r>
            <a:r>
              <a:rPr kumimoji="0" lang="en-US" altLang="ko-KR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ko-KR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주요작업내용</a:t>
            </a:r>
            <a:endParaRPr kumimoji="0" lang="en-US" altLang="ko-K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접속 현황</a:t>
            </a:r>
            <a:endParaRPr lang="en-US" altLang="ko-KR" sz="1400" b="1" dirty="0"/>
          </a:p>
          <a:p>
            <a:pPr lvl="0">
              <a:spcBef>
                <a:spcPts val="600"/>
              </a:spcBef>
            </a:pPr>
            <a:r>
              <a:rPr lang="en-US" altLang="ko-KR" sz="1200" dirty="0"/>
              <a:t>  2-1. Traffic Reporting</a:t>
            </a:r>
          </a:p>
          <a:p>
            <a:pPr lvl="0">
              <a:spcBef>
                <a:spcPts val="600"/>
              </a:spcBef>
            </a:pPr>
            <a:r>
              <a:rPr lang="en-US" altLang="ko-KR" sz="1200" dirty="0"/>
              <a:t>  2-2. Outbound</a:t>
            </a:r>
            <a:r>
              <a:rPr lang="ko-KR" altLang="en-US" sz="1200" dirty="0"/>
              <a:t> 현황</a:t>
            </a:r>
            <a:endParaRPr lang="en-US" altLang="ko-KR" sz="1200" dirty="0"/>
          </a:p>
          <a:p>
            <a:pPr lvl="0">
              <a:spcBef>
                <a:spcPts val="600"/>
              </a:spcBef>
            </a:pPr>
            <a:endParaRPr lang="en-US" altLang="ko-KR" sz="1400" b="1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3. </a:t>
            </a:r>
            <a:r>
              <a: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익월업무계획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1462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AutoShape 9"/>
          <p:cNvGrpSpPr/>
          <p:nvPr/>
        </p:nvGrpSpPr>
        <p:grpSpPr>
          <a:xfrm>
            <a:off x="488950" y="1447367"/>
            <a:ext cx="8928100" cy="1604647"/>
            <a:chOff x="0" y="0"/>
            <a:chExt cx="8928100" cy="1250561"/>
          </a:xfrm>
        </p:grpSpPr>
        <p:sp>
          <p:nvSpPr>
            <p:cNvPr id="239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000"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0" name="없음"/>
            <p:cNvSpPr txBox="1"/>
            <p:nvPr/>
          </p:nvSpPr>
          <p:spPr>
            <a:xfrm>
              <a:off x="0" y="499359"/>
              <a:ext cx="8928100" cy="251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pPr fontAlgn="ctr"/>
              <a:r>
                <a:rPr lang="ko-KR" altLang="en-US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Verdana" panose="020B0604030504040204" pitchFamily="34" charset="0"/>
                </a:rPr>
                <a:t>사이트 모니터링</a:t>
              </a:r>
              <a:endPara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242" name="TextBox 6"/>
          <p:cNvSpPr txBox="1"/>
          <p:nvPr/>
        </p:nvSpPr>
        <p:spPr>
          <a:xfrm>
            <a:off x="344487" y="210721"/>
            <a:ext cx="156869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dirty="0" err="1"/>
              <a:t>익월업무계획</a:t>
            </a:r>
            <a:endParaRPr dirty="0"/>
          </a:p>
        </p:txBody>
      </p:sp>
      <p:sp>
        <p:nvSpPr>
          <p:cNvPr id="243" name="Text Box 7"/>
          <p:cNvSpPr txBox="1"/>
          <p:nvPr/>
        </p:nvSpPr>
        <p:spPr>
          <a:xfrm>
            <a:off x="488504" y="1188226"/>
            <a:ext cx="79067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01. </a:t>
            </a:r>
            <a:r>
              <a:rPr dirty="0" err="1"/>
              <a:t>예정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4" name="Text Box 7"/>
          <p:cNvSpPr txBox="1"/>
          <p:nvPr/>
        </p:nvSpPr>
        <p:spPr>
          <a:xfrm>
            <a:off x="488949" y="3309133"/>
            <a:ext cx="1810657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rPr dirty="0"/>
              <a:t>02.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여부</a:t>
            </a:r>
            <a:r>
              <a:rPr dirty="0"/>
              <a:t> 및 기획 </a:t>
            </a:r>
            <a:r>
              <a:rPr dirty="0" err="1"/>
              <a:t>미확정</a:t>
            </a:r>
            <a:r>
              <a:rPr dirty="0"/>
              <a:t> </a:t>
            </a:r>
            <a:r>
              <a:rPr dirty="0" err="1"/>
              <a:t>업무</a:t>
            </a:r>
            <a:endParaRPr dirty="0"/>
          </a:p>
        </p:txBody>
      </p:sp>
      <p:sp>
        <p:nvSpPr>
          <p:cNvPr id="245" name="Text Box 7"/>
          <p:cNvSpPr txBox="1"/>
          <p:nvPr/>
        </p:nvSpPr>
        <p:spPr>
          <a:xfrm>
            <a:off x="488950" y="4916064"/>
            <a:ext cx="755393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 b="1"/>
            </a:pPr>
            <a:r>
              <a:t>03. 이슈사항</a:t>
            </a:r>
          </a:p>
        </p:txBody>
      </p:sp>
      <p:sp>
        <p:nvSpPr>
          <p:cNvPr id="246" name="TextBox 9"/>
          <p:cNvSpPr txBox="1"/>
          <p:nvPr/>
        </p:nvSpPr>
        <p:spPr>
          <a:xfrm>
            <a:off x="488503" y="764688"/>
            <a:ext cx="1432096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3-1. 익월 업무계획</a:t>
            </a:r>
          </a:p>
        </p:txBody>
      </p:sp>
      <p:grpSp>
        <p:nvGrpSpPr>
          <p:cNvPr id="249" name="AutoShape 9"/>
          <p:cNvGrpSpPr/>
          <p:nvPr/>
        </p:nvGrpSpPr>
        <p:grpSpPr>
          <a:xfrm>
            <a:off x="488950" y="3569022"/>
            <a:ext cx="8928100" cy="1029832"/>
            <a:chOff x="0" y="0"/>
            <a:chExt cx="8928100" cy="1250561"/>
          </a:xfrm>
        </p:grpSpPr>
        <p:sp>
          <p:nvSpPr>
            <p:cNvPr id="247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248" name="없음"/>
            <p:cNvSpPr txBox="1"/>
            <p:nvPr/>
          </p:nvSpPr>
          <p:spPr>
            <a:xfrm>
              <a:off x="0" y="447131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grpSp>
        <p:nvGrpSpPr>
          <p:cNvPr id="17" name="AutoShape 9"/>
          <p:cNvGrpSpPr/>
          <p:nvPr/>
        </p:nvGrpSpPr>
        <p:grpSpPr>
          <a:xfrm>
            <a:off x="488950" y="5171906"/>
            <a:ext cx="8928100" cy="1029832"/>
            <a:chOff x="0" y="0"/>
            <a:chExt cx="8928100" cy="1250561"/>
          </a:xfrm>
        </p:grpSpPr>
        <p:sp>
          <p:nvSpPr>
            <p:cNvPr id="18" name="직사각형"/>
            <p:cNvSpPr/>
            <p:nvPr/>
          </p:nvSpPr>
          <p:spPr>
            <a:xfrm>
              <a:off x="0" y="0"/>
              <a:ext cx="8928100" cy="1250561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9" name="없음"/>
            <p:cNvSpPr txBox="1"/>
            <p:nvPr/>
          </p:nvSpPr>
          <p:spPr>
            <a:xfrm>
              <a:off x="0" y="447130"/>
              <a:ext cx="8928100" cy="356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228600" indent="-228600">
                <a:lnSpc>
                  <a:spcPct val="150000"/>
                </a:lnSpc>
                <a:buSzPct val="100000"/>
                <a:buChar char="▪"/>
                <a:defRPr sz="1000"/>
              </a:lvl1pPr>
            </a:lstStyle>
            <a:p>
              <a:endParaRPr dirty="0"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2"/>
          <p:cNvSpPr txBox="1"/>
          <p:nvPr/>
        </p:nvSpPr>
        <p:spPr>
          <a:xfrm>
            <a:off x="1627446" y="1556792"/>
            <a:ext cx="665110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00100" algn="l"/>
              </a:tabLst>
              <a:defRPr sz="6000" b="1" spc="-300">
                <a:solidFill>
                  <a:srgbClr val="262626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7376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6"/>
          <p:cNvSpPr txBox="1"/>
          <p:nvPr/>
        </p:nvSpPr>
        <p:spPr>
          <a:xfrm>
            <a:off x="344487" y="210721"/>
            <a:ext cx="177716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현황</a:t>
            </a:r>
          </a:p>
        </p:txBody>
      </p:sp>
      <p:sp>
        <p:nvSpPr>
          <p:cNvPr id="142" name="TextBox 9"/>
          <p:cNvSpPr txBox="1"/>
          <p:nvPr/>
        </p:nvSpPr>
        <p:spPr>
          <a:xfrm>
            <a:off x="488504" y="610800"/>
            <a:ext cx="1228899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/>
              <a:t>1-1.작업량 </a:t>
            </a:r>
            <a:r>
              <a:rPr dirty="0" err="1"/>
              <a:t>추이</a:t>
            </a:r>
            <a:endParaRPr dirty="0"/>
          </a:p>
        </p:txBody>
      </p:sp>
      <p:graphicFrame>
        <p:nvGraphicFramePr>
          <p:cNvPr id="143" name="표 15"/>
          <p:cNvGraphicFramePr/>
          <p:nvPr>
            <p:extLst>
              <p:ext uri="{D42A27DB-BD31-4B8C-83A1-F6EECF244321}">
                <p14:modId xmlns:p14="http://schemas.microsoft.com/office/powerpoint/2010/main" val="1667969387"/>
              </p:ext>
            </p:extLst>
          </p:nvPr>
        </p:nvGraphicFramePr>
        <p:xfrm>
          <a:off x="465044" y="981075"/>
          <a:ext cx="9025029" cy="52362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9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5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811"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기간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기획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디자인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0F253F"/>
                          </a:solidFill>
                          <a:sym typeface="맑은 고딕"/>
                        </a:rPr>
                        <a:t>퍼블리싱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개발</a:t>
                      </a:r>
                      <a:endParaRPr sz="10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총 작업량 (M/M)</a:t>
                      </a: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b="1" dirty="0">
                          <a:sym typeface="맑은 고딕"/>
                        </a:rPr>
                        <a:t>20</a:t>
                      </a:r>
                      <a:r>
                        <a:rPr lang="en-US" sz="1000" b="1" dirty="0">
                          <a:sym typeface="맑은 고딕"/>
                        </a:rPr>
                        <a:t>22</a:t>
                      </a:r>
                      <a:r>
                        <a:rPr sz="1000" b="1" dirty="0">
                          <a:sym typeface="맑은 고딕"/>
                        </a:rPr>
                        <a:t>.</a:t>
                      </a:r>
                      <a:r>
                        <a:rPr lang="en-US" sz="1000" b="1" dirty="0">
                          <a:sym typeface="맑은 고딕"/>
                        </a:rPr>
                        <a:t>03.01</a:t>
                      </a:r>
                      <a:r>
                        <a:rPr sz="1000" b="1" dirty="0">
                          <a:sym typeface="맑은 고딕"/>
                        </a:rPr>
                        <a:t> ~ </a:t>
                      </a:r>
                      <a:r>
                        <a:rPr lang="en-US" altLang="ko-KR" sz="1000" b="1" dirty="0">
                          <a:sym typeface="맑은 고딕"/>
                        </a:rPr>
                        <a:t>2022.03.31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45671" marR="45671" marT="45671" marB="45671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</a:t>
                      </a:r>
                      <a:r>
                        <a:rPr lang="en-US" altLang="ko-KR" sz="1000" b="1" dirty="0">
                          <a:sym typeface="맑은 고딕"/>
                        </a:rPr>
                        <a:t>14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0.09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0.08</a:t>
                      </a: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</a:t>
                      </a:r>
                      <a:r>
                        <a:rPr lang="en-US" altLang="ko-KR" sz="1000" b="1" dirty="0">
                          <a:sym typeface="맑은 고딕"/>
                        </a:rPr>
                        <a:t>00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1000" b="1" dirty="0">
                          <a:sym typeface="맑은 고딕"/>
                        </a:rPr>
                        <a:t>0.31</a:t>
                      </a:r>
                      <a:endParaRPr sz="1000" b="1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차트 7"/>
          <p:cNvGraphicFramePr/>
          <p:nvPr>
            <p:extLst>
              <p:ext uri="{D42A27DB-BD31-4B8C-83A1-F6EECF244321}">
                <p14:modId xmlns:p14="http://schemas.microsoft.com/office/powerpoint/2010/main" val="2031555808"/>
              </p:ext>
            </p:extLst>
          </p:nvPr>
        </p:nvGraphicFramePr>
        <p:xfrm>
          <a:off x="253377" y="2204096"/>
          <a:ext cx="9025029" cy="4115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7" name="그룹 6"/>
          <p:cNvGrpSpPr/>
          <p:nvPr/>
        </p:nvGrpSpPr>
        <p:grpSpPr>
          <a:xfrm>
            <a:off x="873123" y="4822780"/>
            <a:ext cx="9032877" cy="369329"/>
            <a:chOff x="-3" y="-70360"/>
            <a:chExt cx="6151119" cy="369326"/>
          </a:xfrm>
        </p:grpSpPr>
        <p:sp>
          <p:nvSpPr>
            <p:cNvPr id="145" name="직선 연결선 12"/>
            <p:cNvSpPr/>
            <p:nvPr/>
          </p:nvSpPr>
          <p:spPr>
            <a:xfrm>
              <a:off x="-3" y="114303"/>
              <a:ext cx="5667534" cy="0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TextBox 14"/>
            <p:cNvSpPr txBox="1"/>
            <p:nvPr/>
          </p:nvSpPr>
          <p:spPr>
            <a:xfrm>
              <a:off x="5649514" y="-70360"/>
              <a:ext cx="501602" cy="369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 err="1"/>
                <a:t>계약</a:t>
              </a:r>
              <a:r>
                <a:rPr sz="900" b="1" dirty="0"/>
                <a:t> </a:t>
              </a:r>
              <a:r>
                <a:rPr lang="en-US" sz="900" b="1" dirty="0"/>
                <a:t>M/M</a:t>
              </a:r>
            </a:p>
            <a:p>
              <a:pPr algn="ctr">
                <a:defRPr sz="900">
                  <a:solidFill>
                    <a:srgbClr val="FF0000"/>
                  </a:solidFill>
                </a:defRPr>
              </a:pPr>
              <a:r>
                <a:rPr sz="900" b="1" dirty="0"/>
                <a:t>0.30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152" name="TextBox 9"/>
          <p:cNvSpPr txBox="1"/>
          <p:nvPr/>
        </p:nvSpPr>
        <p:spPr>
          <a:xfrm>
            <a:off x="488503" y="610800"/>
            <a:ext cx="1124502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1-2. 업무 내역</a:t>
            </a:r>
          </a:p>
        </p:txBody>
      </p:sp>
      <p:graphicFrame>
        <p:nvGraphicFramePr>
          <p:cNvPr id="153" name="표 7"/>
          <p:cNvGraphicFramePr/>
          <p:nvPr>
            <p:extLst>
              <p:ext uri="{D42A27DB-BD31-4B8C-83A1-F6EECF244321}">
                <p14:modId xmlns:p14="http://schemas.microsoft.com/office/powerpoint/2010/main" val="4262327105"/>
              </p:ext>
            </p:extLst>
          </p:nvPr>
        </p:nvGraphicFramePr>
        <p:xfrm>
          <a:off x="468681" y="981071"/>
          <a:ext cx="9021395" cy="12959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4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No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요청일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작업 </a:t>
                      </a:r>
                      <a:r>
                        <a:rPr sz="9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내용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>
                          <a:solidFill>
                            <a:srgbClr val="0F253F"/>
                          </a:solidFill>
                          <a:sym typeface="맑은 고딕"/>
                        </a:rPr>
                        <a:t>완료일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상태</a:t>
                      </a:r>
                      <a:endParaRPr sz="9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900" b="1">
                          <a:solidFill>
                            <a:srgbClr val="0F253F"/>
                          </a:solidFill>
                          <a:sym typeface="맑은 고딕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1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오탈자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58763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2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나눔 페이지 수정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027392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3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기부금 활용실적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 실적 추가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310880"/>
                  </a:ext>
                </a:extLst>
              </a:tr>
              <a:tr h="2606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lang="en-US" sz="900" dirty="0">
                          <a:sym typeface="맑은 고딕"/>
                        </a:rPr>
                        <a:t>4</a:t>
                      </a:r>
                      <a:endParaRPr sz="900" dirty="0">
                        <a:sym typeface="맑은 고딕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2022-03-28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 예술 페이지 수정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ym typeface="맑은 고딕"/>
                        </a:defRPr>
                      </a:pPr>
                      <a:endParaRPr sz="900" b="0" dirty="0"/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2607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9129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표 13"/>
          <p:cNvGraphicFramePr/>
          <p:nvPr>
            <p:extLst>
              <p:ext uri="{D42A27DB-BD31-4B8C-83A1-F6EECF244321}">
                <p14:modId xmlns:p14="http://schemas.microsoft.com/office/powerpoint/2010/main" val="3205735997"/>
              </p:ext>
            </p:extLst>
          </p:nvPr>
        </p:nvGraphicFramePr>
        <p:xfrm>
          <a:off x="474660" y="980305"/>
          <a:ext cx="9014843" cy="426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요청일 / 완료일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 b="0">
                          <a:solidFill>
                            <a:srgbClr val="000000"/>
                          </a:solidFill>
                          <a:sym typeface="맑은 고딕"/>
                        </a:defRPr>
                      </a:pPr>
                      <a:r>
                        <a:rPr lang="en-US" altLang="ko-KR" sz="800" dirty="0">
                          <a:sym typeface="맑은 고딕"/>
                        </a:rPr>
                        <a:t>2022-03-16 </a:t>
                      </a:r>
                      <a:r>
                        <a:rPr lang="en-US" altLang="ko-KR" dirty="0">
                          <a:solidFill>
                            <a:srgbClr val="0F253F"/>
                          </a:solidFill>
                        </a:rPr>
                        <a:t>/ </a:t>
                      </a:r>
                      <a:r>
                        <a:rPr lang="en-US" altLang="ko-KR" sz="800" dirty="0">
                          <a:sym typeface="맑은 고딕"/>
                        </a:rPr>
                        <a:t>2021-03-16</a:t>
                      </a:r>
                      <a:endParaRPr lang="en-US" altLang="ko-KR" dirty="0">
                        <a:solidFill>
                          <a:srgbClr val="0F253F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요청자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sym typeface="맑은 고딕"/>
                        </a:rPr>
                        <a:t>신민정 과장님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1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>
                          <a:solidFill>
                            <a:srgbClr val="0F253F"/>
                          </a:solidFill>
                          <a:sym typeface="맑은 고딕"/>
                        </a:rPr>
                        <a:t>업무내역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800" b="0" dirty="0">
                          <a:sym typeface="맑은 고딕"/>
                        </a:rPr>
                        <a:t>재단소개</a:t>
                      </a:r>
                      <a:r>
                        <a:rPr lang="en-US" altLang="ko-KR" sz="800" b="0" dirty="0">
                          <a:sym typeface="맑은 고딕"/>
                        </a:rPr>
                        <a:t> &gt;</a:t>
                      </a:r>
                      <a:r>
                        <a:rPr lang="en-US" altLang="ko-KR" sz="800" b="0" baseline="0" dirty="0">
                          <a:sym typeface="맑은 고딕"/>
                        </a:rPr>
                        <a:t> </a:t>
                      </a:r>
                      <a:r>
                        <a:rPr lang="ko-KR" altLang="en-US" sz="800" b="0" baseline="0" dirty="0">
                          <a:sym typeface="맑은 고딕"/>
                        </a:rPr>
                        <a:t>비전과 전략 </a:t>
                      </a:r>
                      <a:r>
                        <a:rPr lang="ko-KR" altLang="en-US" sz="800" b="0" baseline="0" dirty="0" err="1">
                          <a:sym typeface="맑은 고딕"/>
                        </a:rPr>
                        <a:t>콘텐츠</a:t>
                      </a:r>
                      <a:r>
                        <a:rPr lang="ko-KR" altLang="en-US" sz="800" b="0" baseline="0" dirty="0">
                          <a:sym typeface="맑은 고딕"/>
                        </a:rPr>
                        <a:t> 수정</a:t>
                      </a:r>
                      <a:endParaRPr lang="ko-KR" altLang="en-US" sz="800" b="0" dirty="0"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업무파트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퍼블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직사각형 14"/>
          <p:cNvSpPr/>
          <p:nvPr/>
        </p:nvSpPr>
        <p:spPr>
          <a:xfrm>
            <a:off x="474660" y="1628105"/>
            <a:ext cx="9014843" cy="4753646"/>
          </a:xfrm>
          <a:prstGeom prst="rect">
            <a:avLst/>
          </a:prstGeom>
          <a:ln w="3175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488504" y="610800"/>
            <a:ext cx="1481493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1-3. 주요 작업 내용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4835382" y="6575705"/>
            <a:ext cx="247431" cy="241980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2509917" y="2353656"/>
            <a:ext cx="5040000" cy="18887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36000" lvl="0" algn="ctr" hangingPunct="1">
              <a:defRPr sz="1800"/>
            </a:pPr>
            <a:r>
              <a:rPr lang="ko-KR" altLang="en-US" sz="800" b="1" dirty="0">
                <a:solidFill>
                  <a:schemeClr val="bg1"/>
                </a:solidFill>
                <a:sym typeface="Yoon 윤고딕 540_TT"/>
              </a:rPr>
              <a:t>환경 영문자 </a:t>
            </a:r>
            <a:r>
              <a:rPr lang="ko-KR" altLang="en-US" sz="800" b="1" dirty="0" err="1">
                <a:solidFill>
                  <a:schemeClr val="bg1"/>
                </a:solidFill>
                <a:sym typeface="Yoon 윤고딕 540_TT"/>
              </a:rPr>
              <a:t>오탈자</a:t>
            </a:r>
            <a:r>
              <a:rPr lang="ko-KR" altLang="en-US" sz="800" b="1" dirty="0">
                <a:solidFill>
                  <a:schemeClr val="bg1"/>
                </a:solidFill>
                <a:sym typeface="Yoon 윤고딕 540_TT"/>
              </a:rPr>
              <a:t> 수정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1505" y="1809128"/>
            <a:ext cx="7581152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ko-KR" altLang="en-US" sz="1200" b="1" dirty="0"/>
              <a:t>재단 소개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비전과 전략 </a:t>
            </a:r>
            <a:r>
              <a:rPr lang="ko-KR" altLang="en-US" sz="1200" b="1" dirty="0" err="1"/>
              <a:t>콘텐츠</a:t>
            </a:r>
            <a:r>
              <a:rPr lang="ko-KR" altLang="en-US" sz="1200" b="1" dirty="0"/>
              <a:t> 수정</a:t>
            </a:r>
            <a:br>
              <a:rPr lang="ko-KR" altLang="en-US" sz="1200" dirty="0"/>
            </a:br>
            <a:r>
              <a:rPr lang="en-US" altLang="ko-KR" sz="1050" dirty="0"/>
              <a:t>https://metlifewelfare.org/about/vision</a:t>
            </a:r>
            <a:endParaRPr lang="ko-KR" altLang="en-US" sz="105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F8BBF-B027-4B2C-AD2F-598040FF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62" y="2648483"/>
            <a:ext cx="3804910" cy="35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714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표 13"/>
          <p:cNvGraphicFramePr/>
          <p:nvPr>
            <p:extLst>
              <p:ext uri="{D42A27DB-BD31-4B8C-83A1-F6EECF244321}">
                <p14:modId xmlns:p14="http://schemas.microsoft.com/office/powerpoint/2010/main" val="3875996832"/>
              </p:ext>
            </p:extLst>
          </p:nvPr>
        </p:nvGraphicFramePr>
        <p:xfrm>
          <a:off x="474660" y="980305"/>
          <a:ext cx="9014843" cy="426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8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dirty="0"/>
                        <a:t>요청일 / 완료일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800" b="0">
                          <a:solidFill>
                            <a:srgbClr val="000000"/>
                          </a:solidFill>
                          <a:sym typeface="맑은 고딕"/>
                        </a:defRPr>
                      </a:pPr>
                      <a:r>
                        <a:rPr lang="en-US" altLang="ko-KR" sz="800" dirty="0">
                          <a:sym typeface="맑은 고딕"/>
                        </a:rPr>
                        <a:t>2022-03-26 </a:t>
                      </a:r>
                      <a:r>
                        <a:rPr lang="en-US" altLang="ko-KR" dirty="0">
                          <a:solidFill>
                            <a:srgbClr val="0F253F"/>
                          </a:solidFill>
                        </a:rPr>
                        <a:t>/ </a:t>
                      </a:r>
                      <a:r>
                        <a:rPr lang="en-US" altLang="ko-KR" sz="800" dirty="0">
                          <a:sym typeface="맑은 고딕"/>
                        </a:rPr>
                        <a:t>2021-03-30</a:t>
                      </a:r>
                      <a:endParaRPr lang="en-US" altLang="ko-KR" dirty="0">
                        <a:solidFill>
                          <a:srgbClr val="0F253F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요청자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sym typeface="맑은 고딕"/>
                        </a:rPr>
                        <a:t>신민정 과장님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1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>
                          <a:solidFill>
                            <a:srgbClr val="0F253F"/>
                          </a:solidFill>
                          <a:sym typeface="맑은 고딕"/>
                        </a:rPr>
                        <a:t>업무내역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재단소개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기부금 활용실적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 실적 추가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800" b="1" dirty="0" err="1">
                          <a:solidFill>
                            <a:srgbClr val="0F253F"/>
                          </a:solidFill>
                          <a:sym typeface="맑은 고딕"/>
                        </a:rPr>
                        <a:t>업무파트</a:t>
                      </a:r>
                      <a:endParaRPr sz="800" b="1" dirty="0">
                        <a:solidFill>
                          <a:srgbClr val="0F253F"/>
                        </a:solidFill>
                        <a:sym typeface="맑은 고딕"/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>
                        <a:defRPr sz="800">
                          <a:solidFill>
                            <a:srgbClr val="0F253F"/>
                          </a:solidFill>
                          <a:sym typeface="맑은 고딕"/>
                        </a:defRPr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기획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퍼블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horzOverflow="overflow">
                    <a:lnL w="3175">
                      <a:solidFill>
                        <a:srgbClr val="595959"/>
                      </a:solidFill>
                    </a:lnL>
                    <a:lnR w="3175">
                      <a:solidFill>
                        <a:srgbClr val="595959"/>
                      </a:solidFill>
                    </a:lnR>
                    <a:lnT w="3175">
                      <a:solidFill>
                        <a:srgbClr val="595959"/>
                      </a:solidFill>
                    </a:lnT>
                    <a:lnB w="3175">
                      <a:solidFill>
                        <a:srgbClr val="59595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직사각형 14"/>
          <p:cNvSpPr/>
          <p:nvPr/>
        </p:nvSpPr>
        <p:spPr>
          <a:xfrm>
            <a:off x="474660" y="1628105"/>
            <a:ext cx="9014843" cy="4753646"/>
          </a:xfrm>
          <a:prstGeom prst="rect">
            <a:avLst/>
          </a:prstGeom>
          <a:ln w="3175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extBox 9"/>
          <p:cNvSpPr txBox="1"/>
          <p:nvPr/>
        </p:nvSpPr>
        <p:spPr>
          <a:xfrm>
            <a:off x="488504" y="610800"/>
            <a:ext cx="1481493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1-3. 주요 작업 내용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44486" y="210721"/>
            <a:ext cx="1813019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1. 운영업무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2"/>
          </p:nvPr>
        </p:nvSpPr>
        <p:spPr>
          <a:xfrm>
            <a:off x="4835382" y="6575705"/>
            <a:ext cx="247431" cy="241980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2509917" y="2353656"/>
            <a:ext cx="5040000" cy="18887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36000" lvl="0" algn="ctr" hangingPunct="1">
              <a:defRPr sz="1800"/>
            </a:pPr>
            <a:r>
              <a:rPr lang="en-US" altLang="ko-KR" sz="800" b="1" dirty="0">
                <a:solidFill>
                  <a:schemeClr val="bg1"/>
                </a:solidFill>
              </a:rPr>
              <a:t>2021</a:t>
            </a:r>
            <a:r>
              <a:rPr lang="ko-KR" altLang="en-US" sz="800" b="1" dirty="0">
                <a:solidFill>
                  <a:schemeClr val="bg1"/>
                </a:solidFill>
              </a:rPr>
              <a:t>년도 실적 페이지 추가</a:t>
            </a:r>
            <a:endParaRPr lang="ko-KR" altLang="en-US" sz="800" b="1" dirty="0">
              <a:solidFill>
                <a:schemeClr val="bg1"/>
              </a:solidFill>
              <a:sym typeface="Yoon 윤고딕 540_T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1505" y="1809128"/>
            <a:ext cx="7581152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재단소개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기부금 활용실적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 실적 추가</a:t>
            </a:r>
          </a:p>
          <a:p>
            <a:pPr algn="ctr"/>
            <a:r>
              <a:rPr lang="en-US" altLang="ko-KR" sz="1050" dirty="0"/>
              <a:t>https://metlifewelfare.org/about/contribution</a:t>
            </a:r>
            <a:endParaRPr lang="ko-KR" altLang="en-US" sz="105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92EA4-4F8B-4309-B053-1FB287FE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583" y="2648483"/>
            <a:ext cx="3758833" cy="35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56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1336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차트 1"/>
          <p:cNvGraphicFramePr/>
          <p:nvPr>
            <p:extLst>
              <p:ext uri="{D42A27DB-BD31-4B8C-83A1-F6EECF244321}">
                <p14:modId xmlns:p14="http://schemas.microsoft.com/office/powerpoint/2010/main" val="3454586623"/>
              </p:ext>
            </p:extLst>
          </p:nvPr>
        </p:nvGraphicFramePr>
        <p:xfrm>
          <a:off x="452438" y="1224156"/>
          <a:ext cx="9048184" cy="472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0431" y="675337"/>
            <a:ext cx="46018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2-1. Traffic Reporting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&gt;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일별 접속 현황 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(03/01~03/31)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635" y="197224"/>
            <a:ext cx="15000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</a:t>
            </a:r>
            <a:r>
              <a:rPr kumimoji="0" lang="ko-KR" alt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접속 현황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none" lIns="45719" tIns="45719" rIns="45719" bIns="45719" numCol="1" spcCol="38100" rtlCol="0" anchor="ctr">
        <a:no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Helvetica"/>
        <a:ea typeface="Helvetica"/>
        <a:cs typeface="Helvetica"/>
      </a:majorFont>
      <a:minorFont>
        <a:latin typeface="Yoon 윤고딕 540_TT"/>
        <a:ea typeface="Yoon 윤고딕 540_TT"/>
        <a:cs typeface="Yoon 윤고딕 540_TT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8359</TotalTime>
  <Words>1481</Words>
  <Application>Microsoft Office PowerPoint</Application>
  <PresentationFormat>A4 용지(210x297mm)</PresentationFormat>
  <Paragraphs>428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Yoon 윤고딕 540_TT</vt:lpstr>
      <vt:lpstr>굴림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da_syy</dc:creator>
  <cp:lastModifiedBy>윤희동</cp:lastModifiedBy>
  <cp:revision>1999</cp:revision>
  <dcterms:modified xsi:type="dcterms:W3CDTF">2022-04-04T01:00:58Z</dcterms:modified>
</cp:coreProperties>
</file>