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61" r:id="rId4"/>
    <p:sldId id="264" r:id="rId5"/>
    <p:sldId id="266" r:id="rId6"/>
    <p:sldId id="292" r:id="rId7"/>
    <p:sldId id="267" r:id="rId8"/>
    <p:sldId id="268" r:id="rId9"/>
    <p:sldId id="269" r:id="rId10"/>
    <p:sldId id="270" r:id="rId11"/>
    <p:sldId id="271" r:id="rId12"/>
    <p:sldId id="272" r:id="rId13"/>
    <p:sldId id="293" r:id="rId14"/>
    <p:sldId id="273" r:id="rId15"/>
    <p:sldId id="274" r:id="rId16"/>
    <p:sldId id="275" r:id="rId17"/>
    <p:sldId id="276" r:id="rId18"/>
    <p:sldId id="278" r:id="rId19"/>
    <p:sldId id="279" r:id="rId20"/>
    <p:sldId id="29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C6A4-762B-459F-8BB0-29D786A3F1D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1240-CEC9-48D3-BAB8-50436989A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dirty="0" err="1" smtClean="0"/>
              <a:t>ChunkListener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can be applied when there is no chunk declaration: it is the </a:t>
            </a:r>
            <a:r>
              <a:rPr lang="en-US" dirty="0" err="1" smtClean="0"/>
              <a:t>TaskletStep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is responsible for calling the </a:t>
            </a:r>
            <a:r>
              <a:rPr lang="en-US" dirty="0" err="1" smtClean="0"/>
              <a:t>ChunkListener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 it applies to a non-item-oriented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tasklet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well (called before and after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tasklet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1240-CEC9-48D3-BAB8-50436989AD1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1240-CEC9-48D3-BAB8-50436989AD1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1240-CEC9-48D3-BAB8-50436989AD17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1240-CEC9-48D3-BAB8-50436989AD1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1240-CEC9-48D3-BAB8-50436989AD17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1240-CEC9-48D3-BAB8-50436989AD17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Puneet</a:t>
            </a:r>
            <a:r>
              <a:rPr lang="en-US" dirty="0" smtClean="0"/>
              <a:t> </a:t>
            </a:r>
            <a:r>
              <a:rPr lang="en-US" dirty="0" err="1" smtClean="0"/>
              <a:t>Vashisht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ItemWriteListener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writing of an item can be 'listened' to with the </a:t>
            </a:r>
            <a:r>
              <a:rPr lang="en-US" dirty="0" err="1" smtClean="0"/>
              <a:t>ItemWriteListener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6868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public interface </a:t>
            </a:r>
            <a:r>
              <a:rPr lang="en-US" sz="2400" dirty="0" err="1" smtClean="0"/>
              <a:t>ItemWriteListener</a:t>
            </a:r>
            <a:r>
              <a:rPr lang="en-US" sz="2400" dirty="0" smtClean="0"/>
              <a:t>&lt;S&gt; extends </a:t>
            </a:r>
            <a:r>
              <a:rPr lang="en-US" sz="2400" dirty="0" err="1" smtClean="0"/>
              <a:t>StepListener</a:t>
            </a:r>
            <a:r>
              <a:rPr lang="en-US" sz="2400" dirty="0" smtClean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beforeWrite</a:t>
            </a:r>
            <a:r>
              <a:rPr lang="en-US" sz="2400" dirty="0" smtClean="0"/>
              <a:t>(List&lt;? extends S&gt; items);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afterWrite</a:t>
            </a:r>
            <a:r>
              <a:rPr lang="en-US" sz="2400" dirty="0" smtClean="0"/>
              <a:t>(List&lt;? extends S&gt; items);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onWriteError</a:t>
            </a:r>
            <a:r>
              <a:rPr lang="en-US" sz="2400" dirty="0" smtClean="0"/>
              <a:t>(Exception </a:t>
            </a:r>
            <a:r>
              <a:rPr lang="en-US" sz="2400" dirty="0" err="1" smtClean="0"/>
              <a:t>exception</a:t>
            </a:r>
            <a:r>
              <a:rPr lang="en-US" sz="2400" dirty="0" smtClean="0"/>
              <a:t>, List&lt;? extends S&gt; items</a:t>
            </a:r>
            <a:r>
              <a:rPr lang="en-US" sz="2400" dirty="0" smtClean="0"/>
              <a:t>);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5800" y="5029200"/>
            <a:ext cx="29718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BeforeWrite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AfterWrite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OnWriteError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SkipListener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ItemReadListener</a:t>
            </a:r>
            <a:r>
              <a:rPr lang="en-US" dirty="0" smtClean="0"/>
              <a:t>, </a:t>
            </a:r>
            <a:r>
              <a:rPr lang="en-US" dirty="0" err="1" smtClean="0"/>
              <a:t>ItemProcessListener</a:t>
            </a:r>
            <a:r>
              <a:rPr lang="en-US" dirty="0" smtClean="0"/>
              <a:t>, and </a:t>
            </a:r>
            <a:r>
              <a:rPr lang="en-US" dirty="0" err="1" smtClean="0"/>
              <a:t>ItemWriteListner</a:t>
            </a:r>
            <a:r>
              <a:rPr lang="en-US" dirty="0" smtClean="0"/>
              <a:t> all provide mechanisms for being notified of errors, but none will inform you that a record has actually been skipped. 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this reason, there is a separate interface for tracking skipped items: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014008"/>
            <a:ext cx="86868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public interface </a:t>
            </a:r>
            <a:r>
              <a:rPr lang="en-US" sz="2400" dirty="0" err="1" smtClean="0"/>
              <a:t>SkipListener</a:t>
            </a:r>
            <a:r>
              <a:rPr lang="en-US" sz="2400" dirty="0" smtClean="0"/>
              <a:t>&lt;T,S&gt; extends </a:t>
            </a:r>
            <a:r>
              <a:rPr lang="en-US" sz="2400" dirty="0" err="1" smtClean="0"/>
              <a:t>StepListener</a:t>
            </a:r>
            <a:r>
              <a:rPr lang="en-US" sz="2400" dirty="0" smtClean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onSkipInRead</a:t>
            </a:r>
            <a:r>
              <a:rPr lang="en-US" sz="2400" dirty="0" smtClean="0"/>
              <a:t>(</a:t>
            </a:r>
            <a:r>
              <a:rPr lang="en-US" sz="2400" dirty="0" err="1" smtClean="0"/>
              <a:t>Throwable</a:t>
            </a:r>
            <a:r>
              <a:rPr lang="en-US" sz="2400" dirty="0" smtClean="0"/>
              <a:t> t);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onSkipInProcess</a:t>
            </a:r>
            <a:r>
              <a:rPr lang="en-US" sz="2400" dirty="0" smtClean="0"/>
              <a:t>(T item, </a:t>
            </a:r>
            <a:r>
              <a:rPr lang="en-US" sz="2400" dirty="0" err="1" smtClean="0"/>
              <a:t>Throwable</a:t>
            </a:r>
            <a:r>
              <a:rPr lang="en-US" sz="2400" dirty="0" smtClean="0"/>
              <a:t> t);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onSkipInWrite</a:t>
            </a:r>
            <a:r>
              <a:rPr lang="en-US" sz="2400" dirty="0" smtClean="0"/>
              <a:t>(S item, </a:t>
            </a:r>
            <a:r>
              <a:rPr lang="en-US" sz="2400" dirty="0" err="1" smtClean="0"/>
              <a:t>Throwable</a:t>
            </a:r>
            <a:r>
              <a:rPr lang="en-US" sz="2400" dirty="0" smtClean="0"/>
              <a:t> t</a:t>
            </a:r>
            <a:r>
              <a:rPr lang="en-US" sz="2400" dirty="0" smtClean="0"/>
              <a:t>);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200" y="5200471"/>
            <a:ext cx="29718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OnSkipInRead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OnSkipInWrite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OnSkipInProcess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Configuring and Running a Job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architecture design</a:t>
            </a:r>
            <a:endParaRPr lang="en-US" dirty="0"/>
          </a:p>
        </p:txBody>
      </p:sp>
      <p:pic>
        <p:nvPicPr>
          <p:cNvPr id="1026" name="Picture 2" descr="http://docs.spring.io/spring-batch/trunk/reference/html/images/spring-batch-reference-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81249"/>
            <a:ext cx="7029450" cy="2800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Configuring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Job has only three required dependencies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err="1" smtClean="0"/>
              <a:t>JobRepository</a:t>
            </a:r>
            <a:endParaRPr lang="en-US" dirty="0" smtClean="0"/>
          </a:p>
          <a:p>
            <a:pPr lvl="1"/>
            <a:r>
              <a:rPr lang="en-US" dirty="0" smtClean="0"/>
              <a:t>A list of Steps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581400"/>
            <a:ext cx="75438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&lt;job id="</a:t>
            </a:r>
            <a:r>
              <a:rPr lang="en-US" dirty="0" err="1" smtClean="0"/>
              <a:t>footballJob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playerload</a:t>
            </a:r>
            <a:r>
              <a:rPr lang="en-US" dirty="0" smtClean="0"/>
              <a:t>"          parent="s1" next="</a:t>
            </a:r>
            <a:r>
              <a:rPr lang="en-US" dirty="0" err="1" smtClean="0"/>
              <a:t>gameLoad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gameLoad</a:t>
            </a:r>
            <a:r>
              <a:rPr lang="en-US" dirty="0" smtClean="0"/>
              <a:t>"            parent="s2" next="</a:t>
            </a:r>
            <a:r>
              <a:rPr lang="en-US" dirty="0" err="1" smtClean="0"/>
              <a:t>playerSummarization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playerSummarization</a:t>
            </a:r>
            <a:r>
              <a:rPr lang="en-US" dirty="0" smtClean="0"/>
              <a:t>" parent="s3"/&gt;</a:t>
            </a:r>
          </a:p>
          <a:p>
            <a:r>
              <a:rPr lang="en-US" dirty="0" smtClean="0"/>
              <a:t>&lt;/job&gt;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5486400"/>
            <a:ext cx="4572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The XML namespace defaults to referencing a repository with an id of '</a:t>
            </a:r>
            <a:r>
              <a:rPr lang="en-US" dirty="0" err="1" smtClean="0"/>
              <a:t>jobRepository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Configuring a Job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28800"/>
            <a:ext cx="8305800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&lt;job id="</a:t>
            </a:r>
            <a:r>
              <a:rPr lang="en-US" sz="2000" dirty="0" err="1" smtClean="0"/>
              <a:t>footballJob</a:t>
            </a:r>
            <a:r>
              <a:rPr lang="en-US" sz="2000" dirty="0" smtClean="0"/>
              <a:t>“ </a:t>
            </a:r>
            <a:r>
              <a:rPr lang="en-US" sz="2000" b="1" dirty="0" smtClean="0"/>
              <a:t>job-repository="</a:t>
            </a:r>
            <a:r>
              <a:rPr lang="en-US" sz="2000" b="1" dirty="0" err="1" smtClean="0"/>
              <a:t>specialRepository</a:t>
            </a:r>
            <a:r>
              <a:rPr lang="en-US" sz="2000" b="1" dirty="0" smtClean="0"/>
              <a:t>" 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&lt;step id="</a:t>
            </a:r>
            <a:r>
              <a:rPr lang="en-US" sz="2000" dirty="0" err="1" smtClean="0"/>
              <a:t>playerload</a:t>
            </a:r>
            <a:r>
              <a:rPr lang="en-US" sz="2000" dirty="0" smtClean="0"/>
              <a:t>"          parent="s1" next="</a:t>
            </a:r>
            <a:r>
              <a:rPr lang="en-US" sz="2000" dirty="0" err="1" smtClean="0"/>
              <a:t>gameLoad</a:t>
            </a:r>
            <a:r>
              <a:rPr lang="en-US" sz="2000" dirty="0" smtClean="0"/>
              <a:t>"/&gt;</a:t>
            </a:r>
          </a:p>
          <a:p>
            <a:r>
              <a:rPr lang="en-US" sz="2000" dirty="0" smtClean="0"/>
              <a:t>    &lt;step id="</a:t>
            </a:r>
            <a:r>
              <a:rPr lang="en-US" sz="2000" dirty="0" err="1" smtClean="0"/>
              <a:t>gameLoad</a:t>
            </a:r>
            <a:r>
              <a:rPr lang="en-US" sz="2000" dirty="0" smtClean="0"/>
              <a:t>"            parent="s2" next="</a:t>
            </a:r>
            <a:r>
              <a:rPr lang="en-US" sz="2000" dirty="0" err="1" smtClean="0"/>
              <a:t>playerSummarization</a:t>
            </a:r>
            <a:r>
              <a:rPr lang="en-US" sz="2000" dirty="0" smtClean="0"/>
              <a:t>"/&gt;</a:t>
            </a:r>
          </a:p>
          <a:p>
            <a:r>
              <a:rPr lang="en-US" sz="2000" dirty="0" smtClean="0"/>
              <a:t>    &lt;step id="</a:t>
            </a:r>
            <a:r>
              <a:rPr lang="en-US" sz="2000" dirty="0" err="1" smtClean="0"/>
              <a:t>playerSummarization</a:t>
            </a:r>
            <a:r>
              <a:rPr lang="en-US" sz="2000" dirty="0" smtClean="0"/>
              <a:t>" parent="s3"/&gt;</a:t>
            </a:r>
          </a:p>
          <a:p>
            <a:r>
              <a:rPr lang="en-US" sz="2000" dirty="0" smtClean="0"/>
              <a:t>&lt;/job&gt;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47800" y="4343400"/>
            <a:ext cx="6477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The XML namespace </a:t>
            </a:r>
            <a:r>
              <a:rPr lang="en-US" b="1" dirty="0" smtClean="0"/>
              <a:t>job-repository </a:t>
            </a:r>
            <a:r>
              <a:rPr lang="en-US" dirty="0" smtClean="0"/>
              <a:t>explicitly overridden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</a:t>
            </a:r>
            <a:r>
              <a:rPr lang="en-US" dirty="0" err="1" smtClean="0"/>
              <a:t>Restartability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It is entirely up to the developer to ensure that a new </a:t>
            </a:r>
            <a:r>
              <a:rPr lang="en-US" b="1" dirty="0" err="1" smtClean="0"/>
              <a:t>JobInstance</a:t>
            </a:r>
            <a:r>
              <a:rPr lang="en-US" b="1" dirty="0" smtClean="0"/>
              <a:t> is created in this scenario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 Job should never be restarted, but should always be run as part of a new </a:t>
            </a:r>
            <a:r>
              <a:rPr lang="en-US" dirty="0" err="1" smtClean="0"/>
              <a:t>JobInstance</a:t>
            </a:r>
            <a:r>
              <a:rPr lang="en-US" dirty="0" smtClean="0"/>
              <a:t>, then the </a:t>
            </a:r>
            <a:r>
              <a:rPr lang="en-US" dirty="0" err="1" smtClean="0"/>
              <a:t>restartable</a:t>
            </a:r>
            <a:r>
              <a:rPr lang="en-US" dirty="0" smtClean="0"/>
              <a:t> property may be set to 'false':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313872"/>
            <a:ext cx="75438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&lt;job id="</a:t>
            </a:r>
            <a:r>
              <a:rPr lang="en-US" dirty="0" err="1" smtClean="0"/>
              <a:t>footballJob</a:t>
            </a:r>
            <a:r>
              <a:rPr lang="en-US" dirty="0" smtClean="0"/>
              <a:t>"</a:t>
            </a:r>
            <a:r>
              <a:rPr lang="en-US" b="1" dirty="0" smtClean="0"/>
              <a:t> </a:t>
            </a:r>
            <a:r>
              <a:rPr lang="en-US" b="1" dirty="0" err="1" smtClean="0"/>
              <a:t>restartable</a:t>
            </a:r>
            <a:r>
              <a:rPr lang="en-US" b="1" dirty="0" smtClean="0"/>
              <a:t>="false" 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playerload</a:t>
            </a:r>
            <a:r>
              <a:rPr lang="en-US" dirty="0" smtClean="0"/>
              <a:t>"          parent="s1" next="</a:t>
            </a:r>
            <a:r>
              <a:rPr lang="en-US" dirty="0" err="1" smtClean="0"/>
              <a:t>gameLoad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gameLoad</a:t>
            </a:r>
            <a:r>
              <a:rPr lang="en-US" dirty="0" smtClean="0"/>
              <a:t>"            parent="s2" next="</a:t>
            </a:r>
            <a:r>
              <a:rPr lang="en-US" dirty="0" err="1" smtClean="0"/>
              <a:t>playerSummarization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playerSummarization</a:t>
            </a:r>
            <a:r>
              <a:rPr lang="en-US" dirty="0" smtClean="0"/>
              <a:t>" parent="s3"/&gt;</a:t>
            </a:r>
          </a:p>
          <a:p>
            <a:r>
              <a:rPr lang="en-US" dirty="0" smtClean="0"/>
              <a:t>&lt;/job&gt;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Intercepting Job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During the course of the execution of a Job, it may be useful to be notified of various events in its lifecycle so that custom code may be executed.</a:t>
            </a:r>
          </a:p>
          <a:p>
            <a:r>
              <a:rPr lang="en-US" dirty="0" smtClean="0"/>
              <a:t>The Simple Job allows for this by calling a </a:t>
            </a:r>
            <a:r>
              <a:rPr lang="en-US" dirty="0" err="1" smtClean="0"/>
              <a:t>JobListener</a:t>
            </a:r>
            <a:r>
              <a:rPr lang="en-US" dirty="0" smtClean="0"/>
              <a:t> at the appropriate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429000"/>
            <a:ext cx="53340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public interface </a:t>
            </a:r>
            <a:r>
              <a:rPr lang="en-US" sz="2000" dirty="0" err="1" smtClean="0"/>
              <a:t>JobExecutionListener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void </a:t>
            </a:r>
            <a:r>
              <a:rPr lang="en-US" sz="2000" dirty="0" err="1" smtClean="0"/>
              <a:t>beforeJob</a:t>
            </a:r>
            <a:r>
              <a:rPr lang="en-US" sz="2000" dirty="0" smtClean="0"/>
              <a:t>(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void </a:t>
            </a:r>
            <a:r>
              <a:rPr lang="en-US" sz="2000" dirty="0" err="1" smtClean="0"/>
              <a:t>afterJob</a:t>
            </a:r>
            <a:r>
              <a:rPr lang="en-US" sz="2000" dirty="0" smtClean="0"/>
              <a:t>(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" y="4876800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BeforeJob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AfterJob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84749" y="4419600"/>
            <a:ext cx="1692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4953000"/>
            <a:ext cx="449580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&lt;job id="</a:t>
            </a:r>
            <a:r>
              <a:rPr lang="en-US" dirty="0" err="1" smtClean="0"/>
              <a:t>footballJob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// steps</a:t>
            </a:r>
          </a:p>
          <a:p>
            <a:r>
              <a:rPr lang="en-US" dirty="0" smtClean="0"/>
              <a:t>	</a:t>
            </a:r>
            <a:r>
              <a:rPr lang="nb-NO" b="1" dirty="0" smtClean="0"/>
              <a:t>&lt;listeners&gt;</a:t>
            </a:r>
          </a:p>
          <a:p>
            <a:r>
              <a:rPr lang="nb-NO" b="1" dirty="0" smtClean="0"/>
              <a:t>	&lt;listener ref="sampleListener"/&gt;</a:t>
            </a:r>
          </a:p>
          <a:p>
            <a:r>
              <a:rPr lang="nb-NO" b="1" dirty="0" smtClean="0"/>
              <a:t>	&lt;/listeners&gt;</a:t>
            </a:r>
            <a:endParaRPr lang="en-US" dirty="0" smtClean="0"/>
          </a:p>
          <a:p>
            <a:r>
              <a:rPr lang="en-US" dirty="0" smtClean="0"/>
              <a:t>&lt;/job&gt;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Inheriting from a Parent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a group of Jobs share similar, but not identical, configurations, then it may be helpful to define a "parent" Job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2743200"/>
            <a:ext cx="7086600" cy="4093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&lt;job id="</a:t>
            </a:r>
            <a:r>
              <a:rPr lang="en-US" sz="2000" dirty="0" err="1" smtClean="0"/>
              <a:t>baseJob</a:t>
            </a:r>
            <a:r>
              <a:rPr lang="en-US" sz="2000" dirty="0" smtClean="0"/>
              <a:t>" abstract="true"&gt;</a:t>
            </a:r>
          </a:p>
          <a:p>
            <a:pPr lvl="1"/>
            <a:r>
              <a:rPr lang="en-US" sz="2000" dirty="0" smtClean="0"/>
              <a:t>    &lt;listeners&gt;</a:t>
            </a:r>
          </a:p>
          <a:p>
            <a:pPr lvl="1"/>
            <a:r>
              <a:rPr lang="en-US" sz="2000" dirty="0" smtClean="0"/>
              <a:t>        &lt;listener ref="</a:t>
            </a:r>
            <a:r>
              <a:rPr lang="en-US" sz="2000" dirty="0" err="1" smtClean="0"/>
              <a:t>listenerOne</a:t>
            </a:r>
            <a:r>
              <a:rPr lang="en-US" sz="2000" dirty="0" smtClean="0"/>
              <a:t>"/&gt;</a:t>
            </a:r>
          </a:p>
          <a:p>
            <a:pPr lvl="1"/>
            <a:r>
              <a:rPr lang="en-US" sz="2000" dirty="0" smtClean="0"/>
              <a:t>    &lt;listeners&gt;</a:t>
            </a:r>
          </a:p>
          <a:p>
            <a:pPr lvl="1"/>
            <a:r>
              <a:rPr lang="en-US" sz="2000" dirty="0" smtClean="0"/>
              <a:t>&lt;/job&gt;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&lt;job id="job1" parent="</a:t>
            </a:r>
            <a:r>
              <a:rPr lang="en-US" sz="2000" dirty="0" err="1" smtClean="0"/>
              <a:t>baseJob</a:t>
            </a:r>
            <a:r>
              <a:rPr lang="en-US" sz="2000" dirty="0" smtClean="0"/>
              <a:t>"&gt;</a:t>
            </a:r>
          </a:p>
          <a:p>
            <a:pPr lvl="1"/>
            <a:r>
              <a:rPr lang="en-US" sz="2000" dirty="0" smtClean="0"/>
              <a:t>    &lt;step id="step1" parent="</a:t>
            </a:r>
            <a:r>
              <a:rPr lang="en-US" sz="2000" dirty="0" err="1" smtClean="0"/>
              <a:t>standaloneStep</a:t>
            </a:r>
            <a:r>
              <a:rPr lang="en-US" sz="2000" dirty="0" smtClean="0"/>
              <a:t>"/&gt;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    &lt;listeners merge="true"&gt;</a:t>
            </a:r>
          </a:p>
          <a:p>
            <a:pPr lvl="1"/>
            <a:r>
              <a:rPr lang="en-US" sz="2000" dirty="0" smtClean="0"/>
              <a:t>        &lt;listener ref="</a:t>
            </a:r>
            <a:r>
              <a:rPr lang="en-US" sz="2000" dirty="0" err="1" smtClean="0"/>
              <a:t>listenerTwo</a:t>
            </a:r>
            <a:r>
              <a:rPr lang="en-US" sz="2000" dirty="0" smtClean="0"/>
              <a:t>"/&gt;</a:t>
            </a:r>
          </a:p>
          <a:p>
            <a:pPr lvl="1"/>
            <a:r>
              <a:rPr lang="en-US" sz="2000" dirty="0" smtClean="0"/>
              <a:t>    &lt;listeners&gt;</a:t>
            </a:r>
          </a:p>
          <a:p>
            <a:pPr lvl="1"/>
            <a:r>
              <a:rPr lang="en-US" sz="2000" dirty="0" smtClean="0"/>
              <a:t>&lt;/job&gt;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JobParametersValidator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job declared in the XML namespace or using any subclass of </a:t>
            </a:r>
            <a:r>
              <a:rPr lang="en-US" dirty="0" err="1" smtClean="0"/>
              <a:t>AbstractJob</a:t>
            </a:r>
            <a:r>
              <a:rPr lang="en-US" dirty="0" smtClean="0"/>
              <a:t> can optionally declare a </a:t>
            </a:r>
            <a:r>
              <a:rPr lang="en-US" dirty="0" err="1" smtClean="0"/>
              <a:t>validator</a:t>
            </a:r>
            <a:r>
              <a:rPr lang="en-US" dirty="0" smtClean="0"/>
              <a:t> for the job parameters at runtime. This is useful when for instance you need to assert that a job is started with all its mandatory parameters.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DefaultJobParametersValidator</a:t>
            </a:r>
            <a:r>
              <a:rPr lang="en-US" dirty="0" smtClean="0"/>
              <a:t> that can be used to constrain combinations of simple mandatory and optional parameters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4467761"/>
            <a:ext cx="70866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&lt;job id="job1" parent="baseJob3"&gt;</a:t>
            </a:r>
          </a:p>
          <a:p>
            <a:pPr lvl="1"/>
            <a:r>
              <a:rPr lang="en-US" sz="2000" dirty="0" smtClean="0"/>
              <a:t>    &lt;step id="step1" parent="</a:t>
            </a:r>
            <a:r>
              <a:rPr lang="en-US" sz="2000" dirty="0" err="1" smtClean="0"/>
              <a:t>standaloneStep</a:t>
            </a:r>
            <a:r>
              <a:rPr lang="en-US" sz="2000" dirty="0" smtClean="0"/>
              <a:t>"/&gt;</a:t>
            </a:r>
          </a:p>
          <a:p>
            <a:pPr lvl="1"/>
            <a:r>
              <a:rPr lang="en-US" sz="2000" dirty="0" smtClean="0"/>
              <a:t>    &lt;</a:t>
            </a:r>
            <a:r>
              <a:rPr lang="en-US" sz="2000" dirty="0" err="1" smtClean="0"/>
              <a:t>validator</a:t>
            </a:r>
            <a:r>
              <a:rPr lang="en-US" sz="2000" dirty="0" smtClean="0"/>
              <a:t> ref="</a:t>
            </a:r>
            <a:r>
              <a:rPr lang="en-US" sz="2000" dirty="0" err="1" smtClean="0"/>
              <a:t>paremetersValidator</a:t>
            </a:r>
            <a:r>
              <a:rPr lang="en-US" sz="2000" dirty="0" smtClean="0"/>
              <a:t>"/&gt;</a:t>
            </a:r>
          </a:p>
          <a:p>
            <a:pPr lvl="1"/>
            <a:r>
              <a:rPr lang="en-US" sz="2000" dirty="0" smtClean="0"/>
              <a:t>&lt;/job&gt;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Meta-Data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 far, both the </a:t>
            </a:r>
            <a:r>
              <a:rPr lang="en-US" dirty="0" err="1" smtClean="0"/>
              <a:t>JobLauncher</a:t>
            </a:r>
            <a:r>
              <a:rPr lang="en-US" dirty="0" smtClean="0"/>
              <a:t> and </a:t>
            </a:r>
            <a:r>
              <a:rPr lang="en-US" dirty="0" err="1" smtClean="0"/>
              <a:t>JobRepository</a:t>
            </a:r>
            <a:r>
              <a:rPr lang="en-US" dirty="0" smtClean="0"/>
              <a:t> interfaces have been discussed. Together, they represent simple launching of a job, and basic CRUD operations of batch domain objects</a:t>
            </a:r>
            <a:endParaRPr lang="en-US" b="1" dirty="0"/>
          </a:p>
        </p:txBody>
      </p:sp>
      <p:pic>
        <p:nvPicPr>
          <p:cNvPr id="25602" name="Picture 2" descr="http://docs.spring.io/spring-batch/reference/html/images/job-reposi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4267200" cy="3775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Meta-Data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 </a:t>
            </a:r>
            <a:r>
              <a:rPr lang="en-US" dirty="0" err="1" smtClean="0"/>
              <a:t>JobLauncher</a:t>
            </a:r>
            <a:r>
              <a:rPr lang="en-US" dirty="0" smtClean="0"/>
              <a:t> uses the </a:t>
            </a:r>
            <a:r>
              <a:rPr lang="en-US" dirty="0" err="1" smtClean="0"/>
              <a:t>JobRepository</a:t>
            </a:r>
            <a:r>
              <a:rPr lang="en-US" dirty="0" smtClean="0"/>
              <a:t> to create new </a:t>
            </a:r>
            <a:r>
              <a:rPr lang="en-US" dirty="0" err="1" smtClean="0"/>
              <a:t>JobExecution</a:t>
            </a:r>
            <a:r>
              <a:rPr lang="en-US" dirty="0" smtClean="0"/>
              <a:t> objects and run them. Job and Step implementations later use the same </a:t>
            </a:r>
            <a:r>
              <a:rPr lang="en-US" dirty="0" err="1" smtClean="0"/>
              <a:t>JobRepositoryfor</a:t>
            </a:r>
            <a:r>
              <a:rPr lang="en-US" dirty="0" smtClean="0"/>
              <a:t> basic updates of the same executions during the running of a Job. The basic operations suffice for simple scenarios, but in a large batch environment with hundreds of batch jobs and complex scheduling requirements, more advanced access of the meta data is required:</a:t>
            </a:r>
            <a:endParaRPr lang="en-US" b="1" dirty="0"/>
          </a:p>
        </p:txBody>
      </p:sp>
      <p:pic>
        <p:nvPicPr>
          <p:cNvPr id="34818" name="Picture 2" descr="http://docs.spring.io/spring-batch/reference/html/images/job-repository-advanc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5915025" cy="3738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Transaction attributes can be used to control the isolation, propagation, and timeout </a:t>
            </a:r>
            <a:r>
              <a:rPr lang="en-US" dirty="0" smtClean="0"/>
              <a:t>settings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2748677"/>
            <a:ext cx="79248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&lt;step id="step1"&gt;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tasklet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&lt;chunk reader="</a:t>
            </a:r>
            <a:r>
              <a:rPr lang="en-US" dirty="0" err="1" smtClean="0"/>
              <a:t>itemReader</a:t>
            </a:r>
            <a:r>
              <a:rPr lang="en-US" dirty="0" smtClean="0"/>
              <a:t>" writer="</a:t>
            </a:r>
            <a:r>
              <a:rPr lang="en-US" dirty="0" err="1" smtClean="0"/>
              <a:t>itemWriter</a:t>
            </a:r>
            <a:r>
              <a:rPr lang="en-US" dirty="0" smtClean="0"/>
              <a:t>" commit-interval="2"/&gt;</a:t>
            </a:r>
          </a:p>
          <a:p>
            <a:r>
              <a:rPr lang="en-US" dirty="0" smtClean="0"/>
              <a:t>        &lt;transaction-attributes isolation="DEFAULT"</a:t>
            </a:r>
          </a:p>
          <a:p>
            <a:r>
              <a:rPr lang="en-US" dirty="0" smtClean="0"/>
              <a:t>                                propagation="REQUIRED"</a:t>
            </a:r>
          </a:p>
          <a:p>
            <a:r>
              <a:rPr lang="en-US" dirty="0" smtClean="0"/>
              <a:t>                                timeout="30"/&gt;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tasklet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&lt;/step&gt;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/>
          </a:bodyPr>
          <a:lstStyle/>
          <a:p>
            <a:r>
              <a:rPr lang="en-US" dirty="0" smtClean="0"/>
              <a:t>Sequential</a:t>
            </a:r>
          </a:p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Split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002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simplest flow scenario is a job where all of the steps execute sequentially:</a:t>
            </a:r>
            <a:endParaRPr lang="en-US" dirty="0"/>
          </a:p>
        </p:txBody>
      </p:sp>
      <p:pic>
        <p:nvPicPr>
          <p:cNvPr id="36866" name="Picture 2" descr="http://docs.spring.io/spring-batch/reference/html/images/sequential-fl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209800"/>
            <a:ext cx="1514475" cy="3276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33400" y="2743200"/>
            <a:ext cx="32004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Achieved by </a:t>
            </a:r>
            <a:r>
              <a:rPr lang="en-US" dirty="0" smtClean="0"/>
              <a:t>using the 'next' attribute of the step element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541931"/>
            <a:ext cx="48768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&lt;job id="job"&gt;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stepA</a:t>
            </a:r>
            <a:r>
              <a:rPr lang="en-US" dirty="0" smtClean="0"/>
              <a:t>" parent="s1" next="</a:t>
            </a:r>
            <a:r>
              <a:rPr lang="en-US" dirty="0" err="1" smtClean="0"/>
              <a:t>stepB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stepB</a:t>
            </a:r>
            <a:r>
              <a:rPr lang="en-US" dirty="0" smtClean="0"/>
              <a:t>" parent="s2" next="</a:t>
            </a:r>
            <a:r>
              <a:rPr lang="en-US" dirty="0" err="1" smtClean="0"/>
              <a:t>stepC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stepC</a:t>
            </a:r>
            <a:r>
              <a:rPr lang="en-US" dirty="0" smtClean="0"/>
              <a:t>" parent="s3" /&gt;</a:t>
            </a:r>
          </a:p>
          <a:p>
            <a:r>
              <a:rPr lang="en-US" dirty="0" smtClean="0"/>
              <a:t>&lt;/job&gt;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715000"/>
            <a:ext cx="457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n-US" dirty="0" smtClean="0"/>
              <a:t>'step A' will execute first because it is the first Step listed. If 'step A' completes normally, then 'step B' will execute, and so 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 smtClean="0"/>
              <a:t>there are only two possibilities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 Step is successful and the next Step should be executed.</a:t>
            </a:r>
          </a:p>
          <a:p>
            <a:pPr lvl="1"/>
            <a:r>
              <a:rPr lang="en-US" dirty="0" smtClean="0"/>
              <a:t>The Step failed and thus the Job should fail.</a:t>
            </a:r>
          </a:p>
          <a:p>
            <a:pPr lvl="1"/>
            <a:endParaRPr lang="en-US" dirty="0"/>
          </a:p>
        </p:txBody>
      </p:sp>
      <p:pic>
        <p:nvPicPr>
          <p:cNvPr id="35842" name="Picture 2" descr="http://docs.spring.io/spring-batch/reference/html/images/conditional-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5" y="3238499"/>
            <a:ext cx="3400425" cy="2933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28600" y="3200400"/>
            <a:ext cx="48768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&lt;job id="job"&gt;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stepA</a:t>
            </a:r>
            <a:r>
              <a:rPr lang="en-US" dirty="0" smtClean="0"/>
              <a:t>" parent="s1"&gt;</a:t>
            </a:r>
          </a:p>
          <a:p>
            <a:r>
              <a:rPr lang="en-US" dirty="0" smtClean="0"/>
              <a:t>        &lt;next on="*" to="</a:t>
            </a:r>
            <a:r>
              <a:rPr lang="en-US" dirty="0" err="1" smtClean="0"/>
              <a:t>stepB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&lt;next on="FAILED" to="</a:t>
            </a:r>
            <a:r>
              <a:rPr lang="en-US" dirty="0" err="1" smtClean="0"/>
              <a:t>stepC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&lt;/step&gt;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stepB</a:t>
            </a:r>
            <a:r>
              <a:rPr lang="en-US" dirty="0" smtClean="0"/>
              <a:t>" parent="s2" next="</a:t>
            </a:r>
            <a:r>
              <a:rPr lang="en-US" dirty="0" err="1" smtClean="0"/>
              <a:t>stepC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&lt;step id="</a:t>
            </a:r>
            <a:r>
              <a:rPr lang="en-US" dirty="0" err="1" smtClean="0"/>
              <a:t>stepC</a:t>
            </a:r>
            <a:r>
              <a:rPr lang="en-US" dirty="0" smtClean="0"/>
              <a:t>" parent="s3" /&gt;</a:t>
            </a:r>
          </a:p>
          <a:p>
            <a:r>
              <a:rPr lang="en-US" dirty="0" smtClean="0"/>
              <a:t>&lt;/job&gt;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581471"/>
            <a:ext cx="4953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"*" will zero or more characters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"?" will match exactly one </a:t>
            </a:r>
            <a:r>
              <a:rPr lang="en-US" dirty="0" smtClean="0"/>
              <a:t>character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6336268"/>
            <a:ext cx="8839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For example, "c*t" will match "cat" and "count", while "</a:t>
            </a:r>
            <a:r>
              <a:rPr lang="en-US" dirty="0" err="1" smtClean="0"/>
              <a:t>c?t</a:t>
            </a:r>
            <a:r>
              <a:rPr lang="en-US" dirty="0" smtClean="0"/>
              <a:t>" will match "cat" but not "count"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Programmatic Flow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 In </a:t>
            </a:r>
            <a:r>
              <a:rPr lang="en-US" dirty="0" smtClean="0"/>
              <a:t>some situations, more information than the </a:t>
            </a:r>
            <a:r>
              <a:rPr lang="en-US" dirty="0" err="1" smtClean="0"/>
              <a:t>ExitStatus</a:t>
            </a:r>
            <a:r>
              <a:rPr lang="en-US" dirty="0" smtClean="0"/>
              <a:t> </a:t>
            </a:r>
            <a:r>
              <a:rPr lang="en-US" dirty="0" smtClean="0"/>
              <a:t>is </a:t>
            </a:r>
            <a:r>
              <a:rPr lang="en-US" dirty="0" smtClean="0"/>
              <a:t>required to decide which step to execute </a:t>
            </a:r>
            <a:r>
              <a:rPr lang="en-US" dirty="0" smtClean="0"/>
              <a:t>next use </a:t>
            </a:r>
            <a:r>
              <a:rPr lang="en-US" dirty="0" err="1" smtClean="0"/>
              <a:t>JobExecutionDecider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164681"/>
            <a:ext cx="449580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MyDecider</a:t>
            </a:r>
            <a:r>
              <a:rPr lang="en-US" dirty="0" smtClean="0"/>
              <a:t> implements </a:t>
            </a:r>
            <a:r>
              <a:rPr lang="en-US" dirty="0" err="1" smtClean="0"/>
              <a:t>JobExecutionDecider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 </a:t>
            </a:r>
            <a:r>
              <a:rPr lang="en-US" dirty="0" err="1" smtClean="0"/>
              <a:t>FlowExecutionStatus</a:t>
            </a:r>
            <a:r>
              <a:rPr lang="en-US" dirty="0" smtClean="0"/>
              <a:t> decide(</a:t>
            </a:r>
            <a:r>
              <a:rPr lang="en-US" dirty="0" err="1" smtClean="0"/>
              <a:t>JobExecution</a:t>
            </a:r>
            <a:r>
              <a:rPr lang="en-US" dirty="0" smtClean="0"/>
              <a:t> </a:t>
            </a:r>
            <a:r>
              <a:rPr lang="en-US" dirty="0" err="1" smtClean="0"/>
              <a:t>jobExecution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StepExecution</a:t>
            </a:r>
            <a:r>
              <a:rPr lang="en-US" dirty="0" smtClean="0"/>
              <a:t> </a:t>
            </a:r>
            <a:r>
              <a:rPr lang="en-US" dirty="0" err="1" smtClean="0"/>
              <a:t>stepExecution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someCondition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return "FAILED";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else {</a:t>
            </a:r>
          </a:p>
          <a:p>
            <a:r>
              <a:rPr lang="en-US" dirty="0" smtClean="0"/>
              <a:t>            return "COMPLETED";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333685"/>
            <a:ext cx="4572000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&lt;job id="job"&gt;</a:t>
            </a:r>
          </a:p>
          <a:p>
            <a:r>
              <a:rPr lang="en-US" dirty="0" smtClean="0"/>
              <a:t>    &lt;step id="step1" parent="s1" next="decision" /&gt;</a:t>
            </a:r>
          </a:p>
          <a:p>
            <a:endParaRPr lang="en-US" dirty="0" smtClean="0"/>
          </a:p>
          <a:p>
            <a:r>
              <a:rPr lang="en-US" dirty="0" smtClean="0"/>
              <a:t>    &lt;decision id="decision" decider="decider"&gt;</a:t>
            </a:r>
          </a:p>
          <a:p>
            <a:r>
              <a:rPr lang="en-US" dirty="0" smtClean="0"/>
              <a:t>        &lt;next on="FAILED" to="step2" /&gt;</a:t>
            </a:r>
          </a:p>
          <a:p>
            <a:r>
              <a:rPr lang="en-US" dirty="0" smtClean="0"/>
              <a:t>        &lt;next on="COMPLETED" to="step3" /&gt;</a:t>
            </a:r>
          </a:p>
          <a:p>
            <a:r>
              <a:rPr lang="en-US" dirty="0" smtClean="0"/>
              <a:t>    &lt;/decision&gt;</a:t>
            </a:r>
          </a:p>
          <a:p>
            <a:endParaRPr lang="en-US" dirty="0" smtClean="0"/>
          </a:p>
          <a:p>
            <a:r>
              <a:rPr lang="en-US" dirty="0" smtClean="0"/>
              <a:t>    &lt;step id="step2" parent="s2" next="step3"/&gt;</a:t>
            </a:r>
          </a:p>
          <a:p>
            <a:r>
              <a:rPr lang="en-US" dirty="0" smtClean="0"/>
              <a:t>    &lt;step id="step3" parent="s3" /&gt;</a:t>
            </a:r>
          </a:p>
          <a:p>
            <a:r>
              <a:rPr lang="en-US" dirty="0" smtClean="0"/>
              <a:t>&lt;/job&gt;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beans:bean</a:t>
            </a:r>
            <a:r>
              <a:rPr lang="en-US" dirty="0" smtClean="0"/>
              <a:t> id="decider" class="</a:t>
            </a:r>
            <a:r>
              <a:rPr lang="en-US" dirty="0" err="1" smtClean="0"/>
              <a:t>com.MyDecider</a:t>
            </a:r>
            <a:r>
              <a:rPr lang="en-US" dirty="0" smtClean="0"/>
              <a:t>"/&gt;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Every scenario described so far has involved a Job that executes its Steps one at a time in a linear fashion. In addition to this typical style, the Spring Batch namespace also allows for a job to be configured with parallel flows using the 'split' element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164681"/>
            <a:ext cx="61722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 smtClean="0"/>
              <a:t>&lt;split id="split1" next="step4"&gt;</a:t>
            </a:r>
          </a:p>
          <a:p>
            <a:pPr lvl="1"/>
            <a:r>
              <a:rPr lang="en-US" dirty="0" smtClean="0"/>
              <a:t>    &lt;flow&gt;</a:t>
            </a:r>
          </a:p>
          <a:p>
            <a:pPr lvl="1"/>
            <a:r>
              <a:rPr lang="en-US" dirty="0" smtClean="0"/>
              <a:t>        &lt;step id="step1" parent="s1" next="step2"/&gt;</a:t>
            </a:r>
          </a:p>
          <a:p>
            <a:pPr lvl="1"/>
            <a:r>
              <a:rPr lang="en-US" dirty="0" smtClean="0"/>
              <a:t>        &lt;step id="step2" parent="s2"/&gt;</a:t>
            </a:r>
          </a:p>
          <a:p>
            <a:pPr lvl="1"/>
            <a:r>
              <a:rPr lang="en-US" dirty="0" smtClean="0"/>
              <a:t>    &lt;/flow&gt;</a:t>
            </a:r>
          </a:p>
          <a:p>
            <a:pPr lvl="1"/>
            <a:r>
              <a:rPr lang="en-US" dirty="0" smtClean="0"/>
              <a:t>    &lt;flow&gt;</a:t>
            </a:r>
          </a:p>
          <a:p>
            <a:pPr lvl="1"/>
            <a:r>
              <a:rPr lang="en-US" dirty="0" smtClean="0"/>
              <a:t>        &lt;step id="step3" parent="s3"/&gt;</a:t>
            </a:r>
          </a:p>
          <a:p>
            <a:pPr lvl="1"/>
            <a:r>
              <a:rPr lang="en-US" dirty="0" smtClean="0"/>
              <a:t>    &lt;/flow&gt;</a:t>
            </a:r>
          </a:p>
          <a:p>
            <a:pPr lvl="1"/>
            <a:r>
              <a:rPr lang="en-US" dirty="0" smtClean="0"/>
              <a:t>&lt;/split&gt;</a:t>
            </a:r>
          </a:p>
          <a:p>
            <a:pPr lvl="1"/>
            <a:r>
              <a:rPr lang="en-US" dirty="0" smtClean="0"/>
              <a:t>&lt;step id="step4" parent="s4"/&gt;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Binding of Job and Step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Both the XML and Flat File examples above use the Spring Resource abstraction to obtain a file. This works because Resource has a </a:t>
            </a:r>
            <a:r>
              <a:rPr lang="en-US" dirty="0" err="1" smtClean="0"/>
              <a:t>getFile</a:t>
            </a:r>
            <a:r>
              <a:rPr lang="en-US" dirty="0" smtClean="0"/>
              <a:t> method, which returns </a:t>
            </a:r>
            <a:r>
              <a:rPr lang="en-US" dirty="0" smtClean="0"/>
              <a:t>a </a:t>
            </a:r>
            <a:r>
              <a:rPr lang="en-US" dirty="0" err="1" smtClean="0"/>
              <a:t>java.io.File</a:t>
            </a:r>
            <a:r>
              <a:rPr lang="en-US" dirty="0" smtClean="0"/>
              <a:t>. Both XML and Flat File resources can be configured using standard Spring constructs: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200400"/>
            <a:ext cx="77724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&lt;bean id="</a:t>
            </a:r>
            <a:r>
              <a:rPr lang="en-US" dirty="0" err="1" smtClean="0"/>
              <a:t>flatFileItemReader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class="</a:t>
            </a:r>
            <a:r>
              <a:rPr lang="en-US" dirty="0" err="1" smtClean="0"/>
              <a:t>org.springframework.batch.item.file.FlatFileItemReader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&lt;property name="resource"</a:t>
            </a:r>
          </a:p>
          <a:p>
            <a:r>
              <a:rPr lang="en-US" dirty="0" smtClean="0"/>
              <a:t>              value</a:t>
            </a:r>
            <a:r>
              <a:rPr lang="en-US" dirty="0" smtClean="0"/>
              <a:t>=“</a:t>
            </a:r>
            <a:r>
              <a:rPr lang="en-US" dirty="0" err="1" smtClean="0"/>
              <a:t>classpath:outputs</a:t>
            </a:r>
            <a:r>
              <a:rPr lang="en-US" dirty="0" smtClean="0"/>
              <a:t>/205CustomerReportStep.TEMP.txt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&lt;/bean&gt;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105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above Resource will load the file from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file: </a:t>
            </a:r>
            <a:r>
              <a:rPr lang="en-US" dirty="0" smtClean="0"/>
              <a:t> </a:t>
            </a:r>
            <a:r>
              <a:rPr lang="en-US" dirty="0" smtClean="0"/>
              <a:t>can be used for file system location</a:t>
            </a:r>
          </a:p>
          <a:p>
            <a:r>
              <a:rPr lang="en-US" dirty="0" smtClean="0"/>
              <a:t>Default is </a:t>
            </a:r>
            <a:r>
              <a:rPr lang="en-US" dirty="0" err="1" smtClean="0"/>
              <a:t>classpath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Intercepting Job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During the course of the execution of a Job, it may be useful to be notified of various events in its lifecycle so that custom code may be executed.</a:t>
            </a:r>
          </a:p>
          <a:p>
            <a:r>
              <a:rPr lang="en-US" dirty="0" smtClean="0"/>
              <a:t>The Simple Job allows for this by calling a </a:t>
            </a:r>
            <a:r>
              <a:rPr lang="en-US" dirty="0" err="1" smtClean="0"/>
              <a:t>JobListener</a:t>
            </a:r>
            <a:r>
              <a:rPr lang="en-US" dirty="0" smtClean="0"/>
              <a:t> at the appropriate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429000"/>
            <a:ext cx="53340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public interface </a:t>
            </a:r>
            <a:r>
              <a:rPr lang="en-US" sz="2000" dirty="0" err="1" smtClean="0"/>
              <a:t>JobExecutionListener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void </a:t>
            </a:r>
            <a:r>
              <a:rPr lang="en-US" sz="2000" dirty="0" err="1" smtClean="0"/>
              <a:t>beforeJob</a:t>
            </a:r>
            <a:r>
              <a:rPr lang="en-US" sz="2000" dirty="0" smtClean="0"/>
              <a:t>(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void </a:t>
            </a:r>
            <a:r>
              <a:rPr lang="en-US" sz="2000" dirty="0" err="1" smtClean="0"/>
              <a:t>afterJob</a:t>
            </a:r>
            <a:r>
              <a:rPr lang="en-US" sz="2000" dirty="0" smtClean="0"/>
              <a:t>(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jobExecution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" y="4876800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BeforeJob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AfterJob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84749" y="4419600"/>
            <a:ext cx="1692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4953000"/>
            <a:ext cx="449580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&lt;job id="</a:t>
            </a:r>
            <a:r>
              <a:rPr lang="en-US" dirty="0" err="1" smtClean="0"/>
              <a:t>footballJob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// steps</a:t>
            </a:r>
          </a:p>
          <a:p>
            <a:r>
              <a:rPr lang="en-US" dirty="0" smtClean="0"/>
              <a:t>	</a:t>
            </a:r>
            <a:r>
              <a:rPr lang="nb-NO" b="1" dirty="0" smtClean="0"/>
              <a:t>&lt;listeners&gt;</a:t>
            </a:r>
          </a:p>
          <a:p>
            <a:r>
              <a:rPr lang="nb-NO" b="1" dirty="0" smtClean="0"/>
              <a:t>	&lt;listener ref="sampleListener"/&gt;</a:t>
            </a:r>
          </a:p>
          <a:p>
            <a:r>
              <a:rPr lang="nb-NO" b="1" dirty="0" smtClean="0"/>
              <a:t>	&lt;/listeners&gt;</a:t>
            </a:r>
            <a:endParaRPr lang="en-US" dirty="0" smtClean="0"/>
          </a:p>
          <a:p>
            <a:r>
              <a:rPr lang="en-US" dirty="0" smtClean="0"/>
              <a:t>&lt;/job&gt;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Binding of Job and Step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Often in a batch setting it is preferable to parameterize the file name in the </a:t>
            </a:r>
            <a:r>
              <a:rPr lang="en-US" dirty="0" err="1" smtClean="0"/>
              <a:t>JobParameters</a:t>
            </a:r>
            <a:r>
              <a:rPr lang="en-US" dirty="0" smtClean="0"/>
              <a:t> of the </a:t>
            </a:r>
            <a:r>
              <a:rPr lang="en-US" dirty="0" smtClean="0"/>
              <a:t>job.</a:t>
            </a:r>
            <a:endParaRPr lang="en-US" dirty="0" smtClean="0"/>
          </a:p>
          <a:p>
            <a:r>
              <a:rPr lang="en-US" dirty="0" smtClean="0"/>
              <a:t>Any bean that uses late-binding must be declared with scope="step"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2743200"/>
            <a:ext cx="85344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&lt;bean id="</a:t>
            </a:r>
            <a:r>
              <a:rPr lang="en-US" dirty="0" err="1" smtClean="0"/>
              <a:t>flatFileItemReader</a:t>
            </a:r>
            <a:r>
              <a:rPr lang="en-US" dirty="0" smtClean="0"/>
              <a:t>" scope="step"</a:t>
            </a:r>
          </a:p>
          <a:p>
            <a:r>
              <a:rPr lang="en-US" dirty="0" smtClean="0"/>
              <a:t>      class="</a:t>
            </a:r>
            <a:r>
              <a:rPr lang="en-US" dirty="0" err="1" smtClean="0"/>
              <a:t>org.springframework.batch.item.file.FlatFileItemReader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&lt;property name="resource" value="#{</a:t>
            </a:r>
            <a:r>
              <a:rPr lang="en-US" dirty="0" err="1" smtClean="0"/>
              <a:t>jobParameters</a:t>
            </a:r>
            <a:r>
              <a:rPr lang="en-US" dirty="0" smtClean="0"/>
              <a:t>['input.file.name']}" /&gt;</a:t>
            </a:r>
          </a:p>
          <a:p>
            <a:r>
              <a:rPr lang="en-US" dirty="0" smtClean="0"/>
              <a:t>&lt;/bean&gt;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4114800"/>
            <a:ext cx="85344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&lt;bean id="</a:t>
            </a:r>
            <a:r>
              <a:rPr lang="en-US" dirty="0" err="1" smtClean="0"/>
              <a:t>flatFileItemReader</a:t>
            </a:r>
            <a:r>
              <a:rPr lang="en-US" dirty="0" smtClean="0"/>
              <a:t>" scope="step"</a:t>
            </a:r>
          </a:p>
          <a:p>
            <a:r>
              <a:rPr lang="en-US" dirty="0" smtClean="0"/>
              <a:t>      class="</a:t>
            </a:r>
            <a:r>
              <a:rPr lang="en-US" dirty="0" err="1" smtClean="0"/>
              <a:t>org.springframework.batch.item.file.FlatFileItemReader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&lt;property name="resource" value="#{</a:t>
            </a:r>
            <a:r>
              <a:rPr lang="en-US" dirty="0" err="1" smtClean="0"/>
              <a:t>jobExecutionContext</a:t>
            </a:r>
            <a:r>
              <a:rPr lang="en-US" dirty="0" smtClean="0"/>
              <a:t>['input.file.name']}" /&gt;</a:t>
            </a:r>
          </a:p>
          <a:p>
            <a:r>
              <a:rPr lang="en-US" dirty="0" smtClean="0"/>
              <a:t>&lt;/bean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5486400"/>
            <a:ext cx="85344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&lt;bean id="</a:t>
            </a:r>
            <a:r>
              <a:rPr lang="en-US" dirty="0" err="1" smtClean="0"/>
              <a:t>flatFileItemReader</a:t>
            </a:r>
            <a:r>
              <a:rPr lang="en-US" dirty="0" smtClean="0"/>
              <a:t>" scope="step"</a:t>
            </a:r>
          </a:p>
          <a:p>
            <a:r>
              <a:rPr lang="en-US" dirty="0" smtClean="0"/>
              <a:t>      class="</a:t>
            </a:r>
            <a:r>
              <a:rPr lang="en-US" dirty="0" err="1" smtClean="0"/>
              <a:t>org.springframework.batch.item.file.FlatFileItemReader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&lt;property name="resource" value="#{</a:t>
            </a:r>
            <a:r>
              <a:rPr lang="en-US" dirty="0" err="1" smtClean="0"/>
              <a:t>stepExecutionContext</a:t>
            </a:r>
            <a:r>
              <a:rPr lang="en-US" dirty="0" smtClean="0"/>
              <a:t>['input.file.name']}" /&gt;</a:t>
            </a:r>
          </a:p>
          <a:p>
            <a:r>
              <a:rPr lang="en-US" dirty="0" smtClean="0"/>
              <a:t>&lt;/bean&gt;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Multi-threaded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simplest way to start parallel processing is to add a </a:t>
            </a:r>
            <a:r>
              <a:rPr lang="en-US" dirty="0" err="1" smtClean="0"/>
              <a:t>TaskExecutor</a:t>
            </a:r>
            <a:r>
              <a:rPr lang="en-US" dirty="0" smtClean="0"/>
              <a:t> to your Step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s </a:t>
            </a:r>
            <a:r>
              <a:rPr lang="en-US" dirty="0" smtClean="0"/>
              <a:t>an attribute of the </a:t>
            </a:r>
            <a:r>
              <a:rPr lang="en-US" dirty="0" err="1" smtClean="0"/>
              <a:t>tasklet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3505200"/>
            <a:ext cx="85344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&lt;step id="loading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 err="1" smtClean="0"/>
              <a:t>tasklet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task-executor</a:t>
            </a:r>
            <a:r>
              <a:rPr lang="en-US" sz="2400" b="1" dirty="0" smtClean="0"/>
              <a:t>="</a:t>
            </a:r>
            <a:r>
              <a:rPr lang="en-US" sz="2400" b="1" dirty="0" err="1" smtClean="0"/>
              <a:t>taskExecutor</a:t>
            </a:r>
            <a:r>
              <a:rPr lang="en-US" sz="2400" b="1" dirty="0" smtClean="0"/>
              <a:t>"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	...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&lt;/</a:t>
            </a:r>
            <a:r>
              <a:rPr lang="en-US" sz="2400" dirty="0" err="1" smtClean="0"/>
              <a:t>tasklet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&lt;/step&gt;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5867400"/>
            <a:ext cx="739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The simplest multi-threaded </a:t>
            </a:r>
            <a:r>
              <a:rPr lang="en-US" dirty="0" err="1" smtClean="0"/>
              <a:t>TaskExecutor</a:t>
            </a:r>
            <a:r>
              <a:rPr lang="en-US" dirty="0" smtClean="0"/>
              <a:t> is a </a:t>
            </a:r>
            <a:r>
              <a:rPr lang="en-US" dirty="0" err="1" smtClean="0"/>
              <a:t>SimpleAsyncTaskExecutor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800" y="1486494"/>
            <a:ext cx="7848600" cy="4990506"/>
            <a:chOff x="685800" y="1515070"/>
            <a:chExt cx="7848600" cy="4990506"/>
          </a:xfrm>
        </p:grpSpPr>
        <p:pic>
          <p:nvPicPr>
            <p:cNvPr id="50178" name="Picture 2" descr="http://docs.spring.io/spring-batch/reference/html/images/partitioning-over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1828800"/>
              <a:ext cx="6115050" cy="46767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685800" y="1515070"/>
              <a:ext cx="7848600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Spring Batch also provides an SPI for partitioning a Step execution and executing it remotely. In this case the remote participants are simply Step instances that could just as easily have been configured and used for local processing.</a:t>
              </a:r>
              <a:endParaRPr lang="en-US" sz="2000" dirty="0" smtClean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52600" y="2819400"/>
              <a:ext cx="6172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JobExecution</a:t>
            </a:r>
            <a:r>
              <a:rPr lang="en-US" dirty="0" smtClean="0"/>
              <a:t> Properties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874520"/>
          <a:ext cx="8763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717"/>
                <a:gridCol w="6824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ndicates the status of the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epresenting the current system time when the execution was started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epresenting the current system time when the execution finished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ndicating the result of the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epresenting the current system time when the </a:t>
                      </a:r>
                      <a:r>
                        <a:rPr lang="en-US" dirty="0" err="1" smtClean="0"/>
                        <a:t>JobExecution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was first persisted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lastUpdated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epresenting the last time a </a:t>
                      </a:r>
                      <a:r>
                        <a:rPr lang="en-US" dirty="0" err="1" smtClean="0"/>
                        <a:t>JobExecution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was persisted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'property bag' containing any user data that needs to be persisted between executions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list of exceptions encountered during the execution of a </a:t>
                      </a:r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Intercepting </a:t>
            </a:r>
            <a:r>
              <a:rPr lang="en-US" dirty="0" smtClean="0"/>
              <a:t>Step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Just as with the Job, there are many events during the execution of a Step where a user may need to perform some </a:t>
            </a:r>
            <a:r>
              <a:rPr lang="en-US" dirty="0" smtClean="0"/>
              <a:t>functionality.</a:t>
            </a:r>
          </a:p>
          <a:p>
            <a:r>
              <a:rPr lang="en-US" dirty="0" smtClean="0"/>
              <a:t>Any class that implements one of the extensions of </a:t>
            </a:r>
            <a:r>
              <a:rPr lang="en-US" dirty="0" err="1" smtClean="0"/>
              <a:t>StepListener</a:t>
            </a:r>
            <a:r>
              <a:rPr lang="en-US" dirty="0" smtClean="0"/>
              <a:t> (but not that interface itself since it is empty) can be applied to a step via the listeners element.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429000"/>
            <a:ext cx="66294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public interface </a:t>
            </a:r>
            <a:r>
              <a:rPr lang="en-US" sz="2000" dirty="0" err="1" smtClean="0"/>
              <a:t>StepExecutionListener</a:t>
            </a:r>
            <a:r>
              <a:rPr lang="en-US" sz="2000" dirty="0" smtClean="0"/>
              <a:t> </a:t>
            </a:r>
            <a:r>
              <a:rPr lang="en-US" sz="2000" dirty="0" smtClean="0"/>
              <a:t>extends </a:t>
            </a:r>
            <a:r>
              <a:rPr lang="en-US" sz="2000" dirty="0" err="1" smtClean="0"/>
              <a:t>StepListener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beforeStep</a:t>
            </a:r>
            <a:r>
              <a:rPr lang="en-US" sz="2000" dirty="0" smtClean="0"/>
              <a:t>(</a:t>
            </a:r>
            <a:r>
              <a:rPr lang="en-US" sz="2000" dirty="0" err="1" smtClean="0"/>
              <a:t>StepExecution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stepExecution</a:t>
            </a:r>
            <a:r>
              <a:rPr lang="en-US" sz="2000" dirty="0" smtClean="0"/>
              <a:t>); </a:t>
            </a:r>
            <a:r>
              <a:rPr lang="en-US" sz="2000" dirty="0" err="1" smtClean="0"/>
              <a:t>ExitStatus</a:t>
            </a:r>
            <a:r>
              <a:rPr lang="en-US" sz="2000" dirty="0" smtClean="0"/>
              <a:t> </a:t>
            </a:r>
            <a:r>
              <a:rPr lang="en-US" sz="2000" dirty="0" err="1" smtClean="0"/>
              <a:t>afterStep</a:t>
            </a:r>
            <a:r>
              <a:rPr lang="en-US" sz="2000" dirty="0" smtClean="0"/>
              <a:t>(</a:t>
            </a:r>
            <a:r>
              <a:rPr lang="en-US" sz="2000" dirty="0" err="1" smtClean="0"/>
              <a:t>StepExecution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stepExecution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52400" y="5029200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BeforeStep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AfterStep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0" y="4196477"/>
            <a:ext cx="4495800" cy="2585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&lt;step id="step1"&gt;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tasklet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&lt;chunk reader="reader" writer="writer" commit-interval="10"/&gt;</a:t>
            </a:r>
          </a:p>
          <a:p>
            <a:r>
              <a:rPr lang="en-US" dirty="0" smtClean="0"/>
              <a:t>        &lt;listeners&gt;</a:t>
            </a:r>
          </a:p>
          <a:p>
            <a:r>
              <a:rPr lang="en-US" dirty="0" smtClean="0"/>
              <a:t>            &lt;listener ref</a:t>
            </a:r>
            <a:r>
              <a:rPr lang="en-US" dirty="0" smtClean="0"/>
              <a:t>=“</a:t>
            </a:r>
            <a:r>
              <a:rPr lang="en-US" dirty="0" err="1" smtClean="0"/>
              <a:t>myStepListener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    &lt;/listeners&gt;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tasklet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&lt;/step&gt;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2949" y="3897868"/>
            <a:ext cx="16924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StepExecution</a:t>
            </a:r>
            <a:r>
              <a:rPr lang="en-US" dirty="0" smtClean="0"/>
              <a:t> </a:t>
            </a:r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696720"/>
          <a:ext cx="87630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717"/>
                <a:gridCol w="6824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ndicates the status of the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epresenting the current system time when the execution was started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epresenting the current system time when the execution finished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ndicating the result of the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'property bag' containing any user data that needs to be persisted between executions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items that have been successfully 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items that have been successfully written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transactions that have been committed for this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times the business transaction controlled by the </a:t>
                      </a:r>
                      <a:r>
                        <a:rPr lang="en-US" dirty="0" smtClean="0"/>
                        <a:t>Step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has been rolled 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ChunkListener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chunk is defined as the items processed within the scope of a transaction. </a:t>
            </a:r>
            <a:endParaRPr lang="en-US" dirty="0" smtClean="0"/>
          </a:p>
          <a:p>
            <a:r>
              <a:rPr lang="en-US" dirty="0" smtClean="0"/>
              <a:t>Committing </a:t>
            </a:r>
            <a:r>
              <a:rPr lang="en-US" dirty="0" smtClean="0"/>
              <a:t>a transaction, at each commit interval, commits a 'chunk'.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dirty="0" err="1" smtClean="0"/>
              <a:t>ChunkListener</a:t>
            </a:r>
            <a:r>
              <a:rPr lang="en-US" dirty="0" smtClean="0"/>
              <a:t> can </a:t>
            </a:r>
            <a:r>
              <a:rPr lang="en-US" dirty="0" smtClean="0"/>
              <a:t>be useful to perform logic before a chunk begins processing or after a chunk has completed successfully: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429000"/>
            <a:ext cx="80010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public interface </a:t>
            </a:r>
            <a:r>
              <a:rPr lang="en-US" sz="2800" dirty="0" err="1" smtClean="0"/>
              <a:t>ChunkListener</a:t>
            </a:r>
            <a:r>
              <a:rPr lang="en-US" sz="2800" dirty="0" smtClean="0"/>
              <a:t> extends </a:t>
            </a:r>
            <a:r>
              <a:rPr lang="en-US" sz="2800" dirty="0" err="1" smtClean="0"/>
              <a:t>StepListener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</a:t>
            </a:r>
            <a:r>
              <a:rPr lang="en-US" sz="2800" dirty="0" smtClean="0"/>
              <a:t>void </a:t>
            </a:r>
            <a:r>
              <a:rPr lang="en-US" sz="2800" dirty="0" err="1" smtClean="0"/>
              <a:t>beforeChunk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void </a:t>
            </a:r>
            <a:r>
              <a:rPr lang="en-US" sz="2800" dirty="0" err="1" smtClean="0"/>
              <a:t>afterChunk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667000" y="5678269"/>
            <a:ext cx="2362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BeforeChunk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AfterChunk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ItemReadListener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discussing skip logic above, it was mentioned that it may be beneficial to log the skipped records, so that they can be deal with later.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case of read errors, this can be done with an </a:t>
            </a:r>
            <a:r>
              <a:rPr lang="en-US" dirty="0" err="1" smtClean="0"/>
              <a:t>ItemReaderListener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80010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public interface </a:t>
            </a:r>
            <a:r>
              <a:rPr lang="en-US" sz="2400" dirty="0" err="1" smtClean="0"/>
              <a:t>ItemReadListener</a:t>
            </a:r>
            <a:r>
              <a:rPr lang="en-US" sz="2400" dirty="0" smtClean="0"/>
              <a:t>&lt;T&gt; extends </a:t>
            </a:r>
            <a:r>
              <a:rPr lang="en-US" sz="2400" dirty="0" err="1" smtClean="0"/>
              <a:t>StepListener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beforeRead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afterRead</a:t>
            </a:r>
            <a:r>
              <a:rPr lang="en-US" sz="2400" dirty="0" smtClean="0"/>
              <a:t>(T item);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onReadError</a:t>
            </a:r>
            <a:r>
              <a:rPr lang="en-US" sz="2400" dirty="0" smtClean="0"/>
              <a:t>(Exception ex);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67000" y="5334000"/>
            <a:ext cx="2362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BeforeRead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AfterRead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OnReadError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ItemProcessListener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Just as with the </a:t>
            </a:r>
            <a:r>
              <a:rPr lang="en-US" dirty="0" err="1" smtClean="0"/>
              <a:t>ItemReadListener</a:t>
            </a:r>
            <a:r>
              <a:rPr lang="en-US" dirty="0" smtClean="0"/>
              <a:t>, the processing of an item can be 'listened'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3058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public interface </a:t>
            </a:r>
            <a:r>
              <a:rPr lang="en-US" sz="2400" dirty="0" err="1" smtClean="0"/>
              <a:t>ItemProcessListener</a:t>
            </a:r>
            <a:r>
              <a:rPr lang="en-US" sz="2400" dirty="0" smtClean="0"/>
              <a:t>&lt;T, S&gt; extends </a:t>
            </a:r>
            <a:r>
              <a:rPr lang="en-US" sz="2400" dirty="0" err="1" smtClean="0"/>
              <a:t>StepListener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beforeProcess</a:t>
            </a:r>
            <a:r>
              <a:rPr lang="en-US" sz="2400" dirty="0" smtClean="0"/>
              <a:t>(T item);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afterProcess</a:t>
            </a:r>
            <a:r>
              <a:rPr lang="en-US" sz="2400" dirty="0" smtClean="0"/>
              <a:t>(T item, S result);</a:t>
            </a:r>
          </a:p>
          <a:p>
            <a:r>
              <a:rPr lang="en-US" sz="2400" dirty="0" smtClean="0"/>
              <a:t>    void </a:t>
            </a:r>
            <a:r>
              <a:rPr lang="en-US" sz="2400" dirty="0" err="1" smtClean="0"/>
              <a:t>onProcessError</a:t>
            </a:r>
            <a:r>
              <a:rPr lang="en-US" sz="2400" dirty="0" smtClean="0"/>
              <a:t>(T item, Exception e);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5800" y="5029200"/>
            <a:ext cx="29718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BeforeProcess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AfterProcess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OnProcessError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133600"/>
            <a:ext cx="311264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Object returned by </a:t>
            </a:r>
            <a:r>
              <a:rPr lang="en-US" dirty="0" err="1" smtClean="0"/>
              <a:t>ItemReader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2133600"/>
            <a:ext cx="3380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Object to be passed to </a:t>
            </a:r>
            <a:r>
              <a:rPr lang="en-US" dirty="0" err="1" smtClean="0"/>
              <a:t>ItemWriter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4010828" y="1877228"/>
            <a:ext cx="316468" cy="1567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6249582" y="1663551"/>
            <a:ext cx="316468" cy="19952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1759</Words>
  <Application>Microsoft Office PowerPoint</Application>
  <PresentationFormat>On-screen Show (4:3)</PresentationFormat>
  <Paragraphs>320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Spring Batch</vt:lpstr>
      <vt:lpstr>Listeners</vt:lpstr>
      <vt:lpstr>Intercepting Job Execution</vt:lpstr>
      <vt:lpstr>JobExecution Properties</vt:lpstr>
      <vt:lpstr>Intercepting Step Execution</vt:lpstr>
      <vt:lpstr>StepExecution Properties</vt:lpstr>
      <vt:lpstr>ChunkListener</vt:lpstr>
      <vt:lpstr>ItemReadListener</vt:lpstr>
      <vt:lpstr>ItemProcessListener</vt:lpstr>
      <vt:lpstr>ItemWriteListener</vt:lpstr>
      <vt:lpstr>SkipListener</vt:lpstr>
      <vt:lpstr>Configuring and Running a Job</vt:lpstr>
      <vt:lpstr>Overall architecture design</vt:lpstr>
      <vt:lpstr>Configuring a Job</vt:lpstr>
      <vt:lpstr>Configuring a Job</vt:lpstr>
      <vt:lpstr>Job Restartability</vt:lpstr>
      <vt:lpstr>Intercepting Job Execution</vt:lpstr>
      <vt:lpstr> Inheriting from a Parent Job</vt:lpstr>
      <vt:lpstr>JobParametersValidator</vt:lpstr>
      <vt:lpstr>Step</vt:lpstr>
      <vt:lpstr>Advanced Meta-Data Usage</vt:lpstr>
      <vt:lpstr>Advanced Meta-Data Usage</vt:lpstr>
      <vt:lpstr>Transaction Attributes</vt:lpstr>
      <vt:lpstr>Flow</vt:lpstr>
      <vt:lpstr>Sequential Flow</vt:lpstr>
      <vt:lpstr>Conditional Flow</vt:lpstr>
      <vt:lpstr>Programmatic Flow Decisions</vt:lpstr>
      <vt:lpstr>Split Flow</vt:lpstr>
      <vt:lpstr>Late Binding of Job and Step Attributes</vt:lpstr>
      <vt:lpstr>Late Binding of Job and Step Attributes</vt:lpstr>
      <vt:lpstr>Multi-threaded Step</vt:lpstr>
      <vt:lpstr>Partitioning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Batch</dc:title>
  <dc:creator>Arun</dc:creator>
  <cp:lastModifiedBy>Arun</cp:lastModifiedBy>
  <cp:revision>101</cp:revision>
  <dcterms:created xsi:type="dcterms:W3CDTF">2006-08-16T00:00:00Z</dcterms:created>
  <dcterms:modified xsi:type="dcterms:W3CDTF">2016-09-01T16:09:10Z</dcterms:modified>
</cp:coreProperties>
</file>