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8" r:id="rId52"/>
    <p:sldId id="309" r:id="rId53"/>
    <p:sldId id="310" r:id="rId54"/>
    <p:sldId id="312" r:id="rId55"/>
    <p:sldId id="313" r:id="rId56"/>
    <p:sldId id="315" r:id="rId57"/>
  </p:sldIdLst>
  <p:sldSz cx="10693400" cy="7556500"/>
  <p:notesSz cx="6858000" cy="9144000"/>
  <p:defaultTextStyle>
    <a:defPPr>
      <a:defRPr lang="en-US"/>
    </a:defPPr>
    <a:lvl1pPr marL="0" algn="l" defTabSz="9136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44" algn="l" defTabSz="9136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688" algn="l" defTabSz="9136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533" algn="l" defTabSz="9136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377" algn="l" defTabSz="9136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221" algn="l" defTabSz="9136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065" algn="l" defTabSz="9136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910" algn="l" defTabSz="9136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755" algn="l" defTabSz="9136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90" y="-7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21D87-1087-4914-BCAC-4EE861526980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9FC35-09CF-4050-A91E-91623999F8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68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6844" algn="l" defTabSz="91368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688" algn="l" defTabSz="91368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533" algn="l" defTabSz="91368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377" algn="l" defTabSz="91368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4221" algn="l" defTabSz="91368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1065" algn="l" defTabSz="91368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7910" algn="l" defTabSz="91368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4755" algn="l" defTabSz="91368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92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8/30/2016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8/30/2016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9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8/30/2016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8/30/2016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568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6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5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2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0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9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47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8/30/2016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8/30/2016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9" y="2143482"/>
            <a:ext cx="3254595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44" indent="0">
              <a:buNone/>
              <a:defRPr sz="2100" b="1"/>
            </a:lvl2pPr>
            <a:lvl3pPr marL="913688" indent="0">
              <a:buNone/>
              <a:defRPr sz="1800" b="1"/>
            </a:lvl3pPr>
            <a:lvl4pPr marL="1370533" indent="0">
              <a:buNone/>
              <a:defRPr sz="1600" b="1"/>
            </a:lvl4pPr>
            <a:lvl5pPr marL="1827377" indent="0">
              <a:buNone/>
              <a:defRPr sz="1600" b="1"/>
            </a:lvl5pPr>
            <a:lvl6pPr marL="2284221" indent="0">
              <a:buNone/>
              <a:defRPr sz="1600" b="1"/>
            </a:lvl6pPr>
            <a:lvl7pPr marL="2741065" indent="0">
              <a:buNone/>
              <a:defRPr sz="1600" b="1"/>
            </a:lvl7pPr>
            <a:lvl8pPr marL="3197910" indent="0">
              <a:buNone/>
              <a:defRPr sz="1600" b="1"/>
            </a:lvl8pPr>
            <a:lvl9pPr marL="36547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9" y="3036779"/>
            <a:ext cx="3254595" cy="551716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82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44" indent="0">
              <a:buNone/>
              <a:defRPr sz="2100" b="1"/>
            </a:lvl2pPr>
            <a:lvl3pPr marL="913688" indent="0">
              <a:buNone/>
              <a:defRPr sz="1800" b="1"/>
            </a:lvl3pPr>
            <a:lvl4pPr marL="1370533" indent="0">
              <a:buNone/>
              <a:defRPr sz="1600" b="1"/>
            </a:lvl4pPr>
            <a:lvl5pPr marL="1827377" indent="0">
              <a:buNone/>
              <a:defRPr sz="1600" b="1"/>
            </a:lvl5pPr>
            <a:lvl6pPr marL="2284221" indent="0">
              <a:buNone/>
              <a:defRPr sz="1600" b="1"/>
            </a:lvl6pPr>
            <a:lvl7pPr marL="2741065" indent="0">
              <a:buNone/>
              <a:defRPr sz="1600" b="1"/>
            </a:lvl7pPr>
            <a:lvl8pPr marL="3197910" indent="0">
              <a:buNone/>
              <a:defRPr sz="1600" b="1"/>
            </a:lvl8pPr>
            <a:lvl9pPr marL="36547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9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8/30/2016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8/30/2016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8/30/2016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60"/>
            <a:ext cx="2423363" cy="162256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3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7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6844" indent="0">
              <a:buNone/>
              <a:defRPr sz="1300"/>
            </a:lvl2pPr>
            <a:lvl3pPr marL="913688" indent="0">
              <a:buNone/>
              <a:defRPr sz="1000"/>
            </a:lvl3pPr>
            <a:lvl4pPr marL="1370533" indent="0">
              <a:buNone/>
              <a:defRPr sz="900"/>
            </a:lvl4pPr>
            <a:lvl5pPr marL="1827377" indent="0">
              <a:buNone/>
              <a:defRPr sz="900"/>
            </a:lvl5pPr>
            <a:lvl6pPr marL="2284221" indent="0">
              <a:buNone/>
              <a:defRPr sz="900"/>
            </a:lvl6pPr>
            <a:lvl7pPr marL="2741065" indent="0">
              <a:buNone/>
              <a:defRPr sz="900"/>
            </a:lvl7pPr>
            <a:lvl8pPr marL="3197910" indent="0">
              <a:buNone/>
              <a:defRPr sz="900"/>
            </a:lvl8pPr>
            <a:lvl9pPr marL="36547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8/30/2016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9"/>
            <a:ext cx="4419600" cy="79133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7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6844" indent="0">
              <a:buNone/>
              <a:defRPr sz="2900"/>
            </a:lvl2pPr>
            <a:lvl3pPr marL="913688" indent="0">
              <a:buNone/>
              <a:defRPr sz="2400"/>
            </a:lvl3pPr>
            <a:lvl4pPr marL="1370533" indent="0">
              <a:buNone/>
              <a:defRPr sz="2100"/>
            </a:lvl4pPr>
            <a:lvl5pPr marL="1827377" indent="0">
              <a:buNone/>
              <a:defRPr sz="2100"/>
            </a:lvl5pPr>
            <a:lvl6pPr marL="2284221" indent="0">
              <a:buNone/>
              <a:defRPr sz="2100"/>
            </a:lvl6pPr>
            <a:lvl7pPr marL="2741065" indent="0">
              <a:buNone/>
              <a:defRPr sz="2100"/>
            </a:lvl7pPr>
            <a:lvl8pPr marL="3197910" indent="0">
              <a:buNone/>
              <a:defRPr sz="2100"/>
            </a:lvl8pPr>
            <a:lvl9pPr marL="3654755" indent="0">
              <a:buNone/>
              <a:defRPr sz="21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8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6844" indent="0">
              <a:buNone/>
              <a:defRPr sz="1300"/>
            </a:lvl2pPr>
            <a:lvl3pPr marL="913688" indent="0">
              <a:buNone/>
              <a:defRPr sz="1000"/>
            </a:lvl3pPr>
            <a:lvl4pPr marL="1370533" indent="0">
              <a:buNone/>
              <a:defRPr sz="900"/>
            </a:lvl4pPr>
            <a:lvl5pPr marL="1827377" indent="0">
              <a:buNone/>
              <a:defRPr sz="900"/>
            </a:lvl5pPr>
            <a:lvl6pPr marL="2284221" indent="0">
              <a:buNone/>
              <a:defRPr sz="900"/>
            </a:lvl6pPr>
            <a:lvl7pPr marL="2741065" indent="0">
              <a:buNone/>
              <a:defRPr sz="900"/>
            </a:lvl7pPr>
            <a:lvl8pPr marL="3197910" indent="0">
              <a:buNone/>
              <a:defRPr sz="900"/>
            </a:lvl8pPr>
            <a:lvl9pPr marL="365475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8/30/2016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86"/>
            <a:ext cx="6629400" cy="1595967"/>
          </a:xfrm>
          <a:prstGeom prst="rect">
            <a:avLst/>
          </a:prstGeom>
        </p:spPr>
        <p:txBody>
          <a:bodyPr vert="horz" lIns="91375" tIns="45684" rIns="91375" bIns="4568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375" tIns="45684" rIns="91375" bIns="456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1" y="8875353"/>
            <a:ext cx="1718733" cy="509824"/>
          </a:xfrm>
          <a:prstGeom prst="rect">
            <a:avLst/>
          </a:prstGeom>
        </p:spPr>
        <p:txBody>
          <a:bodyPr vert="horz" lIns="91375" tIns="45684" rIns="91375" bIns="4568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pPr/>
              <a:t>8/30/2016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8" y="8875353"/>
            <a:ext cx="2332567" cy="509824"/>
          </a:xfrm>
          <a:prstGeom prst="rect">
            <a:avLst/>
          </a:prstGeom>
        </p:spPr>
        <p:txBody>
          <a:bodyPr vert="horz" lIns="91375" tIns="45684" rIns="91375" bIns="45684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9" y="8875353"/>
            <a:ext cx="1718733" cy="509824"/>
          </a:xfrm>
          <a:prstGeom prst="rect">
            <a:avLst/>
          </a:prstGeom>
        </p:spPr>
        <p:txBody>
          <a:bodyPr vert="horz" lIns="91375" tIns="45684" rIns="91375" bIns="45684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368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35" indent="-342635" algn="l" defTabSz="91368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367" indent="-285529" algn="l" defTabSz="913688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111" indent="-228421" algn="l" defTabSz="91368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956" indent="-228421" algn="l" defTabSz="91368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799" indent="-228421" algn="l" defTabSz="913688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646" indent="-228421" algn="l" defTabSz="91368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488" indent="-228421" algn="l" defTabSz="91368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333" indent="-228421" algn="l" defTabSz="91368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177" indent="-228421" algn="l" defTabSz="91368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44" algn="l" defTabSz="9136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88" algn="l" defTabSz="9136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33" algn="l" defTabSz="9136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77" algn="l" defTabSz="9136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21" algn="l" defTabSz="9136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65" algn="l" defTabSz="9136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910" algn="l" defTabSz="9136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755" algn="l" defTabSz="9136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0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"/>
          <p:cNvSpPr txBox="1"/>
          <p:nvPr/>
        </p:nvSpPr>
        <p:spPr>
          <a:xfrm>
            <a:off x="1774800" y="3349622"/>
            <a:ext cx="7295267" cy="8998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4800" dirty="0" smtClean="0">
                <a:solidFill>
                  <a:srgbClr val="786661"/>
                </a:solidFill>
                <a:latin typeface="Arial"/>
                <a:cs typeface="Arial"/>
              </a:rPr>
              <a:t>Spring Batch 2.0 Overview</a:t>
            </a:r>
          </a:p>
          <a:p>
            <a:pPr>
              <a:lnSpc>
                <a:spcPts val="345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774668" y="1277920"/>
              <a:ext cx="1214446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89906" y="6350018"/>
              <a:ext cx="2286016" cy="857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2"/>
          <p:cNvSpPr txBox="1"/>
          <p:nvPr/>
        </p:nvSpPr>
        <p:spPr>
          <a:xfrm>
            <a:off x="1117600" y="901709"/>
            <a:ext cx="4504438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Domain Language of Batch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0" y="1727208"/>
            <a:ext cx="432811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Job</a:t>
            </a:r>
          </a:p>
          <a:p>
            <a:pPr>
              <a:lnSpc>
                <a:spcPts val="23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89102" y="2032008"/>
            <a:ext cx="382155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encapsulates an entire batch process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09700" y="2514608"/>
            <a:ext cx="1524456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Job Instance</a:t>
            </a:r>
          </a:p>
          <a:p>
            <a:pPr>
              <a:lnSpc>
                <a:spcPts val="23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89100" y="2832108"/>
            <a:ext cx="3270126" cy="7694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8">
              <a:lnSpc>
                <a:spcPts val="2000"/>
              </a:lnSpc>
            </a:pP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refers to the concept of a logical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job run</a:t>
            </a:r>
          </a:p>
          <a:p>
            <a:pPr>
              <a:lnSpc>
                <a:spcPts val="200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89110" y="3314700"/>
            <a:ext cx="7680501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job running once at end of day, will have one logical </a:t>
            </a:r>
            <a:r>
              <a:rPr lang="en-CA" dirty="0" err="1" smtClean="0">
                <a:solidFill>
                  <a:srgbClr val="3B3A39"/>
                </a:solidFill>
                <a:latin typeface="Courier New"/>
                <a:cs typeface="Courier New"/>
              </a:rPr>
              <a:t>JobInstance</a:t>
            </a: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 per day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each </a:t>
            </a:r>
            <a:r>
              <a:rPr lang="en-CA" dirty="0" err="1" smtClean="0">
                <a:solidFill>
                  <a:srgbClr val="3B3A39"/>
                </a:solidFill>
                <a:latin typeface="Courier New"/>
                <a:cs typeface="Courier New"/>
              </a:rPr>
              <a:t>JobInstance</a:t>
            </a: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 can have multiple executions</a:t>
            </a:r>
          </a:p>
          <a:p>
            <a:pPr>
              <a:lnSpc>
                <a:spcPts val="220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09709" y="4102108"/>
            <a:ext cx="1687963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Job Execution</a:t>
            </a:r>
          </a:p>
          <a:p>
            <a:pPr>
              <a:lnSpc>
                <a:spcPts val="23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89100" y="4406909"/>
            <a:ext cx="630942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refers to the technical concept of a single attempt to run a Job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89104" y="4673609"/>
            <a:ext cx="679993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An execution may end in failure or success, but the </a:t>
            </a:r>
            <a:r>
              <a:rPr lang="en-CA" dirty="0" err="1" smtClean="0">
                <a:solidFill>
                  <a:srgbClr val="3B3A39"/>
                </a:solidFill>
                <a:latin typeface="Courier New"/>
                <a:cs typeface="Courier New"/>
              </a:rPr>
              <a:t>JobInstance</a:t>
            </a:r>
            <a:endParaRPr lang="en-CA" dirty="0" smtClean="0">
              <a:solidFill>
                <a:srgbClr val="3B3A39"/>
              </a:solidFill>
              <a:latin typeface="Courier New"/>
              <a:cs typeface="Courier New"/>
            </a:endParaRP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68510" y="4953000"/>
            <a:ext cx="6941003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38"/>
              </a:lnSpc>
            </a:pPr>
            <a:r>
              <a:rPr lang="en-CA" sz="1600" dirty="0" smtClean="0">
                <a:solidFill>
                  <a:srgbClr val="3B3A39"/>
                </a:solidFill>
                <a:latin typeface="Arial"/>
                <a:cs typeface="Arial"/>
              </a:rPr>
              <a:t>will not be considered complete unless the execution completes successfully</a:t>
            </a:r>
          </a:p>
          <a:p>
            <a:pPr>
              <a:lnSpc>
                <a:spcPts val="1838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09708" y="5410208"/>
            <a:ext cx="1897955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Job Parameters</a:t>
            </a:r>
          </a:p>
          <a:p>
            <a:pPr>
              <a:lnSpc>
                <a:spcPts val="23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89109" y="5715009"/>
            <a:ext cx="4744889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98"/>
              </a:lnSpc>
            </a:pP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is a set of parameters used to start a batch job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dirty="0" err="1" smtClean="0">
                <a:solidFill>
                  <a:srgbClr val="3B3A39"/>
                </a:solidFill>
                <a:latin typeface="Courier New"/>
                <a:cs typeface="Courier New"/>
              </a:rPr>
              <a:t>JobInstance</a:t>
            </a: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 = </a:t>
            </a:r>
            <a:r>
              <a:rPr lang="en-CA" dirty="0" smtClean="0">
                <a:solidFill>
                  <a:srgbClr val="3B3A39"/>
                </a:solidFill>
                <a:latin typeface="Courier New"/>
                <a:cs typeface="Courier New"/>
              </a:rPr>
              <a:t>Job</a:t>
            </a: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 + </a:t>
            </a:r>
            <a:r>
              <a:rPr lang="en-CA" dirty="0" err="1" smtClean="0">
                <a:solidFill>
                  <a:srgbClr val="3B3A39"/>
                </a:solidFill>
                <a:latin typeface="Courier New"/>
                <a:cs typeface="Courier New"/>
              </a:rPr>
              <a:t>JobParameters</a:t>
            </a:r>
            <a:endParaRPr lang="en-CA" dirty="0" smtClean="0">
              <a:solidFill>
                <a:srgbClr val="3B3A39"/>
              </a:solidFill>
              <a:latin typeface="Courier New"/>
              <a:cs typeface="Courier New"/>
            </a:endParaRPr>
          </a:p>
          <a:p>
            <a:pPr>
              <a:lnSpc>
                <a:spcPts val="2098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774668" y="1277920"/>
              <a:ext cx="1143008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7096" y="6635770"/>
              <a:ext cx="1571636" cy="642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2"/>
          <p:cNvSpPr txBox="1"/>
          <p:nvPr/>
        </p:nvSpPr>
        <p:spPr>
          <a:xfrm>
            <a:off x="1117600" y="901709"/>
            <a:ext cx="4504438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Domain Language of Batch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0" y="2895608"/>
            <a:ext cx="633187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dirty="0" smtClean="0">
                <a:solidFill>
                  <a:srgbClr val="3B3A39"/>
                </a:solidFill>
                <a:latin typeface="Arial"/>
                <a:cs typeface="Arial"/>
              </a:rPr>
              <a:t>Step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89103" y="3289308"/>
            <a:ext cx="4451540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a domain object that encapsulates an</a:t>
            </a:r>
          </a:p>
          <a:p>
            <a:pPr>
              <a:lnSpc>
                <a:spcPts val="23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89101" y="3594108"/>
            <a:ext cx="5346015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independent, sequential phase of a batch job</a:t>
            </a:r>
          </a:p>
          <a:p>
            <a:pPr>
              <a:lnSpc>
                <a:spcPts val="23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89100" y="3937008"/>
            <a:ext cx="6408806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can be as simple or complex as the developer desires</a:t>
            </a:r>
          </a:p>
          <a:p>
            <a:pPr>
              <a:lnSpc>
                <a:spcPts val="23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09700" y="4533908"/>
            <a:ext cx="2071080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dirty="0" smtClean="0">
                <a:solidFill>
                  <a:srgbClr val="3B3A39"/>
                </a:solidFill>
                <a:latin typeface="Arial"/>
                <a:cs typeface="Arial"/>
              </a:rPr>
              <a:t>Step Execution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89100" y="4927608"/>
            <a:ext cx="5411738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represents a single attempt to execute a Step</a:t>
            </a:r>
          </a:p>
          <a:p>
            <a:pPr>
              <a:lnSpc>
                <a:spcPts val="23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89105" y="5232400"/>
            <a:ext cx="7700378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5">
              <a:lnSpc>
                <a:spcPts val="2398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A new </a:t>
            </a:r>
            <a:r>
              <a:rPr lang="en-CA" sz="2100" dirty="0" err="1" smtClean="0">
                <a:solidFill>
                  <a:srgbClr val="3B3A39"/>
                </a:solidFill>
                <a:latin typeface="Courier New"/>
                <a:cs typeface="Courier New"/>
              </a:rPr>
              <a:t>StepExecution</a:t>
            </a: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 will be created each time a </a:t>
            </a:r>
            <a:r>
              <a:rPr lang="en-CA" sz="2100" dirty="0" smtClean="0">
                <a:solidFill>
                  <a:srgbClr val="3B3A39"/>
                </a:solidFill>
                <a:latin typeface="Courier New"/>
                <a:cs typeface="Courier New"/>
              </a:rPr>
              <a:t>Step</a:t>
            </a: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 is run,</a:t>
            </a:r>
            <a:r>
              <a:rPr lang="en-CA" sz="21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similar to </a:t>
            </a:r>
            <a:r>
              <a:rPr lang="en-CA" sz="2100" dirty="0" err="1" smtClean="0">
                <a:solidFill>
                  <a:srgbClr val="3B3A39"/>
                </a:solidFill>
                <a:latin typeface="Courier New"/>
                <a:cs typeface="Courier New"/>
              </a:rPr>
              <a:t>JobExecution</a:t>
            </a:r>
            <a:endParaRPr lang="en-CA" sz="2100" dirty="0" smtClean="0">
              <a:solidFill>
                <a:srgbClr val="3B3A39"/>
              </a:solidFill>
              <a:latin typeface="Courier New"/>
              <a:cs typeface="Courier New"/>
            </a:endParaRPr>
          </a:p>
          <a:p>
            <a:pPr>
              <a:lnSpc>
                <a:spcPts val="2398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89100" y="5867400"/>
            <a:ext cx="7743658" cy="9618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">
              <a:lnSpc>
                <a:spcPts val="25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A </a:t>
            </a:r>
            <a:r>
              <a:rPr lang="en-CA" sz="2100" dirty="0" err="1" smtClean="0">
                <a:solidFill>
                  <a:srgbClr val="3B3A39"/>
                </a:solidFill>
                <a:latin typeface="Courier New"/>
                <a:cs typeface="Courier New"/>
              </a:rPr>
              <a:t>StepExecution</a:t>
            </a: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 will only be created when its </a:t>
            </a:r>
            <a:r>
              <a:rPr lang="en-CA" sz="2100" dirty="0" smtClean="0">
                <a:solidFill>
                  <a:srgbClr val="3B3A39"/>
                </a:solidFill>
                <a:latin typeface="Courier New"/>
                <a:cs typeface="Courier New"/>
              </a:rPr>
              <a:t>Step</a:t>
            </a: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 is actually</a:t>
            </a:r>
            <a:r>
              <a:rPr lang="en-CA" sz="21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started</a:t>
            </a:r>
          </a:p>
          <a:p>
            <a:pPr>
              <a:lnSpc>
                <a:spcPts val="25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774668" y="1349358"/>
              <a:ext cx="1071570" cy="285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489972" y="6564332"/>
              <a:ext cx="1357322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2"/>
          <p:cNvSpPr txBox="1"/>
          <p:nvPr/>
        </p:nvSpPr>
        <p:spPr>
          <a:xfrm>
            <a:off x="1117600" y="901709"/>
            <a:ext cx="4504438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Domain Language of Batch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0" y="1727208"/>
            <a:ext cx="1479572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Item Reader</a:t>
            </a:r>
          </a:p>
          <a:p>
            <a:pPr>
              <a:lnSpc>
                <a:spcPts val="23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89100" y="2044709"/>
            <a:ext cx="3436838" cy="7309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">
              <a:lnSpc>
                <a:spcPts val="1900"/>
              </a:lnSpc>
            </a:pP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an abstraction that represents the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retrieval of input for a Step</a:t>
            </a:r>
          </a:p>
          <a:p>
            <a:pPr>
              <a:lnSpc>
                <a:spcPts val="190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68500" y="2552702"/>
            <a:ext cx="1633460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38"/>
              </a:lnSpc>
            </a:pPr>
            <a:r>
              <a:rPr lang="en-CA" sz="1600" dirty="0" smtClean="0">
                <a:solidFill>
                  <a:srgbClr val="3B3A39"/>
                </a:solidFill>
                <a:latin typeface="Arial"/>
                <a:cs typeface="Arial"/>
              </a:rPr>
              <a:t>one item at a time</a:t>
            </a:r>
          </a:p>
          <a:p>
            <a:pPr>
              <a:lnSpc>
                <a:spcPts val="1838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89109" y="2806709"/>
            <a:ext cx="7001917" cy="7309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When it has exhausted the items it can provide, it will indicate this by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returning null</a:t>
            </a:r>
          </a:p>
          <a:p>
            <a:pPr>
              <a:lnSpc>
                <a:spcPts val="190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89100" y="3314708"/>
            <a:ext cx="486883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Various implementation available out-of-the-box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09709" y="3797308"/>
            <a:ext cx="1312795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Item Writer</a:t>
            </a:r>
          </a:p>
          <a:p>
            <a:pPr>
              <a:lnSpc>
                <a:spcPts val="23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89100" y="4102108"/>
            <a:ext cx="512960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an abstraction that represents the output of a Step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68500" y="4381499"/>
            <a:ext cx="2449388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38"/>
              </a:lnSpc>
            </a:pPr>
            <a:r>
              <a:rPr lang="en-CA" sz="1600" dirty="0" smtClean="0">
                <a:solidFill>
                  <a:srgbClr val="3B3A39"/>
                </a:solidFill>
                <a:latin typeface="Arial"/>
                <a:cs typeface="Arial"/>
              </a:rPr>
              <a:t>Chunk-oriented processing</a:t>
            </a:r>
          </a:p>
          <a:p>
            <a:pPr>
              <a:lnSpc>
                <a:spcPts val="1838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89100" y="4610100"/>
            <a:ext cx="7484934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Generally, an item writer has no knowledge of the input it will receive next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Various implementation available out-of-the-box</a:t>
            </a:r>
          </a:p>
          <a:p>
            <a:pPr>
              <a:lnSpc>
                <a:spcPts val="220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09700" y="5384808"/>
            <a:ext cx="1809791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Item Processor</a:t>
            </a:r>
          </a:p>
          <a:p>
            <a:pPr>
              <a:lnSpc>
                <a:spcPts val="23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89106" y="5676900"/>
            <a:ext cx="6668492" cy="11285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an abstraction that represents the business processing of an item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provides access to transform or apply other business processing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returning null indicates that the item should not be written out</a:t>
            </a:r>
          </a:p>
          <a:p>
            <a:pPr>
              <a:lnSpc>
                <a:spcPts val="215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774668" y="1277920"/>
              <a:ext cx="1214446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47096" y="6707208"/>
              <a:ext cx="1714512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2"/>
          <p:cNvSpPr txBox="1"/>
          <p:nvPr/>
        </p:nvSpPr>
        <p:spPr>
          <a:xfrm>
            <a:off x="1117600" y="901709"/>
            <a:ext cx="4504438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Domain Language of Batch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9" y="1727208"/>
            <a:ext cx="1699183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err="1" smtClean="0">
                <a:solidFill>
                  <a:srgbClr val="3B3A39"/>
                </a:solidFill>
                <a:latin typeface="Courier New"/>
                <a:cs typeface="Courier New"/>
              </a:rPr>
              <a:t>ItemReader</a:t>
            </a:r>
            <a:endParaRPr lang="en-CA" sz="2200" dirty="0" smtClean="0">
              <a:solidFill>
                <a:srgbClr val="3B3A39"/>
              </a:solidFill>
              <a:latin typeface="Courier New"/>
              <a:cs typeface="Courier New"/>
            </a:endParaRP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98603" y="2159009"/>
            <a:ext cx="359072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public interface 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ItemReader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&lt;T&gt; {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05009" y="2413000"/>
            <a:ext cx="6001643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2182702" algn="l"/>
              </a:tabLst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T </a:t>
            </a: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read()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 throws Exception, 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UnexpectedInputException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,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	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ParseException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;</a:t>
            </a:r>
          </a:p>
          <a:p>
            <a:pPr>
              <a:lnSpc>
                <a:spcPts val="220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98600" y="2984509"/>
            <a:ext cx="8976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09709" y="3543302"/>
            <a:ext cx="1699183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err="1" smtClean="0">
                <a:solidFill>
                  <a:srgbClr val="3B3A39"/>
                </a:solidFill>
                <a:latin typeface="Courier New"/>
                <a:cs typeface="Courier New"/>
              </a:rPr>
              <a:t>ItemWriter</a:t>
            </a:r>
            <a:endParaRPr lang="en-CA" sz="2200" dirty="0" smtClean="0">
              <a:solidFill>
                <a:srgbClr val="3B3A39"/>
              </a:solidFill>
              <a:latin typeface="Courier New"/>
              <a:cs typeface="Courier New"/>
            </a:endParaRP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98608" y="4076708"/>
            <a:ext cx="347114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public interface 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ItemWriter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&lt;T&gt; {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98600" y="4343408"/>
            <a:ext cx="6336991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08120">
              <a:lnSpc>
                <a:spcPts val="2098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void </a:t>
            </a: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write(List&lt;? extends T&gt; items)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 throws Exception;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098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09706" y="5346708"/>
            <a:ext cx="2208938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err="1" smtClean="0">
                <a:solidFill>
                  <a:srgbClr val="3B3A39"/>
                </a:solidFill>
                <a:latin typeface="Courier New"/>
                <a:cs typeface="Courier New"/>
              </a:rPr>
              <a:t>ItemProcessor</a:t>
            </a:r>
            <a:endParaRPr lang="en-CA" sz="2200" dirty="0" smtClean="0">
              <a:solidFill>
                <a:srgbClr val="3B3A39"/>
              </a:solidFill>
              <a:latin typeface="Courier New"/>
              <a:cs typeface="Courier New"/>
            </a:endParaRP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98600" y="5753102"/>
            <a:ext cx="4360168" cy="11188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0"/>
              </a:lnSpc>
              <a:tabLst>
                <a:tab pos="406083" algn="l"/>
              </a:tabLst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public interface 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ItemProcessor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&lt;I, O&gt; {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	O </a:t>
            </a: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process(I item)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 throws Exception;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15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846106" y="1277920"/>
              <a:ext cx="857256" cy="285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04220" y="6564332"/>
              <a:ext cx="1785950" cy="7858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2"/>
          <p:cNvSpPr txBox="1"/>
          <p:nvPr/>
        </p:nvSpPr>
        <p:spPr>
          <a:xfrm>
            <a:off x="1117600" y="901709"/>
            <a:ext cx="4504438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Domain Language of Batch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0" y="1752608"/>
            <a:ext cx="1883529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Job Repository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89101" y="2120908"/>
            <a:ext cx="6262933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the persistence mechanism for all of the Stereotypes</a:t>
            </a:r>
          </a:p>
          <a:p>
            <a:pPr>
              <a:lnSpc>
                <a:spcPts val="23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89101" y="2413001"/>
            <a:ext cx="7397859" cy="9618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provides CRUD operations for </a:t>
            </a:r>
            <a:r>
              <a:rPr lang="en-CA" sz="2100" dirty="0" err="1" smtClean="0">
                <a:solidFill>
                  <a:srgbClr val="3B3A39"/>
                </a:solidFill>
                <a:latin typeface="Courier New"/>
                <a:cs typeface="Courier New"/>
              </a:rPr>
              <a:t>JobLauncher</a:t>
            </a: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, </a:t>
            </a:r>
            <a:r>
              <a:rPr lang="en-CA" sz="2100" dirty="0" smtClean="0">
                <a:solidFill>
                  <a:srgbClr val="3B3A39"/>
                </a:solidFill>
                <a:latin typeface="Courier New"/>
                <a:cs typeface="Courier New"/>
              </a:rPr>
              <a:t>Job</a:t>
            </a: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, and </a:t>
            </a:r>
            <a:r>
              <a:rPr lang="en-CA" sz="2100" dirty="0" smtClean="0">
                <a:solidFill>
                  <a:srgbClr val="3B3A39"/>
                </a:solidFill>
                <a:latin typeface="Courier New"/>
                <a:cs typeface="Courier New"/>
              </a:rPr>
              <a:t>Step</a:t>
            </a:r>
            <a:r>
              <a:rPr lang="en-CA" sz="21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implementations</a:t>
            </a:r>
          </a:p>
          <a:p>
            <a:pPr>
              <a:lnSpc>
                <a:spcPts val="25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09701" y="3327408"/>
            <a:ext cx="1712007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Job Launcher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89109" y="3695708"/>
            <a:ext cx="8024633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represents a simple interface for launching a Job with a given set of</a:t>
            </a:r>
          </a:p>
          <a:p>
            <a:pPr>
              <a:lnSpc>
                <a:spcPts val="23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89109" y="3987808"/>
            <a:ext cx="2104743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100" dirty="0" err="1" smtClean="0">
                <a:solidFill>
                  <a:srgbClr val="3B3A39"/>
                </a:solidFill>
                <a:latin typeface="Courier New"/>
                <a:cs typeface="Courier New"/>
              </a:rPr>
              <a:t>JobParameters</a:t>
            </a:r>
            <a:endParaRPr lang="en-CA" sz="2100" dirty="0" smtClean="0">
              <a:solidFill>
                <a:srgbClr val="3B3A39"/>
              </a:solidFill>
              <a:latin typeface="Courier New"/>
              <a:cs typeface="Courier New"/>
            </a:endParaRPr>
          </a:p>
          <a:p>
            <a:pPr>
              <a:lnSpc>
                <a:spcPts val="23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98600" y="4610108"/>
            <a:ext cx="337271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public interface 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JobLauncher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 {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78000" y="4889509"/>
            <a:ext cx="365484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public 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JobExecution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 run(Job 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job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,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41800" y="5156209"/>
            <a:ext cx="341119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JobParameters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 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jobParameters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)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997200" y="5422900"/>
            <a:ext cx="5283498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51758" algn="l"/>
              </a:tabLst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throws 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JobExecutionAlreadyRunningException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,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	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JobRestartException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;</a:t>
            </a:r>
          </a:p>
          <a:p>
            <a:pPr>
              <a:lnSpc>
                <a:spcPts val="220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98600" y="5981709"/>
            <a:ext cx="8976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}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117598" y="901709"/>
            <a:ext cx="1282402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Agenda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60905" y="1905007"/>
            <a:ext cx="2870979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96837E"/>
                </a:solidFill>
                <a:latin typeface="Arial"/>
                <a:cs typeface="Arial"/>
              </a:rPr>
              <a:t>Spring Batch Overview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60902" y="2501908"/>
            <a:ext cx="3422412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96837E"/>
                </a:solidFill>
                <a:latin typeface="Arial"/>
                <a:cs typeface="Arial"/>
              </a:rPr>
              <a:t>Domain Language of Batch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60906" y="3111508"/>
            <a:ext cx="3893695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Configuring and Running a Job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60900" y="3708408"/>
            <a:ext cx="1788951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96837E"/>
                </a:solidFill>
                <a:latin typeface="Arial"/>
                <a:cs typeface="Arial"/>
              </a:rPr>
              <a:t>Miscellaneous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87500" y="4114799"/>
            <a:ext cx="1469954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38"/>
              </a:lnSpc>
            </a:pPr>
            <a:r>
              <a:rPr lang="en-CA" sz="1600" dirty="0" smtClean="0">
                <a:solidFill>
                  <a:srgbClr val="FFFFFF"/>
                </a:solidFill>
                <a:latin typeface="Arial"/>
                <a:cs typeface="Arial"/>
              </a:rPr>
              <a:t>Data are always</a:t>
            </a:r>
          </a:p>
          <a:p>
            <a:pPr>
              <a:lnSpc>
                <a:spcPts val="1838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7501" y="4368799"/>
            <a:ext cx="1554913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00" dirty="0" smtClean="0">
                <a:solidFill>
                  <a:srgbClr val="FFFFFF"/>
                </a:solidFill>
                <a:latin typeface="Arial"/>
                <a:cs typeface="Arial"/>
              </a:rPr>
              <a:t>part of the game.</a:t>
            </a:r>
          </a:p>
          <a:p>
            <a:pPr>
              <a:lnSpc>
                <a:spcPts val="1838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660899" y="4356102"/>
            <a:ext cx="1208664" cy="5642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200" dirty="0" smtClean="0">
                <a:solidFill>
                  <a:srgbClr val="96837E"/>
                </a:solidFill>
                <a:latin typeface="Arial"/>
                <a:cs typeface="Arial"/>
              </a:rPr>
              <a:t>Summary</a:t>
            </a:r>
          </a:p>
          <a:p>
            <a:pPr>
              <a:lnSpc>
                <a:spcPts val="219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846106" y="1277920"/>
              <a:ext cx="928694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7096" y="6635770"/>
              <a:ext cx="1500198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2"/>
          <p:cNvSpPr txBox="1"/>
          <p:nvPr/>
        </p:nvSpPr>
        <p:spPr>
          <a:xfrm>
            <a:off x="1117602" y="901709"/>
            <a:ext cx="5126403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Configuring and Running a Job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1" y="1752608"/>
            <a:ext cx="3877665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Configuring a Job and its steps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89100" y="2082808"/>
            <a:ext cx="8287077" cy="16030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1">
              <a:lnSpc>
                <a:spcPts val="25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There are multiple implementations of the </a:t>
            </a:r>
            <a:r>
              <a:rPr lang="en-CA" sz="2100" dirty="0" smtClean="0">
                <a:solidFill>
                  <a:srgbClr val="3B3A39"/>
                </a:solidFill>
                <a:latin typeface="Courier New"/>
                <a:cs typeface="Courier New"/>
              </a:rPr>
              <a:t>Job</a:t>
            </a: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 interface, however, the</a:t>
            </a:r>
            <a:r>
              <a:rPr lang="en-CA" sz="21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namespace abstracts away the differences in configuration</a:t>
            </a:r>
            <a:r>
              <a:rPr lang="en-CA" sz="21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It has only three required dependencies: a name, </a:t>
            </a:r>
            <a:r>
              <a:rPr lang="en-CA" sz="2100" dirty="0" err="1" smtClean="0">
                <a:solidFill>
                  <a:srgbClr val="3B3A39"/>
                </a:solidFill>
                <a:latin typeface="Courier New"/>
                <a:cs typeface="Courier New"/>
              </a:rPr>
              <a:t>JobRepository</a:t>
            </a: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,</a:t>
            </a:r>
            <a:r>
              <a:rPr lang="en-CA" sz="21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and a list of Steps</a:t>
            </a:r>
          </a:p>
          <a:p>
            <a:pPr>
              <a:lnSpc>
                <a:spcPts val="25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98604" y="3644909"/>
            <a:ext cx="244297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</a:t>
            </a: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job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 id="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sampleJob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65302" y="3911610"/>
            <a:ext cx="5782993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98"/>
              </a:lnSpc>
              <a:tabLst>
                <a:tab pos="812169" algn="l"/>
              </a:tabLst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</a:t>
            </a: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step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 id="step1" job-repository="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jobRepository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	transaction-manager="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transactionManager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"&gt;</a:t>
            </a:r>
          </a:p>
          <a:p>
            <a:pPr>
              <a:lnSpc>
                <a:spcPts val="2098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44701" y="4457709"/>
            <a:ext cx="5426807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98"/>
              </a:lnSpc>
              <a:tabLst>
                <a:tab pos="1218252" algn="l"/>
              </a:tabLst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tasklet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 </a:t>
            </a: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reader="</a:t>
            </a:r>
            <a:r>
              <a:rPr lang="en-CA" b="1" dirty="0" err="1" smtClean="0">
                <a:solidFill>
                  <a:srgbClr val="E74427"/>
                </a:solidFill>
                <a:latin typeface="Courier New Bold"/>
                <a:cs typeface="Courier New Bold"/>
              </a:rPr>
              <a:t>itemReader</a:t>
            </a: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" writer="</a:t>
            </a:r>
            <a:r>
              <a:rPr lang="en-CA" b="1" dirty="0" err="1" smtClean="0">
                <a:solidFill>
                  <a:srgbClr val="E74427"/>
                </a:solidFill>
                <a:latin typeface="Courier New Bold"/>
                <a:cs typeface="Courier New Bold"/>
              </a:rPr>
              <a:t>itemWriter</a:t>
            </a: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"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	commit-interval="10"/&gt;</a:t>
            </a:r>
          </a:p>
          <a:p>
            <a:pPr>
              <a:lnSpc>
                <a:spcPts val="2098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65309" y="5016509"/>
            <a:ext cx="80791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&lt;/step&gt;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98609" y="5283209"/>
            <a:ext cx="67967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&lt;/job&gt;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98611" y="5829308"/>
            <a:ext cx="2943113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98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&lt;bean id="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itemReader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 ...&gt;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&lt;bean id="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itemWriter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 ...&gt;</a:t>
            </a:r>
          </a:p>
          <a:p>
            <a:pPr>
              <a:lnSpc>
                <a:spcPts val="2098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774668" y="1277920"/>
              <a:ext cx="107157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204220" y="6707208"/>
              <a:ext cx="1714512" cy="57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2"/>
          <p:cNvSpPr txBox="1"/>
          <p:nvPr/>
        </p:nvSpPr>
        <p:spPr>
          <a:xfrm>
            <a:off x="1117602" y="901709"/>
            <a:ext cx="5126403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Configuring and Running a Job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9" y="1752608"/>
            <a:ext cx="3642023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Configuring a Job Repository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89100" y="2120902"/>
            <a:ext cx="7663958" cy="8848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used for basic CRUD operations of the various persisted domain</a:t>
            </a:r>
            <a:r>
              <a:rPr lang="en-CA" sz="21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objects such as </a:t>
            </a:r>
            <a:r>
              <a:rPr lang="en-CA" sz="2100" dirty="0" err="1" smtClean="0">
                <a:solidFill>
                  <a:srgbClr val="3B3A39"/>
                </a:solidFill>
                <a:latin typeface="Courier New"/>
                <a:cs typeface="Courier New"/>
              </a:rPr>
              <a:t>JobExecution</a:t>
            </a: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 and </a:t>
            </a:r>
            <a:r>
              <a:rPr lang="en-CA" sz="2100" dirty="0" err="1" smtClean="0">
                <a:solidFill>
                  <a:srgbClr val="3B3A39"/>
                </a:solidFill>
                <a:latin typeface="Courier New"/>
                <a:cs typeface="Courier New"/>
              </a:rPr>
              <a:t>StepExecution</a:t>
            </a:r>
            <a:endParaRPr lang="en-CA" sz="2100" dirty="0" smtClean="0">
              <a:solidFill>
                <a:srgbClr val="3B3A39"/>
              </a:solidFill>
              <a:latin typeface="Courier New"/>
              <a:cs typeface="Courier New"/>
            </a:endParaRPr>
          </a:p>
          <a:p>
            <a:pPr>
              <a:lnSpc>
                <a:spcPts val="23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89100" y="2755908"/>
            <a:ext cx="8218597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batch namespace abstracts away many of the implementation details</a:t>
            </a:r>
          </a:p>
          <a:p>
            <a:pPr>
              <a:lnSpc>
                <a:spcPts val="23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98602" y="3187709"/>
            <a:ext cx="386003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&lt;job-repository id="</a:t>
            </a:r>
            <a:r>
              <a:rPr lang="en-CA" b="1" dirty="0" err="1" smtClean="0">
                <a:solidFill>
                  <a:srgbClr val="70478E"/>
                </a:solidFill>
                <a:latin typeface="Courier New Bold"/>
                <a:cs typeface="Courier New Bold"/>
              </a:rPr>
              <a:t>jobRepository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70300" y="3454409"/>
            <a:ext cx="286616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dataSource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dataSource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70309" y="3733809"/>
            <a:ext cx="473847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transactionManager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transactionManager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670300" y="4000509"/>
            <a:ext cx="4276812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98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isolation-level-for-create="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serializable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table-prefix="BATCH_" /&gt;</a:t>
            </a:r>
          </a:p>
          <a:p>
            <a:pPr>
              <a:lnSpc>
                <a:spcPts val="2098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09706" y="5003808"/>
            <a:ext cx="3470502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Configuring a Job Launcher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98603" y="5473709"/>
            <a:ext cx="268022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&lt;bean id="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jobLauncher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98600" y="5740402"/>
            <a:ext cx="6642203" cy="11188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45175">
              <a:lnSpc>
                <a:spcPts val="2150"/>
              </a:lnSpc>
              <a:tabLst>
                <a:tab pos="266493" algn="l"/>
              </a:tabLst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class="...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batch.execution.launch.SimpleJobLauncher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"&gt;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	&lt;property name="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jobRepository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 ref="</a:t>
            </a:r>
            <a:r>
              <a:rPr lang="en-CA" b="1" dirty="0" err="1" smtClean="0">
                <a:solidFill>
                  <a:srgbClr val="70478E"/>
                </a:solidFill>
                <a:latin typeface="Courier New Bold"/>
                <a:cs typeface="Courier New Bold"/>
              </a:rPr>
              <a:t>jobRepository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 /&gt;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&lt;/bean&gt;</a:t>
            </a:r>
          </a:p>
          <a:p>
            <a:pPr>
              <a:lnSpc>
                <a:spcPts val="215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46106" y="1277920"/>
              <a:ext cx="1071570" cy="285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04220" y="6350018"/>
              <a:ext cx="1785950" cy="928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2"/>
          <p:cNvSpPr txBox="1"/>
          <p:nvPr/>
        </p:nvSpPr>
        <p:spPr>
          <a:xfrm>
            <a:off x="1117601" y="901709"/>
            <a:ext cx="992259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Demo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74668" y="1277920"/>
              <a:ext cx="107157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75658" y="6778646"/>
              <a:ext cx="1714512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2"/>
          <p:cNvSpPr txBox="1"/>
          <p:nvPr/>
        </p:nvSpPr>
        <p:spPr>
          <a:xfrm>
            <a:off x="1117608" y="901709"/>
            <a:ext cx="3201197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Meta-Data Schema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0" y="1739908"/>
            <a:ext cx="3625993" cy="1384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5">
              <a:lnSpc>
                <a:spcPts val="2650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The Spring Batch Meta-Data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tables very closely match the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Domain objects that</a:t>
            </a:r>
          </a:p>
          <a:p>
            <a:pPr>
              <a:lnSpc>
                <a:spcPts val="265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09703" y="2755908"/>
            <a:ext cx="2874185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represent them in Java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117598" y="901709"/>
            <a:ext cx="1282402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Agenda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60905" y="1905007"/>
            <a:ext cx="2870979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Spring Batch Overview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60902" y="2501908"/>
            <a:ext cx="3422412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96837E"/>
                </a:solidFill>
                <a:latin typeface="Arial"/>
                <a:cs typeface="Arial"/>
              </a:rPr>
              <a:t>Domain Language of Batch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60906" y="3111508"/>
            <a:ext cx="3893695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96837E"/>
                </a:solidFill>
                <a:latin typeface="Arial"/>
                <a:cs typeface="Arial"/>
              </a:rPr>
              <a:t>Configuring and Running a Job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60900" y="3708408"/>
            <a:ext cx="1788951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96837E"/>
                </a:solidFill>
                <a:latin typeface="Arial"/>
                <a:cs typeface="Arial"/>
              </a:rPr>
              <a:t>Miscellaneous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87500" y="4114799"/>
            <a:ext cx="1469954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38"/>
              </a:lnSpc>
            </a:pPr>
            <a:r>
              <a:rPr lang="en-CA" sz="1600" dirty="0" smtClean="0">
                <a:solidFill>
                  <a:srgbClr val="FFFFFF"/>
                </a:solidFill>
                <a:latin typeface="Arial"/>
                <a:cs typeface="Arial"/>
              </a:rPr>
              <a:t>Data are always</a:t>
            </a:r>
          </a:p>
          <a:p>
            <a:pPr>
              <a:lnSpc>
                <a:spcPts val="1838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7501" y="4368799"/>
            <a:ext cx="1554913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00" dirty="0" smtClean="0">
                <a:solidFill>
                  <a:srgbClr val="FFFFFF"/>
                </a:solidFill>
                <a:latin typeface="Arial"/>
                <a:cs typeface="Arial"/>
              </a:rPr>
              <a:t>part of the game.</a:t>
            </a:r>
          </a:p>
          <a:p>
            <a:pPr>
              <a:lnSpc>
                <a:spcPts val="1838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660899" y="4356102"/>
            <a:ext cx="1208664" cy="5642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200" dirty="0" smtClean="0">
                <a:solidFill>
                  <a:srgbClr val="96837E"/>
                </a:solidFill>
                <a:latin typeface="Arial"/>
                <a:cs typeface="Arial"/>
              </a:rPr>
              <a:t>Summary</a:t>
            </a:r>
          </a:p>
          <a:p>
            <a:pPr>
              <a:lnSpc>
                <a:spcPts val="219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117598" y="901709"/>
            <a:ext cx="1282402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Agenda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60905" y="1905007"/>
            <a:ext cx="2870979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96837E"/>
                </a:solidFill>
                <a:latin typeface="Arial"/>
                <a:cs typeface="Arial"/>
              </a:rPr>
              <a:t>Spring Batch Overview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60902" y="2501908"/>
            <a:ext cx="3422412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96837E"/>
                </a:solidFill>
                <a:latin typeface="Arial"/>
                <a:cs typeface="Arial"/>
              </a:rPr>
              <a:t>Domain Language of Batch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60906" y="3111508"/>
            <a:ext cx="3893695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96837E"/>
                </a:solidFill>
                <a:latin typeface="Arial"/>
                <a:cs typeface="Arial"/>
              </a:rPr>
              <a:t>Configuring and Running a Job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60900" y="3708408"/>
            <a:ext cx="1788951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Miscellaneous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87500" y="4114799"/>
            <a:ext cx="1469954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38"/>
              </a:lnSpc>
            </a:pPr>
            <a:r>
              <a:rPr lang="en-CA" sz="1600" dirty="0" smtClean="0">
                <a:solidFill>
                  <a:srgbClr val="FFFFFF"/>
                </a:solidFill>
                <a:latin typeface="Arial"/>
                <a:cs typeface="Arial"/>
              </a:rPr>
              <a:t>Data are always</a:t>
            </a:r>
          </a:p>
          <a:p>
            <a:pPr>
              <a:lnSpc>
                <a:spcPts val="1838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7501" y="4368799"/>
            <a:ext cx="1554913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00" dirty="0" smtClean="0">
                <a:solidFill>
                  <a:srgbClr val="FFFFFF"/>
                </a:solidFill>
                <a:latin typeface="Arial"/>
                <a:cs typeface="Arial"/>
              </a:rPr>
              <a:t>part of the game.</a:t>
            </a:r>
          </a:p>
          <a:p>
            <a:pPr>
              <a:lnSpc>
                <a:spcPts val="1838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660899" y="4356102"/>
            <a:ext cx="1208664" cy="5642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200" dirty="0" smtClean="0">
                <a:solidFill>
                  <a:srgbClr val="96837E"/>
                </a:solidFill>
                <a:latin typeface="Arial"/>
                <a:cs typeface="Arial"/>
              </a:rPr>
              <a:t>Summary</a:t>
            </a:r>
          </a:p>
          <a:p>
            <a:pPr>
              <a:lnSpc>
                <a:spcPts val="219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74668" y="1349358"/>
              <a:ext cx="1000132" cy="214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347096" y="6421456"/>
              <a:ext cx="1428760" cy="928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2"/>
          <p:cNvSpPr txBox="1"/>
          <p:nvPr/>
        </p:nvSpPr>
        <p:spPr>
          <a:xfrm>
            <a:off x="1117601" y="563540"/>
            <a:ext cx="7829708" cy="12695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6">
              <a:lnSpc>
                <a:spcPts val="3299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Spring Batch in </a:t>
            </a:r>
            <a:r>
              <a:rPr lang="en-CA" sz="2900" dirty="0" err="1" smtClean="0">
                <a:solidFill>
                  <a:srgbClr val="786661"/>
                </a:solidFill>
                <a:latin typeface="Arial"/>
                <a:cs typeface="Arial"/>
              </a:rPr>
              <a:t>Trivadis</a:t>
            </a: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 Integration Architecture</a:t>
            </a:r>
            <a:r>
              <a:rPr lang="en-CA" sz="29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Blueprint</a:t>
            </a:r>
          </a:p>
          <a:p>
            <a:pPr>
              <a:lnSpc>
                <a:spcPts val="3299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846106" y="1349358"/>
              <a:ext cx="1071570" cy="285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47096" y="6564332"/>
              <a:ext cx="1500198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2"/>
          <p:cNvSpPr txBox="1"/>
          <p:nvPr/>
        </p:nvSpPr>
        <p:spPr>
          <a:xfrm>
            <a:off x="1117602" y="901709"/>
            <a:ext cx="2648161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Sequential Flow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0" y="1752600"/>
            <a:ext cx="5509522" cy="10002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The simplest flow scenario is a job where all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of the steps execute sequentially</a:t>
            </a:r>
          </a:p>
          <a:p>
            <a:pPr>
              <a:lnSpc>
                <a:spcPts val="260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09709" y="2679699"/>
            <a:ext cx="5714706" cy="10002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1">
              <a:lnSpc>
                <a:spcPts val="2600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This can be achieved using the 'next' attribute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of the step element</a:t>
            </a:r>
          </a:p>
          <a:p>
            <a:pPr>
              <a:lnSpc>
                <a:spcPts val="260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06503" y="3835408"/>
            <a:ext cx="158376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&lt;job id="job"&gt;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73202" y="4102100"/>
            <a:ext cx="3667671" cy="11285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&lt;step id="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stepA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 next="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stepB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 /&gt;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&lt;step id="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stepB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 next="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stepC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"/&gt;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&lt;step id="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stepC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"/&gt;</a:t>
            </a:r>
          </a:p>
          <a:p>
            <a:pPr>
              <a:lnSpc>
                <a:spcPts val="215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06508" y="4927609"/>
            <a:ext cx="67967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&lt;/job&gt;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32719" y="920733"/>
            <a:ext cx="2071702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5" tIns="45684" rIns="91375" bIns="45684"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Step 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32719" y="2635242"/>
            <a:ext cx="2071702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5" tIns="45684" rIns="91375" bIns="45684"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Step B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32719" y="4492630"/>
            <a:ext cx="2071702" cy="785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5" tIns="45684" rIns="91375" bIns="45684"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Step C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74668" y="1277920"/>
              <a:ext cx="1214446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47096" y="6564332"/>
              <a:ext cx="1500198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2"/>
          <p:cNvSpPr txBox="1"/>
          <p:nvPr/>
        </p:nvSpPr>
        <p:spPr>
          <a:xfrm>
            <a:off x="1117599" y="901709"/>
            <a:ext cx="2752357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Conditional Flow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1" y="1739900"/>
            <a:ext cx="4068421" cy="16671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8">
              <a:lnSpc>
                <a:spcPts val="2630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In order to handle more complex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scenarios, Spring Batch allows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transition elements to be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defined within the step element</a:t>
            </a:r>
          </a:p>
          <a:p>
            <a:pPr>
              <a:lnSpc>
                <a:spcPts val="263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06503" y="3708409"/>
            <a:ext cx="158376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&lt;job id="job"&gt;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73201" y="3987809"/>
            <a:ext cx="200696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&lt;step id="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stepA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73203" y="4254502"/>
            <a:ext cx="3942811" cy="11285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72576">
              <a:lnSpc>
                <a:spcPts val="2150"/>
              </a:lnSpc>
              <a:tabLst>
                <a:tab pos="279184" algn="l"/>
              </a:tabLst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&lt;next on="FAILED" to="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stepB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 /&gt;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	&lt;next on="*" to="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stepC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 /&gt;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&lt;/step&gt;</a:t>
            </a:r>
          </a:p>
          <a:p>
            <a:pPr>
              <a:lnSpc>
                <a:spcPts val="215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73202" y="5067305"/>
            <a:ext cx="3667671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&lt;step id="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stepB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 next="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stepC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 /&gt;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&lt;step id="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stepC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 /&gt;</a:t>
            </a:r>
          </a:p>
          <a:p>
            <a:pPr>
              <a:lnSpc>
                <a:spcPts val="220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06508" y="5626106"/>
            <a:ext cx="679673" cy="5129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45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&lt;/job&gt;</a:t>
            </a:r>
          </a:p>
          <a:p>
            <a:pPr>
              <a:lnSpc>
                <a:spcPts val="2045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774668" y="1277920"/>
              <a:ext cx="135732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75658" y="6492894"/>
              <a:ext cx="1643074" cy="7858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2"/>
          <p:cNvSpPr txBox="1"/>
          <p:nvPr/>
        </p:nvSpPr>
        <p:spPr>
          <a:xfrm>
            <a:off x="1117600" y="901709"/>
            <a:ext cx="1614224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Split Flow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0" y="1739908"/>
            <a:ext cx="4756110" cy="1384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Spring Batch also allows for a job to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be configured with parallel flows using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the 'split' element</a:t>
            </a:r>
          </a:p>
          <a:p>
            <a:pPr>
              <a:lnSpc>
                <a:spcPts val="265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06504" y="3149600"/>
            <a:ext cx="3603551" cy="11285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0"/>
              </a:lnSpc>
              <a:tabLst>
                <a:tab pos="266493" algn="l"/>
              </a:tabLst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&lt;step id="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stepA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 next="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stepB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"/&gt;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&lt;split id="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stepB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 next="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stepC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"&gt;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	&lt;flow&gt;</a:t>
            </a:r>
          </a:p>
          <a:p>
            <a:pPr>
              <a:lnSpc>
                <a:spcPts val="215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52601" y="3975109"/>
            <a:ext cx="4090992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98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&lt;step id="stepB11" next="stepB11"/&gt;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&lt;step id="stepB12"/&gt;</a:t>
            </a:r>
          </a:p>
          <a:p>
            <a:pPr>
              <a:lnSpc>
                <a:spcPts val="2098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73208" y="4533908"/>
            <a:ext cx="79508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&lt;/flow&gt;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73208" y="4800608"/>
            <a:ext cx="73096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&lt;flow&gt;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73200" y="5067305"/>
            <a:ext cx="2602636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72584">
              <a:lnSpc>
                <a:spcPts val="220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&lt;step id="stepB21"/&gt;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&lt;/flow&gt;</a:t>
            </a:r>
          </a:p>
          <a:p>
            <a:pPr>
              <a:lnSpc>
                <a:spcPts val="220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06508" y="5626109"/>
            <a:ext cx="80791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&lt;/split&gt;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06500" y="5905509"/>
            <a:ext cx="20710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&lt;step id="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stepC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"/&gt;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75526" y="492102"/>
            <a:ext cx="1571636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5" tIns="45684" rIns="91375" bIns="45684" rtlCol="0" anchor="ctr"/>
          <a:lstStyle/>
          <a:p>
            <a:pPr algn="ctr"/>
            <a:r>
              <a:rPr lang="en-US" sz="2900" dirty="0" smtClean="0">
                <a:solidFill>
                  <a:schemeClr val="tx1"/>
                </a:solidFill>
              </a:rPr>
              <a:t>Step A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18272" y="1849424"/>
            <a:ext cx="1571636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5" tIns="45684" rIns="91375" bIns="45684" rtlCol="0" anchor="ctr"/>
          <a:lstStyle/>
          <a:p>
            <a:pPr algn="ctr"/>
            <a:r>
              <a:rPr lang="en-US" sz="2900" dirty="0" smtClean="0">
                <a:solidFill>
                  <a:schemeClr val="tx1"/>
                </a:solidFill>
              </a:rPr>
              <a:t>Step B11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4223" y="1849424"/>
            <a:ext cx="1571636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5" tIns="45684" rIns="91375" bIns="45684" rtlCol="0" anchor="ctr"/>
          <a:lstStyle/>
          <a:p>
            <a:pPr algn="ctr"/>
            <a:r>
              <a:rPr lang="en-US" sz="2900" dirty="0" smtClean="0">
                <a:solidFill>
                  <a:schemeClr val="tx1"/>
                </a:solidFill>
              </a:rPr>
              <a:t>Step B21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18272" y="2706680"/>
            <a:ext cx="1571636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5" tIns="45684" rIns="91375" bIns="45684" rtlCol="0" anchor="ctr"/>
          <a:lstStyle/>
          <a:p>
            <a:pPr algn="ctr"/>
            <a:r>
              <a:rPr lang="en-US" sz="2900" dirty="0" smtClean="0">
                <a:solidFill>
                  <a:schemeClr val="tx1"/>
                </a:solidFill>
              </a:rPr>
              <a:t>Step B12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46964" y="3992564"/>
            <a:ext cx="1571636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5" tIns="45684" rIns="91375" bIns="45684" rtlCol="0" anchor="ctr"/>
          <a:lstStyle/>
          <a:p>
            <a:pPr algn="ctr"/>
            <a:r>
              <a:rPr lang="en-US" sz="2900" dirty="0" smtClean="0">
                <a:solidFill>
                  <a:schemeClr val="tx1"/>
                </a:solidFill>
              </a:rPr>
              <a:t>Step C</a:t>
            </a:r>
            <a:endParaRPr lang="en-US" sz="2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703230" y="1277920"/>
              <a:ext cx="114300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75658" y="6492894"/>
              <a:ext cx="1643074" cy="7858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2"/>
          <p:cNvSpPr txBox="1"/>
          <p:nvPr/>
        </p:nvSpPr>
        <p:spPr>
          <a:xfrm>
            <a:off x="1117600" y="901709"/>
            <a:ext cx="2232984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err="1" smtClean="0">
                <a:solidFill>
                  <a:srgbClr val="786661"/>
                </a:solidFill>
                <a:latin typeface="Arial"/>
                <a:cs typeface="Arial"/>
              </a:rPr>
              <a:t>Restartablility</a:t>
            </a:r>
            <a:endParaRPr lang="en-CA" sz="2900" dirty="0" smtClean="0">
              <a:solidFill>
                <a:srgbClr val="786661"/>
              </a:solidFill>
              <a:latin typeface="Arial"/>
              <a:cs typeface="Arial"/>
            </a:endParaRP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0" y="1752608"/>
            <a:ext cx="6987490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The launching of a Job is considered to be a 'restart' if a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09700" y="2070108"/>
            <a:ext cx="7990970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87"/>
              </a:lnSpc>
            </a:pPr>
            <a:r>
              <a:rPr lang="en-CA" sz="2200" dirty="0" err="1" smtClean="0">
                <a:solidFill>
                  <a:srgbClr val="3B3A39"/>
                </a:solidFill>
                <a:latin typeface="Courier New"/>
                <a:cs typeface="Courier New"/>
              </a:rPr>
              <a:t>JobExecution</a:t>
            </a: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 already exists for the particular </a:t>
            </a:r>
            <a:r>
              <a:rPr lang="en-CA" sz="2200" dirty="0" err="1" smtClean="0">
                <a:solidFill>
                  <a:srgbClr val="3B3A39"/>
                </a:solidFill>
                <a:latin typeface="Courier New"/>
                <a:cs typeface="Courier New"/>
              </a:rPr>
              <a:t>JobInstance</a:t>
            </a: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ts val="2487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89100" y="2413000"/>
            <a:ext cx="7029938" cy="103874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98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Ideally, all jobs should be able to start up where they left off</a:t>
            </a:r>
            <a:r>
              <a:rPr lang="en-CA" sz="21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but there are scenarios where this is not possible</a:t>
            </a:r>
          </a:p>
          <a:p>
            <a:pPr>
              <a:lnSpc>
                <a:spcPts val="2698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09700" y="3352801"/>
            <a:ext cx="7901202" cy="13336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If a Job should never be restarted, but should always be run as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part of a new </a:t>
            </a:r>
            <a:r>
              <a:rPr lang="en-CA" sz="2200" dirty="0" err="1" smtClean="0">
                <a:solidFill>
                  <a:srgbClr val="3B3A39"/>
                </a:solidFill>
                <a:latin typeface="Courier New"/>
                <a:cs typeface="Courier New"/>
              </a:rPr>
              <a:t>JobInstance</a:t>
            </a: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, then the </a:t>
            </a:r>
            <a:r>
              <a:rPr lang="en-CA" sz="2200" dirty="0" err="1" smtClean="0">
                <a:solidFill>
                  <a:srgbClr val="3B3A39"/>
                </a:solidFill>
                <a:latin typeface="Arial"/>
                <a:cs typeface="Arial"/>
              </a:rPr>
              <a:t>restartable</a:t>
            </a: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 property may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be set to 'false‘</a:t>
            </a:r>
          </a:p>
          <a:p>
            <a:pPr>
              <a:lnSpc>
                <a:spcPts val="260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35100" y="4610108"/>
            <a:ext cx="460382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&lt;job id="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footballJob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 </a:t>
            </a:r>
            <a:r>
              <a:rPr lang="en-CA" b="1" dirty="0" err="1" smtClean="0">
                <a:solidFill>
                  <a:srgbClr val="E74427"/>
                </a:solidFill>
                <a:latin typeface="Courier New Bold"/>
                <a:cs typeface="Courier New Bold"/>
              </a:rPr>
              <a:t>restartable</a:t>
            </a: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="false"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01805" y="4876809"/>
            <a:ext cx="462947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&lt;step id="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playerload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 next="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gameLoad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"/&gt;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01806" y="5143500"/>
            <a:ext cx="5809283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&lt;step id="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gameLoad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 next="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playerSummarization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"/&gt;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&lt;step id="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playerSummarization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"/&gt;</a:t>
            </a:r>
          </a:p>
          <a:p>
            <a:pPr>
              <a:lnSpc>
                <a:spcPts val="220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35109" y="5702309"/>
            <a:ext cx="67967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&lt;/job&gt;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774668" y="1277920"/>
              <a:ext cx="114300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18534" y="6635770"/>
              <a:ext cx="1714512" cy="7858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2"/>
          <p:cNvSpPr txBox="1"/>
          <p:nvPr/>
        </p:nvSpPr>
        <p:spPr>
          <a:xfrm>
            <a:off x="1117604" y="901709"/>
            <a:ext cx="4914807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Configuring a Step for Restart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0" y="1752608"/>
            <a:ext cx="2385268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Setting a </a:t>
            </a:r>
            <a:r>
              <a:rPr lang="en-CA" sz="2200" dirty="0" err="1" smtClean="0">
                <a:solidFill>
                  <a:srgbClr val="3B3A39"/>
                </a:solidFill>
                <a:latin typeface="Arial"/>
                <a:cs typeface="Arial"/>
              </a:rPr>
              <a:t>StartLimit</a:t>
            </a:r>
            <a:endParaRPr lang="en-CA" sz="2200" dirty="0" smtClean="0">
              <a:solidFill>
                <a:srgbClr val="3B3A39"/>
              </a:solidFill>
              <a:latin typeface="Arial"/>
              <a:cs typeface="Arial"/>
            </a:endParaRP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89107" y="2120908"/>
            <a:ext cx="5966377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control the number of times a Step may be started</a:t>
            </a:r>
          </a:p>
          <a:p>
            <a:pPr>
              <a:lnSpc>
                <a:spcPts val="23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35102" y="2552708"/>
            <a:ext cx="196848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&lt;step id="step1"&gt;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74802" y="2806700"/>
            <a:ext cx="5426807" cy="11285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1218252" algn="l"/>
              </a:tabLst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tasklet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 reader="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itemReader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 writer="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itemWriter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	commit-interval="10" </a:t>
            </a: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start-limit="1"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/&gt;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&lt;/step&gt;</a:t>
            </a:r>
          </a:p>
          <a:p>
            <a:pPr>
              <a:lnSpc>
                <a:spcPts val="220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09700" y="3898908"/>
            <a:ext cx="3516988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Restarting a completed step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89100" y="4254500"/>
            <a:ext cx="7460376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">
              <a:lnSpc>
                <a:spcPts val="2398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In a </a:t>
            </a:r>
            <a:r>
              <a:rPr lang="en-CA" sz="2100" dirty="0" err="1" smtClean="0">
                <a:solidFill>
                  <a:srgbClr val="3B3A39"/>
                </a:solidFill>
                <a:latin typeface="Arial"/>
                <a:cs typeface="Arial"/>
              </a:rPr>
              <a:t>restartable</a:t>
            </a: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 job, one or more steps should always be run,</a:t>
            </a:r>
            <a:r>
              <a:rPr lang="en-CA" sz="21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regardless of whether or not they were successful the first time</a:t>
            </a:r>
          </a:p>
          <a:p>
            <a:pPr>
              <a:lnSpc>
                <a:spcPts val="2398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35102" y="5105408"/>
            <a:ext cx="196848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&lt;step id="step1"&gt;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74802" y="5372109"/>
            <a:ext cx="5426807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98"/>
              </a:lnSpc>
              <a:tabLst>
                <a:tab pos="1218252" algn="l"/>
              </a:tabLst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tasklet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 reader="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itemReader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 writer="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itemWriter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	commit-interval="10"</a:t>
            </a:r>
          </a:p>
          <a:p>
            <a:pPr>
              <a:lnSpc>
                <a:spcPts val="2098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74800" y="5918209"/>
            <a:ext cx="4689104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227379">
              <a:lnSpc>
                <a:spcPts val="2098"/>
              </a:lnSpc>
            </a:pP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allow-start-if-complete="true"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/&gt;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&lt;/step&gt;</a:t>
            </a:r>
          </a:p>
          <a:p>
            <a:pPr>
              <a:lnSpc>
                <a:spcPts val="2098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774668" y="1277920"/>
              <a:ext cx="114300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489972" y="6707208"/>
              <a:ext cx="1500198" cy="642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2"/>
          <p:cNvSpPr txBox="1"/>
          <p:nvPr/>
        </p:nvSpPr>
        <p:spPr>
          <a:xfrm>
            <a:off x="1117599" y="901709"/>
            <a:ext cx="3722173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Configuring Skip Logic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0" y="1752600"/>
            <a:ext cx="8183330" cy="10002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there are scenarios where errors encountered should not result in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E74427"/>
                </a:solidFill>
                <a:latin typeface="Arial"/>
                <a:cs typeface="Arial"/>
              </a:rPr>
              <a:t>Step failure</a:t>
            </a: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, but should be </a:t>
            </a:r>
            <a:r>
              <a:rPr lang="en-CA" sz="2200" dirty="0" smtClean="0">
                <a:solidFill>
                  <a:srgbClr val="E74427"/>
                </a:solidFill>
                <a:latin typeface="Arial"/>
                <a:cs typeface="Arial"/>
              </a:rPr>
              <a:t>skipped instead</a:t>
            </a:r>
          </a:p>
          <a:p>
            <a:pPr>
              <a:lnSpc>
                <a:spcPts val="260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35102" y="2844808"/>
            <a:ext cx="196848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&lt;step id="step1"&gt;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74799" y="3124209"/>
            <a:ext cx="398827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tasklet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 reader="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flatFileItemReader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94000" y="3378200"/>
            <a:ext cx="4509889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6">
              <a:lnSpc>
                <a:spcPts val="220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writer="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itemWriter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 commit-interval="10"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skip-limit="10"&gt;</a:t>
            </a:r>
          </a:p>
          <a:p>
            <a:pPr>
              <a:lnSpc>
                <a:spcPts val="220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41500" y="3949710"/>
            <a:ext cx="3398366" cy="5129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4"/>
              </a:lnSpc>
            </a:pP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&lt;</a:t>
            </a:r>
            <a:r>
              <a:rPr lang="en-CA" b="1" dirty="0" err="1" smtClean="0">
                <a:solidFill>
                  <a:srgbClr val="E74427"/>
                </a:solidFill>
                <a:latin typeface="Courier New Bold"/>
                <a:cs typeface="Courier New Bold"/>
              </a:rPr>
              <a:t>skippable</a:t>
            </a: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-exception-classes&gt;</a:t>
            </a:r>
          </a:p>
          <a:p>
            <a:pPr>
              <a:lnSpc>
                <a:spcPts val="198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35100" y="4203701"/>
            <a:ext cx="6181179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b="1" dirty="0" err="1" smtClean="0">
                <a:solidFill>
                  <a:srgbClr val="E74427"/>
                </a:solidFill>
                <a:latin typeface="Courier New Bold"/>
                <a:cs typeface="Courier New Bold"/>
              </a:rPr>
              <a:t>org.springframework.batch.item.file.FlatFileParseExcept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ion</a:t>
            </a:r>
          </a:p>
          <a:p>
            <a:pPr>
              <a:lnSpc>
                <a:spcPts val="220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841500" y="4762509"/>
            <a:ext cx="346248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&lt;/</a:t>
            </a:r>
            <a:r>
              <a:rPr lang="en-CA" b="1" dirty="0" err="1" smtClean="0">
                <a:solidFill>
                  <a:srgbClr val="E74427"/>
                </a:solidFill>
                <a:latin typeface="Courier New Bold"/>
                <a:cs typeface="Courier New Bold"/>
              </a:rPr>
              <a:t>skippable</a:t>
            </a: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-exception-classes&gt;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74800" y="5041908"/>
            <a:ext cx="106439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&lt;/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tasklet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35109" y="5308608"/>
            <a:ext cx="80791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&lt;/step&gt;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774668" y="1277920"/>
              <a:ext cx="114300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89972" y="6707208"/>
              <a:ext cx="1500198" cy="642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2"/>
          <p:cNvSpPr txBox="1"/>
          <p:nvPr/>
        </p:nvSpPr>
        <p:spPr>
          <a:xfrm>
            <a:off x="1117608" y="901709"/>
            <a:ext cx="4754507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Configuring Fatal Exceptions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4" y="1752600"/>
            <a:ext cx="8099974" cy="10002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8">
              <a:lnSpc>
                <a:spcPts val="2600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it may be easier to identify which exceptions should cause failure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and skip everything else</a:t>
            </a:r>
          </a:p>
          <a:p>
            <a:pPr>
              <a:lnSpc>
                <a:spcPts val="260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11303" y="2755909"/>
            <a:ext cx="196848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&lt;step id="step1"&gt;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50999" y="3035308"/>
            <a:ext cx="398827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tasklet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 reader="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flatFileItemReader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870200" y="3302008"/>
            <a:ext cx="4509889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6">
              <a:lnSpc>
                <a:spcPts val="2098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writer="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itemWriter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" commit-interval="10"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skip-limit="10"&gt;</a:t>
            </a:r>
          </a:p>
          <a:p>
            <a:pPr>
              <a:lnSpc>
                <a:spcPts val="2098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78000" y="3848109"/>
            <a:ext cx="3398366" cy="8079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98"/>
              </a:lnSpc>
              <a:tabLst>
                <a:tab pos="418772" algn="l"/>
              </a:tabLst>
            </a:pP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&lt;</a:t>
            </a:r>
            <a:r>
              <a:rPr lang="en-CA" b="1" dirty="0" err="1" smtClean="0">
                <a:solidFill>
                  <a:srgbClr val="E74427"/>
                </a:solidFill>
                <a:latin typeface="Courier New Bold"/>
                <a:cs typeface="Courier New Bold"/>
              </a:rPr>
              <a:t>skippable</a:t>
            </a: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-exception-classes&gt;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	</a:t>
            </a:r>
            <a:r>
              <a:rPr lang="en-CA" b="1" dirty="0" err="1" smtClean="0">
                <a:solidFill>
                  <a:srgbClr val="E74427"/>
                </a:solidFill>
                <a:latin typeface="Courier New Bold"/>
                <a:cs typeface="Courier New Bold"/>
              </a:rPr>
              <a:t>java.lang.Exception</a:t>
            </a:r>
            <a:endParaRPr lang="en-CA" b="1" dirty="0" smtClean="0">
              <a:solidFill>
                <a:srgbClr val="E74427"/>
              </a:solidFill>
              <a:latin typeface="Courier New Bold"/>
              <a:cs typeface="Courier New Bold"/>
            </a:endParaRPr>
          </a:p>
          <a:p>
            <a:pPr>
              <a:lnSpc>
                <a:spcPts val="2098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78006" y="4394199"/>
            <a:ext cx="3795270" cy="1401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">
              <a:lnSpc>
                <a:spcPts val="2163"/>
              </a:lnSpc>
              <a:tabLst>
                <a:tab pos="418772" algn="l"/>
              </a:tabLst>
            </a:pP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&lt;/</a:t>
            </a:r>
            <a:r>
              <a:rPr lang="en-CA" b="1" dirty="0" err="1" smtClean="0">
                <a:solidFill>
                  <a:srgbClr val="E74427"/>
                </a:solidFill>
                <a:latin typeface="Courier New Bold"/>
                <a:cs typeface="Courier New Bold"/>
              </a:rPr>
              <a:t>skippable</a:t>
            </a: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-exception-classes&gt;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&lt;fatal-exception-classes&gt;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	</a:t>
            </a:r>
            <a:r>
              <a:rPr lang="en-CA" b="1" dirty="0" err="1" smtClean="0">
                <a:solidFill>
                  <a:srgbClr val="E74427"/>
                </a:solidFill>
                <a:latin typeface="Courier New Bold"/>
                <a:cs typeface="Courier New Bold"/>
              </a:rPr>
              <a:t>java.io.FileNotFoundException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&lt;/fatal-exception-classes&gt;</a:t>
            </a:r>
          </a:p>
          <a:p>
            <a:pPr>
              <a:lnSpc>
                <a:spcPts val="2163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50998" y="5499109"/>
            <a:ext cx="106439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&lt;/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tasklet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11309" y="5778509"/>
            <a:ext cx="807913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&lt;/step&gt;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774668" y="1277920"/>
              <a:ext cx="114300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89972" y="6707208"/>
              <a:ext cx="1500198" cy="642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2"/>
          <p:cNvSpPr txBox="1"/>
          <p:nvPr/>
        </p:nvSpPr>
        <p:spPr>
          <a:xfrm>
            <a:off x="1117601" y="901709"/>
            <a:ext cx="4544514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Intercepting Step Execution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0" y="1739908"/>
            <a:ext cx="8254760" cy="7309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You might need to perform some functionality at certain events during</a:t>
            </a:r>
            <a:r>
              <a:rPr lang="en-CA" sz="21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the execution of a Step</a:t>
            </a:r>
          </a:p>
          <a:p>
            <a:pPr>
              <a:lnSpc>
                <a:spcPts val="19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35102" y="2438409"/>
            <a:ext cx="196848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&lt;step id="step1"&gt;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01802" y="2692401"/>
            <a:ext cx="4366580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1230942" algn="l"/>
              </a:tabLst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</a:t>
            </a:r>
            <a:r>
              <a:rPr lang="en-CA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tasklet</a:t>
            </a: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 reader="reader" writer="writer"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	commit-interval="10"/&gt;</a:t>
            </a:r>
          </a:p>
          <a:p>
            <a:pPr>
              <a:lnSpc>
                <a:spcPts val="220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74800" y="3263909"/>
            <a:ext cx="121828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&lt;listeners&gt;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74808" y="3517904"/>
            <a:ext cx="3651641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09636">
              <a:lnSpc>
                <a:spcPts val="2200"/>
              </a:lnSpc>
            </a:pP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&lt;listener ref="</a:t>
            </a:r>
            <a:r>
              <a:rPr lang="en-CA" b="1" dirty="0" err="1" smtClean="0">
                <a:solidFill>
                  <a:srgbClr val="E74427"/>
                </a:solidFill>
                <a:latin typeface="Courier New Bold"/>
                <a:cs typeface="Courier New Bold"/>
              </a:rPr>
              <a:t>stepListener</a:t>
            </a: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"/&gt;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b="1" dirty="0" smtClean="0">
                <a:solidFill>
                  <a:srgbClr val="E74427"/>
                </a:solidFill>
                <a:latin typeface="Courier New Bold"/>
                <a:cs typeface="Courier New Bold"/>
              </a:rPr>
              <a:t>&lt;/listeners&gt;</a:t>
            </a:r>
          </a:p>
          <a:p>
            <a:pPr>
              <a:lnSpc>
                <a:spcPts val="220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35109" y="4089409"/>
            <a:ext cx="807913" cy="5129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4"/>
              </a:lnSpc>
            </a:pPr>
            <a:r>
              <a:rPr lang="en-CA" b="1" dirty="0" smtClean="0">
                <a:solidFill>
                  <a:srgbClr val="3B3A39"/>
                </a:solidFill>
                <a:latin typeface="Courier New Bold"/>
                <a:cs typeface="Courier New Bold"/>
              </a:rPr>
              <a:t>&lt;/step&gt;</a:t>
            </a:r>
          </a:p>
          <a:p>
            <a:pPr>
              <a:lnSpc>
                <a:spcPts val="198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89100" y="4686309"/>
            <a:ext cx="671978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can be accomplished with one of many Step scoped listeners, like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68500" y="4953009"/>
            <a:ext cx="2592056" cy="4103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9"/>
              </a:lnSpc>
            </a:pPr>
            <a:r>
              <a:rPr lang="en-CA" sz="1600" dirty="0" err="1" smtClean="0">
                <a:solidFill>
                  <a:srgbClr val="3B3A39"/>
                </a:solidFill>
                <a:latin typeface="Courier New"/>
                <a:cs typeface="Courier New"/>
              </a:rPr>
              <a:t>StepExecutionListener</a:t>
            </a:r>
            <a:endParaRPr lang="en-CA" sz="1600" dirty="0" smtClean="0">
              <a:solidFill>
                <a:srgbClr val="3B3A39"/>
              </a:solidFill>
              <a:latin typeface="Courier New"/>
              <a:cs typeface="Courier New"/>
            </a:endParaRPr>
          </a:p>
          <a:p>
            <a:pPr>
              <a:lnSpc>
                <a:spcPts val="1619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68500" y="5156205"/>
            <a:ext cx="1604606" cy="4360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15"/>
              </a:lnSpc>
            </a:pPr>
            <a:r>
              <a:rPr lang="en-CA" sz="1600" dirty="0" err="1" smtClean="0">
                <a:solidFill>
                  <a:srgbClr val="3B3A39"/>
                </a:solidFill>
                <a:latin typeface="Courier New"/>
                <a:cs typeface="Courier New"/>
              </a:rPr>
              <a:t>ChunkListener</a:t>
            </a:r>
            <a:endParaRPr lang="en-CA" sz="1600" dirty="0" smtClean="0">
              <a:solidFill>
                <a:srgbClr val="3B3A39"/>
              </a:solidFill>
              <a:latin typeface="Courier New"/>
              <a:cs typeface="Courier New"/>
            </a:endParaRPr>
          </a:p>
          <a:p>
            <a:pPr>
              <a:lnSpc>
                <a:spcPts val="1715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68500" y="5372104"/>
            <a:ext cx="1974900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14"/>
              </a:lnSpc>
            </a:pPr>
            <a:r>
              <a:rPr lang="en-CA" sz="1600" dirty="0" err="1" smtClean="0">
                <a:solidFill>
                  <a:srgbClr val="3B3A39"/>
                </a:solidFill>
                <a:latin typeface="Courier New"/>
                <a:cs typeface="Courier New"/>
              </a:rPr>
              <a:t>ItemReadListener</a:t>
            </a:r>
            <a:endParaRPr lang="en-CA" sz="1600" dirty="0" smtClean="0">
              <a:solidFill>
                <a:srgbClr val="3B3A39"/>
              </a:solidFill>
              <a:latin typeface="Courier New"/>
              <a:cs typeface="Courier New"/>
            </a:endParaRPr>
          </a:p>
          <a:p>
            <a:pPr>
              <a:lnSpc>
                <a:spcPts val="1814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968502" y="5600700"/>
            <a:ext cx="2345194" cy="8720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sz="1600" dirty="0" err="1" smtClean="0">
                <a:solidFill>
                  <a:srgbClr val="3B3A39"/>
                </a:solidFill>
                <a:latin typeface="Courier New"/>
                <a:cs typeface="Courier New"/>
              </a:rPr>
              <a:t>ItemProcessListener</a:t>
            </a:r>
            <a:r>
              <a:rPr lang="en-CA" sz="16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600" dirty="0" err="1" smtClean="0">
                <a:solidFill>
                  <a:srgbClr val="3B3A39"/>
                </a:solidFill>
                <a:latin typeface="Courier New"/>
                <a:cs typeface="Courier New"/>
              </a:rPr>
              <a:t>ItemWriteListener</a:t>
            </a:r>
            <a:r>
              <a:rPr lang="en-CA" sz="16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600" dirty="0" err="1" smtClean="0">
                <a:solidFill>
                  <a:srgbClr val="3B3A39"/>
                </a:solidFill>
                <a:latin typeface="Courier New"/>
                <a:cs typeface="Courier New"/>
              </a:rPr>
              <a:t>SkipListener</a:t>
            </a:r>
            <a:endParaRPr lang="en-CA" sz="1600" dirty="0" smtClean="0">
              <a:solidFill>
                <a:srgbClr val="3B3A39"/>
              </a:solidFill>
              <a:latin typeface="Courier New"/>
              <a:cs typeface="Courier New"/>
            </a:endParaRPr>
          </a:p>
          <a:p>
            <a:pPr>
              <a:lnSpc>
                <a:spcPts val="1700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117599" y="901709"/>
            <a:ext cx="4172617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Spring Batch Introduction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0" y="1752600"/>
            <a:ext cx="8093562" cy="12695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">
              <a:lnSpc>
                <a:spcPts val="3299"/>
              </a:lnSpc>
            </a:pPr>
            <a:r>
              <a:rPr lang="en-CA" sz="2900" dirty="0" smtClean="0">
                <a:solidFill>
                  <a:srgbClr val="3B3A39"/>
                </a:solidFill>
                <a:latin typeface="Arial"/>
                <a:cs typeface="Arial"/>
              </a:rPr>
              <a:t>Spring Batch is the first java based framework for</a:t>
            </a:r>
            <a:r>
              <a:rPr lang="en-CA" sz="29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900" dirty="0" smtClean="0">
                <a:solidFill>
                  <a:srgbClr val="3B3A39"/>
                </a:solidFill>
                <a:latin typeface="Arial"/>
                <a:cs typeface="Arial"/>
              </a:rPr>
              <a:t>batch processing</a:t>
            </a:r>
          </a:p>
          <a:p>
            <a:pPr>
              <a:lnSpc>
                <a:spcPts val="3299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89100" y="2641608"/>
            <a:ext cx="6335068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dirty="0" smtClean="0">
                <a:solidFill>
                  <a:srgbClr val="3B3A39"/>
                </a:solidFill>
                <a:latin typeface="Arial"/>
                <a:cs typeface="Arial"/>
              </a:rPr>
              <a:t>a lightweight, comprehensive batch framework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89102" y="3022602"/>
            <a:ext cx="7509685" cy="15388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9"/>
              </a:lnSpc>
            </a:pPr>
            <a:r>
              <a:rPr lang="en-CA" sz="2400" dirty="0" smtClean="0">
                <a:solidFill>
                  <a:srgbClr val="3B3A39"/>
                </a:solidFill>
                <a:latin typeface="Arial"/>
                <a:cs typeface="Arial"/>
              </a:rPr>
              <a:t>builds upon the productivity, POJO-based development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3B3A39"/>
                </a:solidFill>
                <a:latin typeface="Arial"/>
                <a:cs typeface="Arial"/>
              </a:rPr>
              <a:t>approach, known from the Spring Framework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3B3A39"/>
                </a:solidFill>
                <a:latin typeface="Arial"/>
                <a:cs typeface="Arial"/>
              </a:rPr>
              <a:t>current GA release is 1.1.4.RELEASE</a:t>
            </a:r>
          </a:p>
          <a:p>
            <a:pPr>
              <a:lnSpc>
                <a:spcPts val="2999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89106" y="4203703"/>
            <a:ext cx="7327327" cy="1115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dirty="0" smtClean="0">
                <a:solidFill>
                  <a:srgbClr val="3B3A39"/>
                </a:solidFill>
                <a:latin typeface="Arial"/>
                <a:cs typeface="Arial"/>
              </a:rPr>
              <a:t>Spring Batch 2.0 will be released in the next couple of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3B3A39"/>
                </a:solidFill>
                <a:latin typeface="Arial"/>
                <a:cs typeface="Arial"/>
              </a:rPr>
              <a:t>months</a:t>
            </a:r>
          </a:p>
          <a:p>
            <a:pPr>
              <a:lnSpc>
                <a:spcPts val="29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89101" y="5384808"/>
            <a:ext cx="4879541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dirty="0" smtClean="0">
                <a:solidFill>
                  <a:srgbClr val="3B3A39"/>
                </a:solidFill>
                <a:latin typeface="Arial"/>
                <a:cs typeface="Arial"/>
              </a:rPr>
              <a:t>Presentation is based on 2.0.0-RC1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74668" y="1277920"/>
              <a:ext cx="1143008" cy="285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489972" y="6850084"/>
              <a:ext cx="150019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2"/>
          <p:cNvSpPr txBox="1"/>
          <p:nvPr/>
        </p:nvSpPr>
        <p:spPr>
          <a:xfrm>
            <a:off x="1117608" y="901709"/>
            <a:ext cx="3837269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Available Item Readers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74668" y="1277920"/>
              <a:ext cx="114300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489972" y="6707208"/>
              <a:ext cx="1500198" cy="642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2"/>
          <p:cNvSpPr txBox="1"/>
          <p:nvPr/>
        </p:nvSpPr>
        <p:spPr>
          <a:xfrm>
            <a:off x="1117605" y="901709"/>
            <a:ext cx="3601307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Available Item Writers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117598" y="901709"/>
            <a:ext cx="1282402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Agenda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60905" y="1905007"/>
            <a:ext cx="2870979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96837E"/>
                </a:solidFill>
                <a:latin typeface="Arial"/>
                <a:cs typeface="Arial"/>
              </a:rPr>
              <a:t>Spring Batch Overview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60902" y="2501908"/>
            <a:ext cx="3422412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96837E"/>
                </a:solidFill>
                <a:latin typeface="Arial"/>
                <a:cs typeface="Arial"/>
              </a:rPr>
              <a:t>Domain Language of Batch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60906" y="3111508"/>
            <a:ext cx="3893695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96837E"/>
                </a:solidFill>
                <a:latin typeface="Arial"/>
                <a:cs typeface="Arial"/>
              </a:rPr>
              <a:t>Configuring and Running a Job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60900" y="3708408"/>
            <a:ext cx="1788951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96837E"/>
                </a:solidFill>
                <a:latin typeface="Arial"/>
                <a:cs typeface="Arial"/>
              </a:rPr>
              <a:t>Miscellaneous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87500" y="4114799"/>
            <a:ext cx="1469954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38"/>
              </a:lnSpc>
            </a:pPr>
            <a:r>
              <a:rPr lang="en-CA" sz="1600" dirty="0" smtClean="0">
                <a:solidFill>
                  <a:srgbClr val="FFFFFF"/>
                </a:solidFill>
                <a:latin typeface="Arial"/>
                <a:cs typeface="Arial"/>
              </a:rPr>
              <a:t>Data are always</a:t>
            </a:r>
          </a:p>
          <a:p>
            <a:pPr>
              <a:lnSpc>
                <a:spcPts val="1838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7501" y="4368799"/>
            <a:ext cx="1554913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00" dirty="0" smtClean="0">
                <a:solidFill>
                  <a:srgbClr val="FFFFFF"/>
                </a:solidFill>
                <a:latin typeface="Arial"/>
                <a:cs typeface="Arial"/>
              </a:rPr>
              <a:t>part of the game.</a:t>
            </a:r>
          </a:p>
          <a:p>
            <a:pPr>
              <a:lnSpc>
                <a:spcPts val="1838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660899" y="4356102"/>
            <a:ext cx="1208664" cy="5642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Summary</a:t>
            </a:r>
          </a:p>
          <a:p>
            <a:pPr>
              <a:lnSpc>
                <a:spcPts val="219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74668" y="1277920"/>
              <a:ext cx="114300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89972" y="6707208"/>
              <a:ext cx="1500198" cy="642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2"/>
          <p:cNvSpPr txBox="1"/>
          <p:nvPr/>
        </p:nvSpPr>
        <p:spPr>
          <a:xfrm>
            <a:off x="1117603" y="901709"/>
            <a:ext cx="1590179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Summary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0" y="1752608"/>
            <a:ext cx="7710444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Lack of a standard enterprise batch architecture is resulting in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09700" y="2082808"/>
            <a:ext cx="8083944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higher costs associated with the quality and delivery of solutions.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09700" y="2692407"/>
            <a:ext cx="6639638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Spring Batch provides a highly scalable, easy-to-use,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09700" y="3009900"/>
            <a:ext cx="8069517" cy="103874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9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customizable, industry-accepted batch framework collaboratively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developed by Accenture and </a:t>
            </a:r>
            <a:r>
              <a:rPr lang="en-CA" sz="2200" dirty="0" err="1" smtClean="0">
                <a:solidFill>
                  <a:srgbClr val="3B3A39"/>
                </a:solidFill>
                <a:latin typeface="Arial"/>
                <a:cs typeface="Arial"/>
              </a:rPr>
              <a:t>SpringSource</a:t>
            </a:r>
            <a:endParaRPr lang="en-CA" sz="2200" dirty="0" smtClean="0">
              <a:solidFill>
                <a:srgbClr val="3B3A39"/>
              </a:solidFill>
              <a:latin typeface="Arial"/>
              <a:cs typeface="Arial"/>
            </a:endParaRPr>
          </a:p>
          <a:p>
            <a:pPr>
              <a:lnSpc>
                <a:spcPts val="269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09700" y="3962408"/>
            <a:ext cx="7489230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Spring patterns and practices have been leveraged allowing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09700" y="4292600"/>
            <a:ext cx="8116004" cy="10002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6">
              <a:lnSpc>
                <a:spcPts val="2600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developers to focus on business logic, while enterprise architects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can customize and extend architecture concerns</a:t>
            </a:r>
          </a:p>
          <a:p>
            <a:pPr>
              <a:lnSpc>
                <a:spcPts val="260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"/>
          <p:cNvSpPr txBox="1"/>
          <p:nvPr/>
        </p:nvSpPr>
        <p:spPr>
          <a:xfrm>
            <a:off x="3132122" y="3166325"/>
            <a:ext cx="4572032" cy="89768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3450"/>
              </a:lnSpc>
            </a:pPr>
            <a:r>
              <a:rPr lang="en-CA" sz="6000" dirty="0" smtClean="0">
                <a:solidFill>
                  <a:srgbClr val="786661"/>
                </a:solidFill>
                <a:latin typeface="Arial"/>
                <a:cs typeface="Arial"/>
              </a:rPr>
              <a:t>Thank you!</a:t>
            </a:r>
          </a:p>
          <a:p>
            <a:pPr algn="ctr">
              <a:lnSpc>
                <a:spcPts val="3450"/>
              </a:lnSpc>
            </a:pPr>
            <a:endParaRPr lang="en-CA" sz="6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74668" y="1277920"/>
              <a:ext cx="114300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489972" y="6707208"/>
              <a:ext cx="1500198" cy="642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74668" y="1277920"/>
              <a:ext cx="114300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489972" y="6707208"/>
              <a:ext cx="1500198" cy="642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74668" y="1277920"/>
              <a:ext cx="114300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489972" y="6707208"/>
              <a:ext cx="1500198" cy="642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2"/>
          <p:cNvSpPr txBox="1"/>
          <p:nvPr/>
        </p:nvSpPr>
        <p:spPr>
          <a:xfrm>
            <a:off x="1117600" y="901709"/>
            <a:ext cx="5640968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Spring Batch Launch Environment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774668" y="1277920"/>
              <a:ext cx="114300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89972" y="6707208"/>
              <a:ext cx="1500198" cy="642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2"/>
          <p:cNvSpPr txBox="1"/>
          <p:nvPr/>
        </p:nvSpPr>
        <p:spPr>
          <a:xfrm>
            <a:off x="1117600" y="901709"/>
            <a:ext cx="5640968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Spring Batch Launch Environment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1" y="1689107"/>
            <a:ext cx="1068113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Run Tier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89100" y="2006608"/>
            <a:ext cx="6412012" cy="7694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concerned with the scheduling and launching of the application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a vendor product is typically used in this tier to allow</a:t>
            </a:r>
          </a:p>
          <a:p>
            <a:pPr>
              <a:lnSpc>
                <a:spcPts val="200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68500" y="2514600"/>
            <a:ext cx="415338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lang="en-CA" sz="1300" dirty="0" smtClean="0">
                <a:solidFill>
                  <a:srgbClr val="3B3A39"/>
                </a:solidFill>
                <a:latin typeface="Arial"/>
                <a:cs typeface="Arial"/>
              </a:rPr>
              <a:t>time-based and interdependent scheduling of batch jobs</a:t>
            </a:r>
          </a:p>
          <a:p>
            <a:pPr>
              <a:lnSpc>
                <a:spcPts val="1160"/>
              </a:lnSpc>
            </a:pPr>
            <a:endParaRPr lang="en-CA" sz="13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68510" y="2667007"/>
            <a:ext cx="2989601" cy="3334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lang="en-CA" sz="1300" dirty="0" smtClean="0">
                <a:solidFill>
                  <a:srgbClr val="3B3A39"/>
                </a:solidFill>
                <a:latin typeface="Arial"/>
                <a:cs typeface="Arial"/>
              </a:rPr>
              <a:t>providing parallel processing capabilities</a:t>
            </a:r>
          </a:p>
          <a:p>
            <a:pPr>
              <a:lnSpc>
                <a:spcPts val="1325"/>
              </a:lnSpc>
            </a:pPr>
            <a:endParaRPr lang="en-CA" sz="13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09700" y="3048008"/>
            <a:ext cx="1005596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Job Tier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89100" y="3378210"/>
            <a:ext cx="5142433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85"/>
              </a:lnSpc>
            </a:pP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responsible for the overall execution of a batch job</a:t>
            </a:r>
          </a:p>
          <a:p>
            <a:pPr>
              <a:lnSpc>
                <a:spcPts val="1885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89100" y="3644905"/>
            <a:ext cx="7617470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sequentially executes batch steps, ensuring that all steps are in the correct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state and all appropriate policies are enforced</a:t>
            </a:r>
          </a:p>
          <a:p>
            <a:pPr>
              <a:lnSpc>
                <a:spcPts val="170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09700" y="4292608"/>
            <a:ext cx="1930528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Application Tier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89106" y="4610106"/>
            <a:ext cx="5527154" cy="5129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contains components required to execute the program</a:t>
            </a:r>
          </a:p>
          <a:p>
            <a:pPr>
              <a:lnSpc>
                <a:spcPts val="2005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89103" y="4889500"/>
            <a:ext cx="7784182" cy="8720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">
              <a:lnSpc>
                <a:spcPts val="1749"/>
              </a:lnSpc>
            </a:pP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contains specific modules that address the required batch functionality and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enforces policies around a module execution (e.g., commit intervals, capture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of statistics, etc.)</a:t>
            </a:r>
          </a:p>
          <a:p>
            <a:pPr>
              <a:lnSpc>
                <a:spcPts val="1749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09700" y="5765808"/>
            <a:ext cx="1146661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Data Tier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89100" y="6108702"/>
            <a:ext cx="7412286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provides the integration with the physical data sources that might include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databases, files, or queues.</a:t>
            </a:r>
          </a:p>
          <a:p>
            <a:pPr>
              <a:lnSpc>
                <a:spcPts val="170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4670" y="839618"/>
            <a:ext cx="6861598" cy="382295"/>
          </a:xfrm>
          <a:prstGeom prst="rect">
            <a:avLst/>
          </a:prstGeom>
        </p:spPr>
        <p:txBody>
          <a:bodyPr wrap="square" lIns="104206" tIns="52101" rIns="104206" bIns="52101">
            <a:spAutoFit/>
          </a:bodyPr>
          <a:lstStyle/>
          <a:p>
            <a:r>
              <a:rPr lang="en-US" b="1" dirty="0" smtClean="0"/>
              <a:t>Spring Batch features introduced by the import catalog job</a:t>
            </a:r>
            <a:endParaRPr lang="en-US" b="1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445562" y="1679222"/>
          <a:ext cx="9802283" cy="3358444"/>
        </p:xfrm>
        <a:graphic>
          <a:graphicData uri="http://schemas.openxmlformats.org/presentationml/2006/ole">
            <p:oleObj spid="_x0000_s1026" name="Picture" r:id="rId3" imgW="11790476" imgH="4238095" progId="StaticDib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117604" y="901709"/>
            <a:ext cx="2893421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Batch Processing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0" y="1752608"/>
            <a:ext cx="4232762" cy="7694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2600" dirty="0" smtClean="0">
                <a:solidFill>
                  <a:srgbClr val="3B3A39"/>
                </a:solidFill>
                <a:latin typeface="Arial"/>
                <a:cs typeface="Arial"/>
              </a:rPr>
              <a:t>What is a Batch Application?</a:t>
            </a:r>
          </a:p>
          <a:p>
            <a:pPr>
              <a:lnSpc>
                <a:spcPts val="2990"/>
              </a:lnSpc>
            </a:pPr>
            <a:endParaRPr lang="en-CA" sz="26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89100" y="2171702"/>
            <a:ext cx="7825860" cy="1115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2400" dirty="0" smtClean="0">
                <a:solidFill>
                  <a:srgbClr val="3B3A39"/>
                </a:solidFill>
                <a:latin typeface="Arial"/>
                <a:cs typeface="Arial"/>
              </a:rPr>
              <a:t>Batch applications need to process </a:t>
            </a:r>
            <a:r>
              <a:rPr lang="en-CA" sz="2400" dirty="0" smtClean="0">
                <a:solidFill>
                  <a:srgbClr val="E74427"/>
                </a:solidFill>
                <a:latin typeface="Arial"/>
                <a:cs typeface="Arial"/>
              </a:rPr>
              <a:t>high volume</a:t>
            </a:r>
            <a:r>
              <a:rPr lang="en-CA" sz="2400" dirty="0" smtClean="0">
                <a:solidFill>
                  <a:srgbClr val="3B3A39"/>
                </a:solidFill>
                <a:latin typeface="Arial"/>
                <a:cs typeface="Arial"/>
              </a:rPr>
              <a:t> business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3B3A39"/>
                </a:solidFill>
                <a:latin typeface="Arial"/>
                <a:cs typeface="Arial"/>
              </a:rPr>
              <a:t>critical </a:t>
            </a:r>
            <a:r>
              <a:rPr lang="en-CA" sz="2400" dirty="0" smtClean="0">
                <a:solidFill>
                  <a:srgbClr val="E74427"/>
                </a:solidFill>
                <a:latin typeface="Arial"/>
                <a:cs typeface="Arial"/>
              </a:rPr>
              <a:t>transactional</a:t>
            </a:r>
            <a:r>
              <a:rPr lang="en-CA" sz="2400" dirty="0" smtClean="0">
                <a:solidFill>
                  <a:srgbClr val="3B3A39"/>
                </a:solidFill>
                <a:latin typeface="Arial"/>
                <a:cs typeface="Arial"/>
              </a:rPr>
              <a:t> data</a:t>
            </a:r>
          </a:p>
          <a:p>
            <a:pPr>
              <a:lnSpc>
                <a:spcPts val="29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89100" y="2959109"/>
            <a:ext cx="4554773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dirty="0" smtClean="0">
                <a:solidFill>
                  <a:srgbClr val="3B3A39"/>
                </a:solidFill>
                <a:latin typeface="Arial"/>
                <a:cs typeface="Arial"/>
              </a:rPr>
              <a:t>A typical batch program generally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89100" y="3352808"/>
            <a:ext cx="673261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dirty="0" smtClean="0">
                <a:solidFill>
                  <a:srgbClr val="96837E"/>
                </a:solidFill>
                <a:latin typeface="Arial"/>
                <a:cs typeface="Arial"/>
              </a:rPr>
              <a:t>1.</a:t>
            </a:r>
            <a:r>
              <a:rPr lang="en-CA" dirty="0" smtClean="0">
                <a:solidFill>
                  <a:srgbClr val="E74427"/>
                </a:solidFill>
                <a:latin typeface="Arial"/>
                <a:cs typeface="Arial"/>
              </a:rPr>
              <a:t> reads</a:t>
            </a: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 a large number of records from a database, file, or queue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89100" y="3644909"/>
            <a:ext cx="439864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dirty="0" smtClean="0">
                <a:solidFill>
                  <a:srgbClr val="96837E"/>
                </a:solidFill>
                <a:latin typeface="Arial"/>
                <a:cs typeface="Arial"/>
              </a:rPr>
              <a:t>2.</a:t>
            </a:r>
            <a:r>
              <a:rPr lang="en-CA" dirty="0" smtClean="0">
                <a:solidFill>
                  <a:srgbClr val="E74427"/>
                </a:solidFill>
                <a:latin typeface="Arial"/>
                <a:cs typeface="Arial"/>
              </a:rPr>
              <a:t> processes</a:t>
            </a: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 the data in some fashion, and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89104" y="3949709"/>
            <a:ext cx="433452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dirty="0" smtClean="0">
                <a:solidFill>
                  <a:srgbClr val="96837E"/>
                </a:solidFill>
                <a:latin typeface="Arial"/>
                <a:cs typeface="Arial"/>
              </a:rPr>
              <a:t>3.</a:t>
            </a: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 then </a:t>
            </a:r>
            <a:r>
              <a:rPr lang="en-CA" dirty="0" smtClean="0">
                <a:solidFill>
                  <a:srgbClr val="E74427"/>
                </a:solidFill>
                <a:latin typeface="Arial"/>
                <a:cs typeface="Arial"/>
              </a:rPr>
              <a:t>writes</a:t>
            </a:r>
            <a:r>
              <a:rPr lang="en-CA" dirty="0" smtClean="0">
                <a:solidFill>
                  <a:srgbClr val="3B3A39"/>
                </a:solidFill>
                <a:latin typeface="Arial"/>
                <a:cs typeface="Arial"/>
              </a:rPr>
              <a:t> back data in a modified form</a:t>
            </a:r>
          </a:p>
          <a:p>
            <a:pPr>
              <a:lnSpc>
                <a:spcPts val="2070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2005" y="755656"/>
            <a:ext cx="6059593" cy="382295"/>
          </a:xfrm>
          <a:prstGeom prst="rect">
            <a:avLst/>
          </a:prstGeom>
        </p:spPr>
        <p:txBody>
          <a:bodyPr wrap="square" lIns="104217" tIns="52107" rIns="104217" bIns="52107">
            <a:spAutoFit/>
          </a:bodyPr>
          <a:lstStyle/>
          <a:p>
            <a:r>
              <a:rPr lang="en-US" b="1" dirty="0" smtClean="0"/>
              <a:t>The main components of a Spring Batch application</a:t>
            </a:r>
            <a:endParaRPr lang="en-US" b="1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623784" y="1175455"/>
          <a:ext cx="9356725" cy="5793317"/>
        </p:xfrm>
        <a:graphic>
          <a:graphicData uri="http://schemas.openxmlformats.org/presentationml/2006/ole">
            <p:oleObj spid="_x0000_s2050" name="Picture" r:id="rId3" imgW="9942857" imgH="6438095" progId="StaticDib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job instances and job executions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JOB, JOB INSTANCE, AND JOB EXECUTION</a:t>
            </a:r>
            <a:endParaRPr lang="en-US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78227" y="2770720"/>
          <a:ext cx="10336953" cy="2553817"/>
        </p:xfrm>
        <a:graphic>
          <a:graphicData uri="http://schemas.openxmlformats.org/presentationml/2006/ole">
            <p:oleObj spid="_x0000_s3074" name="Picture" r:id="rId3" imgW="11533333" imgH="2714286" progId="StaticDib">
              <p:embed/>
            </p:oleObj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Batch XML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tags in Spring Batch XML</a:t>
            </a:r>
            <a:endParaRPr lang="en-US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0" y="2686758"/>
          <a:ext cx="10626950" cy="3916435"/>
        </p:xfrm>
        <a:graphic>
          <a:graphicData uri="http://schemas.openxmlformats.org/presentationml/2006/ole">
            <p:oleObj spid="_x0000_s4098" name="Picture" r:id="rId3" imgW="9152381" imgH="3580952" progId="StaticDib">
              <p:embed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Configuring jobs</a:t>
            </a:r>
            <a:endParaRPr lang="en-US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623782" y="1931109"/>
          <a:ext cx="9451176" cy="4449939"/>
        </p:xfrm>
        <a:graphic>
          <a:graphicData uri="http://schemas.openxmlformats.org/presentationml/2006/ole">
            <p:oleObj spid="_x0000_s5122" name="Picture" r:id="rId3" imgW="11647619" imgH="5466667" progId="StaticDib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steps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67335" y="2518833"/>
          <a:ext cx="10069618" cy="3020850"/>
        </p:xfrm>
        <a:graphic>
          <a:graphicData uri="http://schemas.openxmlformats.org/presentationml/2006/ole">
            <p:oleObj spid="_x0000_s6146" name="Picture" r:id="rId3" imgW="11285714" imgH="3095238" progId="StaticDib">
              <p:embed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83486"/>
            <a:ext cx="9693307" cy="1595967"/>
          </a:xfrm>
        </p:spPr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tasklets</a:t>
            </a:r>
            <a:r>
              <a:rPr lang="en-US" dirty="0" smtClean="0"/>
              <a:t> and chunks</a:t>
            </a:r>
            <a:endParaRPr lang="en-US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960457" y="1847144"/>
          <a:ext cx="6694514" cy="5205589"/>
        </p:xfrm>
        <a:graphic>
          <a:graphicData uri="http://schemas.openxmlformats.org/presentationml/2006/ole">
            <p:oleObj spid="_x0000_s7170" name="Picture" r:id="rId3" imgW="4742857" imgH="4723810" progId="StaticDib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TASKLET</a:t>
            </a:r>
            <a:endParaRPr lang="en-US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356447" y="1763185"/>
          <a:ext cx="10069618" cy="3851716"/>
        </p:xfrm>
        <a:graphic>
          <a:graphicData uri="http://schemas.openxmlformats.org/presentationml/2006/ole">
            <p:oleObj spid="_x0000_s8194" name="Picture" r:id="rId3" imgW="11647619" imgH="4619048" progId="StaticDib">
              <p:embed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CHUNK-ORIENTED TASKLET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Chunk attributes</a:t>
            </a:r>
            <a:endParaRPr lang="en-US" dirty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356447" y="2686756"/>
          <a:ext cx="9998784" cy="2870420"/>
        </p:xfrm>
        <a:graphic>
          <a:graphicData uri="http://schemas.openxmlformats.org/presentationml/2006/ole">
            <p:oleObj spid="_x0000_s9218" name="Picture" r:id="rId3" imgW="11723810" imgH="3571429" progId="StaticDib">
              <p:embed/>
            </p:oleObj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83486"/>
            <a:ext cx="9693307" cy="1595967"/>
          </a:xfrm>
        </p:spPr>
        <p:txBody>
          <a:bodyPr>
            <a:normAutofit/>
          </a:bodyPr>
          <a:lstStyle/>
          <a:p>
            <a:r>
              <a:rPr lang="en-US" dirty="0" smtClean="0"/>
              <a:t>Chunk </a:t>
            </a:r>
            <a:r>
              <a:rPr lang="en-US" dirty="0" smtClean="0"/>
              <a:t>attributes</a:t>
            </a:r>
            <a:endParaRPr lang="en-US" dirty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247565" y="2063738"/>
          <a:ext cx="8198273" cy="4701822"/>
        </p:xfrm>
        <a:graphic>
          <a:graphicData uri="http://schemas.openxmlformats.org/presentationml/2006/ole">
            <p:oleObj spid="_x0000_s10242" name="Picture" r:id="rId3" imgW="11819048" imgH="7895238" progId="StaticDib">
              <p:embed/>
            </p:oleObj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83486"/>
            <a:ext cx="9550432" cy="1595967"/>
          </a:xfrm>
        </p:spPr>
        <p:txBody>
          <a:bodyPr/>
          <a:lstStyle/>
          <a:p>
            <a:r>
              <a:rPr lang="en-US" dirty="0" smtClean="0"/>
              <a:t>Chunk child elements</a:t>
            </a:r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302608" y="2434872"/>
          <a:ext cx="10390792" cy="4030133"/>
        </p:xfrm>
        <a:graphic>
          <a:graphicData uri="http://schemas.openxmlformats.org/presentationml/2006/ole">
            <p:oleObj spid="_x0000_s11266" name="Picture" r:id="rId3" imgW="8885714" imgH="3657143" progId="StaticDib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6" name="TextBox 2"/>
            <p:cNvSpPr txBox="1"/>
            <p:nvPr/>
          </p:nvSpPr>
          <p:spPr>
            <a:xfrm>
              <a:off x="1117599" y="901700"/>
              <a:ext cx="4191853" cy="82073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3218"/>
                </a:lnSpc>
              </a:pPr>
              <a:r>
                <a:rPr lang="en-CA" sz="2900" dirty="0" smtClean="0">
                  <a:solidFill>
                    <a:srgbClr val="786661"/>
                  </a:solidFill>
                  <a:latin typeface="Arial"/>
                  <a:cs typeface="Arial"/>
                </a:rPr>
                <a:t>Item Oriented Processing</a:t>
              </a:r>
            </a:p>
            <a:p>
              <a:pPr>
                <a:lnSpc>
                  <a:spcPts val="3218"/>
                </a:lnSpc>
              </a:pPr>
              <a:endParaRPr lang="en-CA" sz="29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6964" y="6207142"/>
              <a:ext cx="2857520" cy="1143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1792" y="1277920"/>
              <a:ext cx="1357322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670" y="755652"/>
            <a:ext cx="9624060" cy="4986941"/>
          </a:xfrm>
        </p:spPr>
        <p:txBody>
          <a:bodyPr/>
          <a:lstStyle/>
          <a:p>
            <a:r>
              <a:rPr lang="en-US" dirty="0" smtClean="0"/>
              <a:t>Additional chunk child elements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chunk child elements (continued)</a:t>
            </a:r>
            <a:endParaRPr lang="en-US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356448" y="1511302"/>
          <a:ext cx="10011499" cy="1694964"/>
        </p:xfrm>
        <a:graphic>
          <a:graphicData uri="http://schemas.openxmlformats.org/presentationml/2006/ole">
            <p:oleObj spid="_x0000_s12290" name="Picture" r:id="rId3" imgW="11600000" imgH="2085714" progId="StaticDib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356449" y="4198056"/>
          <a:ext cx="10177919" cy="2434872"/>
        </p:xfrm>
        <a:graphic>
          <a:graphicData uri="http://schemas.openxmlformats.org/presentationml/2006/ole">
            <p:oleObj spid="_x0000_s12291" name="Picture" r:id="rId4" imgW="11742857" imgH="2980952" progId="StaticDib">
              <p:embed/>
            </p:oleObj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83486"/>
            <a:ext cx="9693308" cy="1595967"/>
          </a:xfrm>
        </p:spPr>
        <p:txBody>
          <a:bodyPr>
            <a:normAutofit/>
          </a:bodyPr>
          <a:lstStyle/>
          <a:p>
            <a:r>
              <a:rPr lang="en-US" dirty="0" smtClean="0"/>
              <a:t>Specifying job repository parameters</a:t>
            </a:r>
            <a:endParaRPr lang="en-US" dirty="0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712893" y="1931106"/>
          <a:ext cx="9356725" cy="4785783"/>
        </p:xfrm>
        <a:graphic>
          <a:graphicData uri="http://schemas.openxmlformats.org/presentationml/2006/ole">
            <p:oleObj spid="_x0000_s14338" name="Picture" r:id="rId3" imgW="11666667" imgH="7485714" progId="StaticDib">
              <p:embed/>
            </p:oleObj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83487"/>
            <a:ext cx="9693308" cy="1323062"/>
          </a:xfrm>
        </p:spPr>
        <p:txBody>
          <a:bodyPr/>
          <a:lstStyle/>
          <a:p>
            <a:r>
              <a:rPr lang="en-US" dirty="0" smtClean="0"/>
              <a:t>Leveraging </a:t>
            </a:r>
            <a:r>
              <a:rPr lang="en-US" dirty="0" err="1" smtClean="0"/>
              <a:t>SpEL</a:t>
            </a:r>
            <a:endParaRPr 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78223" y="1427339"/>
          <a:ext cx="10247843" cy="3043590"/>
        </p:xfrm>
        <a:graphic>
          <a:graphicData uri="http://schemas.openxmlformats.org/presentationml/2006/ole">
            <p:oleObj spid="_x0000_s15362" name="Picture" r:id="rId3" imgW="8933333" imgH="2761905" progId="StaticDib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604010" y="4282017"/>
          <a:ext cx="6683375" cy="2971436"/>
        </p:xfrm>
        <a:graphic>
          <a:graphicData uri="http://schemas.openxmlformats.org/presentationml/2006/ole">
            <p:oleObj spid="_x0000_s15363" name="Picture" r:id="rId4" imgW="6400000" imgH="3409524" progId="StaticDib">
              <p:embed/>
            </p:oleObj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83486"/>
            <a:ext cx="9693308" cy="1595967"/>
          </a:xfrm>
        </p:spPr>
        <p:txBody>
          <a:bodyPr>
            <a:normAutofit/>
          </a:bodyPr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725890" y="2345665"/>
          <a:ext cx="9243478" cy="2865173"/>
        </p:xfrm>
        <a:graphic>
          <a:graphicData uri="http://schemas.openxmlformats.org/presentationml/2006/ole">
            <p:oleObj spid="_x0000_s16386" name="Picture" r:id="rId3" imgW="7904762" imgH="2600000" progId="StaticDib">
              <p:embed/>
            </p:oleObj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670" y="755650"/>
            <a:ext cx="9624060" cy="4986941"/>
          </a:xfrm>
        </p:spPr>
        <p:txBody>
          <a:bodyPr/>
          <a:lstStyle/>
          <a:p>
            <a:r>
              <a:rPr lang="en-US" dirty="0" smtClean="0"/>
              <a:t>STEP LISTENERS</a:t>
            </a:r>
            <a:endParaRPr lang="en-US" dirty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534671" y="1763184"/>
          <a:ext cx="9739282" cy="4901230"/>
        </p:xfrm>
        <a:graphic>
          <a:graphicData uri="http://schemas.openxmlformats.org/presentationml/2006/ole">
            <p:oleObj spid="_x0000_s18434" name="Picture" r:id="rId3" imgW="10200000" imgH="5447619" progId="StaticDib">
              <p:embed/>
            </p:oleObj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670" y="923573"/>
            <a:ext cx="9624060" cy="4986941"/>
          </a:xfrm>
        </p:spPr>
        <p:txBody>
          <a:bodyPr/>
          <a:lstStyle/>
          <a:p>
            <a:r>
              <a:rPr lang="en-US" dirty="0" smtClean="0"/>
              <a:t>REPEAT AND RETRY LISTENERS</a:t>
            </a:r>
            <a:endParaRPr lang="en-US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67336" y="1595261"/>
          <a:ext cx="10252188" cy="2539824"/>
        </p:xfrm>
        <a:graphic>
          <a:graphicData uri="http://schemas.openxmlformats.org/presentationml/2006/ole">
            <p:oleObj spid="_x0000_s19458" name="Picture" r:id="rId3" imgW="11590476" imgH="2971429" progId="StaticDib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78223" y="4449939"/>
          <a:ext cx="10426065" cy="2099028"/>
        </p:xfrm>
        <a:graphic>
          <a:graphicData uri="http://schemas.openxmlformats.org/presentationml/2006/ole">
            <p:oleObj spid="_x0000_s19459" name="Picture" r:id="rId4" imgW="11657143" imgH="2333333" progId="StaticDib">
              <p:embed/>
            </p:oleObj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383486"/>
            <a:ext cx="9693308" cy="1595967"/>
          </a:xfrm>
        </p:spPr>
        <p:txBody>
          <a:bodyPr/>
          <a:lstStyle/>
          <a:p>
            <a:r>
              <a:rPr lang="en-US" dirty="0" smtClean="0"/>
              <a:t>Common Attributes</a:t>
            </a:r>
            <a:endParaRPr lang="en-US" dirty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356447" y="2770717"/>
          <a:ext cx="9891395" cy="2770717"/>
        </p:xfrm>
        <a:graphic>
          <a:graphicData uri="http://schemas.openxmlformats.org/presentationml/2006/ole">
            <p:oleObj spid="_x0000_s21506" name="Picture" r:id="rId3" imgW="10409524" imgH="2904762" progId="StaticDib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"/>
          <p:cNvSpPr txBox="1"/>
          <p:nvPr/>
        </p:nvSpPr>
        <p:spPr>
          <a:xfrm>
            <a:off x="1117599" y="901709"/>
            <a:ext cx="2832507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Usage Scenarios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60509" y="1714508"/>
            <a:ext cx="4300857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Commit batch process periodically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60511" y="2082802"/>
            <a:ext cx="7128555" cy="28854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Concurrent batch processing: parallel processing of a job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Staged, enterprise message-driven processing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Massively parallel batch processing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Manual or scheduled restart after failure</a:t>
            </a:r>
          </a:p>
          <a:p>
            <a:pPr>
              <a:lnSpc>
                <a:spcPts val="450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60500" y="4597400"/>
            <a:ext cx="7676782" cy="8848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8">
              <a:lnSpc>
                <a:spcPts val="2300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Sequential processing of dependent steps (with extensions to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workflow-driven batches)</a:t>
            </a:r>
          </a:p>
          <a:p>
            <a:pPr>
              <a:lnSpc>
                <a:spcPts val="230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60504" y="5435607"/>
            <a:ext cx="6107441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Partial processing: skip records (e.g. on rollback)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60500" y="6019800"/>
            <a:ext cx="7582204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9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Whole-batch transaction: for cases with a small batch size or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existing stored procedures/scripts</a:t>
            </a:r>
          </a:p>
          <a:p>
            <a:pPr>
              <a:lnSpc>
                <a:spcPts val="239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6" name="TextBox 2"/>
            <p:cNvSpPr txBox="1"/>
            <p:nvPr/>
          </p:nvSpPr>
          <p:spPr>
            <a:xfrm>
              <a:off x="1117599" y="901700"/>
              <a:ext cx="5742278" cy="82073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3218"/>
                </a:lnSpc>
              </a:pPr>
              <a:r>
                <a:rPr lang="en-CA" sz="2900" dirty="0" smtClean="0">
                  <a:solidFill>
                    <a:srgbClr val="786661"/>
                  </a:solidFill>
                  <a:latin typeface="Arial"/>
                  <a:cs typeface="Arial"/>
                </a:rPr>
                <a:t>Spring Batch: Layered Architecture</a:t>
              </a:r>
            </a:p>
            <a:p>
              <a:pPr>
                <a:lnSpc>
                  <a:spcPts val="3218"/>
                </a:lnSpc>
              </a:pPr>
              <a:endParaRPr lang="en-CA" sz="29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489972" y="6635770"/>
              <a:ext cx="1428760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6106" y="1349358"/>
              <a:ext cx="1285884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/>
          <p:nvPr/>
        </p:nvSpPr>
        <p:spPr>
          <a:xfrm>
            <a:off x="1117598" y="901709"/>
            <a:ext cx="1282402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Agenda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60905" y="1905007"/>
            <a:ext cx="2870979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96837E"/>
                </a:solidFill>
                <a:latin typeface="Arial"/>
                <a:cs typeface="Arial"/>
              </a:rPr>
              <a:t>Spring Batch Overview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60902" y="2501908"/>
            <a:ext cx="3422412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3B3A39"/>
                </a:solidFill>
                <a:latin typeface="Arial"/>
                <a:cs typeface="Arial"/>
              </a:rPr>
              <a:t>Domain Language of Batch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60906" y="3111508"/>
            <a:ext cx="3893695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96837E"/>
                </a:solidFill>
                <a:latin typeface="Arial"/>
                <a:cs typeface="Arial"/>
              </a:rPr>
              <a:t>Configuring and Running a Job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60900" y="3708408"/>
            <a:ext cx="1788951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528"/>
              </a:lnSpc>
            </a:pPr>
            <a:r>
              <a:rPr lang="en-CA" sz="2200" dirty="0" smtClean="0">
                <a:solidFill>
                  <a:srgbClr val="96837E"/>
                </a:solidFill>
                <a:latin typeface="Arial"/>
                <a:cs typeface="Arial"/>
              </a:rPr>
              <a:t>Miscellaneous</a:t>
            </a:r>
          </a:p>
          <a:p>
            <a:pPr>
              <a:lnSpc>
                <a:spcPts val="2528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87500" y="4114799"/>
            <a:ext cx="1469954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38"/>
              </a:lnSpc>
            </a:pPr>
            <a:r>
              <a:rPr lang="en-CA" sz="1600" dirty="0" smtClean="0">
                <a:solidFill>
                  <a:srgbClr val="FFFFFF"/>
                </a:solidFill>
                <a:latin typeface="Arial"/>
                <a:cs typeface="Arial"/>
              </a:rPr>
              <a:t>Data are always</a:t>
            </a:r>
          </a:p>
          <a:p>
            <a:pPr>
              <a:lnSpc>
                <a:spcPts val="1838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7501" y="4368799"/>
            <a:ext cx="1554913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00" dirty="0" smtClean="0">
                <a:solidFill>
                  <a:srgbClr val="FFFFFF"/>
                </a:solidFill>
                <a:latin typeface="Arial"/>
                <a:cs typeface="Arial"/>
              </a:rPr>
              <a:t>part of the game.</a:t>
            </a:r>
          </a:p>
          <a:p>
            <a:pPr>
              <a:lnSpc>
                <a:spcPts val="1838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660899" y="4356102"/>
            <a:ext cx="1208664" cy="5642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200" dirty="0" smtClean="0">
                <a:solidFill>
                  <a:srgbClr val="96837E"/>
                </a:solidFill>
                <a:latin typeface="Arial"/>
                <a:cs typeface="Arial"/>
              </a:rPr>
              <a:t>Summary</a:t>
            </a:r>
          </a:p>
          <a:p>
            <a:pPr>
              <a:lnSpc>
                <a:spcPts val="2190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0693400" cy="7543800"/>
            <a:chOff x="0" y="0"/>
            <a:chExt cx="10693400" cy="7543800"/>
          </a:xfrm>
        </p:grpSpPr>
        <p:pic>
          <p:nvPicPr>
            <p:cNvPr id="2" name="Picture 1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3400" cy="75438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204220" y="6564332"/>
              <a:ext cx="1928826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6106" y="1277920"/>
              <a:ext cx="114300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2"/>
          <p:cNvSpPr txBox="1"/>
          <p:nvPr/>
        </p:nvSpPr>
        <p:spPr>
          <a:xfrm>
            <a:off x="1117600" y="901709"/>
            <a:ext cx="4504438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18"/>
              </a:lnSpc>
            </a:pPr>
            <a:r>
              <a:rPr lang="en-CA" sz="2900" dirty="0" smtClean="0">
                <a:solidFill>
                  <a:srgbClr val="786661"/>
                </a:solidFill>
                <a:latin typeface="Arial"/>
                <a:cs typeface="Arial"/>
              </a:rPr>
              <a:t>Domain Language of Batch</a:t>
            </a:r>
          </a:p>
          <a:p>
            <a:pPr>
              <a:lnSpc>
                <a:spcPts val="321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9700" y="1752608"/>
            <a:ext cx="3426772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A </a:t>
            </a:r>
            <a:r>
              <a:rPr lang="en-CA" sz="2100" b="1" dirty="0" smtClean="0">
                <a:solidFill>
                  <a:srgbClr val="3B3A39"/>
                </a:solidFill>
                <a:latin typeface="Arial Bold"/>
                <a:cs typeface="Arial Bold"/>
              </a:rPr>
              <a:t>job </a:t>
            </a: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has one to many steps</a:t>
            </a:r>
          </a:p>
          <a:p>
            <a:pPr>
              <a:lnSpc>
                <a:spcPts val="23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09709" y="2286008"/>
            <a:ext cx="7855805" cy="8848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0">
              <a:lnSpc>
                <a:spcPts val="23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A </a:t>
            </a:r>
            <a:r>
              <a:rPr lang="en-CA" sz="2100" b="1" dirty="0" smtClean="0">
                <a:solidFill>
                  <a:srgbClr val="3B3A39"/>
                </a:solidFill>
                <a:latin typeface="Arial Bold"/>
                <a:cs typeface="Arial Bold"/>
              </a:rPr>
              <a:t>step </a:t>
            </a: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has exactly one </a:t>
            </a:r>
            <a:r>
              <a:rPr lang="en-CA" sz="2100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ItemReader</a:t>
            </a: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, </a:t>
            </a:r>
            <a:r>
              <a:rPr lang="en-CA" sz="2100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ItemWriter</a:t>
            </a: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 and optionally an</a:t>
            </a:r>
            <a:r>
              <a:rPr lang="en-CA" sz="21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ItemProcessor</a:t>
            </a:r>
            <a:endParaRPr lang="en-CA" sz="2100" b="1" dirty="0" smtClean="0">
              <a:solidFill>
                <a:srgbClr val="3B3A39"/>
              </a:solidFill>
              <a:latin typeface="Courier New Bold"/>
              <a:cs typeface="Courier New Bold"/>
            </a:endParaRPr>
          </a:p>
          <a:p>
            <a:pPr>
              <a:lnSpc>
                <a:spcPts val="23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09711" y="3136908"/>
            <a:ext cx="5186869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A job needs to be launched (</a:t>
            </a:r>
            <a:r>
              <a:rPr lang="en-CA" sz="2100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JobLauncher</a:t>
            </a: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)</a:t>
            </a:r>
          </a:p>
          <a:p>
            <a:pPr>
              <a:lnSpc>
                <a:spcPts val="23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09700" y="3708401"/>
            <a:ext cx="6679714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Meta data about the running process needs to be stored</a:t>
            </a:r>
            <a:r>
              <a:rPr lang="en-CA" sz="21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1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(</a:t>
            </a:r>
            <a:r>
              <a:rPr lang="en-CA" sz="2100" b="1" dirty="0" err="1" smtClean="0">
                <a:solidFill>
                  <a:srgbClr val="3B3A39"/>
                </a:solidFill>
                <a:latin typeface="Courier New Bold"/>
                <a:cs typeface="Courier New Bold"/>
              </a:rPr>
              <a:t>JobRepository</a:t>
            </a:r>
            <a:r>
              <a:rPr lang="en-CA" sz="2100" dirty="0" smtClean="0">
                <a:solidFill>
                  <a:srgbClr val="3B3A39"/>
                </a:solidFill>
                <a:latin typeface="Arial"/>
                <a:cs typeface="Arial"/>
              </a:rPr>
              <a:t>)</a:t>
            </a:r>
          </a:p>
          <a:p>
            <a:pPr>
              <a:lnSpc>
                <a:spcPts val="2200"/>
              </a:lnSpc>
            </a:pPr>
            <a:endParaRPr lang="en-CA" sz="2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</TotalTime>
  <Words>1467</Words>
  <Application>Microsoft Office PowerPoint</Application>
  <PresentationFormat>Custom</PresentationFormat>
  <Paragraphs>276</Paragraphs>
  <Slides>56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Office Theme</vt:lpstr>
      <vt:lpstr>Picture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Running job instances and job executions</vt:lpstr>
      <vt:lpstr>Spring Batch XML features</vt:lpstr>
      <vt:lpstr>Configuring jobs</vt:lpstr>
      <vt:lpstr>Configuring steps</vt:lpstr>
      <vt:lpstr>Configuring tasklets and chunks</vt:lpstr>
      <vt:lpstr>TASKLET</vt:lpstr>
      <vt:lpstr>CHUNK-ORIENTED TASKLET</vt:lpstr>
      <vt:lpstr>Chunk attributes</vt:lpstr>
      <vt:lpstr>Chunk child elements</vt:lpstr>
      <vt:lpstr>Slide 50</vt:lpstr>
      <vt:lpstr>Specifying job repository parameters</vt:lpstr>
      <vt:lpstr>Leveraging SpEL</vt:lpstr>
      <vt:lpstr>Listeners</vt:lpstr>
      <vt:lpstr>Slide 54</vt:lpstr>
      <vt:lpstr>Slide 55</vt:lpstr>
      <vt:lpstr>Common Attributes</vt:lpstr>
    </vt:vector>
  </TitlesOfParts>
  <Company>Investintech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A2E_Engine</dc:creator>
  <cp:lastModifiedBy>Arun</cp:lastModifiedBy>
  <cp:revision>31</cp:revision>
  <dcterms:created xsi:type="dcterms:W3CDTF">2016-08-28T06:40:43Z</dcterms:created>
  <dcterms:modified xsi:type="dcterms:W3CDTF">2016-08-29T19:11:28Z</dcterms:modified>
</cp:coreProperties>
</file>