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y="10287000" cx="18288000"/>
  <p:notesSz cx="6858000" cy="9144000"/>
  <p:embeddedFontLst>
    <p:embeddedFont>
      <p:font typeface="Times New Roman Bold" panose="02030802070405020303" charset="1"/>
      <p:regular r:id="rId17"/>
    </p:embeddedFont>
    <p:embeddedFont>
      <p:font typeface="Trebuchet MS" panose="020B0603020202020204" charset="1"/>
      <p:regular r:id="rId18"/>
    </p:embeddedFont>
    <p:embeddedFont>
      <p:font typeface="Trebuchet MS Bold" panose="020B0703020202020204" charset="1"/>
      <p:regular r:id="rId19"/>
    </p:embeddedFont>
    <p:embeddedFont>
      <p:font typeface="Stencil" panose="040409050D0802020404" charset="1"/>
      <p:regular r:id="rId20"/>
    </p:embeddedFont>
    <p:embeddedFont>
      <p:font typeface="Times New Roman" panose="02030502070405020303" charset="1"/>
      <p:regular r:id="rId21"/>
    </p:embeddedFont>
    <p:embeddedFont>
      <p:font typeface="TT Rounds Condensed Bold" panose="02000806030000020003" charset="1"/>
      <p:regular r:id="rId22"/>
    </p:embeddedFont>
    <p:embeddedFont>
      <p:font typeface="TT Rounds Condensed" panose="02000506030000020003" charset="1"/>
      <p:regular r:id="rId23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tableStyles" Target="tableStyle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55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104885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cs-CZ"/>
          </a:p>
        </p:txBody>
      </p:sp>
      <p:sp>
        <p:nvSpPr>
          <p:cNvPr id="104885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104885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5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2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10486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/>
        </p:txBody>
      </p:sp>
      <p:sp>
        <p:nvSpPr>
          <p:cNvPr id="10486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r>
              <a:rPr lang="en-US"/>
              <a:t>1</a:t>
            </a:r>
            <a:endParaRPr lang="en-US" smtClean="0"/>
          </a:p>
        </p:txBody>
      </p:sp>
      <p:sp>
        <p:nvSpPr>
          <p:cNvPr id="10486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8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1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3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3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3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4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4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4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4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49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5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1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82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0.jpeg"/><Relationship Id="rId6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584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7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585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8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586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29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587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30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588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1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589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32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590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33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591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34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592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5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593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594" name="Freeform 22"/>
          <p:cNvSpPr/>
          <p:nvPr/>
        </p:nvSpPr>
        <p:spPr>
          <a:xfrm rot="0" flipH="0" flipV="0">
            <a:off x="1314448" y="1485900"/>
            <a:ext cx="2614612" cy="2000250"/>
          </a:xfrm>
          <a:custGeom>
            <a:avLst/>
            <a:ahLst/>
            <a:rect l="l" t="t" r="r" b="b"/>
            <a:pathLst>
              <a:path w="2614612" h="2000250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36" name="Group 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id="1048595" name="Freeform 24"/>
            <p:cNvSpPr/>
            <p:nvPr/>
          </p:nvSpPr>
          <p:spPr>
            <a:xfrm rot="0" flipH="0" flipV="0">
              <a:off x="0" y="0"/>
              <a:ext cx="3333750" cy="2876550"/>
            </a:xfrm>
            <a:custGeom>
              <a:avLst/>
              <a:ah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37" name="Group 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id="1048596" name="Freeform 26"/>
            <p:cNvSpPr/>
            <p:nvPr/>
          </p:nvSpPr>
          <p:spPr>
            <a:xfrm rot="0" flipH="0" flipV="0">
              <a:off x="0" y="0"/>
              <a:ext cx="1447800" cy="1238250"/>
            </a:xfrm>
            <a:custGeom>
              <a:avLst/>
              <a:ah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597" name="TextBox 27"/>
          <p:cNvSpPr txBox="1"/>
          <p:nvPr/>
        </p:nvSpPr>
        <p:spPr>
          <a:xfrm rot="0">
            <a:off x="-3429000" y="835660"/>
            <a:ext cx="17256822" cy="73139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b="1" sz="4800" lang="en-US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</p:txBody>
      </p:sp>
      <p:sp>
        <p:nvSpPr>
          <p:cNvPr id="1048598" name="Freeform 28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t="0" r="-66666" b="0"/>
            </a:stretch>
          </a:blipFill>
        </p:spPr>
      </p:sp>
      <p:sp>
        <p:nvSpPr>
          <p:cNvPr id="1048599" name="TextBox 29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048600" name="TextBox 30"/>
          <p:cNvSpPr txBox="1"/>
          <p:nvPr/>
        </p:nvSpPr>
        <p:spPr>
          <a:xfrm rot="0">
            <a:off x="1270948" y="2879405"/>
            <a:ext cx="13802724" cy="2377441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STUDENT NAME: 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.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endParaRPr altLang="en-US" lang="zh-CN"/>
          </a:p>
          <a:p>
            <a:pPr algn="just">
              <a:lnSpc>
                <a:spcPts val="4320"/>
              </a:lnSpc>
            </a:pPr>
            <a:r>
              <a:rPr b="1" sz="36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REGISTER NO: 3122175</a:t>
            </a:r>
            <a:r>
              <a:rPr b="1" sz="36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5</a:t>
            </a:r>
            <a:r>
              <a:rPr b="1" sz="36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5</a:t>
            </a:r>
            <a:endParaRPr altLang="en-US" lang="zh-CN"/>
          </a:p>
          <a:p>
            <a:pPr algn="just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DEPARTMENT: B.COM (G)</a:t>
            </a:r>
          </a:p>
          <a:p>
            <a:pPr algn="just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COLLEGE: GOVERNMENT ARTS AND SCIENCE COLLEGE NEMMELI        603 104</a:t>
            </a:r>
          </a:p>
          <a:p>
            <a:pPr algn="just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30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1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31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2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32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33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33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34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34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35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35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36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36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37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37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38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38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39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39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40" name="Group 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740" name="Freeform 23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41" name="Freeform 24"/>
          <p:cNvSpPr/>
          <p:nvPr/>
        </p:nvSpPr>
        <p:spPr>
          <a:xfrm rot="0" flipH="0" flipV="0">
            <a:off x="2500312" y="9701212"/>
            <a:ext cx="114300" cy="266700"/>
          </a:xfrm>
          <a:custGeom>
            <a:avLst/>
            <a:ah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t="0" r="-66666" b="0"/>
            </a:stretch>
          </a:blipFill>
        </p:spPr>
      </p:sp>
      <p:sp>
        <p:nvSpPr>
          <p:cNvPr id="1048742" name="TextBox 25"/>
          <p:cNvSpPr txBox="1"/>
          <p:nvPr/>
        </p:nvSpPr>
        <p:spPr>
          <a:xfrm rot="0">
            <a:off x="16915827" y="9707466"/>
            <a:ext cx="342900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id="1048743" name="TextBox 26"/>
          <p:cNvSpPr txBox="1"/>
          <p:nvPr/>
        </p:nvSpPr>
        <p:spPr>
          <a:xfrm rot="0">
            <a:off x="1109662" y="431005"/>
            <a:ext cx="4955856" cy="11430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grpSp>
        <p:nvGrpSpPr>
          <p:cNvPr id="141" name="Group 27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id="1048744" name="Freeform 28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745" name="TextBox 29"/>
          <p:cNvSpPr txBox="1"/>
          <p:nvPr/>
        </p:nvSpPr>
        <p:spPr>
          <a:xfrm rot="0">
            <a:off x="1220152" y="2665095"/>
            <a:ext cx="9318307" cy="64275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600"/>
              </a:lnSpc>
            </a:pPr>
            <a:r>
              <a:rPr b="1" sz="3000" lang="en-US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Data Preparation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Import and clean employee data (e.g., demographics, job info, performance metrics)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Ensure data quality and consistencyII. </a:t>
            </a:r>
          </a:p>
          <a:p>
            <a:pPr algn="l" indent="-271462" lvl="1" marL="542925">
              <a:lnSpc>
                <a:spcPts val="3600"/>
              </a:lnSpc>
            </a:pPr>
            <a:r>
              <a:rPr b="1" sz="3000" lang="en-US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Descriptive Analytic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Create summaries and visualizations (e.g., tables, charts, graphs) to understand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demographics (e.g., age, gender, department)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Job characteristics (e.g., role, tenure, salary)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Current Employee Rating (e.g., ratings, promotions, turnover)</a:t>
            </a:r>
          </a:p>
          <a:p>
            <a:pPr algn="l" indent="-271462" lvl="1" marL="542925">
              <a:lnSpc>
                <a:spcPts val="3600"/>
              </a:lnSpc>
            </a:pPr>
            <a:r>
              <a:rPr b="1" sz="3000" lang="en-US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Inferential Analytics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Correlation analysis (e.g., between performance and salary)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Regression analysis (e.g., predicting turnover based on demographics)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46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44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47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45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48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46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49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47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50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48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51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9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52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50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53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51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54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2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55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56" name="TextBox 22"/>
          <p:cNvSpPr txBox="1"/>
          <p:nvPr/>
        </p:nvSpPr>
        <p:spPr>
          <a:xfrm rot="0">
            <a:off x="1132998" y="559116"/>
            <a:ext cx="16022002" cy="115633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id="1048757" name="TextBox 23"/>
          <p:cNvSpPr txBox="1"/>
          <p:nvPr/>
        </p:nvSpPr>
        <p:spPr>
          <a:xfrm rot="0">
            <a:off x="1224438" y="2418456"/>
            <a:ext cx="10457022" cy="43610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Prescriptive Analytics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Talent development and training programs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Diversity, equity, and inclusion initiatives 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Compensation and benefits strategies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engagement and retention plan</a:t>
            </a:r>
          </a:p>
          <a:p>
            <a:pPr algn="l" indent="-271462" lvl="1" marL="542925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PivotTables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PivotTables and Power Pivot for data summarization and analysis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and Color Scales for data visualization-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and Correlation analysis using Excel's built-in functions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Solver and Scenario Manager for optimization and forecasting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58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5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59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6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60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57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61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58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62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9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63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60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64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1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65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62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66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63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67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64" name="Group 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768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165" name="Group 24"/>
          <p:cNvGrpSpPr/>
          <p:nvPr/>
        </p:nvGrpSpPr>
        <p:grpSpPr>
          <a:xfrm rot="0">
            <a:off x="13373100" y="693852"/>
            <a:ext cx="471488" cy="485775"/>
            <a:chOff x="0" y="0"/>
            <a:chExt cx="628650" cy="647700"/>
          </a:xfrm>
        </p:grpSpPr>
        <p:sp>
          <p:nvSpPr>
            <p:cNvPr id="1048769" name="Freeform 25"/>
            <p:cNvSpPr/>
            <p:nvPr/>
          </p:nvSpPr>
          <p:spPr>
            <a:xfrm rot="0" flipH="0" flipV="0"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66" name="Group 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770" name="Freeform 27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71" name="Freeform 28"/>
          <p:cNvSpPr/>
          <p:nvPr/>
        </p:nvSpPr>
        <p:spPr>
          <a:xfrm rot="0" flipH="0" flipV="0">
            <a:off x="2500312" y="9701212"/>
            <a:ext cx="114300" cy="266700"/>
          </a:xfrm>
          <a:custGeom>
            <a:avLst/>
            <a:ah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t="0" r="-66666" b="0"/>
            </a:stretch>
          </a:blipFill>
        </p:spPr>
      </p:sp>
      <p:sp>
        <p:nvSpPr>
          <p:cNvPr id="1048772" name="TextBox 29"/>
          <p:cNvSpPr txBox="1"/>
          <p:nvPr/>
        </p:nvSpPr>
        <p:spPr>
          <a:xfrm rot="0">
            <a:off x="1132998" y="572451"/>
            <a:ext cx="3655695" cy="11430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id="1048773" name="TextBox 30"/>
          <p:cNvSpPr txBox="1"/>
          <p:nvPr/>
        </p:nvSpPr>
        <p:spPr>
          <a:xfrm rot="0">
            <a:off x="16915827" y="9707466"/>
            <a:ext cx="342900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</a:p>
        </p:txBody>
      </p:sp>
      <p:sp>
        <p:nvSpPr>
          <p:cNvPr id="1048774" name="Freeform 31"/>
          <p:cNvSpPr/>
          <p:nvPr/>
        </p:nvSpPr>
        <p:spPr>
          <a:xfrm rot="0" flipH="0" flipV="0">
            <a:off x="1485900" y="2528070"/>
            <a:ext cx="11074358" cy="5858692"/>
          </a:xfrm>
          <a:custGeom>
            <a:avLst/>
            <a:ahLst/>
            <a:rect l="l" t="t" r="r" b="b"/>
            <a:pathLst>
              <a:path w="11074358" h="5858692">
                <a:moveTo>
                  <a:pt x="0" y="0"/>
                </a:moveTo>
                <a:lnTo>
                  <a:pt x="11074358" y="0"/>
                </a:lnTo>
                <a:lnTo>
                  <a:pt x="11074358" y="5858692"/>
                </a:lnTo>
                <a:lnTo>
                  <a:pt x="0" y="585869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75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69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76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70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77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71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78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72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79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73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80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74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81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75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82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76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83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77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84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85" name="TextBox 22"/>
          <p:cNvSpPr txBox="1"/>
          <p:nvPr/>
        </p:nvSpPr>
        <p:spPr>
          <a:xfrm rot="0">
            <a:off x="1132998" y="559116"/>
            <a:ext cx="16022002" cy="1127046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pic>
        <p:nvPicPr>
          <p:cNvPr id="2097152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16543" y="916543"/>
            <a:ext cx="12318684" cy="10254139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86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80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87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81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88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82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89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83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90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84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91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85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92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86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93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7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94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88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95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96" name="TextBox 22"/>
          <p:cNvSpPr txBox="1"/>
          <p:nvPr/>
        </p:nvSpPr>
        <p:spPr>
          <a:xfrm rot="0">
            <a:off x="1132998" y="435291"/>
            <a:ext cx="16022002" cy="12801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id="1048797" name="TextBox 23"/>
          <p:cNvSpPr txBox="1"/>
          <p:nvPr/>
        </p:nvSpPr>
        <p:spPr>
          <a:xfrm rot="0">
            <a:off x="1577340" y="2503170"/>
            <a:ext cx="8961120" cy="592118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40"/>
              </a:lnSpc>
            </a:pPr>
            <a:r>
              <a:rPr b="1" sz="27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We have identified trends, patterns, and correlations that will inform our decision-making and drive business outcomes. Specifically, we have</a:t>
            </a: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l">
              <a:lnSpc>
                <a:spcPts val="3240"/>
              </a:lnSpc>
            </a:pP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areas of high employee turnover and absenteeism, allowing us to target retention strategies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Analysed salary and benefits data to ensure equity and competitiveness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Visualized employee performance metrics to inform development and promotion decisions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Detected correlations between training programs and job satisfaction, highlighting areas for investment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data-driven recommendations to enhance employee engagement, productivity, and overall business performance</a:t>
            </a:r>
          </a:p>
        </p:txBody>
      </p:sp>
      <p:sp>
        <p:nvSpPr>
          <p:cNvPr id="1048798" name="Freeform 24" descr="See related image detail. Curriculum - Free people icons"/>
          <p:cNvSpPr/>
          <p:nvPr/>
        </p:nvSpPr>
        <p:spPr>
          <a:xfrm rot="0" flipH="0" flipV="0">
            <a:off x="11315700" y="2743200"/>
            <a:ext cx="2900362" cy="2900364"/>
          </a:xfrm>
          <a:custGeom>
            <a:avLst/>
            <a:ahLst/>
            <a:rect l="l" t="t" r="r" b="b"/>
            <a:pathLst>
              <a:path w="2900362" h="2900364">
                <a:moveTo>
                  <a:pt x="0" y="0"/>
                </a:moveTo>
                <a:lnTo>
                  <a:pt x="2900362" y="0"/>
                </a:lnTo>
                <a:lnTo>
                  <a:pt x="2900362" y="2900364"/>
                </a:lnTo>
                <a:lnTo>
                  <a:pt x="0" y="2900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Freeform 2"/>
          <p:cNvSpPr/>
          <p:nvPr/>
        </p:nvSpPr>
        <p:spPr>
          <a:xfrm rot="0" flipH="0" flipV="0"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45" name="Group 3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08" name="Freeform 4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46" name="Group 5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09" name="Freeform 6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47" name="Group 7"/>
          <p:cNvGrpSpPr/>
          <p:nvPr/>
        </p:nvGrpSpPr>
        <p:grpSpPr>
          <a:xfrm rot="0">
            <a:off x="9701530" y="2276124"/>
            <a:ext cx="471488" cy="485775"/>
            <a:chOff x="0" y="0"/>
            <a:chExt cx="628650" cy="647700"/>
          </a:xfrm>
        </p:grpSpPr>
        <p:sp>
          <p:nvSpPr>
            <p:cNvPr id="1048610" name="Freeform 8"/>
            <p:cNvSpPr/>
            <p:nvPr/>
          </p:nvSpPr>
          <p:spPr>
            <a:xfrm rot="0" flipH="0" flipV="0"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48" name="Group 9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11" name="Freeform 10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12" name="TextBox 11"/>
          <p:cNvSpPr txBox="1"/>
          <p:nvPr/>
        </p:nvSpPr>
        <p:spPr>
          <a:xfrm rot="0">
            <a:off x="1109662" y="1251425"/>
            <a:ext cx="5864542" cy="95123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id="1048613" name="Freeform 12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t="0" r="-66666" b="0"/>
            </a:stretch>
          </a:blipFill>
        </p:spPr>
      </p:sp>
      <p:sp>
        <p:nvSpPr>
          <p:cNvPr id="1048614" name="Freeform 13"/>
          <p:cNvSpPr/>
          <p:nvPr/>
        </p:nvSpPr>
        <p:spPr>
          <a:xfrm rot="0" flipH="0" flipV="0">
            <a:off x="700088" y="9615488"/>
            <a:ext cx="5557838" cy="442912"/>
          </a:xfrm>
          <a:custGeom>
            <a:avLst/>
            <a:ah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-124" r="0" b="-124"/>
            </a:stretch>
          </a:blipFill>
        </p:spPr>
      </p:sp>
      <p:sp>
        <p:nvSpPr>
          <p:cNvPr id="1048615" name="TextBox 14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048616" name="TextBox 15"/>
          <p:cNvSpPr txBox="1"/>
          <p:nvPr/>
        </p:nvSpPr>
        <p:spPr>
          <a:xfrm rot="0">
            <a:off x="-309025" y="4666124"/>
            <a:ext cx="15776152" cy="2036445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7920"/>
              </a:lnSpc>
            </a:pPr>
            <a:r>
              <a:rPr sz="6600" lang="en-US">
                <a:solidFill>
                  <a:srgbClr val="0F0F0F"/>
                </a:solidFill>
                <a:latin typeface="Stencil"/>
                <a:ea typeface="Stencil"/>
                <a:cs typeface="Stencil"/>
                <a:sym typeface="Stencil"/>
              </a:rPr>
              <a:t>Employee Performance Analysis using Excel</a:t>
            </a:r>
          </a:p>
        </p:txBody>
      </p:sp>
      <p:sp>
        <p:nvSpPr>
          <p:cNvPr id="1048617" name="Freeform 16"/>
          <p:cNvSpPr/>
          <p:nvPr/>
        </p:nvSpPr>
        <p:spPr>
          <a:xfrm rot="0" flipH="0" flipV="0">
            <a:off x="11508948" y="1190898"/>
            <a:ext cx="2748875" cy="2748874"/>
          </a:xfrm>
          <a:custGeom>
            <a:avLst/>
            <a:ahLst/>
            <a:rect l="l" t="t" r="r" b="b"/>
            <a:pathLst>
              <a:path w="2748875" h="2748874">
                <a:moveTo>
                  <a:pt x="0" y="0"/>
                </a:moveTo>
                <a:lnTo>
                  <a:pt x="2748874" y="0"/>
                </a:lnTo>
                <a:lnTo>
                  <a:pt x="2748874" y="2748874"/>
                </a:lnTo>
                <a:lnTo>
                  <a:pt x="0" y="27488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0" r="0" b="0"/>
            </a:stretch>
          </a:blipFill>
        </p:spPr>
      </p:sp>
      <p:sp>
        <p:nvSpPr>
          <p:cNvPr id="1048618" name="Freeform 17"/>
          <p:cNvSpPr/>
          <p:nvPr/>
        </p:nvSpPr>
        <p:spPr>
          <a:xfrm rot="0" flipH="0" flipV="0">
            <a:off x="9914236" y="3544176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9" y="0"/>
                </a:lnTo>
                <a:lnTo>
                  <a:pt x="475529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0" t="0" r="0" b="0"/>
            </a:stretch>
          </a:blipFill>
        </p:spPr>
      </p:sp>
      <p:sp>
        <p:nvSpPr>
          <p:cNvPr id="1048619" name="Freeform 18"/>
          <p:cNvSpPr/>
          <p:nvPr/>
        </p:nvSpPr>
        <p:spPr>
          <a:xfrm rot="0" flipH="0" flipV="0">
            <a:off x="8064229" y="1593058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9" y="0"/>
                </a:lnTo>
                <a:lnTo>
                  <a:pt x="475529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0" t="0" r="0" b="0"/>
            </a:stretch>
          </a:blipFill>
        </p:spPr>
      </p:sp>
      <p:sp>
        <p:nvSpPr>
          <p:cNvPr id="1048620" name="Freeform 19"/>
          <p:cNvSpPr/>
          <p:nvPr/>
        </p:nvSpPr>
        <p:spPr>
          <a:xfrm rot="0" flipH="0" flipV="0">
            <a:off x="13053559" y="6200013"/>
            <a:ext cx="685860" cy="685860"/>
          </a:xfrm>
          <a:custGeom>
            <a:avLst/>
            <a:ahLst/>
            <a:rect l="l" t="t" r="r" b="b"/>
            <a:pathLst>
              <a:path w="685860" h="685860">
                <a:moveTo>
                  <a:pt x="0" y="0"/>
                </a:moveTo>
                <a:lnTo>
                  <a:pt x="685860" y="0"/>
                </a:lnTo>
                <a:lnTo>
                  <a:pt x="685860" y="685860"/>
                </a:lnTo>
                <a:lnTo>
                  <a:pt x="0" y="68586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6"/>
            <a:stretch>
              <a:fillRect l="0" t="0" r="0" b="0"/>
            </a:stretch>
          </a:blipFill>
        </p:spPr>
      </p:sp>
      <p:sp>
        <p:nvSpPr>
          <p:cNvPr id="1048621" name="Freeform 20"/>
          <p:cNvSpPr/>
          <p:nvPr/>
        </p:nvSpPr>
        <p:spPr>
          <a:xfrm rot="0" flipH="0" flipV="0">
            <a:off x="11007568" y="7559188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9" y="0"/>
                </a:lnTo>
                <a:lnTo>
                  <a:pt x="475529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id="1048622" name="Freeform 3"/>
            <p:cNvSpPr/>
            <p:nvPr/>
          </p:nvSpPr>
          <p:spPr>
            <a:xfrm rot="0" flipH="0" flipV="0">
              <a:off x="0" y="0"/>
              <a:ext cx="24963374" cy="13716000"/>
            </a:xfrm>
            <a:custGeom>
              <a:avLst/>
              <a:ahLst/>
              <a:rect l="l" t="t" r="r" b="b"/>
              <a:pathLst>
                <a:path w="24963374" h="13716000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1048623" name="Freeform 4"/>
          <p:cNvSpPr/>
          <p:nvPr/>
        </p:nvSpPr>
        <p:spPr>
          <a:xfrm rot="0" flipH="0" flipV="0"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51" name="Group 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24" name="Freeform 6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625" name="TextBox 7"/>
          <p:cNvSpPr txBox="1"/>
          <p:nvPr/>
        </p:nvSpPr>
        <p:spPr>
          <a:xfrm rot="0">
            <a:off x="1128712" y="9719531"/>
            <a:ext cx="2660333" cy="2590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2"/>
              </a:lnSpc>
            </a:pPr>
            <a:r>
              <a:rPr sz="1650" lang="en-US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650" lang="en-US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52" name="Group 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id="1048626" name="Freeform 9"/>
            <p:cNvSpPr/>
            <p:nvPr/>
          </p:nvSpPr>
          <p:spPr>
            <a:xfrm rot="0" flipH="0" flipV="0">
              <a:off x="0" y="0"/>
              <a:ext cx="723900" cy="723900"/>
            </a:xfrm>
            <a:custGeom>
              <a:avLst/>
              <a:ah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1048627" name="Freeform 10"/>
          <p:cNvSpPr/>
          <p:nvPr/>
        </p:nvSpPr>
        <p:spPr>
          <a:xfrm rot="0" flipH="0" flipV="0">
            <a:off x="16516350" y="8415338"/>
            <a:ext cx="971550" cy="971550"/>
          </a:xfrm>
          <a:custGeom>
            <a:avLst/>
            <a:ah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28" name="Freeform 11"/>
          <p:cNvSpPr/>
          <p:nvPr/>
        </p:nvSpPr>
        <p:spPr>
          <a:xfrm rot="0" flipH="0" flipV="0">
            <a:off x="16030575" y="9201150"/>
            <a:ext cx="371475" cy="371475"/>
          </a:xfrm>
          <a:custGeom>
            <a:avLst/>
            <a:ahLst/>
            <a:rect l="l" t="t" r="r" b="b"/>
            <a:pathLst>
              <a:path w="371475" h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29" name="Freeform 12"/>
          <p:cNvSpPr/>
          <p:nvPr/>
        </p:nvSpPr>
        <p:spPr>
          <a:xfrm rot="0" flipH="0" flipV="0">
            <a:off x="700088" y="9615488"/>
            <a:ext cx="5557838" cy="442912"/>
          </a:xfrm>
          <a:custGeom>
            <a:avLst/>
            <a:ah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-124" r="0" b="-124"/>
            </a:stretch>
          </a:blipFill>
        </p:spPr>
      </p:sp>
      <p:sp>
        <p:nvSpPr>
          <p:cNvPr id="1048630" name="Freeform 13"/>
          <p:cNvSpPr/>
          <p:nvPr/>
        </p:nvSpPr>
        <p:spPr>
          <a:xfrm rot="0" flipH="0" flipV="0">
            <a:off x="71438" y="5729285"/>
            <a:ext cx="2600325" cy="4514847"/>
          </a:xfrm>
          <a:custGeom>
            <a:avLst/>
            <a:ahLst/>
            <a:rect l="l" t="t" r="r" b="b"/>
            <a:pathLst>
              <a:path w="2600325" h="4514847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-3" t="0" r="-3" b="0"/>
            </a:stretch>
          </a:blipFill>
        </p:spPr>
      </p:sp>
      <p:sp>
        <p:nvSpPr>
          <p:cNvPr id="1048631" name="TextBox 14"/>
          <p:cNvSpPr txBox="1"/>
          <p:nvPr/>
        </p:nvSpPr>
        <p:spPr>
          <a:xfrm rot="0">
            <a:off x="1109662" y="662367"/>
            <a:ext cx="3535680" cy="219741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id="1048632" name="TextBox 15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1048633" name="TextBox 16"/>
          <p:cNvSpPr txBox="1"/>
          <p:nvPr/>
        </p:nvSpPr>
        <p:spPr>
          <a:xfrm rot="0">
            <a:off x="3856151" y="1598495"/>
            <a:ext cx="7360920" cy="70408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040"/>
              </a:lnSpc>
            </a:pP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Problem Statement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Project Overview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End Users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Our Solution and Proposition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Dataset Description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Modelling Approach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Results and Discussion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Conclusion</a:t>
            </a:r>
          </a:p>
          <a:p>
            <a:pPr algn="l" indent="-380048" lvl="1" marL="760095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34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5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35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6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36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57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37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58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38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59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39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60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40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61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41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62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42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63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43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64" name="Group 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44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65" name="Group 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45" name="Freeform 25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46" name="Freeform 26"/>
          <p:cNvSpPr/>
          <p:nvPr/>
        </p:nvSpPr>
        <p:spPr>
          <a:xfrm rot="0" flipH="0" flipV="0">
            <a:off x="11987212" y="4400550"/>
            <a:ext cx="4143375" cy="4886325"/>
          </a:xfrm>
          <a:custGeom>
            <a:avLst/>
            <a:ahLst/>
            <a:rect l="l" t="t" r="r" b="b"/>
            <a:pathLst>
              <a:path w="4143375" h="488632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21" t="0" r="-21" b="0"/>
            </a:stretch>
          </a:blipFill>
        </p:spPr>
      </p:sp>
      <p:sp>
        <p:nvSpPr>
          <p:cNvPr id="1048647" name="TextBox 27"/>
          <p:cNvSpPr txBox="1"/>
          <p:nvPr/>
        </p:nvSpPr>
        <p:spPr>
          <a:xfrm rot="0">
            <a:off x="1251108" y="869567"/>
            <a:ext cx="8455343" cy="97155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sp>
        <p:nvSpPr>
          <p:cNvPr id="1048648" name="TextBox 28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1048649" name="TextBox 29"/>
          <p:cNvSpPr txBox="1"/>
          <p:nvPr/>
        </p:nvSpPr>
        <p:spPr>
          <a:xfrm rot="0">
            <a:off x="1005840" y="2751863"/>
            <a:ext cx="10889933" cy="5760721"/>
          </a:xfrm>
          <a:prstGeom prst="rect"/>
        </p:spPr>
        <p:txBody>
          <a:bodyPr anchor="t" bIns="0" lIns="0" rIns="0" rtlCol="0" tIns="0">
            <a:spAutoFit/>
          </a:bodyPr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Track attendance and absenteeism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Evaluate sales performance or revenue generation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Assess task completion rates or productivity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Analyze customer satisfaction ratings or feedback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Compare performance across different departments or teams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50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8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51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9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52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70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53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71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54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2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55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73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56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74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57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75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58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6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59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77" name="Group 22"/>
          <p:cNvGrpSpPr/>
          <p:nvPr/>
        </p:nvGrpSpPr>
        <p:grpSpPr>
          <a:xfrm rot="0">
            <a:off x="14758988" y="8472489"/>
            <a:ext cx="685800" cy="685800"/>
            <a:chOff x="0" y="0"/>
            <a:chExt cx="914400" cy="914400"/>
          </a:xfrm>
        </p:grpSpPr>
        <p:sp>
          <p:nvSpPr>
            <p:cNvPr id="1048660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78" name="Group 24"/>
          <p:cNvGrpSpPr/>
          <p:nvPr/>
        </p:nvGrpSpPr>
        <p:grpSpPr>
          <a:xfrm rot="0">
            <a:off x="14758988" y="9272589"/>
            <a:ext cx="271462" cy="271462"/>
            <a:chOff x="0" y="0"/>
            <a:chExt cx="361950" cy="361950"/>
          </a:xfrm>
        </p:grpSpPr>
        <p:sp>
          <p:nvSpPr>
            <p:cNvPr id="1048661" name="Freeform 25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62" name="Freeform 26"/>
          <p:cNvSpPr/>
          <p:nvPr/>
        </p:nvSpPr>
        <p:spPr>
          <a:xfrm rot="0" flipH="0" flipV="0">
            <a:off x="13716000" y="4400552"/>
            <a:ext cx="5300662" cy="5715000"/>
          </a:xfrm>
          <a:custGeom>
            <a:avLst/>
            <a:ahLst/>
            <a:rect l="l" t="t" r="r" b="b"/>
            <a:pathLst>
              <a:path w="5300662" h="5715000">
                <a:moveTo>
                  <a:pt x="0" y="0"/>
                </a:moveTo>
                <a:lnTo>
                  <a:pt x="5300662" y="0"/>
                </a:lnTo>
                <a:lnTo>
                  <a:pt x="5300662" y="5714999"/>
                </a:lnTo>
                <a:lnTo>
                  <a:pt x="0" y="571499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79" name="Group 27"/>
          <p:cNvGrpSpPr/>
          <p:nvPr/>
        </p:nvGrpSpPr>
        <p:grpSpPr>
          <a:xfrm rot="0">
            <a:off x="10858500" y="2164588"/>
            <a:ext cx="471488" cy="485775"/>
            <a:chOff x="0" y="0"/>
            <a:chExt cx="628650" cy="647700"/>
          </a:xfrm>
        </p:grpSpPr>
        <p:sp>
          <p:nvSpPr>
            <p:cNvPr id="1048663" name="Freeform 28"/>
            <p:cNvSpPr/>
            <p:nvPr/>
          </p:nvSpPr>
          <p:spPr>
            <a:xfrm rot="0" flipH="0" flipV="0"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64" name="TextBox 29"/>
          <p:cNvSpPr txBox="1"/>
          <p:nvPr/>
        </p:nvSpPr>
        <p:spPr>
          <a:xfrm rot="0">
            <a:off x="1109662" y="1251425"/>
            <a:ext cx="7895272" cy="95123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id="1048665" name="Freeform 30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t="0" r="-66666" b="0"/>
            </a:stretch>
          </a:blipFill>
        </p:spPr>
      </p:sp>
      <p:sp>
        <p:nvSpPr>
          <p:cNvPr id="1048666" name="TextBox 31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1048667" name="TextBox 32"/>
          <p:cNvSpPr txBox="1"/>
          <p:nvPr/>
        </p:nvSpPr>
        <p:spPr>
          <a:xfrm rot="0">
            <a:off x="1201101" y="3042492"/>
            <a:ext cx="12423458" cy="3840480"/>
          </a:xfrm>
          <a:prstGeom prst="rect"/>
        </p:spPr>
        <p:txBody>
          <a:bodyPr anchor="t" bIns="0" lIns="0" rIns="0" rtlCol="0" tIns="0">
            <a:spAutoFit/>
          </a:bodyPr>
          <a:p>
            <a:pPr algn="l" indent="-325755" lvl="1" marL="651510">
              <a:lnSpc>
                <a:spcPts val="4320"/>
              </a:lnSpc>
              <a:buFont typeface="Arial"/>
              <a:buChar char="•"/>
            </a:pPr>
            <a:r>
              <a:rPr sz="36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and organize employee performance data</a:t>
            </a:r>
          </a:p>
          <a:p>
            <a:pPr algn="l" indent="-325755" lvl="1" marL="651510">
              <a:lnSpc>
                <a:spcPts val="4320"/>
              </a:lnSpc>
              <a:buFont typeface="Arial"/>
              <a:buChar char="•"/>
            </a:pPr>
            <a:r>
              <a:rPr sz="36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an Excel dashboard to visualize performance metrics</a:t>
            </a:r>
          </a:p>
          <a:p>
            <a:pPr algn="l" indent="-325755" lvl="1" marL="651510">
              <a:lnSpc>
                <a:spcPts val="4320"/>
              </a:lnSpc>
              <a:buFont typeface="Arial"/>
              <a:buChar char="•"/>
            </a:pPr>
            <a:r>
              <a:rPr sz="36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formulas and charts to analyze and compare performance</a:t>
            </a:r>
          </a:p>
          <a:p>
            <a:pPr algn="l" indent="-325755" lvl="1" marL="651510">
              <a:lnSpc>
                <a:spcPts val="4320"/>
              </a:lnSpc>
              <a:buFont typeface="Arial"/>
              <a:buChar char="•"/>
            </a:pPr>
            <a:r>
              <a:rPr sz="36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areas for improvement and track progress over time</a:t>
            </a:r>
          </a:p>
        </p:txBody>
      </p:sp>
      <p:sp>
        <p:nvSpPr>
          <p:cNvPr id="1048668" name="TextBox 33"/>
          <p:cNvSpPr txBox="1"/>
          <p:nvPr/>
        </p:nvSpPr>
        <p:spPr>
          <a:xfrm rot="0">
            <a:off x="1201100" y="5876420"/>
            <a:ext cx="13466447" cy="21945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Excel workbook with a user-friendly dashboard2. Clear and concise performance metrics and charts3. Formulas and calculations to analyze performance data4. Recommendations for future performance improvement initiatives</a:t>
            </a:r>
          </a:p>
        </p:txBody>
      </p:sp>
      <p:sp>
        <p:nvSpPr>
          <p:cNvPr id="1048669" name="Freeform 34"/>
          <p:cNvSpPr/>
          <p:nvPr/>
        </p:nvSpPr>
        <p:spPr>
          <a:xfrm rot="0" flipH="0" flipV="0">
            <a:off x="12573000" y="1268402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8" y="0"/>
                </a:lnTo>
                <a:lnTo>
                  <a:pt x="475528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70" name="Freeform 35"/>
          <p:cNvSpPr/>
          <p:nvPr/>
        </p:nvSpPr>
        <p:spPr>
          <a:xfrm rot="0" flipH="0" flipV="0">
            <a:off x="12729159" y="8099948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9" y="0"/>
                </a:lnTo>
                <a:lnTo>
                  <a:pt x="475529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71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2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72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3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73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4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74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85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75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86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76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87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77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88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78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89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79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0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80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91" name="Group 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81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2" name="Group 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82" name="Freeform 25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83" name="TextBox 26"/>
          <p:cNvSpPr txBox="1"/>
          <p:nvPr/>
        </p:nvSpPr>
        <p:spPr>
          <a:xfrm rot="0">
            <a:off x="2721768" y="692785"/>
            <a:ext cx="7521893" cy="73139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b="1" sz="4800" lang="en-US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id="1048684" name="TextBox 27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1048685" name="TextBox 28"/>
          <p:cNvSpPr txBox="1"/>
          <p:nvPr/>
        </p:nvSpPr>
        <p:spPr>
          <a:xfrm rot="0">
            <a:off x="2491740" y="2150745"/>
            <a:ext cx="8846820" cy="6858001"/>
          </a:xfrm>
          <a:prstGeom prst="rect"/>
        </p:spPr>
        <p:txBody>
          <a:bodyPr anchor="t" bIns="0" lIns="0" rIns="0" rtlCol="0" tIns="0">
            <a:spAutoFit/>
          </a:bodyPr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HR Generalists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employee performance, identify training needs, and inform talent management decisions.</a:t>
            </a:r>
          </a:p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Managers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monitor team performance, set goals, and provide targeted feedback to team members.</a:t>
            </a:r>
          </a:p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Heads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evaluate departmental performance, make informed decisions, and optimize resource allocation.</a:t>
            </a:r>
          </a:p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 Analysts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analyze performance trends, identify areas for improvement, and recommend data-driven solutions.</a:t>
            </a:r>
          </a:p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Operations Managers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86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95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87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96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88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97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89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98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90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9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91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00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92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01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93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02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94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03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95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696" name="TextBox 22"/>
          <p:cNvSpPr txBox="1"/>
          <p:nvPr/>
        </p:nvSpPr>
        <p:spPr>
          <a:xfrm rot="0">
            <a:off x="914400" y="1604010"/>
            <a:ext cx="14644688" cy="85915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480"/>
              </a:lnSpc>
            </a:pPr>
            <a:r>
              <a:rPr b="1" sz="5400" lang="en-US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id="1048697" name="Freeform 23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t="0" r="-66666" b="0"/>
            </a:stretch>
          </a:blipFill>
        </p:spPr>
      </p:sp>
      <p:sp>
        <p:nvSpPr>
          <p:cNvPr id="1048698" name="TextBox 24"/>
          <p:cNvSpPr txBox="1"/>
          <p:nvPr/>
        </p:nvSpPr>
        <p:spPr>
          <a:xfrm rot="0">
            <a:off x="17030127" y="9707466"/>
            <a:ext cx="226693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id="1048699" name="TextBox 25"/>
          <p:cNvSpPr txBox="1"/>
          <p:nvPr/>
        </p:nvSpPr>
        <p:spPr>
          <a:xfrm rot="0">
            <a:off x="2148840" y="3731895"/>
            <a:ext cx="11247120" cy="3549105"/>
          </a:xfrm>
          <a:prstGeom prst="rect"/>
        </p:spPr>
        <p:txBody>
          <a:bodyPr anchor="t" bIns="0" lIns="0" rIns="0" rtlCol="0" tIns="0">
            <a:spAutoFit/>
          </a:bodyPr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– MISSING</a:t>
            </a:r>
          </a:p>
          <a:p>
            <a:pPr algn="just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FILTER- REMOVE</a:t>
            </a:r>
          </a:p>
          <a:p>
            <a:pPr algn="just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FORMULA- PERFORMANCE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PIVOT-SUMMARY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GRAPH-DATA VISUALIZATION	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00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6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01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7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02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08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03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9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04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10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05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11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06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12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07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13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08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14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09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10" name="TextBox 22"/>
          <p:cNvSpPr txBox="1"/>
          <p:nvPr/>
        </p:nvSpPr>
        <p:spPr>
          <a:xfrm rot="0">
            <a:off x="1132998" y="559116"/>
            <a:ext cx="16022002" cy="115633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id="1048711" name="TextBox 23"/>
          <p:cNvSpPr txBox="1"/>
          <p:nvPr/>
        </p:nvSpPr>
        <p:spPr>
          <a:xfrm rot="0">
            <a:off x="3063240" y="2817495"/>
            <a:ext cx="8319832" cy="5949762"/>
          </a:xfrm>
          <a:prstGeom prst="rect"/>
        </p:spPr>
        <p:txBody>
          <a:bodyPr anchor="t" bIns="0" lIns="0" rIns="0" rtlCol="0" tIns="0">
            <a:spAutoFit/>
          </a:bodyPr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Employee= </a:t>
            </a:r>
            <a:r>
              <a:rPr b="1" sz="4200" lang="en-US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KAGGLE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26-Features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9-Features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 Id- Number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Text 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Emp- Type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Employee Rating- Number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Gender- Male Female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12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7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13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8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14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19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15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20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16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1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17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22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18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23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19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24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20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5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21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22" name="TextBox 22"/>
          <p:cNvSpPr txBox="1"/>
          <p:nvPr/>
        </p:nvSpPr>
        <p:spPr>
          <a:xfrm rot="0">
            <a:off x="1058124" y="9758859"/>
            <a:ext cx="2660333" cy="2590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2"/>
              </a:lnSpc>
            </a:pPr>
            <a:r>
              <a:rPr sz="1650" lang="en-US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650" lang="en-US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126" name="Group 23"/>
          <p:cNvGrpSpPr/>
          <p:nvPr/>
        </p:nvGrpSpPr>
        <p:grpSpPr>
          <a:xfrm rot="0">
            <a:off x="13959737" y="8083191"/>
            <a:ext cx="685800" cy="685800"/>
            <a:chOff x="0" y="0"/>
            <a:chExt cx="914400" cy="914400"/>
          </a:xfrm>
        </p:grpSpPr>
        <p:sp>
          <p:nvSpPr>
            <p:cNvPr id="1048723" name="Freeform 24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127" name="Group 25"/>
          <p:cNvGrpSpPr/>
          <p:nvPr/>
        </p:nvGrpSpPr>
        <p:grpSpPr>
          <a:xfrm rot="0">
            <a:off x="9973524" y="2582504"/>
            <a:ext cx="471488" cy="485775"/>
            <a:chOff x="0" y="0"/>
            <a:chExt cx="628650" cy="647700"/>
          </a:xfrm>
        </p:grpSpPr>
        <p:sp>
          <p:nvSpPr>
            <p:cNvPr id="1048724" name="Freeform 26"/>
            <p:cNvSpPr/>
            <p:nvPr/>
          </p:nvSpPr>
          <p:spPr>
            <a:xfrm rot="0" flipH="0" flipV="0"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28" name="Group 27"/>
          <p:cNvGrpSpPr/>
          <p:nvPr/>
        </p:nvGrpSpPr>
        <p:grpSpPr>
          <a:xfrm rot="0">
            <a:off x="13959737" y="8883291"/>
            <a:ext cx="271462" cy="271462"/>
            <a:chOff x="0" y="0"/>
            <a:chExt cx="361950" cy="361950"/>
          </a:xfrm>
        </p:grpSpPr>
        <p:sp>
          <p:nvSpPr>
            <p:cNvPr id="1048725" name="Freeform 28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26" name="Freeform 29"/>
          <p:cNvSpPr/>
          <p:nvPr/>
        </p:nvSpPr>
        <p:spPr>
          <a:xfrm rot="0" flipH="0" flipV="0">
            <a:off x="29424" y="5600700"/>
            <a:ext cx="3700462" cy="4639900"/>
          </a:xfrm>
          <a:custGeom>
            <a:avLst/>
            <a:ahLst/>
            <a:rect l="l" t="t" r="r" b="b"/>
            <a:pathLst>
              <a:path w="3700462" h="4639900">
                <a:moveTo>
                  <a:pt x="0" y="0"/>
                </a:moveTo>
                <a:lnTo>
                  <a:pt x="3700462" y="0"/>
                </a:lnTo>
                <a:lnTo>
                  <a:pt x="3700462" y="4639900"/>
                </a:lnTo>
                <a:lnTo>
                  <a:pt x="0" y="46399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-6852" r="0" b="-6852"/>
            </a:stretch>
          </a:blipFill>
        </p:spPr>
      </p:sp>
      <p:sp>
        <p:nvSpPr>
          <p:cNvPr id="1048727" name="TextBox 30"/>
          <p:cNvSpPr txBox="1"/>
          <p:nvPr/>
        </p:nvSpPr>
        <p:spPr>
          <a:xfrm rot="0">
            <a:off x="1039074" y="1028721"/>
            <a:ext cx="12720638" cy="999059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id="1048728" name="TextBox 31"/>
          <p:cNvSpPr txBox="1"/>
          <p:nvPr/>
        </p:nvSpPr>
        <p:spPr>
          <a:xfrm rot="0">
            <a:off x="16845238" y="9746794"/>
            <a:ext cx="342900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id="1048729" name="TextBox 32"/>
          <p:cNvSpPr txBox="1"/>
          <p:nvPr/>
        </p:nvSpPr>
        <p:spPr>
          <a:xfrm rot="0">
            <a:off x="2479730" y="3760203"/>
            <a:ext cx="11030531" cy="795247"/>
          </a:xfrm>
          <a:prstGeom prst="rect"/>
        </p:spPr>
        <p:txBody>
          <a:bodyPr anchor="t" bIns="0" lIns="0" rIns="0" rtlCol="0" tIns="0">
            <a:spAutoFit/>
          </a:bodyPr>
          <a:p>
            <a:pPr algn="l" indent="-271462" lvl="1" marL="542925">
              <a:lnSpc>
                <a:spcPts val="3600"/>
              </a:lnSpc>
              <a:buFont typeface="Arial"/>
              <a:buChar char="•"/>
            </a:pPr>
            <a:r>
              <a:rPr b="1" sz="3000" lang="en-US" spc="28" u="sng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DOC-20240904-WA0010^.pptx</dc:title>
  <dc:creator>22120RN86G</dc:creator>
  <dcterms:created xsi:type="dcterms:W3CDTF">2006-08-15T13:00:00Z</dcterms:created>
  <dcterms:modified xsi:type="dcterms:W3CDTF">2024-09-30T06:28:58Z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4ac4060c860341b0b99d42fbdf9cefb9</vt:lpwstr>
  </property>
</Properties>
</file>