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66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0" autoAdjust="0"/>
  </p:normalViewPr>
  <p:slideViewPr>
    <p:cSldViewPr snapToGrid="0">
      <p:cViewPr>
        <p:scale>
          <a:sx n="100" d="100"/>
          <a:sy n="100" d="100"/>
        </p:scale>
        <p:origin x="936" y="5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B283-EFAD-48E8-8589-34EC022E4A51}" type="datetimeFigureOut">
              <a:rPr lang="en-IN" smtClean="0"/>
              <a:t>15-09-2025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CD4DD-9E85-4A19-9CD2-44945E6E3F0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526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CD4DD-9E85-4A19-9CD2-44945E6E3F0B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3019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3FD-8029-428C-BCEF-E900CA196B2C}" type="datetimeFigureOut">
              <a:rPr lang="en-IN" smtClean="0"/>
              <a:t>15-09-2025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14387A4-6ED9-49CF-B386-D9A687FE23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20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3FD-8029-428C-BCEF-E900CA196B2C}" type="datetimeFigureOut">
              <a:rPr lang="en-IN" smtClean="0"/>
              <a:t>15-09-2025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4387A4-6ED9-49CF-B386-D9A687FE23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259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3FD-8029-428C-BCEF-E900CA196B2C}" type="datetimeFigureOut">
              <a:rPr lang="en-IN" smtClean="0"/>
              <a:t>15-09-2025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4387A4-6ED9-49CF-B386-D9A687FE237E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8233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3FD-8029-428C-BCEF-E900CA196B2C}" type="datetimeFigureOut">
              <a:rPr lang="en-IN" smtClean="0"/>
              <a:t>15-09-2025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4387A4-6ED9-49CF-B386-D9A687FE23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53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3FD-8029-428C-BCEF-E900CA196B2C}" type="datetimeFigureOut">
              <a:rPr lang="en-IN" smtClean="0"/>
              <a:t>15-09-2025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4387A4-6ED9-49CF-B386-D9A687FE237E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5546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3FD-8029-428C-BCEF-E900CA196B2C}" type="datetimeFigureOut">
              <a:rPr lang="en-IN" smtClean="0"/>
              <a:t>15-09-2025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4387A4-6ED9-49CF-B386-D9A687FE23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9853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3FD-8029-428C-BCEF-E900CA196B2C}" type="datetimeFigureOut">
              <a:rPr lang="en-IN" smtClean="0"/>
              <a:t>15-09-2025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87A4-6ED9-49CF-B386-D9A687FE23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0486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3FD-8029-428C-BCEF-E900CA196B2C}" type="datetimeFigureOut">
              <a:rPr lang="en-IN" smtClean="0"/>
              <a:t>15-09-2025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87A4-6ED9-49CF-B386-D9A687FE23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788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3FD-8029-428C-BCEF-E900CA196B2C}" type="datetimeFigureOut">
              <a:rPr lang="en-IN" smtClean="0"/>
              <a:t>15-09-2025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87A4-6ED9-49CF-B386-D9A687FE23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121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3FD-8029-428C-BCEF-E900CA196B2C}" type="datetimeFigureOut">
              <a:rPr lang="en-IN" smtClean="0"/>
              <a:t>15-09-2025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4387A4-6ED9-49CF-B386-D9A687FE23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180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3FD-8029-428C-BCEF-E900CA196B2C}" type="datetimeFigureOut">
              <a:rPr lang="en-IN" smtClean="0"/>
              <a:t>15-09-2025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14387A4-6ED9-49CF-B386-D9A687FE23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180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3FD-8029-428C-BCEF-E900CA196B2C}" type="datetimeFigureOut">
              <a:rPr lang="en-IN" smtClean="0"/>
              <a:t>15-09-2025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14387A4-6ED9-49CF-B386-D9A687FE23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90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3FD-8029-428C-BCEF-E900CA196B2C}" type="datetimeFigureOut">
              <a:rPr lang="en-IN" smtClean="0"/>
              <a:t>15-09-2025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87A4-6ED9-49CF-B386-D9A687FE23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944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3FD-8029-428C-BCEF-E900CA196B2C}" type="datetimeFigureOut">
              <a:rPr lang="en-IN" smtClean="0"/>
              <a:t>15-09-2025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87A4-6ED9-49CF-B386-D9A687FE23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046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3FD-8029-428C-BCEF-E900CA196B2C}" type="datetimeFigureOut">
              <a:rPr lang="en-IN" smtClean="0"/>
              <a:t>15-09-2025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87A4-6ED9-49CF-B386-D9A687FE23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328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3FD-8029-428C-BCEF-E900CA196B2C}" type="datetimeFigureOut">
              <a:rPr lang="en-IN" smtClean="0"/>
              <a:t>15-09-2025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4387A4-6ED9-49CF-B386-D9A687FE23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415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A73FD-8029-428C-BCEF-E900CA196B2C}" type="datetimeFigureOut">
              <a:rPr lang="en-IN" smtClean="0"/>
              <a:t>15-09-2025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14387A4-6ED9-49CF-B386-D9A687FE23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441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9038" y="1358317"/>
            <a:ext cx="10735112" cy="2072081"/>
          </a:xfrm>
        </p:spPr>
        <p:txBody>
          <a:bodyPr/>
          <a:lstStyle/>
          <a:p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stellar" panose="020A0402060406010301" pitchFamily="18" charset="0"/>
              </a:rPr>
              <a:t>Smart Home Innovations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Castellar" panose="020A0402060406010301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2374" y="3506598"/>
            <a:ext cx="7327871" cy="595619"/>
          </a:xfrm>
        </p:spPr>
        <p:txBody>
          <a:bodyPr>
            <a:normAutofit/>
          </a:bodyPr>
          <a:lstStyle/>
          <a:p>
            <a:r>
              <a:rPr lang="en-GB" sz="1600" dirty="0" smtClean="0">
                <a:latin typeface="Bell MT" panose="02020503060305020303" pitchFamily="18" charset="0"/>
              </a:rPr>
              <a:t>Exploring the Latest Trends and Technologies</a:t>
            </a:r>
            <a:endParaRPr lang="en-IN" sz="16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75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538088"/>
            <a:ext cx="10249271" cy="1400530"/>
          </a:xfrm>
        </p:spPr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Introduction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062" y="1938618"/>
            <a:ext cx="8946541" cy="4195481"/>
          </a:xfrm>
        </p:spPr>
        <p:txBody>
          <a:bodyPr/>
          <a:lstStyle/>
          <a:p>
            <a:r>
              <a:rPr lang="en-GB" sz="1600" b="1" dirty="0">
                <a:solidFill>
                  <a:srgbClr val="CC99FF"/>
                </a:solidFill>
                <a:latin typeface="Bahnschrift SemiBold SemiConden" panose="020B0502040204020203" pitchFamily="34" charset="0"/>
              </a:rPr>
              <a:t>Overview</a:t>
            </a:r>
            <a:r>
              <a:rPr lang="en-GB" sz="1600" dirty="0">
                <a:solidFill>
                  <a:srgbClr val="CC99FF"/>
                </a:solidFill>
                <a:latin typeface="Bahnschrift SemiBold SemiConden" panose="020B0502040204020203" pitchFamily="34" charset="0"/>
              </a:rPr>
              <a:t>: </a:t>
            </a:r>
            <a:r>
              <a:rPr lang="en-GB" dirty="0">
                <a:latin typeface="Arial Narrow" panose="020B0606020202030204" pitchFamily="34" charset="0"/>
              </a:rPr>
              <a:t>The smart home industry has witnessed significant advancements between 2023 and 2025, integrating AI, automation, and sustainability to enhance user </a:t>
            </a:r>
            <a:r>
              <a:rPr lang="en-GB" dirty="0" smtClean="0">
                <a:latin typeface="Arial Narrow" panose="020B0606020202030204" pitchFamily="34" charset="0"/>
              </a:rPr>
              <a:t>experience</a:t>
            </a:r>
          </a:p>
          <a:p>
            <a:pPr marL="0" indent="0">
              <a:buNone/>
            </a:pPr>
            <a:endParaRPr lang="en-GB" dirty="0" smtClean="0">
              <a:latin typeface="Arial Narrow" panose="020B0606020202030204" pitchFamily="34" charset="0"/>
            </a:endParaRPr>
          </a:p>
          <a:p>
            <a:r>
              <a:rPr lang="en-GB" b="1" dirty="0">
                <a:solidFill>
                  <a:srgbClr val="FF99FF"/>
                </a:solidFill>
                <a:latin typeface="Bahnschrift SemiBold SemiConden" panose="020B0502040204020203" pitchFamily="34" charset="0"/>
              </a:rPr>
              <a:t>Key Themes</a:t>
            </a:r>
            <a:r>
              <a:rPr lang="en-GB" dirty="0">
                <a:solidFill>
                  <a:srgbClr val="FF99FF"/>
                </a:solidFill>
                <a:latin typeface="Bahnschrift SemiBold SemiConden" panose="020B0502040204020203" pitchFamily="34" charset="0"/>
              </a:rPr>
              <a:t>:</a:t>
            </a:r>
          </a:p>
          <a:p>
            <a:r>
              <a:rPr lang="en-GB" dirty="0">
                <a:latin typeface="Bahnschrift Light Condensed" panose="020B0502040204020203" pitchFamily="34" charset="0"/>
              </a:rPr>
              <a:t>AI-Powered Automation</a:t>
            </a:r>
          </a:p>
          <a:p>
            <a:r>
              <a:rPr lang="en-GB" dirty="0">
                <a:latin typeface="Bahnschrift Light Condensed" panose="020B0502040204020203" pitchFamily="34" charset="0"/>
              </a:rPr>
              <a:t>Energy Efficiency</a:t>
            </a:r>
          </a:p>
          <a:p>
            <a:r>
              <a:rPr lang="en-GB" dirty="0">
                <a:latin typeface="Bahnschrift Light Condensed" panose="020B0502040204020203" pitchFamily="34" charset="0"/>
              </a:rPr>
              <a:t>Enhanced Security</a:t>
            </a:r>
          </a:p>
          <a:p>
            <a:r>
              <a:rPr lang="en-GB" dirty="0">
                <a:latin typeface="Bahnschrift Light Condensed" panose="020B0502040204020203" pitchFamily="34" charset="0"/>
              </a:rPr>
              <a:t>User-Centric Design</a:t>
            </a:r>
          </a:p>
          <a:p>
            <a:endParaRPr lang="en-IN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99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609600"/>
            <a:ext cx="8355384" cy="1504950"/>
          </a:xfrm>
        </p:spPr>
        <p:txBody>
          <a:bodyPr/>
          <a:lstStyle/>
          <a:p>
            <a:r>
              <a:rPr lang="en-IN" b="1" dirty="0" err="1" smtClean="0">
                <a:latin typeface="Algerian" panose="04020705040A02060702" pitchFamily="82" charset="0"/>
              </a:rPr>
              <a:t>aI</a:t>
            </a:r>
            <a:r>
              <a:rPr lang="en-IN" b="1" dirty="0" smtClean="0">
                <a:latin typeface="Algerian" panose="04020705040A02060702" pitchFamily="82" charset="0"/>
              </a:rPr>
              <a:t>-Powered Automation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2600325"/>
            <a:ext cx="9097353" cy="3952874"/>
          </a:xfrm>
        </p:spPr>
        <p:txBody>
          <a:bodyPr/>
          <a:lstStyle/>
          <a:p>
            <a:r>
              <a:rPr lang="en-GB" b="1" dirty="0">
                <a:solidFill>
                  <a:srgbClr val="FF99FF"/>
                </a:solidFill>
                <a:latin typeface="Britannic Bold" panose="020B0903060703020204" pitchFamily="34" charset="0"/>
              </a:rPr>
              <a:t>Opera GX Smart Home Extension</a:t>
            </a:r>
            <a:r>
              <a:rPr lang="en-GB" dirty="0"/>
              <a:t>: </a:t>
            </a:r>
            <a:r>
              <a:rPr lang="en-GB" dirty="0">
                <a:latin typeface="Bell MT" panose="02020503060305020303" pitchFamily="18" charset="0"/>
              </a:rPr>
              <a:t>Integrates browser activities with smart home systems, allowing automation based on user interactions</a:t>
            </a:r>
            <a:r>
              <a:rPr lang="en-GB" dirty="0" smtClean="0">
                <a:latin typeface="Bell MT" panose="02020503060305020303" pitchFamily="18" charset="0"/>
              </a:rPr>
              <a:t>.</a:t>
            </a:r>
          </a:p>
          <a:p>
            <a:pPr marL="0" indent="0">
              <a:buNone/>
            </a:pPr>
            <a:endParaRPr lang="en-GB" dirty="0" smtClean="0">
              <a:latin typeface="Bell MT" panose="02020503060305020303" pitchFamily="18" charset="0"/>
            </a:endParaRPr>
          </a:p>
          <a:p>
            <a:r>
              <a:rPr lang="en-GB" b="1" dirty="0">
                <a:solidFill>
                  <a:srgbClr val="FF99FF"/>
                </a:solidFill>
                <a:latin typeface="Bahnschrift SemiBold SemiConden" panose="020B0502040204020203" pitchFamily="34" charset="0"/>
              </a:rPr>
              <a:t>Ballie by Samsung</a:t>
            </a:r>
            <a:r>
              <a:rPr lang="en-GB" dirty="0">
                <a:solidFill>
                  <a:srgbClr val="FF99FF"/>
                </a:solidFill>
                <a:latin typeface="Bahnschrift SemiBold SemiConden" panose="020B0502040204020203" pitchFamily="34" charset="0"/>
              </a:rPr>
              <a:t>: </a:t>
            </a:r>
            <a:r>
              <a:rPr lang="en-GB" dirty="0">
                <a:latin typeface="Bell MT" panose="02020503060305020303" pitchFamily="18" charset="0"/>
              </a:rPr>
              <a:t>An AI robot that controls smart devices, makes video calls, and provides personalized assistance</a:t>
            </a:r>
            <a:r>
              <a:rPr lang="en-GB" dirty="0" smtClean="0">
                <a:latin typeface="Bell MT" panose="02020503060305020303" pitchFamily="18" charset="0"/>
              </a:rPr>
              <a:t>.</a:t>
            </a:r>
          </a:p>
          <a:p>
            <a:pPr marL="0" indent="0">
              <a:buNone/>
            </a:pPr>
            <a:endParaRPr lang="en-GB" dirty="0" smtClean="0">
              <a:latin typeface="Bell MT" panose="02020503060305020303" pitchFamily="18" charset="0"/>
            </a:endParaRPr>
          </a:p>
          <a:p>
            <a:r>
              <a:rPr lang="en-GB" b="1" dirty="0" err="1" smtClean="0">
                <a:solidFill>
                  <a:srgbClr val="FF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Desamo</a:t>
            </a:r>
            <a:r>
              <a:rPr lang="en-GB" dirty="0" smtClean="0">
                <a:solidFill>
                  <a:srgbClr val="FF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dirty="0">
                <a:latin typeface="Bell MT" panose="02020503060305020303" pitchFamily="18" charset="0"/>
              </a:rPr>
              <a:t>An elder-friendly device powered by embedded large language models, enabling natural voice interactions and fall detection.</a:t>
            </a:r>
            <a:endParaRPr lang="en-IN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55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450" y="628650"/>
            <a:ext cx="8488734" cy="1391211"/>
          </a:xfrm>
        </p:spPr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Energy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6" y="2052918"/>
            <a:ext cx="9259278" cy="4195481"/>
          </a:xfrm>
        </p:spPr>
        <p:txBody>
          <a:bodyPr/>
          <a:lstStyle/>
          <a:p>
            <a:r>
              <a:rPr lang="en-GB" sz="2400" b="1" dirty="0">
                <a:solidFill>
                  <a:srgbClr val="FF99FF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Offline Speech Recognition</a:t>
            </a:r>
            <a:r>
              <a:rPr lang="en-GB" dirty="0"/>
              <a:t>: </a:t>
            </a:r>
            <a:r>
              <a:rPr lang="en-GB" dirty="0">
                <a:latin typeface="Bell MT" panose="02020503060305020303" pitchFamily="18" charset="0"/>
              </a:rPr>
              <a:t>Proposed systems enable voice control of smart devices without internet dependency, reducing latency and energy consumption</a:t>
            </a:r>
            <a:r>
              <a:rPr lang="en-GB" dirty="0" smtClean="0">
                <a:latin typeface="Bell MT" panose="02020503060305020303" pitchFamily="18" charset="0"/>
              </a:rPr>
              <a:t>.</a:t>
            </a:r>
          </a:p>
          <a:p>
            <a:endParaRPr lang="en-GB" dirty="0">
              <a:latin typeface="Bell MT" panose="02020503060305020303" pitchFamily="18" charset="0"/>
            </a:endParaRPr>
          </a:p>
          <a:p>
            <a:r>
              <a:rPr lang="en-GB" b="1" dirty="0">
                <a:solidFill>
                  <a:srgbClr val="FF99FF"/>
                </a:solidFill>
                <a:latin typeface="Bahnschrift Light" panose="020B0502040204020203" pitchFamily="34" charset="0"/>
              </a:rPr>
              <a:t>Dyson Purifier </a:t>
            </a:r>
            <a:r>
              <a:rPr lang="en-GB" b="1" dirty="0" err="1">
                <a:solidFill>
                  <a:srgbClr val="FF99FF"/>
                </a:solidFill>
                <a:latin typeface="Bahnschrift Light" panose="020B0502040204020203" pitchFamily="34" charset="0"/>
              </a:rPr>
              <a:t>Big+Quiet</a:t>
            </a:r>
            <a:r>
              <a:rPr lang="en-GB" b="1" dirty="0">
                <a:solidFill>
                  <a:srgbClr val="FF99FF"/>
                </a:solidFill>
                <a:latin typeface="Bahnschrift Light" panose="020B0502040204020203" pitchFamily="34" charset="0"/>
              </a:rPr>
              <a:t> Formaldehyde</a:t>
            </a:r>
            <a:r>
              <a:rPr lang="en-GB" dirty="0">
                <a:latin typeface="Bell MT" panose="02020503060305020303" pitchFamily="18" charset="0"/>
              </a:rPr>
              <a:t>: A smart air purifier designed for large spaces, offering powerful air purification with minimal noise</a:t>
            </a:r>
            <a:r>
              <a:rPr lang="en-GB" dirty="0" smtClean="0"/>
              <a:t>.</a:t>
            </a:r>
          </a:p>
          <a:p>
            <a:endParaRPr lang="en-GB" dirty="0">
              <a:latin typeface="Bell MT" panose="02020503060305020303" pitchFamily="18" charset="0"/>
            </a:endParaRPr>
          </a:p>
          <a:p>
            <a:r>
              <a:rPr lang="en-GB" b="1" dirty="0">
                <a:solidFill>
                  <a:srgbClr val="FF99FF"/>
                </a:solidFill>
                <a:latin typeface="Bahnschrift Light" panose="020B0502040204020203" pitchFamily="34" charset="0"/>
              </a:rPr>
              <a:t>LG AI Home Inside 2.0 Refrigerator</a:t>
            </a:r>
            <a:r>
              <a:rPr lang="en-GB" dirty="0">
                <a:solidFill>
                  <a:srgbClr val="FF99FF"/>
                </a:solidFill>
                <a:latin typeface="Bahnschrift Light" panose="020B0502040204020203" pitchFamily="34" charset="0"/>
              </a:rPr>
              <a:t>:</a:t>
            </a:r>
            <a:r>
              <a:rPr lang="en-GB" dirty="0"/>
              <a:t> </a:t>
            </a:r>
            <a:r>
              <a:rPr lang="en-GB" dirty="0">
                <a:latin typeface="Bell MT" panose="02020503060305020303" pitchFamily="18" charset="0"/>
              </a:rPr>
              <a:t>A fully connected kitchen assistant that optimizes energy usage and enhances convenience.</a:t>
            </a:r>
          </a:p>
          <a:p>
            <a:pPr marL="0" indent="0">
              <a:buNone/>
            </a:pPr>
            <a:endParaRPr lang="en-IN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38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657225"/>
            <a:ext cx="8478228" cy="1167448"/>
          </a:xfrm>
        </p:spPr>
        <p:txBody>
          <a:bodyPr/>
          <a:lstStyle/>
          <a:p>
            <a:r>
              <a:rPr lang="en-IN" dirty="0" smtClean="0"/>
              <a:t> </a:t>
            </a:r>
            <a:r>
              <a:rPr lang="en-IN" b="1" dirty="0">
                <a:latin typeface="Algerian" panose="04020705040A02060702" pitchFamily="82" charset="0"/>
              </a:rPr>
              <a:t>Enhanced Security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6" y="2647950"/>
            <a:ext cx="9221178" cy="3600449"/>
          </a:xfrm>
        </p:spPr>
        <p:txBody>
          <a:bodyPr/>
          <a:lstStyle/>
          <a:p>
            <a:r>
              <a:rPr lang="en-GB" b="1" dirty="0">
                <a:solidFill>
                  <a:srgbClr val="FF99FF"/>
                </a:solidFill>
                <a:latin typeface="Bahnschrift Light" panose="020B0502040204020203" pitchFamily="34" charset="0"/>
              </a:rPr>
              <a:t>Peekaboo</a:t>
            </a:r>
            <a:r>
              <a:rPr lang="en-GB" dirty="0">
                <a:solidFill>
                  <a:srgbClr val="FF99FF"/>
                </a:solidFill>
                <a:latin typeface="Bahnschrift Light" panose="020B0502040204020203" pitchFamily="34" charset="0"/>
              </a:rPr>
              <a:t>:</a:t>
            </a:r>
            <a:r>
              <a:rPr lang="en-GB" dirty="0"/>
              <a:t> </a:t>
            </a:r>
            <a:r>
              <a:rPr lang="en-GB" dirty="0">
                <a:latin typeface="Bell MT" panose="02020503060305020303" pitchFamily="18" charset="0"/>
              </a:rPr>
              <a:t>A privacy-sensitive architecture for smart homes that processes data locally, ensuring transparency and user control over data collection</a:t>
            </a:r>
            <a:r>
              <a:rPr lang="en-GB" dirty="0" smtClean="0">
                <a:latin typeface="Bell MT" panose="02020503060305020303" pitchFamily="18" charset="0"/>
              </a:rPr>
              <a:t>.</a:t>
            </a:r>
          </a:p>
          <a:p>
            <a:endParaRPr lang="en-GB" dirty="0">
              <a:latin typeface="Bell MT" panose="02020503060305020303" pitchFamily="18" charset="0"/>
            </a:endParaRPr>
          </a:p>
          <a:p>
            <a:r>
              <a:rPr lang="en-GB" b="1" dirty="0">
                <a:solidFill>
                  <a:srgbClr val="FF99FF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DESAMO</a:t>
            </a:r>
            <a:r>
              <a:rPr lang="en-GB" dirty="0">
                <a:latin typeface="Bell MT" panose="02020503060305020303" pitchFamily="18" charset="0"/>
                <a:cs typeface="Arial" panose="020B0604020202020204" pitchFamily="34" charset="0"/>
              </a:rPr>
              <a:t>:</a:t>
            </a:r>
            <a:r>
              <a:rPr lang="en-GB" dirty="0">
                <a:latin typeface="Bell MT" panose="02020503060305020303" pitchFamily="18" charset="0"/>
              </a:rPr>
              <a:t> In addition to elder assistance, it contributes to home security by detecting critical events like falls or calls for help</a:t>
            </a:r>
            <a:r>
              <a:rPr lang="en-GB" dirty="0"/>
              <a:t>.</a:t>
            </a:r>
            <a:endParaRPr lang="en-IN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72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76" y="652743"/>
            <a:ext cx="10050834" cy="1400530"/>
          </a:xfrm>
        </p:spPr>
        <p:txBody>
          <a:bodyPr/>
          <a:lstStyle/>
          <a:p>
            <a:r>
              <a:rPr lang="en-IN" dirty="0" smtClean="0">
                <a:latin typeface="Algerian" panose="04020705040A02060702" pitchFamily="82" charset="0"/>
              </a:rPr>
              <a:t> </a:t>
            </a:r>
            <a:r>
              <a:rPr lang="en-IN" b="1" dirty="0">
                <a:latin typeface="Algerian" panose="04020705040A02060702" pitchFamily="82" charset="0"/>
              </a:rPr>
              <a:t>User-Centric Design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147" y="2419350"/>
            <a:ext cx="8946541" cy="3895724"/>
          </a:xfrm>
        </p:spPr>
        <p:txBody>
          <a:bodyPr/>
          <a:lstStyle/>
          <a:p>
            <a:r>
              <a:rPr lang="en-GB" b="1" dirty="0">
                <a:solidFill>
                  <a:srgbClr val="FF99FF"/>
                </a:solidFill>
                <a:latin typeface="Bahnschrift Light" panose="020B0502040204020203" pitchFamily="34" charset="0"/>
              </a:rPr>
              <a:t>Intelligence of Things (INOT</a:t>
            </a:r>
            <a:r>
              <a:rPr lang="en-GB" b="1" dirty="0">
                <a:solidFill>
                  <a:srgbClr val="FF99FF"/>
                </a:solidFill>
                <a:latin typeface="Bell MT" panose="02020503060305020303" pitchFamily="18" charset="0"/>
              </a:rPr>
              <a:t>)</a:t>
            </a:r>
            <a:r>
              <a:rPr lang="en-GB" dirty="0">
                <a:solidFill>
                  <a:srgbClr val="FF99FF"/>
                </a:solidFill>
                <a:latin typeface="Bell MT" panose="02020503060305020303" pitchFamily="18" charset="0"/>
              </a:rPr>
              <a:t>:</a:t>
            </a:r>
            <a:r>
              <a:rPr lang="en-GB" dirty="0">
                <a:latin typeface="Bell MT" panose="02020503060305020303" pitchFamily="18" charset="0"/>
              </a:rPr>
              <a:t> A spatial context-aware control system that allows users to control smart devices using natural language commands with spatial context</a:t>
            </a:r>
            <a:r>
              <a:rPr lang="en-GB" dirty="0" smtClean="0">
                <a:latin typeface="Bell MT" panose="02020503060305020303" pitchFamily="18" charset="0"/>
              </a:rPr>
              <a:t>.</a:t>
            </a:r>
          </a:p>
          <a:p>
            <a:endParaRPr lang="en-GB" dirty="0">
              <a:latin typeface="Bell MT" panose="02020503060305020303" pitchFamily="18" charset="0"/>
            </a:endParaRPr>
          </a:p>
          <a:p>
            <a:r>
              <a:rPr lang="en-GB" b="1" dirty="0" smtClean="0">
                <a:solidFill>
                  <a:srgbClr val="FF99FF"/>
                </a:solidFill>
                <a:latin typeface="Bahnschrift Light" panose="020B0502040204020203" pitchFamily="34" charset="0"/>
              </a:rPr>
              <a:t>Ballie by Samsung</a:t>
            </a:r>
            <a:r>
              <a:rPr lang="en-GB" dirty="0" smtClean="0">
                <a:solidFill>
                  <a:srgbClr val="FF99FF"/>
                </a:solidFill>
                <a:latin typeface="Bahnschrift Light" panose="020B0502040204020203" pitchFamily="34" charset="0"/>
              </a:rPr>
              <a:t>: </a:t>
            </a:r>
            <a:r>
              <a:rPr lang="en-GB" dirty="0" smtClean="0">
                <a:latin typeface="Bell MT" panose="02020503060305020303" pitchFamily="18" charset="0"/>
              </a:rPr>
              <a:t>Designed </a:t>
            </a:r>
            <a:r>
              <a:rPr lang="en-GB" dirty="0">
                <a:latin typeface="Bell MT" panose="02020503060305020303" pitchFamily="18" charset="0"/>
              </a:rPr>
              <a:t>to be user-friendly, it interacts with users through voice commands and provides personalized assistance.</a:t>
            </a:r>
            <a:endParaRPr lang="en-IN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6" y="652743"/>
            <a:ext cx="10050834" cy="1400530"/>
          </a:xfrm>
        </p:spPr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Market Trends &amp; Adoption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976" y="2524125"/>
            <a:ext cx="9487878" cy="3724274"/>
          </a:xfrm>
        </p:spPr>
        <p:txBody>
          <a:bodyPr/>
          <a:lstStyle/>
          <a:p>
            <a:r>
              <a:rPr lang="en-GB" b="1" dirty="0">
                <a:solidFill>
                  <a:srgbClr val="FF99FF"/>
                </a:solidFill>
                <a:latin typeface="Bahnschrift Light" panose="020B0502040204020203" pitchFamily="34" charset="0"/>
              </a:rPr>
              <a:t>Global Smart Device Shipments</a:t>
            </a:r>
            <a:r>
              <a:rPr lang="en-GB" dirty="0">
                <a:solidFill>
                  <a:srgbClr val="FF99FF"/>
                </a:solidFill>
                <a:latin typeface="Bahnschrift Light" panose="020B0502040204020203" pitchFamily="34" charset="0"/>
              </a:rPr>
              <a:t>: </a:t>
            </a:r>
            <a:r>
              <a:rPr lang="en-GB" dirty="0">
                <a:latin typeface="Bell MT" panose="02020503060305020303" pitchFamily="18" charset="0"/>
              </a:rPr>
              <a:t>Expected to exceed 2.5 billion units by 2030, indicating rapid adoption of smart home technologies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b="1" dirty="0">
                <a:solidFill>
                  <a:srgbClr val="FF99FF"/>
                </a:solidFill>
                <a:latin typeface="Bahnschrift Light" panose="020B0502040204020203" pitchFamily="34" charset="0"/>
              </a:rPr>
              <a:t>Standardization Efforts</a:t>
            </a:r>
            <a:r>
              <a:rPr lang="en-GB" dirty="0">
                <a:solidFill>
                  <a:srgbClr val="FF99FF"/>
                </a:solidFill>
                <a:latin typeface="Bahnschrift Light" panose="020B0502040204020203" pitchFamily="34" charset="0"/>
              </a:rPr>
              <a:t>: </a:t>
            </a:r>
            <a:r>
              <a:rPr lang="en-GB" dirty="0">
                <a:latin typeface="Bell MT" panose="02020503060305020303" pitchFamily="18" charset="0"/>
              </a:rPr>
              <a:t>Initiatives like Matter aim to unify smart home ecosystems, enhancing compatibility and user experience</a:t>
            </a:r>
            <a:r>
              <a:rPr lang="en-GB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827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49" y="685800"/>
            <a:ext cx="8810625" cy="1167448"/>
          </a:xfrm>
        </p:spPr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Future Outlook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6" y="1853248"/>
            <a:ext cx="9583128" cy="4395151"/>
          </a:xfrm>
        </p:spPr>
        <p:txBody>
          <a:bodyPr/>
          <a:lstStyle/>
          <a:p>
            <a:r>
              <a:rPr lang="en-GB" b="1" dirty="0">
                <a:solidFill>
                  <a:srgbClr val="FF99FF"/>
                </a:solidFill>
                <a:latin typeface="Bahnschrift Light" panose="020B0502040204020203" pitchFamily="34" charset="0"/>
              </a:rPr>
              <a:t>Integration of AI and </a:t>
            </a:r>
            <a:r>
              <a:rPr lang="en-GB" b="1" dirty="0" err="1">
                <a:solidFill>
                  <a:srgbClr val="FF99FF"/>
                </a:solidFill>
                <a:latin typeface="Bahnschrift Light" panose="020B0502040204020203" pitchFamily="34" charset="0"/>
              </a:rPr>
              <a:t>IoT</a:t>
            </a:r>
            <a:r>
              <a:rPr lang="en-GB" dirty="0">
                <a:solidFill>
                  <a:srgbClr val="FF99FF"/>
                </a:solidFill>
                <a:latin typeface="Bahnschrift Light" panose="020B0502040204020203" pitchFamily="34" charset="0"/>
              </a:rPr>
              <a:t>: </a:t>
            </a:r>
            <a:r>
              <a:rPr lang="en-GB" dirty="0">
                <a:latin typeface="Bell MT" panose="02020503060305020303" pitchFamily="18" charset="0"/>
              </a:rPr>
              <a:t>Continued advancements in AI and </a:t>
            </a:r>
            <a:r>
              <a:rPr lang="en-GB" dirty="0" err="1">
                <a:latin typeface="Bell MT" panose="02020503060305020303" pitchFamily="18" charset="0"/>
              </a:rPr>
              <a:t>IoT</a:t>
            </a:r>
            <a:r>
              <a:rPr lang="en-GB" dirty="0">
                <a:latin typeface="Bell MT" panose="02020503060305020303" pitchFamily="18" charset="0"/>
              </a:rPr>
              <a:t> will lead to more intelligent and responsive smart home systems</a:t>
            </a:r>
            <a:r>
              <a:rPr lang="en-GB" dirty="0" smtClean="0">
                <a:latin typeface="Bell MT" panose="02020503060305020303" pitchFamily="18" charset="0"/>
              </a:rPr>
              <a:t>.</a:t>
            </a:r>
          </a:p>
          <a:p>
            <a:pPr marL="0" indent="0">
              <a:buNone/>
            </a:pPr>
            <a:endParaRPr lang="en-GB" dirty="0" smtClean="0">
              <a:latin typeface="Bell MT" panose="02020503060305020303" pitchFamily="18" charset="0"/>
            </a:endParaRPr>
          </a:p>
          <a:p>
            <a:r>
              <a:rPr lang="en-GB" b="1" dirty="0">
                <a:solidFill>
                  <a:srgbClr val="FF99FF"/>
                </a:solidFill>
                <a:latin typeface="Bahnschrift Light" panose="020B0502040204020203" pitchFamily="34" charset="0"/>
              </a:rPr>
              <a:t>Sustainability Focus</a:t>
            </a:r>
            <a:r>
              <a:rPr lang="en-GB" dirty="0">
                <a:solidFill>
                  <a:srgbClr val="FF99FF"/>
                </a:solidFill>
                <a:latin typeface="Bahnschrift Light" panose="020B0502040204020203" pitchFamily="34" charset="0"/>
              </a:rPr>
              <a:t>:</a:t>
            </a:r>
            <a:r>
              <a:rPr lang="en-GB" dirty="0"/>
              <a:t> </a:t>
            </a:r>
            <a:r>
              <a:rPr lang="en-GB" dirty="0">
                <a:latin typeface="Bell MT" panose="02020503060305020303" pitchFamily="18" charset="0"/>
              </a:rPr>
              <a:t>Emphasis on energy-efficient devices and sustainable practices will shape the future of smart </a:t>
            </a:r>
            <a:r>
              <a:rPr lang="en-GB" dirty="0" smtClean="0">
                <a:latin typeface="Bell MT" panose="02020503060305020303" pitchFamily="18" charset="0"/>
              </a:rPr>
              <a:t>homes.</a:t>
            </a:r>
          </a:p>
          <a:p>
            <a:endParaRPr lang="en-GB" dirty="0">
              <a:latin typeface="Bell MT" panose="02020503060305020303" pitchFamily="18" charset="0"/>
            </a:endParaRPr>
          </a:p>
          <a:p>
            <a:r>
              <a:rPr lang="en-GB" b="1" dirty="0">
                <a:solidFill>
                  <a:srgbClr val="FF99FF"/>
                </a:solidFill>
                <a:latin typeface="Bahnschrift Light" panose="020B0502040204020203" pitchFamily="34" charset="0"/>
              </a:rPr>
              <a:t>Personalization</a:t>
            </a:r>
            <a:r>
              <a:rPr lang="en-GB" dirty="0">
                <a:solidFill>
                  <a:srgbClr val="FF99FF"/>
                </a:solidFill>
                <a:latin typeface="Bahnschrift Light" panose="020B0502040204020203" pitchFamily="34" charset="0"/>
              </a:rPr>
              <a:t>: </a:t>
            </a:r>
            <a:r>
              <a:rPr lang="en-GB" dirty="0">
                <a:latin typeface="Bell MT" panose="02020503060305020303" pitchFamily="18" charset="0"/>
              </a:rPr>
              <a:t>Smart homes will become more personalized, adapting to individual preferences and needs.</a:t>
            </a:r>
            <a:endParaRPr lang="en-IN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50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7826" y="586068"/>
            <a:ext cx="10050834" cy="1400530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99FF"/>
                </a:solidFill>
                <a:latin typeface="Bahnschrift Light" panose="020B0502040204020203" pitchFamily="34" charset="0"/>
              </a:rPr>
              <a:t>Summary</a:t>
            </a:r>
            <a:r>
              <a:rPr lang="en-GB" dirty="0">
                <a:solidFill>
                  <a:srgbClr val="FF99FF"/>
                </a:solidFill>
                <a:latin typeface="Bahnschrift Light" panose="020B0502040204020203" pitchFamily="34" charset="0"/>
              </a:rPr>
              <a:t>:</a:t>
            </a:r>
            <a:r>
              <a:rPr lang="en-GB" dirty="0"/>
              <a:t> </a:t>
            </a:r>
            <a:r>
              <a:rPr lang="en-GB" dirty="0">
                <a:latin typeface="Bell MT" panose="02020503060305020303" pitchFamily="18" charset="0"/>
              </a:rPr>
              <a:t>The period from 2023 to 2025 has seen transformative innovations in the smart home sector, driven by advancements in AI, energy efficiency, security, and user-centric design</a:t>
            </a:r>
            <a:r>
              <a:rPr lang="en-GB" dirty="0" smtClean="0">
                <a:latin typeface="Bell MT" panose="02020503060305020303" pitchFamily="18" charset="0"/>
              </a:rPr>
              <a:t>.</a:t>
            </a:r>
          </a:p>
          <a:p>
            <a:endParaRPr lang="en-GB" dirty="0">
              <a:latin typeface="Bell MT" panose="02020503060305020303" pitchFamily="18" charset="0"/>
            </a:endParaRPr>
          </a:p>
          <a:p>
            <a:r>
              <a:rPr lang="en-GB" b="1" dirty="0">
                <a:solidFill>
                  <a:srgbClr val="FF99FF"/>
                </a:solidFill>
                <a:latin typeface="Bahnschrift Light" panose="020B0502040204020203" pitchFamily="34" charset="0"/>
              </a:rPr>
              <a:t>Call to Action</a:t>
            </a:r>
            <a:r>
              <a:rPr lang="en-GB" dirty="0">
                <a:solidFill>
                  <a:srgbClr val="FF99FF"/>
                </a:solidFill>
                <a:latin typeface="Bahnschrift Light" panose="020B0502040204020203" pitchFamily="34" charset="0"/>
              </a:rPr>
              <a:t>: </a:t>
            </a:r>
            <a:r>
              <a:rPr lang="en-GB" dirty="0">
                <a:latin typeface="Bell MT" panose="02020503060305020303" pitchFamily="18" charset="0"/>
              </a:rPr>
              <a:t>Embrace these innovations to enhance convenience, security, and sustainability in your living spaces.</a:t>
            </a:r>
            <a:endParaRPr lang="en-IN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63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</TotalTime>
  <Words>435</Words>
  <Application>Microsoft Office PowerPoint</Application>
  <PresentationFormat>Widescreen</PresentationFormat>
  <Paragraphs>45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Algerian</vt:lpstr>
      <vt:lpstr>Arial</vt:lpstr>
      <vt:lpstr>Arial Narrow</vt:lpstr>
      <vt:lpstr>Bahnschrift Light</vt:lpstr>
      <vt:lpstr>Bahnschrift Light Condensed</vt:lpstr>
      <vt:lpstr>Bahnschrift SemiBold SemiConden</vt:lpstr>
      <vt:lpstr>Bell MT</vt:lpstr>
      <vt:lpstr>Britannic Bold</vt:lpstr>
      <vt:lpstr>Calibri</vt:lpstr>
      <vt:lpstr>Castellar</vt:lpstr>
      <vt:lpstr>Century Gothic</vt:lpstr>
      <vt:lpstr>Wingdings 3</vt:lpstr>
      <vt:lpstr>Wisp</vt:lpstr>
      <vt:lpstr>Smart Home Innovations</vt:lpstr>
      <vt:lpstr>Introduction</vt:lpstr>
      <vt:lpstr>aI-Powered Automation</vt:lpstr>
      <vt:lpstr>Energy Efficiency</vt:lpstr>
      <vt:lpstr> Enhanced Security</vt:lpstr>
      <vt:lpstr> User-Centric Design</vt:lpstr>
      <vt:lpstr>Market Trends &amp; Adoption</vt:lpstr>
      <vt:lpstr>Future Outlook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Innovations</dc:title>
  <dc:creator>ssandhiya.ai</dc:creator>
  <cp:lastModifiedBy>ssandhiya.ai</cp:lastModifiedBy>
  <cp:revision>8</cp:revision>
  <dcterms:created xsi:type="dcterms:W3CDTF">2025-09-15T02:59:20Z</dcterms:created>
  <dcterms:modified xsi:type="dcterms:W3CDTF">2025-09-15T04:09:08Z</dcterms:modified>
</cp:coreProperties>
</file>