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0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>
        <p:scale>
          <a:sx n="75" d="100"/>
          <a:sy n="75" d="100"/>
        </p:scale>
        <p:origin x="413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CCAD-9893-448B-8033-3E1DEA46B457}" type="datetimeFigureOut">
              <a:rPr lang="id-ID" smtClean="0"/>
              <a:t>07/03/2023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5E5-129F-40D8-80F9-7F2A521176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47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CCAD-9893-448B-8033-3E1DEA46B457}" type="datetimeFigureOut">
              <a:rPr lang="id-ID" smtClean="0"/>
              <a:t>07/03/2023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5E5-129F-40D8-80F9-7F2A521176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119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CCAD-9893-448B-8033-3E1DEA46B457}" type="datetimeFigureOut">
              <a:rPr lang="id-ID" smtClean="0"/>
              <a:t>07/03/2023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5E5-129F-40D8-80F9-7F2A521176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730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CCAD-9893-448B-8033-3E1DEA46B457}" type="datetimeFigureOut">
              <a:rPr lang="id-ID" smtClean="0"/>
              <a:t>07/03/2023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5E5-129F-40D8-80F9-7F2A521176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841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CCAD-9893-448B-8033-3E1DEA46B457}" type="datetimeFigureOut">
              <a:rPr lang="id-ID" smtClean="0"/>
              <a:t>07/03/2023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5E5-129F-40D8-80F9-7F2A521176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248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CCAD-9893-448B-8033-3E1DEA46B457}" type="datetimeFigureOut">
              <a:rPr lang="id-ID" smtClean="0"/>
              <a:t>07/03/2023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5E5-129F-40D8-80F9-7F2A521176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135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CCAD-9893-448B-8033-3E1DEA46B457}" type="datetimeFigureOut">
              <a:rPr lang="id-ID" smtClean="0"/>
              <a:t>07/03/2023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5E5-129F-40D8-80F9-7F2A521176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560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CCAD-9893-448B-8033-3E1DEA46B457}" type="datetimeFigureOut">
              <a:rPr lang="id-ID" smtClean="0"/>
              <a:t>07/03/2023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5E5-129F-40D8-80F9-7F2A521176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089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CCAD-9893-448B-8033-3E1DEA46B457}" type="datetimeFigureOut">
              <a:rPr lang="id-ID" smtClean="0"/>
              <a:t>07/03/2023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5E5-129F-40D8-80F9-7F2A521176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395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CCAD-9893-448B-8033-3E1DEA46B457}" type="datetimeFigureOut">
              <a:rPr lang="id-ID" smtClean="0"/>
              <a:t>07/03/2023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5E5-129F-40D8-80F9-7F2A521176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76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CCAD-9893-448B-8033-3E1DEA46B457}" type="datetimeFigureOut">
              <a:rPr lang="id-ID" smtClean="0"/>
              <a:t>07/03/2023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5E5-129F-40D8-80F9-7F2A521176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48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8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CCAD-9893-448B-8033-3E1DEA46B457}" type="datetimeFigureOut">
              <a:rPr lang="id-ID" smtClean="0"/>
              <a:t>07/03/2023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35E5-129F-40D8-80F9-7F2A521176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1758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E762B1-C11C-4DFB-9779-74D37FB20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223" y="-137160"/>
            <a:ext cx="989277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87EFB-A26B-42D9-B65C-1D57226A9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35" y="2205209"/>
            <a:ext cx="6730767" cy="1789213"/>
          </a:xfrm>
        </p:spPr>
        <p:txBody>
          <a:bodyPr>
            <a:normAutofit/>
          </a:bodyPr>
          <a:lstStyle/>
          <a:p>
            <a:pPr algn="l"/>
            <a:r>
              <a:rPr lang="id-ID" sz="4000" b="1" dirty="0">
                <a:effectLst/>
                <a:latin typeface="Gilmer Heavy" panose="000009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SISTEM INFORMASI CLOTHING STORE MALANG SUPPORTERS</a:t>
            </a:r>
            <a:endParaRPr lang="id-ID" sz="12400" dirty="0">
              <a:latin typeface="Gilmer Heavy" panose="00000900000000000000" pitchFamily="50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638EA6-094A-4CC8-9ABE-09BE950521D6}"/>
              </a:ext>
            </a:extLst>
          </p:cNvPr>
          <p:cNvSpPr/>
          <p:nvPr/>
        </p:nvSpPr>
        <p:spPr>
          <a:xfrm>
            <a:off x="849618" y="4286259"/>
            <a:ext cx="3251200" cy="650240"/>
          </a:xfrm>
          <a:prstGeom prst="roundRect">
            <a:avLst>
              <a:gd name="adj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03200">
              <a:schemeClr val="tx1">
                <a:alpha val="5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53646F-B347-42E1-B708-1A8D482DAA2B}"/>
              </a:ext>
            </a:extLst>
          </p:cNvPr>
          <p:cNvSpPr txBox="1"/>
          <p:nvPr/>
        </p:nvSpPr>
        <p:spPr>
          <a:xfrm>
            <a:off x="1856042" y="4421248"/>
            <a:ext cx="1491114" cy="369332"/>
          </a:xfrm>
          <a:prstGeom prst="rect">
            <a:avLst/>
          </a:prstGeom>
          <a:noFill/>
          <a:effectLst>
            <a:glow rad="723900">
              <a:schemeClr val="accent1">
                <a:alpha val="33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glow rad="355600">
                    <a:schemeClr val="tx1">
                      <a:alpha val="12000"/>
                    </a:schemeClr>
                  </a:glow>
                </a:effectLst>
                <a:latin typeface="Gilmer Bold" panose="00000800000000000000" pitchFamily="50" charset="0"/>
              </a:rPr>
              <a:t>Get started</a:t>
            </a:r>
            <a:endParaRPr lang="id-ID" dirty="0">
              <a:effectLst>
                <a:glow rad="355600">
                  <a:schemeClr val="tx1">
                    <a:alpha val="12000"/>
                  </a:schemeClr>
                </a:glow>
              </a:effectLst>
              <a:latin typeface="Gilmer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29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6A5B8C-F3F4-4DB5-A93B-C4B7E97C2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8307FD-1132-4003-B4F6-26FFD7C1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92" y="988346"/>
            <a:ext cx="7209431" cy="1325563"/>
          </a:xfrm>
        </p:spPr>
        <p:txBody>
          <a:bodyPr/>
          <a:lstStyle/>
          <a:p>
            <a:r>
              <a:rPr lang="id-ID" dirty="0">
                <a:latin typeface="Gilmer Heavy" panose="00000900000000000000" pitchFamily="50" charset="0"/>
              </a:rPr>
              <a:t>KONSISTENSI DENGAN MISI ORGANISASI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F8E73-815B-4C2C-99EE-4A0664FB8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92" y="2765986"/>
            <a:ext cx="7662435" cy="47202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dirty="0">
                <a:latin typeface="Gilmer Light" panose="00000400000000000000" pitchFamily="50" charset="0"/>
              </a:rPr>
              <a:t>	</a:t>
            </a:r>
            <a:r>
              <a:rPr lang="sv-SE" dirty="0">
                <a:latin typeface="Gilmer Light" panose="00000400000000000000" pitchFamily="50" charset="0"/>
              </a:rPr>
              <a:t>Implementasi sistem informasi konsisten dengan misi toko baju Malang Supporters untuk meningkatkan efisiensi dan efektivitas operasi bisnis dan memberikan layanan terbaik kepada pelanggan.</a:t>
            </a:r>
            <a:endParaRPr lang="id-ID" dirty="0">
              <a:latin typeface="Gilmer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20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E137B3E-0FA8-4D09-B174-C819919CF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8307FD-1132-4003-B4F6-26FFD7C1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012" y="988346"/>
            <a:ext cx="5246407" cy="1325563"/>
          </a:xfrm>
        </p:spPr>
        <p:txBody>
          <a:bodyPr/>
          <a:lstStyle/>
          <a:p>
            <a:r>
              <a:rPr lang="id-ID" dirty="0">
                <a:latin typeface="Gilmer Heavy" panose="00000900000000000000" pitchFamily="50" charset="0"/>
              </a:rPr>
              <a:t>MANFAAT YANG DIHARAPKAN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F8E73-815B-4C2C-99EE-4A0664FB8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012" y="2619682"/>
            <a:ext cx="7662435" cy="4720271"/>
          </a:xfrm>
        </p:spPr>
        <p:txBody>
          <a:bodyPr>
            <a:normAutofit/>
          </a:bodyPr>
          <a:lstStyle/>
          <a:p>
            <a:pPr algn="just"/>
            <a:r>
              <a:rPr lang="id-ID" dirty="0">
                <a:latin typeface="Gilmer Light" panose="00000400000000000000" pitchFamily="50" charset="0"/>
              </a:rPr>
              <a:t> Meningkatkan efisiensi operasi</a:t>
            </a:r>
          </a:p>
          <a:p>
            <a:pPr algn="just"/>
            <a:r>
              <a:rPr lang="id-ID" dirty="0">
                <a:latin typeface="Gilmer Light" panose="00000400000000000000" pitchFamily="50" charset="0"/>
              </a:rPr>
              <a:t> Kepuasan pelanggan</a:t>
            </a:r>
          </a:p>
          <a:p>
            <a:pPr algn="just"/>
            <a:r>
              <a:rPr lang="id-ID" dirty="0">
                <a:latin typeface="Gilmer Light" panose="00000400000000000000" pitchFamily="50" charset="0"/>
              </a:rPr>
              <a:t> Produktivitas karyawan</a:t>
            </a:r>
          </a:p>
          <a:p>
            <a:pPr algn="just"/>
            <a:r>
              <a:rPr lang="id-ID" dirty="0">
                <a:latin typeface="Gilmer Light" panose="00000400000000000000" pitchFamily="50" charset="0"/>
              </a:rPr>
              <a:t> Analisis data yang akurat</a:t>
            </a:r>
          </a:p>
          <a:p>
            <a:pPr algn="just"/>
            <a:r>
              <a:rPr lang="id-ID" dirty="0">
                <a:latin typeface="Gilmer Light" panose="00000400000000000000" pitchFamily="50" charset="0"/>
              </a:rPr>
              <a:t> Reputasi toko baju malang supporters</a:t>
            </a:r>
          </a:p>
          <a:p>
            <a:pPr algn="just"/>
            <a:r>
              <a:rPr lang="id-ID" dirty="0">
                <a:latin typeface="Gilmer Light" panose="00000400000000000000" pitchFamily="50" charset="0"/>
              </a:rPr>
              <a:t> Dan kepercayaan pelanggan.</a:t>
            </a:r>
          </a:p>
        </p:txBody>
      </p:sp>
    </p:spTree>
    <p:extLst>
      <p:ext uri="{BB962C8B-B14F-4D97-AF65-F5344CB8AC3E}">
        <p14:creationId xmlns:p14="http://schemas.microsoft.com/office/powerpoint/2010/main" val="225630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D3F520-419F-4946-840F-4D20DBD9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36472B-5813-4261-9353-D1D9B8FC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968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Gilmer Heavy" panose="00000900000000000000" pitchFamily="50" charset="0"/>
              </a:rPr>
              <a:t>Metode</a:t>
            </a:r>
            <a:r>
              <a:rPr lang="en-US" dirty="0">
                <a:latin typeface="Gilmer Heavy" panose="00000900000000000000" pitchFamily="50" charset="0"/>
              </a:rPr>
              <a:t> SDLC yang </a:t>
            </a:r>
            <a:r>
              <a:rPr lang="en-US" dirty="0" err="1">
                <a:latin typeface="Gilmer Heavy" panose="00000900000000000000" pitchFamily="50" charset="0"/>
              </a:rPr>
              <a:t>digunakan</a:t>
            </a:r>
            <a:endParaRPr lang="id-ID" dirty="0">
              <a:latin typeface="Gilmer Heavy" panose="000009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040AE-CBD0-4EE0-A6A7-FB7BA3DA0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6049"/>
            <a:ext cx="7482840" cy="2673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>
                <a:effectLst/>
                <a:latin typeface="Gilmer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Waterfall SDLC: Metode ini melibatkan tahapan linear yang berurutan, dari analisis kebutuhan hingga implementasi dan pemeliharaan. Metode ini cocok untuk proyek yang membutuhkan spesifikasi yang jelas dan terstruktur, seperti pengembangan aplikasi back-end untuk sistem manajemen inventaris atau pengelolaan stok.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DFC56-9256-449C-A426-F5042FE17F1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6437313"/>
            <a:ext cx="3446257" cy="238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47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D3F520-419F-4946-840F-4D20DBD9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36472B-5813-4261-9353-D1D9B8FC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968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Gilmer Heavy" panose="00000900000000000000" pitchFamily="50" charset="0"/>
              </a:rPr>
              <a:t>KELEBIHAN</a:t>
            </a:r>
            <a:endParaRPr lang="id-ID" dirty="0">
              <a:latin typeface="Gilmer Heavy" panose="000009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040AE-CBD0-4EE0-A6A7-FB7BA3DA0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6057"/>
            <a:ext cx="7940040" cy="2673391"/>
          </a:xfrm>
        </p:spPr>
        <p:txBody>
          <a:bodyPr>
            <a:normAutofit/>
          </a:bodyPr>
          <a:lstStyle/>
          <a:p>
            <a:r>
              <a:rPr lang="en-US" sz="4000" dirty="0">
                <a:effectLst/>
                <a:latin typeface="Gilmer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4000" dirty="0">
                <a:effectLst/>
                <a:latin typeface="Gilmer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Spesifikasi yang jelas</a:t>
            </a:r>
            <a:endParaRPr lang="en-US" sz="4000" dirty="0">
              <a:effectLst/>
              <a:latin typeface="Gilmer Light" panose="000004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4000" dirty="0">
                <a:effectLst/>
                <a:latin typeface="Gilmer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4000" dirty="0">
                <a:effectLst/>
                <a:latin typeface="Gilmer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Perencanaan yang</a:t>
            </a:r>
            <a:r>
              <a:rPr lang="en-US" sz="4000" dirty="0">
                <a:effectLst/>
                <a:latin typeface="Gilmer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4000" dirty="0">
                <a:effectLst/>
                <a:latin typeface="Gilmer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terstruktur</a:t>
            </a:r>
            <a:endParaRPr lang="en-US" sz="4000" dirty="0">
              <a:latin typeface="Gilmer Light" panose="000004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4000" dirty="0">
                <a:effectLst/>
                <a:latin typeface="Gilmer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4000" dirty="0">
                <a:effectLst/>
                <a:latin typeface="Gilmer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Kualitas yang terjamin</a:t>
            </a:r>
            <a:endParaRPr lang="id-ID" sz="4800" dirty="0">
              <a:effectLst/>
              <a:latin typeface="Gilmer Light" panose="000004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411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D3F520-419F-4946-840F-4D20DBD9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36472B-5813-4261-9353-D1D9B8FC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968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Gilmer Heavy" panose="00000900000000000000" pitchFamily="50" charset="0"/>
              </a:rPr>
              <a:t>KEKURANGAN</a:t>
            </a:r>
            <a:endParaRPr lang="id-ID" dirty="0">
              <a:latin typeface="Gilmer Heavy" panose="000009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040AE-CBD0-4EE0-A6A7-FB7BA3DA0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6057"/>
            <a:ext cx="7940040" cy="2673391"/>
          </a:xfrm>
        </p:spPr>
        <p:txBody>
          <a:bodyPr>
            <a:normAutofit/>
          </a:bodyPr>
          <a:lstStyle/>
          <a:p>
            <a:r>
              <a:rPr lang="en-US" sz="4000" dirty="0">
                <a:effectLst/>
                <a:latin typeface="Gilmer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4000" dirty="0">
                <a:effectLst/>
                <a:latin typeface="Gilmer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Kurang fleksibel</a:t>
            </a:r>
            <a:endParaRPr lang="en-US" sz="4000" dirty="0">
              <a:effectLst/>
              <a:latin typeface="Gilmer Light" panose="000004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4000" dirty="0">
                <a:effectLst/>
                <a:latin typeface="Gilmer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4000" dirty="0">
                <a:effectLst/>
                <a:latin typeface="Gilmer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Sulit diujikan</a:t>
            </a:r>
          </a:p>
          <a:p>
            <a:r>
              <a:rPr lang="en-US" sz="4000" dirty="0">
                <a:effectLst/>
                <a:latin typeface="Gilmer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4000" dirty="0">
                <a:effectLst/>
                <a:latin typeface="Gilmer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Risiko kegagalan</a:t>
            </a:r>
            <a:endParaRPr lang="id-ID" sz="4800" dirty="0">
              <a:effectLst/>
              <a:latin typeface="Gilmer Light" panose="000004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05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BEA0B1-4639-4481-A23E-28E92C697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92A82F-C9FE-41AC-B2DC-42635DDF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effectLst/>
        </p:spPr>
        <p:txBody>
          <a:bodyPr/>
          <a:lstStyle/>
          <a:p>
            <a:pPr algn="ctr"/>
            <a:r>
              <a:rPr lang="en-US" dirty="0">
                <a:effectLst/>
                <a:latin typeface="Gilmer Heavy" panose="00000900000000000000" pitchFamily="50" charset="0"/>
              </a:rPr>
              <a:t>BUSSINNESS CASE</a:t>
            </a:r>
            <a:endParaRPr lang="id-ID" dirty="0">
              <a:effectLst/>
              <a:latin typeface="Gilmer Heavy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143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56B3DC-D13C-46BB-A40F-FF90449E8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8307FD-1132-4003-B4F6-26FFD7C1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4165"/>
            <a:ext cx="10515600" cy="1325563"/>
          </a:xfrm>
        </p:spPr>
        <p:txBody>
          <a:bodyPr/>
          <a:lstStyle/>
          <a:p>
            <a:r>
              <a:rPr lang="en-US" dirty="0">
                <a:latin typeface="Gilmer Heavy" panose="00000900000000000000" pitchFamily="50" charset="0"/>
              </a:rPr>
              <a:t>PERNYATAAN MASALAH</a:t>
            </a:r>
            <a:endParaRPr lang="id-ID" dirty="0">
              <a:latin typeface="Gilmer Heavy" panose="000009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F8E73-815B-4C2C-99EE-4A0664FB8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2435"/>
            <a:ext cx="6995160" cy="24428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Gilmer Light" panose="00000400000000000000" pitchFamily="50" charset="0"/>
              </a:rPr>
              <a:t>	</a:t>
            </a:r>
            <a:r>
              <a:rPr lang="id-ID" dirty="0">
                <a:latin typeface="Gilmer Light" panose="00000400000000000000" pitchFamily="50" charset="0"/>
              </a:rPr>
              <a:t>Toko Baju Malang Supporters mengalami kesulitan dalam manajemen stok dan inventaris karena masih menggunakan sistem manual, yang mengakibatkan kerugian finansial dan menurunkan kualitas layanan toko.</a:t>
            </a:r>
          </a:p>
        </p:txBody>
      </p:sp>
    </p:spTree>
    <p:extLst>
      <p:ext uri="{BB962C8B-B14F-4D97-AF65-F5344CB8AC3E}">
        <p14:creationId xmlns:p14="http://schemas.microsoft.com/office/powerpoint/2010/main" val="57623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56B3DC-D13C-46BB-A40F-FF90449E8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8307FD-1132-4003-B4F6-26FFD7C1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98" y="1407795"/>
            <a:ext cx="7346516" cy="1325563"/>
          </a:xfrm>
        </p:spPr>
        <p:txBody>
          <a:bodyPr/>
          <a:lstStyle/>
          <a:p>
            <a:r>
              <a:rPr lang="en-US" dirty="0">
                <a:latin typeface="Gilmer Heavy" panose="00000900000000000000" pitchFamily="50" charset="0"/>
              </a:rPr>
              <a:t>ANALISIS SITUASI</a:t>
            </a:r>
            <a:br>
              <a:rPr lang="en-US" dirty="0">
                <a:latin typeface="Gilmer Heavy" panose="00000900000000000000" pitchFamily="50" charset="0"/>
              </a:rPr>
            </a:br>
            <a:r>
              <a:rPr lang="en-US" dirty="0">
                <a:latin typeface="Gilmer Heavy" panose="00000900000000000000" pitchFamily="50" charset="0"/>
              </a:rPr>
              <a:t>KEADAAN</a:t>
            </a:r>
            <a:endParaRPr lang="id-ID" dirty="0">
              <a:latin typeface="Gilmer Heavy" panose="000009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F8E73-815B-4C2C-99EE-4A0664FB8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98" y="2972435"/>
            <a:ext cx="6995160" cy="24428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Gilmer Light" panose="00000400000000000000" pitchFamily="50" charset="0"/>
              </a:rPr>
              <a:t>	</a:t>
            </a:r>
            <a:r>
              <a:rPr lang="en-US" dirty="0" err="1">
                <a:latin typeface="Gilmer Light" panose="00000400000000000000" pitchFamily="50" charset="0"/>
              </a:rPr>
              <a:t>Toko</a:t>
            </a:r>
            <a:r>
              <a:rPr lang="en-US" dirty="0">
                <a:latin typeface="Gilmer Light" panose="00000400000000000000" pitchFamily="50" charset="0"/>
              </a:rPr>
              <a:t> Baju Malang Supporters </a:t>
            </a:r>
            <a:r>
              <a:rPr lang="en-US" dirty="0" err="1">
                <a:latin typeface="Gilmer Light" panose="00000400000000000000" pitchFamily="50" charset="0"/>
              </a:rPr>
              <a:t>telah</a:t>
            </a:r>
            <a:r>
              <a:rPr lang="en-US" dirty="0">
                <a:latin typeface="Gilmer Light" panose="00000400000000000000" pitchFamily="50" charset="0"/>
              </a:rPr>
              <a:t> </a:t>
            </a:r>
            <a:r>
              <a:rPr lang="en-US" dirty="0" err="1">
                <a:latin typeface="Gilmer Light" panose="00000400000000000000" pitchFamily="50" charset="0"/>
              </a:rPr>
              <a:t>beroperasi</a:t>
            </a:r>
            <a:r>
              <a:rPr lang="en-US" dirty="0">
                <a:latin typeface="Gilmer Light" panose="00000400000000000000" pitchFamily="50" charset="0"/>
              </a:rPr>
              <a:t> </a:t>
            </a:r>
            <a:r>
              <a:rPr lang="en-US" dirty="0" err="1">
                <a:latin typeface="Gilmer Light" panose="00000400000000000000" pitchFamily="50" charset="0"/>
              </a:rPr>
              <a:t>selama</a:t>
            </a:r>
            <a:r>
              <a:rPr lang="en-US" dirty="0">
                <a:latin typeface="Gilmer Light" panose="00000400000000000000" pitchFamily="50" charset="0"/>
              </a:rPr>
              <a:t> 1,5 </a:t>
            </a:r>
            <a:r>
              <a:rPr lang="en-US" dirty="0" err="1">
                <a:latin typeface="Gilmer Light" panose="00000400000000000000" pitchFamily="50" charset="0"/>
              </a:rPr>
              <a:t>tahun</a:t>
            </a:r>
            <a:r>
              <a:rPr lang="en-US" dirty="0">
                <a:latin typeface="Gilmer Light" panose="00000400000000000000" pitchFamily="50" charset="0"/>
              </a:rPr>
              <a:t> dan </a:t>
            </a:r>
            <a:r>
              <a:rPr lang="en-US" dirty="0" err="1">
                <a:latin typeface="Gilmer Light" panose="00000400000000000000" pitchFamily="50" charset="0"/>
              </a:rPr>
              <a:t>memiliki</a:t>
            </a:r>
            <a:r>
              <a:rPr lang="en-US" dirty="0">
                <a:latin typeface="Gilmer Light" panose="00000400000000000000" pitchFamily="50" charset="0"/>
              </a:rPr>
              <a:t> basis </a:t>
            </a:r>
            <a:r>
              <a:rPr lang="en-US" dirty="0" err="1">
                <a:latin typeface="Gilmer Light" panose="00000400000000000000" pitchFamily="50" charset="0"/>
              </a:rPr>
              <a:t>pelanggan</a:t>
            </a:r>
            <a:r>
              <a:rPr lang="en-US" dirty="0">
                <a:latin typeface="Gilmer Light" panose="00000400000000000000" pitchFamily="50" charset="0"/>
              </a:rPr>
              <a:t> yang </a:t>
            </a:r>
            <a:r>
              <a:rPr lang="en-US" dirty="0" err="1">
                <a:latin typeface="Gilmer Light" panose="00000400000000000000" pitchFamily="50" charset="0"/>
              </a:rPr>
              <a:t>stabil</a:t>
            </a:r>
            <a:r>
              <a:rPr lang="en-US" dirty="0">
                <a:latin typeface="Gilmer Light" panose="00000400000000000000" pitchFamily="50" charset="0"/>
              </a:rPr>
              <a:t>, </a:t>
            </a:r>
            <a:r>
              <a:rPr lang="en-US" dirty="0" err="1">
                <a:latin typeface="Gilmer Light" panose="00000400000000000000" pitchFamily="50" charset="0"/>
              </a:rPr>
              <a:t>tetapi</a:t>
            </a:r>
            <a:r>
              <a:rPr lang="en-US" dirty="0">
                <a:latin typeface="Gilmer Light" panose="00000400000000000000" pitchFamily="50" charset="0"/>
              </a:rPr>
              <a:t> </a:t>
            </a:r>
            <a:r>
              <a:rPr lang="en-US" dirty="0" err="1">
                <a:latin typeface="Gilmer Light" panose="00000400000000000000" pitchFamily="50" charset="0"/>
              </a:rPr>
              <a:t>masih</a:t>
            </a:r>
            <a:r>
              <a:rPr lang="en-US" dirty="0">
                <a:latin typeface="Gilmer Light" panose="00000400000000000000" pitchFamily="50" charset="0"/>
              </a:rPr>
              <a:t> </a:t>
            </a:r>
            <a:r>
              <a:rPr lang="en-US" dirty="0" err="1">
                <a:latin typeface="Gilmer Light" panose="00000400000000000000" pitchFamily="50" charset="0"/>
              </a:rPr>
              <a:t>menghadapi</a:t>
            </a:r>
            <a:r>
              <a:rPr lang="en-US" dirty="0">
                <a:latin typeface="Gilmer Light" panose="00000400000000000000" pitchFamily="50" charset="0"/>
              </a:rPr>
              <a:t> </a:t>
            </a:r>
            <a:r>
              <a:rPr lang="en-US" dirty="0" err="1">
                <a:latin typeface="Gilmer Light" panose="00000400000000000000" pitchFamily="50" charset="0"/>
              </a:rPr>
              <a:t>beberapa</a:t>
            </a:r>
            <a:r>
              <a:rPr lang="en-US" dirty="0">
                <a:latin typeface="Gilmer Light" panose="00000400000000000000" pitchFamily="50" charset="0"/>
              </a:rPr>
              <a:t> </a:t>
            </a:r>
            <a:r>
              <a:rPr lang="en-US" dirty="0" err="1">
                <a:latin typeface="Gilmer Light" panose="00000400000000000000" pitchFamily="50" charset="0"/>
              </a:rPr>
              <a:t>tantangan</a:t>
            </a:r>
            <a:r>
              <a:rPr lang="en-US" dirty="0">
                <a:latin typeface="Gilmer Light" panose="00000400000000000000" pitchFamily="50" charset="0"/>
              </a:rPr>
              <a:t>, </a:t>
            </a:r>
            <a:r>
              <a:rPr lang="en-US" dirty="0" err="1">
                <a:latin typeface="Gilmer Light" panose="00000400000000000000" pitchFamily="50" charset="0"/>
              </a:rPr>
              <a:t>termasuk</a:t>
            </a:r>
            <a:r>
              <a:rPr lang="en-US" dirty="0">
                <a:latin typeface="Gilmer Light" panose="00000400000000000000" pitchFamily="50" charset="0"/>
              </a:rPr>
              <a:t> </a:t>
            </a:r>
            <a:r>
              <a:rPr lang="en-US" dirty="0" err="1">
                <a:latin typeface="Gilmer Light" panose="00000400000000000000" pitchFamily="50" charset="0"/>
              </a:rPr>
              <a:t>manajemen</a:t>
            </a:r>
            <a:r>
              <a:rPr lang="en-US" dirty="0">
                <a:latin typeface="Gilmer Light" panose="00000400000000000000" pitchFamily="50" charset="0"/>
              </a:rPr>
              <a:t> </a:t>
            </a:r>
            <a:r>
              <a:rPr lang="en-US" dirty="0" err="1">
                <a:latin typeface="Gilmer Light" panose="00000400000000000000" pitchFamily="50" charset="0"/>
              </a:rPr>
              <a:t>stok</a:t>
            </a:r>
            <a:r>
              <a:rPr lang="en-US" dirty="0">
                <a:latin typeface="Gilmer Light" panose="00000400000000000000" pitchFamily="50" charset="0"/>
              </a:rPr>
              <a:t> dan </a:t>
            </a:r>
            <a:r>
              <a:rPr lang="en-US" dirty="0" err="1">
                <a:latin typeface="Gilmer Light" panose="00000400000000000000" pitchFamily="50" charset="0"/>
              </a:rPr>
              <a:t>inventaris</a:t>
            </a:r>
            <a:r>
              <a:rPr lang="en-US" dirty="0">
                <a:latin typeface="Gilmer Light" panose="00000400000000000000" pitchFamily="50" charset="0"/>
              </a:rPr>
              <a:t> yang </a:t>
            </a:r>
            <a:r>
              <a:rPr lang="en-US" dirty="0" err="1">
                <a:latin typeface="Gilmer Light" panose="00000400000000000000" pitchFamily="50" charset="0"/>
              </a:rPr>
              <a:t>tidak</a:t>
            </a:r>
            <a:r>
              <a:rPr lang="en-US" dirty="0">
                <a:latin typeface="Gilmer Light" panose="00000400000000000000" pitchFamily="50" charset="0"/>
              </a:rPr>
              <a:t> </a:t>
            </a:r>
            <a:r>
              <a:rPr lang="en-US" dirty="0" err="1">
                <a:latin typeface="Gilmer Light" panose="00000400000000000000" pitchFamily="50" charset="0"/>
              </a:rPr>
              <a:t>efektif</a:t>
            </a:r>
            <a:r>
              <a:rPr lang="en-US" dirty="0">
                <a:latin typeface="Gilmer Light" panose="00000400000000000000" pitchFamily="50" charset="0"/>
              </a:rPr>
              <a:t>.</a:t>
            </a:r>
            <a:endParaRPr lang="id-ID" dirty="0">
              <a:latin typeface="Gilmer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78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5AC2B4-FB04-444D-BD1C-BFB6BAC93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8307FD-1132-4003-B4F6-26FFD7C1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663" y="988346"/>
            <a:ext cx="5820211" cy="1325563"/>
          </a:xfrm>
        </p:spPr>
        <p:txBody>
          <a:bodyPr/>
          <a:lstStyle/>
          <a:p>
            <a:pPr algn="r"/>
            <a:r>
              <a:rPr lang="id-ID" dirty="0">
                <a:latin typeface="Gilmer Heavy" panose="00000900000000000000" pitchFamily="50" charset="0"/>
              </a:rPr>
              <a:t>KEBUTUHAN BISNIS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F8E73-815B-4C2C-99EE-4A0664FB8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828" y="2427149"/>
            <a:ext cx="7679213" cy="47202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Gilmer Light" panose="00000400000000000000" pitchFamily="50" charset="0"/>
              </a:rPr>
              <a:t>	</a:t>
            </a:r>
            <a:r>
              <a:rPr lang="en-US" sz="2400" dirty="0" err="1">
                <a:latin typeface="Gilmer Light" panose="00000400000000000000" pitchFamily="50" charset="0"/>
              </a:rPr>
              <a:t>Toko</a:t>
            </a:r>
            <a:r>
              <a:rPr lang="en-US" sz="2400" dirty="0">
                <a:latin typeface="Gilmer Light" panose="00000400000000000000" pitchFamily="50" charset="0"/>
              </a:rPr>
              <a:t> Baju Malang Supporters </a:t>
            </a:r>
            <a:r>
              <a:rPr lang="en-US" sz="2400" dirty="0" err="1">
                <a:latin typeface="Gilmer Light" panose="00000400000000000000" pitchFamily="50" charset="0"/>
              </a:rPr>
              <a:t>membutuhkan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sistem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informasi</a:t>
            </a:r>
            <a:r>
              <a:rPr lang="en-US" sz="2400" dirty="0">
                <a:latin typeface="Gilmer Light" panose="00000400000000000000" pitchFamily="50" charset="0"/>
              </a:rPr>
              <a:t> yang </a:t>
            </a:r>
            <a:r>
              <a:rPr lang="en-US" sz="2400" dirty="0" err="1">
                <a:latin typeface="Gilmer Light" panose="00000400000000000000" pitchFamily="50" charset="0"/>
              </a:rPr>
              <a:t>dapat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membantu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dalam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manajemen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stok</a:t>
            </a:r>
            <a:r>
              <a:rPr lang="en-US" sz="2400" dirty="0">
                <a:latin typeface="Gilmer Light" panose="00000400000000000000" pitchFamily="50" charset="0"/>
              </a:rPr>
              <a:t> dan </a:t>
            </a:r>
            <a:r>
              <a:rPr lang="en-US" sz="2400" dirty="0" err="1">
                <a:latin typeface="Gilmer Light" panose="00000400000000000000" pitchFamily="50" charset="0"/>
              </a:rPr>
              <a:t>inventaris</a:t>
            </a:r>
            <a:r>
              <a:rPr lang="en-US" sz="2400" dirty="0">
                <a:latin typeface="Gilmer Light" panose="00000400000000000000" pitchFamily="50" charset="0"/>
              </a:rPr>
              <a:t>, </a:t>
            </a:r>
            <a:r>
              <a:rPr lang="en-US" sz="2400" dirty="0" err="1">
                <a:latin typeface="Gilmer Light" panose="00000400000000000000" pitchFamily="50" charset="0"/>
              </a:rPr>
              <a:t>termasuk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pemantauan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stok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barang</a:t>
            </a:r>
            <a:r>
              <a:rPr lang="en-US" sz="2400" dirty="0">
                <a:latin typeface="Gilmer Light" panose="00000400000000000000" pitchFamily="50" charset="0"/>
              </a:rPr>
              <a:t>, </a:t>
            </a:r>
            <a:r>
              <a:rPr lang="en-US" sz="2400" dirty="0" err="1">
                <a:latin typeface="Gilmer Light" panose="00000400000000000000" pitchFamily="50" charset="0"/>
              </a:rPr>
              <a:t>perhitungan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harga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jual</a:t>
            </a:r>
            <a:r>
              <a:rPr lang="en-US" sz="2400" dirty="0">
                <a:latin typeface="Gilmer Light" panose="00000400000000000000" pitchFamily="50" charset="0"/>
              </a:rPr>
              <a:t>, </a:t>
            </a:r>
            <a:r>
              <a:rPr lang="en-US" sz="2400" dirty="0" err="1">
                <a:latin typeface="Gilmer Light" panose="00000400000000000000" pitchFamily="50" charset="0"/>
              </a:rPr>
              <a:t>memperkirakan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permintaan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produk</a:t>
            </a:r>
            <a:r>
              <a:rPr lang="en-US" sz="2400" dirty="0">
                <a:latin typeface="Gilmer Light" panose="00000400000000000000" pitchFamily="50" charset="0"/>
              </a:rPr>
              <a:t>, </a:t>
            </a:r>
            <a:r>
              <a:rPr lang="en-US" sz="2400" dirty="0" err="1">
                <a:latin typeface="Gilmer Light" panose="00000400000000000000" pitchFamily="50" charset="0"/>
              </a:rPr>
              <a:t>manajemen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transaksi</a:t>
            </a:r>
            <a:r>
              <a:rPr lang="en-US" sz="2400" dirty="0">
                <a:latin typeface="Gilmer Light" panose="00000400000000000000" pitchFamily="50" charset="0"/>
              </a:rPr>
              <a:t>, </a:t>
            </a:r>
            <a:r>
              <a:rPr lang="en-US" sz="2400" dirty="0" err="1">
                <a:latin typeface="Gilmer Light" panose="00000400000000000000" pitchFamily="50" charset="0"/>
              </a:rPr>
              <a:t>manajemen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pelanggan</a:t>
            </a:r>
            <a:r>
              <a:rPr lang="en-US" sz="2400" dirty="0">
                <a:latin typeface="Gilmer Light" panose="00000400000000000000" pitchFamily="50" charset="0"/>
              </a:rPr>
              <a:t>, </a:t>
            </a:r>
            <a:r>
              <a:rPr lang="en-US" sz="2400" dirty="0" err="1">
                <a:latin typeface="Gilmer Light" panose="00000400000000000000" pitchFamily="50" charset="0"/>
              </a:rPr>
              <a:t>manajemen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pembelian</a:t>
            </a:r>
            <a:r>
              <a:rPr lang="en-US" sz="2400" dirty="0">
                <a:latin typeface="Gilmer Light" panose="00000400000000000000" pitchFamily="50" charset="0"/>
              </a:rPr>
              <a:t>, </a:t>
            </a:r>
            <a:r>
              <a:rPr lang="en-US" sz="2400" dirty="0" err="1">
                <a:latin typeface="Gilmer Light" panose="00000400000000000000" pitchFamily="50" charset="0"/>
              </a:rPr>
              <a:t>manajemen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keuangan</a:t>
            </a:r>
            <a:r>
              <a:rPr lang="en-US" sz="2400" dirty="0">
                <a:latin typeface="Gilmer Light" panose="00000400000000000000" pitchFamily="50" charset="0"/>
              </a:rPr>
              <a:t>, </a:t>
            </a:r>
            <a:r>
              <a:rPr lang="en-US" sz="2400" dirty="0" err="1">
                <a:latin typeface="Gilmer Light" panose="00000400000000000000" pitchFamily="50" charset="0"/>
              </a:rPr>
              <a:t>analisis</a:t>
            </a:r>
            <a:r>
              <a:rPr lang="en-US" sz="2400" dirty="0">
                <a:latin typeface="Gilmer Light" panose="00000400000000000000" pitchFamily="50" charset="0"/>
              </a:rPr>
              <a:t> data, </a:t>
            </a:r>
            <a:r>
              <a:rPr lang="en-US" sz="2400" dirty="0" err="1">
                <a:latin typeface="Gilmer Light" panose="00000400000000000000" pitchFamily="50" charset="0"/>
              </a:rPr>
              <a:t>integrasi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dengan</a:t>
            </a:r>
            <a:r>
              <a:rPr lang="en-US" sz="2400" dirty="0">
                <a:latin typeface="Gilmer Light" panose="00000400000000000000" pitchFamily="50" charset="0"/>
              </a:rPr>
              <a:t> e-commerce, dan </a:t>
            </a:r>
            <a:r>
              <a:rPr lang="en-US" sz="2400" dirty="0" err="1">
                <a:latin typeface="Gilmer Light" panose="00000400000000000000" pitchFamily="50" charset="0"/>
              </a:rPr>
              <a:t>tingkat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keamanan</a:t>
            </a:r>
            <a:r>
              <a:rPr lang="en-US" sz="2400" dirty="0">
                <a:latin typeface="Gilmer Light" panose="00000400000000000000" pitchFamily="50" charset="0"/>
              </a:rPr>
              <a:t> yang </a:t>
            </a:r>
            <a:r>
              <a:rPr lang="en-US" sz="2400" dirty="0" err="1">
                <a:latin typeface="Gilmer Light" panose="00000400000000000000" pitchFamily="50" charset="0"/>
              </a:rPr>
              <a:t>tinggi</a:t>
            </a:r>
            <a:r>
              <a:rPr lang="en-US" sz="2400" dirty="0">
                <a:latin typeface="Gilmer Light" panose="00000400000000000000" pitchFamily="50" charset="0"/>
              </a:rPr>
              <a:t>.</a:t>
            </a:r>
            <a:endParaRPr lang="id-ID" sz="2400" dirty="0">
              <a:latin typeface="Gilmer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2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5AC2B4-FB04-444D-BD1C-BFB6BAC93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8307FD-1132-4003-B4F6-26FFD7C1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444" y="988346"/>
            <a:ext cx="7209431" cy="1325563"/>
          </a:xfrm>
        </p:spPr>
        <p:txBody>
          <a:bodyPr/>
          <a:lstStyle/>
          <a:p>
            <a:pPr algn="r"/>
            <a:r>
              <a:rPr lang="id-ID" dirty="0">
                <a:latin typeface="Gilmer Heavy" panose="00000900000000000000" pitchFamily="50" charset="0"/>
              </a:rPr>
              <a:t>SOLUSI MASALAH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F8E73-815B-4C2C-99EE-4A0664FB8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606" y="2443932"/>
            <a:ext cx="7662435" cy="47202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>
                <a:latin typeface="Gilmer Light" panose="00000400000000000000" pitchFamily="50" charset="0"/>
              </a:rPr>
              <a:t>	</a:t>
            </a:r>
            <a:r>
              <a:rPr lang="en-US" sz="2400" dirty="0" err="1">
                <a:latin typeface="Gilmer Light" panose="00000400000000000000" pitchFamily="50" charset="0"/>
              </a:rPr>
              <a:t>Implementasi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sistem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informasi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toko</a:t>
            </a:r>
            <a:r>
              <a:rPr lang="en-US" sz="2400" dirty="0">
                <a:latin typeface="Gilmer Light" panose="00000400000000000000" pitchFamily="50" charset="0"/>
              </a:rPr>
              <a:t> baju yang </a:t>
            </a:r>
            <a:r>
              <a:rPr lang="en-US" sz="2400" dirty="0" err="1">
                <a:latin typeface="Gilmer Light" panose="00000400000000000000" pitchFamily="50" charset="0"/>
              </a:rPr>
              <a:t>dapat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memantau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stok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barang</a:t>
            </a:r>
            <a:r>
              <a:rPr lang="en-US" sz="2400" dirty="0">
                <a:latin typeface="Gilmer Light" panose="00000400000000000000" pitchFamily="50" charset="0"/>
              </a:rPr>
              <a:t>, </a:t>
            </a:r>
            <a:r>
              <a:rPr lang="en-US" sz="2400" dirty="0" err="1">
                <a:latin typeface="Gilmer Light" panose="00000400000000000000" pitchFamily="50" charset="0"/>
              </a:rPr>
              <a:t>perhitungan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harga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jual</a:t>
            </a:r>
            <a:r>
              <a:rPr lang="en-US" sz="2400" dirty="0">
                <a:latin typeface="Gilmer Light" panose="00000400000000000000" pitchFamily="50" charset="0"/>
              </a:rPr>
              <a:t>, </a:t>
            </a:r>
            <a:r>
              <a:rPr lang="en-US" sz="2400" dirty="0" err="1">
                <a:latin typeface="Gilmer Light" panose="00000400000000000000" pitchFamily="50" charset="0"/>
              </a:rPr>
              <a:t>memperkirakan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permintaan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produk</a:t>
            </a:r>
            <a:r>
              <a:rPr lang="en-US" sz="2400" dirty="0">
                <a:latin typeface="Gilmer Light" panose="00000400000000000000" pitchFamily="50" charset="0"/>
              </a:rPr>
              <a:t>, </a:t>
            </a:r>
            <a:r>
              <a:rPr lang="en-US" sz="2400" dirty="0" err="1">
                <a:latin typeface="Gilmer Light" panose="00000400000000000000" pitchFamily="50" charset="0"/>
              </a:rPr>
              <a:t>manajemen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transaksi</a:t>
            </a:r>
            <a:r>
              <a:rPr lang="en-US" sz="2400" dirty="0">
                <a:latin typeface="Gilmer Light" panose="00000400000000000000" pitchFamily="50" charset="0"/>
              </a:rPr>
              <a:t>, </a:t>
            </a:r>
            <a:r>
              <a:rPr lang="en-US" sz="2400" dirty="0" err="1">
                <a:latin typeface="Gilmer Light" panose="00000400000000000000" pitchFamily="50" charset="0"/>
              </a:rPr>
              <a:t>manajemen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pelanggan</a:t>
            </a:r>
            <a:r>
              <a:rPr lang="en-US" sz="2400" dirty="0">
                <a:latin typeface="Gilmer Light" panose="00000400000000000000" pitchFamily="50" charset="0"/>
              </a:rPr>
              <a:t>, </a:t>
            </a:r>
            <a:r>
              <a:rPr lang="en-US" sz="2400" dirty="0" err="1">
                <a:latin typeface="Gilmer Light" panose="00000400000000000000" pitchFamily="50" charset="0"/>
              </a:rPr>
              <a:t>manajemen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pembelian</a:t>
            </a:r>
            <a:r>
              <a:rPr lang="en-US" sz="2400" dirty="0">
                <a:latin typeface="Gilmer Light" panose="00000400000000000000" pitchFamily="50" charset="0"/>
              </a:rPr>
              <a:t>, </a:t>
            </a:r>
            <a:r>
              <a:rPr lang="en-US" sz="2400" dirty="0" err="1">
                <a:latin typeface="Gilmer Light" panose="00000400000000000000" pitchFamily="50" charset="0"/>
              </a:rPr>
              <a:t>manajemen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keuangan</a:t>
            </a:r>
            <a:r>
              <a:rPr lang="en-US" sz="2400" dirty="0">
                <a:latin typeface="Gilmer Light" panose="00000400000000000000" pitchFamily="50" charset="0"/>
              </a:rPr>
              <a:t>, </a:t>
            </a:r>
            <a:r>
              <a:rPr lang="en-US" sz="2400" dirty="0" err="1">
                <a:latin typeface="Gilmer Light" panose="00000400000000000000" pitchFamily="50" charset="0"/>
              </a:rPr>
              <a:t>analisis</a:t>
            </a:r>
            <a:r>
              <a:rPr lang="en-US" sz="2400" dirty="0">
                <a:latin typeface="Gilmer Light" panose="00000400000000000000" pitchFamily="50" charset="0"/>
              </a:rPr>
              <a:t> data, </a:t>
            </a:r>
            <a:r>
              <a:rPr lang="en-US" sz="2400" dirty="0" err="1">
                <a:latin typeface="Gilmer Light" panose="00000400000000000000" pitchFamily="50" charset="0"/>
              </a:rPr>
              <a:t>integrasi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dengan</a:t>
            </a:r>
            <a:r>
              <a:rPr lang="en-US" sz="2400" dirty="0">
                <a:latin typeface="Gilmer Light" panose="00000400000000000000" pitchFamily="50" charset="0"/>
              </a:rPr>
              <a:t> e-commerce, dan </a:t>
            </a:r>
            <a:r>
              <a:rPr lang="en-US" sz="2400" dirty="0" err="1">
                <a:latin typeface="Gilmer Light" panose="00000400000000000000" pitchFamily="50" charset="0"/>
              </a:rPr>
              <a:t>tingkat</a:t>
            </a:r>
            <a:r>
              <a:rPr lang="en-US" sz="2400" dirty="0">
                <a:latin typeface="Gilmer Light" panose="00000400000000000000" pitchFamily="50" charset="0"/>
              </a:rPr>
              <a:t> </a:t>
            </a:r>
            <a:r>
              <a:rPr lang="en-US" sz="2400" dirty="0" err="1">
                <a:latin typeface="Gilmer Light" panose="00000400000000000000" pitchFamily="50" charset="0"/>
              </a:rPr>
              <a:t>keamanan</a:t>
            </a:r>
            <a:r>
              <a:rPr lang="en-US" sz="2400" dirty="0">
                <a:latin typeface="Gilmer Light" panose="00000400000000000000" pitchFamily="50" charset="0"/>
              </a:rPr>
              <a:t> yang </a:t>
            </a:r>
            <a:r>
              <a:rPr lang="en-US" sz="2400" dirty="0" err="1">
                <a:latin typeface="Gilmer Light" panose="00000400000000000000" pitchFamily="50" charset="0"/>
              </a:rPr>
              <a:t>tinggi</a:t>
            </a:r>
            <a:r>
              <a:rPr lang="en-US" sz="2400" dirty="0">
                <a:latin typeface="Gilmer Light" panose="00000400000000000000" pitchFamily="50" charset="0"/>
              </a:rPr>
              <a:t>.</a:t>
            </a:r>
            <a:endParaRPr lang="id-ID" sz="2400" dirty="0">
              <a:latin typeface="Gilmer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2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309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Gilmer Bold</vt:lpstr>
      <vt:lpstr>Gilmer Heavy</vt:lpstr>
      <vt:lpstr>Gilmer Light</vt:lpstr>
      <vt:lpstr>Office Theme</vt:lpstr>
      <vt:lpstr>SISTEM INFORMASI CLOTHING STORE MALANG SUPPORTERS</vt:lpstr>
      <vt:lpstr>Metode SDLC yang digunakan</vt:lpstr>
      <vt:lpstr>KELEBIHAN</vt:lpstr>
      <vt:lpstr>KEKURANGAN</vt:lpstr>
      <vt:lpstr>BUSSINNESS CASE</vt:lpstr>
      <vt:lpstr>PERNYATAAN MASALAH</vt:lpstr>
      <vt:lpstr>ANALISIS SITUASI KEADAAN</vt:lpstr>
      <vt:lpstr>KEBUTUHAN BISNIS</vt:lpstr>
      <vt:lpstr>SOLUSI MASALAH</vt:lpstr>
      <vt:lpstr>KONSISTENSI DENGAN MISI ORGANISASI</vt:lpstr>
      <vt:lpstr>MANFAAT YANG DIHARAPKAN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hamdan nasir</dc:creator>
  <cp:lastModifiedBy>hamdan nasir</cp:lastModifiedBy>
  <cp:revision>13</cp:revision>
  <dcterms:created xsi:type="dcterms:W3CDTF">2023-03-07T15:28:39Z</dcterms:created>
  <dcterms:modified xsi:type="dcterms:W3CDTF">2023-03-07T17:51:04Z</dcterms:modified>
</cp:coreProperties>
</file>