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sldIdLst>
    <p:sldId id="256" r:id="rId2"/>
    <p:sldId id="258" r:id="rId3"/>
    <p:sldId id="259" r:id="rId4"/>
    <p:sldId id="260" r:id="rId5"/>
    <p:sldId id="262" r:id="rId6"/>
    <p:sldId id="263" r:id="rId7"/>
    <p:sldId id="261"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3"/>
  </p:normalViewPr>
  <p:slideViewPr>
    <p:cSldViewPr snapToGrid="0" snapToObjects="1">
      <p:cViewPr varScale="1">
        <p:scale>
          <a:sx n="102" d="100"/>
          <a:sy n="102"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12/18/20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20400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12/18/20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26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12/18/20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62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12/18/20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3501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12/18/20</a:t>
            </a:fld>
            <a:endParaRPr lang="en-US" dirty="0"/>
          </a:p>
        </p:txBody>
      </p:sp>
    </p:spTree>
    <p:extLst>
      <p:ext uri="{BB962C8B-B14F-4D97-AF65-F5344CB8AC3E}">
        <p14:creationId xmlns:p14="http://schemas.microsoft.com/office/powerpoint/2010/main" val="73723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12/18/20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3061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12/18/20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282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12/18/20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9290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12/18/20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554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12/18/20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727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12/18/20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493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12/18/20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7095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8" r:id="rId10"/>
    <p:sldLayoutId id="214748383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Picture 1">
            <a:extLst>
              <a:ext uri="{FF2B5EF4-FFF2-40B4-BE49-F238E27FC236}">
                <a16:creationId xmlns:a16="http://schemas.microsoft.com/office/drawing/2014/main" id="{5A0D2350-1D08-443F-9FE0-3E636C8934EE}"/>
              </a:ext>
            </a:extLst>
          </p:cNvPr>
          <p:cNvPicPr>
            <a:picLocks noChangeAspect="1"/>
          </p:cNvPicPr>
          <p:nvPr/>
        </p:nvPicPr>
        <p:blipFill rotWithShape="1">
          <a:blip r:embed="rId2"/>
          <a:srcRect l="13915" r="11312"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6" name="Freeform: Shape 15">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Freeform: Shape 17">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A974CD19-48E5-284C-A743-D3E8C55868DB}"/>
              </a:ext>
            </a:extLst>
          </p:cNvPr>
          <p:cNvSpPr txBox="1"/>
          <p:nvPr/>
        </p:nvSpPr>
        <p:spPr>
          <a:xfrm>
            <a:off x="1180531" y="1346268"/>
            <a:ext cx="5274860" cy="3066706"/>
          </a:xfrm>
          <a:prstGeom prst="rect">
            <a:avLst/>
          </a:prstGeom>
        </p:spPr>
        <p:txBody>
          <a:bodyPr vert="horz" lIns="109728" tIns="109728" rIns="109728" bIns="91440" rtlCol="0" anchor="b">
            <a:normAutofit/>
          </a:bodyPr>
          <a:lstStyle/>
          <a:p>
            <a:pPr>
              <a:lnSpc>
                <a:spcPct val="110000"/>
              </a:lnSpc>
              <a:spcBef>
                <a:spcPct val="0"/>
              </a:spcBef>
              <a:spcAft>
                <a:spcPts val="600"/>
              </a:spcAft>
            </a:pPr>
            <a:r>
              <a:rPr lang="en-US" sz="5600" b="1" spc="150">
                <a:ln>
                  <a:solidFill>
                    <a:schemeClr val="bg1">
                      <a:lumMod val="75000"/>
                      <a:lumOff val="25000"/>
                      <a:alpha val="10000"/>
                    </a:schemeClr>
                  </a:solidFill>
                </a:ln>
                <a:solidFill>
                  <a:schemeClr val="tx1">
                    <a:lumMod val="85000"/>
                    <a:lumOff val="15000"/>
                  </a:schemeClr>
                </a:solidFill>
                <a:effectLst>
                  <a:outerShdw blurRad="9525" dist="25400" dir="14640000" algn="tl" rotWithShape="0">
                    <a:schemeClr val="bg1">
                      <a:alpha val="30000"/>
                    </a:schemeClr>
                  </a:outerShdw>
                </a:effectLst>
                <a:latin typeface="+mj-lt"/>
                <a:ea typeface="+mj-ea"/>
                <a:cs typeface="+mj-cs"/>
              </a:rPr>
              <a:t>AIRBNB PRICE PREDICTION</a:t>
            </a:r>
          </a:p>
        </p:txBody>
      </p:sp>
    </p:spTree>
    <p:extLst>
      <p:ext uri="{BB962C8B-B14F-4D97-AF65-F5344CB8AC3E}">
        <p14:creationId xmlns:p14="http://schemas.microsoft.com/office/powerpoint/2010/main" val="315086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6" name="Freeform: Shape 25">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60E4A8FD-0713-574E-8D25-3D07C7B940B2}"/>
              </a:ext>
            </a:extLst>
          </p:cNvPr>
          <p:cNvSpPr txBox="1"/>
          <p:nvPr/>
        </p:nvSpPr>
        <p:spPr>
          <a:xfrm>
            <a:off x="1920875" y="442913"/>
            <a:ext cx="6857365" cy="1344612"/>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BUSINESS PROBLEM</a:t>
            </a:r>
          </a:p>
        </p:txBody>
      </p:sp>
      <p:sp>
        <p:nvSpPr>
          <p:cNvPr id="3" name="TextBox 2">
            <a:extLst>
              <a:ext uri="{FF2B5EF4-FFF2-40B4-BE49-F238E27FC236}">
                <a16:creationId xmlns:a16="http://schemas.microsoft.com/office/drawing/2014/main" id="{5E62EAB5-ED88-4C43-A91D-38B34DBC580A}"/>
              </a:ext>
            </a:extLst>
          </p:cNvPr>
          <p:cNvSpPr txBox="1"/>
          <p:nvPr/>
        </p:nvSpPr>
        <p:spPr>
          <a:xfrm>
            <a:off x="1920875" y="2107096"/>
            <a:ext cx="8391967" cy="2846567"/>
          </a:xfrm>
          <a:prstGeom prst="rect">
            <a:avLst/>
          </a:prstGeom>
        </p:spPr>
        <p:txBody>
          <a:bodyPr vert="horz" lIns="109728" tIns="109728" rIns="109728" bIns="91440" rtlCol="0">
            <a:normAutofit/>
          </a:bodyPr>
          <a:lstStyle/>
          <a:p>
            <a:pPr algn="just">
              <a:lnSpc>
                <a:spcPct val="130000"/>
              </a:lnSpc>
              <a:spcBef>
                <a:spcPts val="930"/>
              </a:spcBef>
              <a:buFont typeface="Corbel" panose="020B0503020204020204" pitchFamily="34" charset="0"/>
            </a:pPr>
            <a:r>
              <a:rPr lang="en-US" sz="1500" spc="150" dirty="0">
                <a:solidFill>
                  <a:schemeClr val="tx1">
                    <a:lumMod val="75000"/>
                    <a:lumOff val="25000"/>
                  </a:schemeClr>
                </a:solidFill>
              </a:rPr>
              <a:t>Hosts wanted to rent out their property on the Airbnb on nightly basis, but being new in the field, they are unaware of the market value of the property. As a result, they would set the price of the property as higher or least. When the price set is high in comparison to market value, he would not get any customers for renting out his property. While, on the contrary, when he will set the least price of the property, more customers would be attracted to rent out his property, but in return he will face the problem in making profits from the property.</a:t>
            </a:r>
          </a:p>
        </p:txBody>
      </p:sp>
    </p:spTree>
    <p:extLst>
      <p:ext uri="{BB962C8B-B14F-4D97-AF65-F5344CB8AC3E}">
        <p14:creationId xmlns:p14="http://schemas.microsoft.com/office/powerpoint/2010/main" val="51191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74B70-C1C7-3F43-BD70-903AF35E2F8D}"/>
              </a:ext>
            </a:extLst>
          </p:cNvPr>
          <p:cNvSpPr txBox="1"/>
          <p:nvPr/>
        </p:nvSpPr>
        <p:spPr>
          <a:xfrm>
            <a:off x="4706479" y="96559"/>
            <a:ext cx="3012132" cy="499367"/>
          </a:xfrm>
          <a:prstGeom prst="rect">
            <a:avLst/>
          </a:prstGeom>
          <a:noFill/>
        </p:spPr>
        <p:txBody>
          <a:bodyPr wrap="square" rtlCol="0">
            <a:spAutoFit/>
          </a:bodyPr>
          <a:lstStyle/>
          <a:p>
            <a:pPr algn="ctr">
              <a:lnSpc>
                <a:spcPct val="120000"/>
              </a:lnSpc>
              <a:spcBef>
                <a:spcPct val="0"/>
              </a:spcBef>
              <a:spcAft>
                <a:spcPts val="600"/>
              </a:spcAft>
            </a:pPr>
            <a:r>
              <a:rPr lang="en-US" sz="2300" b="1" spc="150" dirty="0">
                <a:solidFill>
                  <a:schemeClr val="tx1">
                    <a:lumMod val="85000"/>
                    <a:lumOff val="15000"/>
                  </a:schemeClr>
                </a:solidFill>
              </a:rPr>
              <a:t>DATA SOURCE</a:t>
            </a:r>
          </a:p>
        </p:txBody>
      </p:sp>
      <p:pic>
        <p:nvPicPr>
          <p:cNvPr id="3" name="Picture 2">
            <a:extLst>
              <a:ext uri="{FF2B5EF4-FFF2-40B4-BE49-F238E27FC236}">
                <a16:creationId xmlns:a16="http://schemas.microsoft.com/office/drawing/2014/main" id="{8C1058EE-931B-7F41-BFB7-588B74A67842}"/>
              </a:ext>
            </a:extLst>
          </p:cNvPr>
          <p:cNvPicPr>
            <a:picLocks noChangeAspect="1"/>
          </p:cNvPicPr>
          <p:nvPr/>
        </p:nvPicPr>
        <p:blipFill>
          <a:blip r:embed="rId2"/>
          <a:stretch>
            <a:fillRect/>
          </a:stretch>
        </p:blipFill>
        <p:spPr>
          <a:xfrm>
            <a:off x="357047" y="539708"/>
            <a:ext cx="11558588" cy="6262074"/>
          </a:xfrm>
          <a:prstGeom prst="rect">
            <a:avLst/>
          </a:prstGeom>
        </p:spPr>
      </p:pic>
    </p:spTree>
    <p:extLst>
      <p:ext uri="{BB962C8B-B14F-4D97-AF65-F5344CB8AC3E}">
        <p14:creationId xmlns:p14="http://schemas.microsoft.com/office/powerpoint/2010/main" val="288718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F34F0057-202D-824C-B4DC-38BC17D93954}"/>
              </a:ext>
            </a:extLst>
          </p:cNvPr>
          <p:cNvSpPr txBox="1"/>
          <p:nvPr/>
        </p:nvSpPr>
        <p:spPr>
          <a:xfrm>
            <a:off x="914400" y="442912"/>
            <a:ext cx="5295569" cy="1822123"/>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Data Acquisition and Cleansing</a:t>
            </a:r>
          </a:p>
        </p:txBody>
      </p:sp>
      <p:sp>
        <p:nvSpPr>
          <p:cNvPr id="4" name="TextBox 3">
            <a:extLst>
              <a:ext uri="{FF2B5EF4-FFF2-40B4-BE49-F238E27FC236}">
                <a16:creationId xmlns:a16="http://schemas.microsoft.com/office/drawing/2014/main" id="{8DF55668-15FC-7248-93DE-73E68A9710BD}"/>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indent="-285750">
              <a:lnSpc>
                <a:spcPct val="140000"/>
              </a:lnSpc>
              <a:spcBef>
                <a:spcPts val="930"/>
              </a:spcBef>
              <a:buFont typeface="Corbel" panose="020B0503020204020204" pitchFamily="34" charset="0"/>
              <a:buChar char="•"/>
            </a:pPr>
            <a:r>
              <a:rPr lang="en-US" sz="1700" spc="150" dirty="0">
                <a:solidFill>
                  <a:schemeClr val="tx1">
                    <a:lumMod val="75000"/>
                    <a:lumOff val="25000"/>
                  </a:schemeClr>
                </a:solidFill>
              </a:rPr>
              <a:t>When data was examined it contained some missing values.</a:t>
            </a:r>
          </a:p>
          <a:p>
            <a:pPr indent="-285750">
              <a:lnSpc>
                <a:spcPct val="140000"/>
              </a:lnSpc>
              <a:spcBef>
                <a:spcPts val="930"/>
              </a:spcBef>
              <a:buFont typeface="Corbel" panose="020B0503020204020204" pitchFamily="34" charset="0"/>
              <a:buChar char="•"/>
            </a:pPr>
            <a:r>
              <a:rPr lang="en-US" sz="1700" spc="150" dirty="0">
                <a:solidFill>
                  <a:schemeClr val="tx1">
                    <a:lumMod val="75000"/>
                    <a:lumOff val="25000"/>
                  </a:schemeClr>
                </a:solidFill>
              </a:rPr>
              <a:t>All the missing values were filled.</a:t>
            </a:r>
          </a:p>
          <a:p>
            <a:pPr indent="-285750">
              <a:lnSpc>
                <a:spcPct val="140000"/>
              </a:lnSpc>
              <a:spcBef>
                <a:spcPts val="930"/>
              </a:spcBef>
              <a:buFont typeface="Corbel" panose="020B0503020204020204" pitchFamily="34" charset="0"/>
              <a:buChar char="•"/>
            </a:pPr>
            <a:r>
              <a:rPr lang="en-US" sz="1700" spc="150" dirty="0">
                <a:solidFill>
                  <a:schemeClr val="tx1">
                    <a:lumMod val="75000"/>
                    <a:lumOff val="25000"/>
                  </a:schemeClr>
                </a:solidFill>
              </a:rPr>
              <a:t>Once column contained more than 10% missing values, so column was removed.</a:t>
            </a:r>
          </a:p>
          <a:p>
            <a:pPr indent="-285750">
              <a:lnSpc>
                <a:spcPct val="140000"/>
              </a:lnSpc>
              <a:spcBef>
                <a:spcPts val="930"/>
              </a:spcBef>
              <a:buFont typeface="Corbel" panose="020B0503020204020204" pitchFamily="34" charset="0"/>
              <a:buChar char="•"/>
            </a:pPr>
            <a:r>
              <a:rPr lang="en-US" sz="1700" spc="150" dirty="0">
                <a:solidFill>
                  <a:schemeClr val="tx1">
                    <a:lumMod val="75000"/>
                    <a:lumOff val="25000"/>
                  </a:schemeClr>
                </a:solidFill>
              </a:rPr>
              <a:t>Missing values were filled using the mode.</a:t>
            </a:r>
          </a:p>
          <a:p>
            <a:pPr indent="-285750">
              <a:lnSpc>
                <a:spcPct val="140000"/>
              </a:lnSpc>
              <a:spcBef>
                <a:spcPts val="930"/>
              </a:spcBef>
              <a:buFont typeface="Corbel" panose="020B0503020204020204" pitchFamily="34" charset="0"/>
              <a:buChar char="•"/>
            </a:pPr>
            <a:endParaRPr lang="en-US" sz="1700" spc="150" dirty="0">
              <a:solidFill>
                <a:schemeClr val="tx1">
                  <a:lumMod val="75000"/>
                  <a:lumOff val="25000"/>
                </a:schemeClr>
              </a:solidFill>
            </a:endParaRPr>
          </a:p>
          <a:p>
            <a:pPr>
              <a:lnSpc>
                <a:spcPct val="140000"/>
              </a:lnSpc>
              <a:spcBef>
                <a:spcPts val="930"/>
              </a:spcBef>
              <a:buFont typeface="Corbel" panose="020B0503020204020204" pitchFamily="34" charset="0"/>
            </a:pPr>
            <a:endParaRPr lang="en-US" sz="1700" spc="150" dirty="0">
              <a:solidFill>
                <a:schemeClr val="tx1">
                  <a:lumMod val="75000"/>
                  <a:lumOff val="25000"/>
                </a:schemeClr>
              </a:solidFill>
            </a:endParaRPr>
          </a:p>
        </p:txBody>
      </p:sp>
      <p:sp>
        <p:nvSpPr>
          <p:cNvPr id="14" name="Freeform: Shape 1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20FCF1CD-48F9-7D42-89EE-A052CD16D87C}"/>
              </a:ext>
            </a:extLst>
          </p:cNvPr>
          <p:cNvPicPr>
            <a:picLocks noChangeAspect="1"/>
          </p:cNvPicPr>
          <p:nvPr/>
        </p:nvPicPr>
        <p:blipFill>
          <a:blip r:embed="rId2"/>
          <a:stretch>
            <a:fillRect/>
          </a:stretch>
        </p:blipFill>
        <p:spPr>
          <a:xfrm>
            <a:off x="6397747" y="200901"/>
            <a:ext cx="5423204" cy="6456198"/>
          </a:xfrm>
          <a:prstGeom prst="rect">
            <a:avLst/>
          </a:prstGeom>
        </p:spPr>
      </p:pic>
    </p:spTree>
    <p:extLst>
      <p:ext uri="{BB962C8B-B14F-4D97-AF65-F5344CB8AC3E}">
        <p14:creationId xmlns:p14="http://schemas.microsoft.com/office/powerpoint/2010/main" val="262867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6" name="Group 25">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7"/>
            <a:ext cx="5693134" cy="5480197"/>
            <a:chOff x="787179" y="834887"/>
            <a:chExt cx="5308821" cy="5110259"/>
          </a:xfrm>
        </p:grpSpPr>
        <p:sp>
          <p:nvSpPr>
            <p:cNvPr id="27" name="Freeform: Shape 26">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978336"/>
              <a:ext cx="5009716" cy="48261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106238"/>
              <a:ext cx="4675366" cy="45661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213CBD21-357B-DA4B-8662-60C3D3BDD3D9}"/>
              </a:ext>
            </a:extLst>
          </p:cNvPr>
          <p:cNvSpPr txBox="1"/>
          <p:nvPr/>
        </p:nvSpPr>
        <p:spPr>
          <a:xfrm>
            <a:off x="1598212" y="1796995"/>
            <a:ext cx="4269851" cy="1132217"/>
          </a:xfrm>
          <a:prstGeom prst="rect">
            <a:avLst/>
          </a:prstGeom>
        </p:spPr>
        <p:txBody>
          <a:bodyPr vert="horz" lIns="109728" tIns="109728" rIns="109728" bIns="91440" rtlCol="0" anchor="b">
            <a:normAutofit/>
          </a:bodyPr>
          <a:lstStyle/>
          <a:p>
            <a:pPr algn="ctr">
              <a:lnSpc>
                <a:spcPct val="130000"/>
              </a:lnSpc>
              <a:spcBef>
                <a:spcPct val="0"/>
              </a:spcBef>
              <a:spcAft>
                <a:spcPts val="600"/>
              </a:spcAft>
            </a:pPr>
            <a:r>
              <a:rPr lang="en-US" sz="2800" b="1" spc="150">
                <a:solidFill>
                  <a:schemeClr val="tx1">
                    <a:lumMod val="75000"/>
                    <a:lumOff val="25000"/>
                  </a:schemeClr>
                </a:solidFill>
                <a:latin typeface="+mj-lt"/>
                <a:ea typeface="+mj-ea"/>
                <a:cs typeface="+mj-cs"/>
              </a:rPr>
              <a:t>EDA and Insights</a:t>
            </a:r>
          </a:p>
        </p:txBody>
      </p:sp>
      <p:pic>
        <p:nvPicPr>
          <p:cNvPr id="6" name="Picture 5">
            <a:extLst>
              <a:ext uri="{FF2B5EF4-FFF2-40B4-BE49-F238E27FC236}">
                <a16:creationId xmlns:a16="http://schemas.microsoft.com/office/drawing/2014/main" id="{8D513584-2EAC-354E-B740-7BB4A53AEE07}"/>
              </a:ext>
            </a:extLst>
          </p:cNvPr>
          <p:cNvPicPr>
            <a:picLocks noChangeAspect="1"/>
          </p:cNvPicPr>
          <p:nvPr/>
        </p:nvPicPr>
        <p:blipFill>
          <a:blip r:embed="rId2"/>
          <a:stretch>
            <a:fillRect/>
          </a:stretch>
        </p:blipFill>
        <p:spPr>
          <a:xfrm>
            <a:off x="7085275" y="174812"/>
            <a:ext cx="4343400" cy="2148029"/>
          </a:xfrm>
          <a:prstGeom prst="rect">
            <a:avLst/>
          </a:prstGeom>
        </p:spPr>
      </p:pic>
      <p:sp>
        <p:nvSpPr>
          <p:cNvPr id="3" name="TextBox 2">
            <a:extLst>
              <a:ext uri="{FF2B5EF4-FFF2-40B4-BE49-F238E27FC236}">
                <a16:creationId xmlns:a16="http://schemas.microsoft.com/office/drawing/2014/main" id="{D416FF05-0119-E346-9238-857A2D023B2B}"/>
              </a:ext>
            </a:extLst>
          </p:cNvPr>
          <p:cNvSpPr txBox="1"/>
          <p:nvPr/>
        </p:nvSpPr>
        <p:spPr>
          <a:xfrm>
            <a:off x="1598212" y="3088465"/>
            <a:ext cx="4269851" cy="1897003"/>
          </a:xfrm>
          <a:prstGeom prst="rect">
            <a:avLst/>
          </a:prstGeom>
        </p:spPr>
        <p:txBody>
          <a:bodyPr vert="horz" lIns="109728" tIns="109728" rIns="109728" bIns="91440" rtlCol="0">
            <a:normAutofit/>
          </a:bodyPr>
          <a:lstStyle/>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After cleaning the data</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Independent features were plotted against dependent features using bar chart.</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Sweetviz library was used to see visualisation.</a:t>
            </a:r>
          </a:p>
          <a:p>
            <a:pPr indent="-285750" algn="ctr">
              <a:lnSpc>
                <a:spcPct val="130000"/>
              </a:lnSpc>
              <a:spcBef>
                <a:spcPts val="930"/>
              </a:spcBef>
              <a:buFont typeface="Corbel" panose="020B0503020204020204" pitchFamily="34" charset="0"/>
              <a:buChar char="•"/>
            </a:pPr>
            <a:endParaRPr lang="en-US" sz="1100" spc="150" dirty="0">
              <a:solidFill>
                <a:schemeClr val="tx1">
                  <a:lumMod val="75000"/>
                  <a:lumOff val="25000"/>
                </a:schemeClr>
              </a:solidFill>
            </a:endParaRPr>
          </a:p>
          <a:p>
            <a:pPr indent="-285750" algn="ctr">
              <a:lnSpc>
                <a:spcPct val="130000"/>
              </a:lnSpc>
              <a:spcBef>
                <a:spcPts val="930"/>
              </a:spcBef>
              <a:buFont typeface="Corbel" panose="020B0503020204020204" pitchFamily="34" charset="0"/>
              <a:buChar char="•"/>
            </a:pPr>
            <a:endParaRPr lang="en-US" sz="1100" spc="150" dirty="0">
              <a:solidFill>
                <a:schemeClr val="tx1">
                  <a:lumMod val="75000"/>
                  <a:lumOff val="25000"/>
                </a:schemeClr>
              </a:solidFill>
            </a:endParaRPr>
          </a:p>
          <a:p>
            <a:pPr indent="-285750" algn="ctr">
              <a:lnSpc>
                <a:spcPct val="130000"/>
              </a:lnSpc>
              <a:spcBef>
                <a:spcPts val="930"/>
              </a:spcBef>
              <a:buFont typeface="Corbel" panose="020B0503020204020204" pitchFamily="34" charset="0"/>
              <a:buChar char="•"/>
            </a:pPr>
            <a:endParaRPr lang="en-US" sz="1100" spc="150" dirty="0">
              <a:solidFill>
                <a:schemeClr val="tx1">
                  <a:lumMod val="75000"/>
                  <a:lumOff val="25000"/>
                </a:schemeClr>
              </a:solidFill>
            </a:endParaRPr>
          </a:p>
        </p:txBody>
      </p:sp>
      <p:pic>
        <p:nvPicPr>
          <p:cNvPr id="12" name="Picture 11">
            <a:extLst>
              <a:ext uri="{FF2B5EF4-FFF2-40B4-BE49-F238E27FC236}">
                <a16:creationId xmlns:a16="http://schemas.microsoft.com/office/drawing/2014/main" id="{05A45A0A-D430-A440-94D2-3E9CF9192F5A}"/>
              </a:ext>
            </a:extLst>
          </p:cNvPr>
          <p:cNvPicPr>
            <a:picLocks noChangeAspect="1"/>
          </p:cNvPicPr>
          <p:nvPr/>
        </p:nvPicPr>
        <p:blipFill>
          <a:blip r:embed="rId3"/>
          <a:stretch>
            <a:fillRect/>
          </a:stretch>
        </p:blipFill>
        <p:spPr>
          <a:xfrm>
            <a:off x="7085275" y="2672464"/>
            <a:ext cx="4343400" cy="1650492"/>
          </a:xfrm>
          <a:prstGeom prst="rect">
            <a:avLst/>
          </a:prstGeom>
        </p:spPr>
      </p:pic>
      <p:pic>
        <p:nvPicPr>
          <p:cNvPr id="4" name="Picture 3">
            <a:extLst>
              <a:ext uri="{FF2B5EF4-FFF2-40B4-BE49-F238E27FC236}">
                <a16:creationId xmlns:a16="http://schemas.microsoft.com/office/drawing/2014/main" id="{396EF420-0C6E-5A40-BE6C-B84BCD7D8125}"/>
              </a:ext>
            </a:extLst>
          </p:cNvPr>
          <p:cNvPicPr>
            <a:picLocks noChangeAspect="1"/>
          </p:cNvPicPr>
          <p:nvPr/>
        </p:nvPicPr>
        <p:blipFill>
          <a:blip r:embed="rId4"/>
          <a:stretch>
            <a:fillRect/>
          </a:stretch>
        </p:blipFill>
        <p:spPr>
          <a:xfrm>
            <a:off x="7085275" y="4662590"/>
            <a:ext cx="4343400" cy="2020598"/>
          </a:xfrm>
          <a:prstGeom prst="rect">
            <a:avLst/>
          </a:prstGeom>
        </p:spPr>
      </p:pic>
    </p:spTree>
    <p:extLst>
      <p:ext uri="{BB962C8B-B14F-4D97-AF65-F5344CB8AC3E}">
        <p14:creationId xmlns:p14="http://schemas.microsoft.com/office/powerpoint/2010/main" val="300498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26E8A5A4-4B91-3648-918D-16A91693B34E}"/>
              </a:ext>
            </a:extLst>
          </p:cNvPr>
          <p:cNvSpPr txBox="1"/>
          <p:nvPr/>
        </p:nvSpPr>
        <p:spPr>
          <a:xfrm>
            <a:off x="7587615" y="1045596"/>
            <a:ext cx="4148511" cy="1944371"/>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Feature Engineering</a:t>
            </a:r>
          </a:p>
        </p:txBody>
      </p:sp>
      <p:pic>
        <p:nvPicPr>
          <p:cNvPr id="23" name="Picture 22">
            <a:extLst>
              <a:ext uri="{FF2B5EF4-FFF2-40B4-BE49-F238E27FC236}">
                <a16:creationId xmlns:a16="http://schemas.microsoft.com/office/drawing/2014/main" id="{71EDE8E0-D9CC-4A47-B828-F89483A71AF8}"/>
              </a:ext>
            </a:extLst>
          </p:cNvPr>
          <p:cNvPicPr>
            <a:picLocks noChangeAspect="1"/>
          </p:cNvPicPr>
          <p:nvPr/>
        </p:nvPicPr>
        <p:blipFill>
          <a:blip r:embed="rId2"/>
          <a:stretch>
            <a:fillRect/>
          </a:stretch>
        </p:blipFill>
        <p:spPr>
          <a:xfrm>
            <a:off x="-10184" y="524436"/>
            <a:ext cx="6746324" cy="4975411"/>
          </a:xfrm>
          <a:prstGeom prst="rect">
            <a:avLst/>
          </a:prstGeom>
        </p:spPr>
      </p:pic>
      <p:sp>
        <p:nvSpPr>
          <p:cNvPr id="3" name="TextBox 2">
            <a:extLst>
              <a:ext uri="{FF2B5EF4-FFF2-40B4-BE49-F238E27FC236}">
                <a16:creationId xmlns:a16="http://schemas.microsoft.com/office/drawing/2014/main" id="{EC9FAE91-9BBD-B649-8BB2-7A26A0A13BF7}"/>
              </a:ext>
            </a:extLst>
          </p:cNvPr>
          <p:cNvSpPr txBox="1"/>
          <p:nvPr/>
        </p:nvSpPr>
        <p:spPr>
          <a:xfrm>
            <a:off x="7657106" y="3220279"/>
            <a:ext cx="4023361" cy="2385392"/>
          </a:xfrm>
          <a:prstGeom prst="rect">
            <a:avLst/>
          </a:prstGeom>
        </p:spPr>
        <p:txBody>
          <a:bodyPr vert="horz" lIns="109728" tIns="109728" rIns="109728" bIns="91440" rtlCol="0">
            <a:normAutofit/>
          </a:bodyPr>
          <a:lstStyle/>
          <a:p>
            <a:pPr indent="-285750">
              <a:lnSpc>
                <a:spcPct val="130000"/>
              </a:lnSpc>
              <a:spcBef>
                <a:spcPts val="930"/>
              </a:spcBef>
              <a:buFont typeface="Corbel" panose="020B0503020204020204" pitchFamily="34" charset="0"/>
              <a:buChar char="•"/>
            </a:pPr>
            <a:r>
              <a:rPr lang="en-US" sz="1500" spc="150">
                <a:solidFill>
                  <a:schemeClr val="tx1">
                    <a:lumMod val="75000"/>
                    <a:lumOff val="25000"/>
                  </a:schemeClr>
                </a:solidFill>
              </a:rPr>
              <a:t>Features on which the price was not dependent were eliminated.</a:t>
            </a:r>
          </a:p>
          <a:p>
            <a:pPr indent="-285750">
              <a:lnSpc>
                <a:spcPct val="130000"/>
              </a:lnSpc>
              <a:spcBef>
                <a:spcPts val="930"/>
              </a:spcBef>
              <a:buFont typeface="Corbel" panose="020B0503020204020204" pitchFamily="34" charset="0"/>
              <a:buChar char="•"/>
            </a:pPr>
            <a:r>
              <a:rPr lang="en-US" sz="1500" spc="150">
                <a:solidFill>
                  <a:schemeClr val="tx1">
                    <a:lumMod val="75000"/>
                    <a:lumOff val="25000"/>
                  </a:schemeClr>
                </a:solidFill>
              </a:rPr>
              <a:t>As two features which were highly correlated to one another, one feature was removed and one was kept.</a:t>
            </a:r>
          </a:p>
        </p:txBody>
      </p:sp>
    </p:spTree>
    <p:extLst>
      <p:ext uri="{BB962C8B-B14F-4D97-AF65-F5344CB8AC3E}">
        <p14:creationId xmlns:p14="http://schemas.microsoft.com/office/powerpoint/2010/main" val="50086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ED886632-294B-5A43-AB34-62801353D3D0}"/>
              </a:ext>
            </a:extLst>
          </p:cNvPr>
          <p:cNvSpPr txBox="1"/>
          <p:nvPr/>
        </p:nvSpPr>
        <p:spPr>
          <a:xfrm>
            <a:off x="1188340" y="1105232"/>
            <a:ext cx="3013545" cy="4277802"/>
          </a:xfrm>
          <a:prstGeom prst="rect">
            <a:avLst/>
          </a:prstGeom>
        </p:spPr>
        <p:txBody>
          <a:bodyPr vert="horz" lIns="109728" tIns="109728" rIns="109728" bIns="91440" rtlCol="0" anchor="ctr">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ML Algorithm</a:t>
            </a:r>
          </a:p>
        </p:txBody>
      </p:sp>
      <p:grpSp>
        <p:nvGrpSpPr>
          <p:cNvPr id="12" name="Group 11">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3" name="Freeform: Shape 12">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7C2AAAA2-8002-1E4C-A5A8-5E5825F95E1E}"/>
              </a:ext>
            </a:extLst>
          </p:cNvPr>
          <p:cNvSpPr txBox="1"/>
          <p:nvPr/>
        </p:nvSpPr>
        <p:spPr>
          <a:xfrm>
            <a:off x="6096000" y="1105232"/>
            <a:ext cx="5176298" cy="4277802"/>
          </a:xfrm>
          <a:prstGeom prst="rect">
            <a:avLst/>
          </a:prstGeom>
        </p:spPr>
        <p:txBody>
          <a:bodyPr vert="horz" lIns="109728" tIns="109728" rIns="109728" bIns="91440" rtlCol="0" anchor="ctr">
            <a:normAutofit/>
          </a:bodyPr>
          <a:lstStyle/>
          <a:p>
            <a:pPr indent="-285750">
              <a:lnSpc>
                <a:spcPct val="140000"/>
              </a:lnSpc>
              <a:spcBef>
                <a:spcPts val="930"/>
              </a:spcBef>
              <a:buFont typeface="Corbel" panose="020B0503020204020204" pitchFamily="34" charset="0"/>
              <a:buChar char="•"/>
            </a:pPr>
            <a:r>
              <a:rPr lang="en-US" spc="150" dirty="0">
                <a:solidFill>
                  <a:schemeClr val="tx1">
                    <a:lumMod val="75000"/>
                    <a:lumOff val="25000"/>
                  </a:schemeClr>
                </a:solidFill>
              </a:rPr>
              <a:t>The algorithm we will be using to create a model is Linear regression and Polynomial regression.</a:t>
            </a:r>
          </a:p>
          <a:p>
            <a:pPr indent="-285750">
              <a:lnSpc>
                <a:spcPct val="140000"/>
              </a:lnSpc>
              <a:spcBef>
                <a:spcPts val="930"/>
              </a:spcBef>
              <a:buFont typeface="Corbel" panose="020B0503020204020204" pitchFamily="34" charset="0"/>
              <a:buChar char="•"/>
            </a:pPr>
            <a:r>
              <a:rPr lang="en-US" spc="150" dirty="0">
                <a:solidFill>
                  <a:schemeClr val="tx1">
                    <a:lumMod val="75000"/>
                    <a:lumOff val="25000"/>
                  </a:schemeClr>
                </a:solidFill>
              </a:rPr>
              <a:t>Since we need to predict the real values.</a:t>
            </a:r>
          </a:p>
          <a:p>
            <a:pPr indent="-285750">
              <a:lnSpc>
                <a:spcPct val="140000"/>
              </a:lnSpc>
              <a:spcBef>
                <a:spcPts val="930"/>
              </a:spcBef>
              <a:buFont typeface="Corbel" panose="020B0503020204020204" pitchFamily="34" charset="0"/>
              <a:buChar char="•"/>
            </a:pPr>
            <a:r>
              <a:rPr lang="en-US" spc="150" dirty="0">
                <a:solidFill>
                  <a:schemeClr val="tx1">
                    <a:lumMod val="75000"/>
                    <a:lumOff val="25000"/>
                  </a:schemeClr>
                </a:solidFill>
              </a:rPr>
              <a:t>Few independent features has linear relationship with dependent variables.</a:t>
            </a:r>
          </a:p>
        </p:txBody>
      </p:sp>
    </p:spTree>
    <p:extLst>
      <p:ext uri="{BB962C8B-B14F-4D97-AF65-F5344CB8AC3E}">
        <p14:creationId xmlns:p14="http://schemas.microsoft.com/office/powerpoint/2010/main" val="281230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ED886632-294B-5A43-AB34-62801353D3D0}"/>
              </a:ext>
            </a:extLst>
          </p:cNvPr>
          <p:cNvSpPr txBox="1"/>
          <p:nvPr/>
        </p:nvSpPr>
        <p:spPr>
          <a:xfrm>
            <a:off x="1188340" y="1105232"/>
            <a:ext cx="3013545" cy="4277802"/>
          </a:xfrm>
          <a:prstGeom prst="rect">
            <a:avLst/>
          </a:prstGeom>
        </p:spPr>
        <p:txBody>
          <a:bodyPr vert="horz" lIns="109728" tIns="109728" rIns="109728" bIns="91440" rtlCol="0" anchor="ctr">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ML Model</a:t>
            </a:r>
          </a:p>
        </p:txBody>
      </p:sp>
      <p:grpSp>
        <p:nvGrpSpPr>
          <p:cNvPr id="12" name="Group 11">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3" name="Freeform: Shape 12">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7C2AAAA2-8002-1E4C-A5A8-5E5825F95E1E}"/>
              </a:ext>
            </a:extLst>
          </p:cNvPr>
          <p:cNvSpPr txBox="1"/>
          <p:nvPr/>
        </p:nvSpPr>
        <p:spPr>
          <a:xfrm>
            <a:off x="5390072" y="1105231"/>
            <a:ext cx="5882226" cy="4994943"/>
          </a:xfrm>
          <a:prstGeom prst="rect">
            <a:avLst/>
          </a:prstGeom>
        </p:spPr>
        <p:txBody>
          <a:bodyPr vert="horz" lIns="109728" tIns="109728" rIns="109728" bIns="91440" rtlCol="0" anchor="ctr">
            <a:normAutofit/>
          </a:bodyPr>
          <a:lstStyle/>
          <a:p>
            <a:pPr indent="-285750">
              <a:lnSpc>
                <a:spcPct val="140000"/>
              </a:lnSpc>
              <a:spcBef>
                <a:spcPts val="930"/>
              </a:spcBef>
              <a:buFont typeface="Corbel" panose="020B0503020204020204" pitchFamily="34" charset="0"/>
              <a:buChar char="•"/>
            </a:pPr>
            <a:endParaRPr lang="en-US" spc="150" dirty="0">
              <a:solidFill>
                <a:schemeClr val="tx1">
                  <a:lumMod val="75000"/>
                  <a:lumOff val="25000"/>
                </a:schemeClr>
              </a:solidFill>
            </a:endParaRPr>
          </a:p>
          <a:p>
            <a:pPr indent="-28575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Three models were created using different algorithms:</a:t>
            </a:r>
          </a:p>
          <a:p>
            <a:pPr lvl="2" indent="-28575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Linear regression</a:t>
            </a:r>
          </a:p>
          <a:p>
            <a:pPr lvl="2" indent="-28575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Polynomial regression with degree 2</a:t>
            </a:r>
          </a:p>
          <a:p>
            <a:pPr lvl="2" indent="-28575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Polynomial regression with degree 3</a:t>
            </a:r>
          </a:p>
          <a:p>
            <a:pPr indent="-28575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Model with polynomial regression with degree 3 has highest accuracy score of   60%. So, we will discard other two models.</a:t>
            </a:r>
          </a:p>
          <a:p>
            <a:pPr marL="628650" lvl="2">
              <a:lnSpc>
                <a:spcPct val="140000"/>
              </a:lnSpc>
              <a:spcBef>
                <a:spcPts val="930"/>
              </a:spcBef>
            </a:pPr>
            <a:endParaRPr lang="en-US" spc="150" dirty="0">
              <a:solidFill>
                <a:schemeClr val="tx1">
                  <a:lumMod val="75000"/>
                  <a:lumOff val="25000"/>
                </a:schemeClr>
              </a:solidFill>
            </a:endParaRPr>
          </a:p>
          <a:p>
            <a:pPr marL="628650" lvl="2">
              <a:lnSpc>
                <a:spcPct val="140000"/>
              </a:lnSpc>
              <a:spcBef>
                <a:spcPts val="930"/>
              </a:spcBef>
            </a:pPr>
            <a:endParaRPr lang="en-US" spc="150" dirty="0">
              <a:solidFill>
                <a:schemeClr val="tx1">
                  <a:lumMod val="75000"/>
                  <a:lumOff val="25000"/>
                </a:schemeClr>
              </a:solidFill>
            </a:endParaRPr>
          </a:p>
        </p:txBody>
      </p:sp>
    </p:spTree>
    <p:extLst>
      <p:ext uri="{BB962C8B-B14F-4D97-AF65-F5344CB8AC3E}">
        <p14:creationId xmlns:p14="http://schemas.microsoft.com/office/powerpoint/2010/main" val="239572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ED886632-294B-5A43-AB34-62801353D3D0}"/>
              </a:ext>
            </a:extLst>
          </p:cNvPr>
          <p:cNvSpPr txBox="1"/>
          <p:nvPr/>
        </p:nvSpPr>
        <p:spPr>
          <a:xfrm>
            <a:off x="1188340" y="1105232"/>
            <a:ext cx="3013545" cy="4277802"/>
          </a:xfrm>
          <a:prstGeom prst="rect">
            <a:avLst/>
          </a:prstGeom>
        </p:spPr>
        <p:txBody>
          <a:bodyPr vert="horz" lIns="109728" tIns="109728" rIns="109728" bIns="91440" rtlCol="0" anchor="ctr">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Conclusion</a:t>
            </a:r>
          </a:p>
        </p:txBody>
      </p:sp>
      <p:grpSp>
        <p:nvGrpSpPr>
          <p:cNvPr id="12" name="Group 11">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3" name="Freeform: Shape 12">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4" name="TextBox 3">
            <a:extLst>
              <a:ext uri="{FF2B5EF4-FFF2-40B4-BE49-F238E27FC236}">
                <a16:creationId xmlns:a16="http://schemas.microsoft.com/office/drawing/2014/main" id="{AA35D059-68A9-F54E-8766-8E7CFA1AA369}"/>
              </a:ext>
            </a:extLst>
          </p:cNvPr>
          <p:cNvSpPr txBox="1"/>
          <p:nvPr/>
        </p:nvSpPr>
        <p:spPr>
          <a:xfrm>
            <a:off x="5787025" y="2542781"/>
            <a:ext cx="5373665" cy="2031325"/>
          </a:xfrm>
          <a:prstGeom prst="rect">
            <a:avLst/>
          </a:prstGeom>
          <a:noFill/>
        </p:spPr>
        <p:txBody>
          <a:bodyPr wrap="square" rtlCol="0">
            <a:spAutoFit/>
          </a:bodyPr>
          <a:lstStyle/>
          <a:p>
            <a:pPr algn="just"/>
            <a:r>
              <a:rPr lang="en-US" spc="150" dirty="0">
                <a:solidFill>
                  <a:schemeClr val="tx1">
                    <a:lumMod val="75000"/>
                    <a:lumOff val="25000"/>
                  </a:schemeClr>
                </a:solidFill>
              </a:rPr>
              <a:t>Model created can be used by person interested in registering their property with </a:t>
            </a:r>
            <a:r>
              <a:rPr lang="en-US" spc="150" dirty="0" err="1">
                <a:solidFill>
                  <a:schemeClr val="tx1">
                    <a:lumMod val="75000"/>
                    <a:lumOff val="25000"/>
                  </a:schemeClr>
                </a:solidFill>
              </a:rPr>
              <a:t>AirBnb</a:t>
            </a:r>
            <a:r>
              <a:rPr lang="en-US" spc="150" dirty="0">
                <a:solidFill>
                  <a:schemeClr val="tx1">
                    <a:lumMod val="75000"/>
                    <a:lumOff val="25000"/>
                  </a:schemeClr>
                </a:solidFill>
              </a:rPr>
              <a:t> to  predict the price of their property. The UI can be designed and connected with the model in future so that the customer can smoothly use the model with the interactive UI.</a:t>
            </a:r>
            <a:endParaRPr lang="en-US" dirty="0"/>
          </a:p>
        </p:txBody>
      </p:sp>
    </p:spTree>
    <p:extLst>
      <p:ext uri="{BB962C8B-B14F-4D97-AF65-F5344CB8AC3E}">
        <p14:creationId xmlns:p14="http://schemas.microsoft.com/office/powerpoint/2010/main" val="260368967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C3522"/>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718</TotalTime>
  <Words>358</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Meiryo</vt:lpstr>
      <vt:lpstr>Corbel</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Simranjeet Singh Dhillon</dc:creator>
  <cp:lastModifiedBy>Simranjeet Singh Dhillon</cp:lastModifiedBy>
  <cp:revision>6</cp:revision>
  <dcterms:created xsi:type="dcterms:W3CDTF">2020-12-07T16:26:07Z</dcterms:created>
  <dcterms:modified xsi:type="dcterms:W3CDTF">2020-12-19T01:30:05Z</dcterms:modified>
</cp:coreProperties>
</file>