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ms-office.chartex+xml" PartName="/ppt/charts/chartEx1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package.core-properties+xml" PartName="/docProps/core.xml"/>
  <Override ContentType="application/vnd.openxmlformats-officedocument.extended-properties+xml" PartName="/docProps/app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2" r:id="rId4"/>
    <p:sldId id="273" r:id="rId5"/>
    <p:sldId id="27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67" r:id="rId17"/>
    <p:sldId id="268" r:id="rId18"/>
    <p:sldId id="269" r:id="rId19"/>
    <p:sldId id="270" r:id="rId20"/>
  </p:sldIdLst>
  <p:sldSz cx="14630400" cy="8229600"/>
  <p:notesSz cx="8229600" cy="14630400"/>
  <p:embeddedFontLst>
    <p:embeddedFont>
      <p:font typeface="Bahnschrift" panose="020B0502040204020203" pitchFamily="34" charset="0"/>
      <p:regular r:id="rId22"/>
      <p:bold r:id="rId23"/>
    </p:embeddedFont>
    <p:embeddedFont>
      <p:font typeface="Prata" panose="020B0604020202020204" charset="0"/>
      <p:regular r:id="rId24"/>
    </p:embeddedFont>
    <p:embeddedFont>
      <p:font typeface="Raleway" pitchFamily="2" charset="0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93" d="100"/>
          <a:sy n="93" d="100"/>
        </p:scale>
        <p:origin x="52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EXCEL%20PROJECTS\FLIPKART%20DATASET\flipkart_realworld_100k(AutoRecovered).xlsm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'Product Analysis'!$D$42:$D$51</cx:f>
        <cx:lvl ptCount="10">
          <cx:pt idx="0">Delhi</cx:pt>
          <cx:pt idx="1">Gujarat</cx:pt>
          <cx:pt idx="2">Haryana</cx:pt>
          <cx:pt idx="3">Karnataka</cx:pt>
          <cx:pt idx="4">Maharashtra</cx:pt>
          <cx:pt idx="5">Punjab</cx:pt>
          <cx:pt idx="6">Rajasthan</cx:pt>
          <cx:pt idx="7">Tamil Nadu</cx:pt>
          <cx:pt idx="8">Uttar Pradesh</cx:pt>
          <cx:pt idx="9">West Bengal</cx:pt>
        </cx:lvl>
      </cx:strDim>
      <cx:numDim type="colorVal">
        <cx:f>'Product Analysis'!$E$42:$E$51</cx:f>
        <cx:lvl ptCount="10" formatCode="General">
          <cx:pt idx="0">502327777.35603225</cx:pt>
          <cx:pt idx="1">498854950.32418472</cx:pt>
          <cx:pt idx="2">518665927.01864678</cx:pt>
          <cx:pt idx="3">510211885.11125314</cx:pt>
          <cx:pt idx="4">502202353.81740236</cx:pt>
          <cx:pt idx="5">513493706.99716032</cx:pt>
          <cx:pt idx="6">498544035.10558426</cx:pt>
          <cx:pt idx="7">501546237.42851776</cx:pt>
          <cx:pt idx="8">515174338.33662254</cx:pt>
          <cx:pt idx="9">506890919.00864953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regionMap" uniqueId="{22950EBC-E7BB-429F-85EC-D1A87BC7D78F}">
          <cx:spPr>
            <a:solidFill>
              <a:schemeClr val="bg2">
                <a:lumMod val="75000"/>
              </a:schemeClr>
            </a:solidFill>
          </cx:spPr>
          <cx:dataId val="0"/>
          <cx:layoutPr>
            <cx:geography cultureLanguage="en-US" cultureRegion="IN" attribution="Powered by Bing">
              <cx:geoCache provider="{E9337A44-BEBE-4D9F-B70C-5C5E7DAFC167}">
                <cx:binary>1Hxpb9zIsuVfafjzUJ378vD6AkOyVKV9sWy3/YWQJTmZTC5JJvdfP6G229eu66VfTQ8wLRiwVVVM
JiPyRJyIE+X/fpj/66F8uu9+mauyDv/1MP/2Iu97/1+//hoe8qfqPhxV9qFrQvOhP3poql+bDx/s
w9Ovj939ZGvzK0GY/fqQ33f90/ziX/8Nq5mn5rx5uO9tU98MT91y+xSGsg8/eO+bb/1y/1jZOrWh
7+xDj397cXtf3Ic+v69f/PJU97Zf7hb/9NuLrz724pdf9xf7jxv/UsLe+uERriXiiCtGCVVSf/x5
8UvZ1ObT25IeKY4wUViiP374n7e+vK/g8r+0oz/2c//42D2FAM/0x99fXfrVA8A7py9+eWiGun+2
nAEj/vbipH609y9+saFJPr6RNM+7P7n843F//drm//rvvRfAAHuvfOGWfWv97K3/8MrZfVff9/cO
9vd3eQWzI4kRI4yRj2bHX3tFHGEhNeaUfvQZ/fPWH73yl3b0ba98cemeV87+9z/KK+lTmds/zfI3
4EQdCQbmRkJ80yPyCGPOpOL4o0fEn7f+6JGf7ubb3vh02Z4n0vN/lCe2Q3Hf3fd/GuRv8AU5EpoI
wdGnkKW/Rgc+4loiTjn5+L7889YfffEX9vNtb3y+cM8f239WvLoe6uL+/Z82+b93B0VHihHMNQFD
f5k7+BHDQiGNPqWWvSj183182w1/Xrfnhev4H4WK3X233Nd/Y84g+ghrhTWDFP2lF8QRZYgwxNTH
wLUXmf7CPr7ths8X7vlhd/uP8sPdfWXLXy7vH4e/DxEYHyEsMEJKfe0LdcSQRATxvZD01zbxbT98
ee2eK+6AHv2DiNTFPZDo+5D33d8IC6yPGCdIUa6/mbiBSiGlKWGfcskewf2Le/q2a766eM83F7t/
lG9e9T0USNfd/eNTyP8+pED5oQnlAgNY/vj5mugqdMSFgESuvk10//Kuvu2fvcv3PPTq+h/loTdP
of8lfqrNffk3+ue5/mOYI/l1blfySEsiNPvkF70Hm7+4mW+75auL95zy5v/vLP/taPtlWfjVJ/6n
xTo5AixwRNSnspB8nV70ERVUSET5RzDtZZlPRfT3d/Ntd3y67KuN/z+uyL9frX/uZaRQcm/+aIJ8
UbD/+N0/Hg96M3uX/qhq/2irk8ffXjCsCFCnz82V50U+XfmxrPgq2P/HdU/QuPntBcQzjQgkIqE5
0DGpINxNgNvfXkioafhzFMRcCY0ZgnvVTdfn0KIhR8/8TSgFbRotmYCLQjM8v4X5kcCcay0oIYJi
xT43oK6bcjFN/dkin37/pR6q68bWfYCrEYcD5D9+8PkZYW2mGJOYUqoEtLUk7MI/3N9Cm+v58/+L
DIuaexLNm6X3ZNwJy206j0H08ZqzD8b1ekj6Smqaznpcu1iZsa1jbBA+05GM7EbJQsWuDrz5vVog
516OA3r+RB3IA22BM6V2pSdyZqiKO5nNOC6l6fI4i4rS3/DO2jcR49a8RAubmpuW1GVIbWF7lzSs
nsa4q0VGUlZOXZcWudcq7lfhXCzGkNlYV6SaYk2qZooXmjmZNLw213Vv8AdcNGxTzILopHWDPmld
G90Sl0fkcnDrWKU4nxj3scWtu5o6P52jtqzGmJcowAN002nfI67SjjdjdplVi7RxrSxyt8qR34tx
XfB2itA8xK0ktkimTCzxbHPbxevcseKcjRSHpFYhrxLiZtOlzRhYkbSmyO+Yiipx3MGJQOlCOrkm
01jY4ipQhDbGzuSVaAM9jxBdzPEa1FjuImUmd9rNfshjYYJoYiEZ8vESdBniuVDshvTYLYlHbIgj
zvO0L5SJJ2/IlSxDc447ld/M2Pi3AUcPvOvXIg6za4bU6YpvhJ5CHzeDULFmpX0Dq4ljM5ruOuOR
ak546acyXutyVccCGXbrFrGai9pkU5aIcmA6nqNAw0m9rNF8PDWiKeJMIL5esF520amR2IsETSuL
dh3XxZtOrdOwHbzJxousmxedcGsDSdVE+HU9z3hKrMpCfa5Q37h41GVfx83o8Y73mlVJWKzTJ4i5
3J+5ubIuVoIO44bXU70js+r7FNOGNBuzEvh3P9JliQPNbXa8ODeWJ2hpwrLJK03wJpdekJgZP9+F
PI/KXTFT9t6LrH1V5Q1KhOm6xyZkeD6FU8eKGFXZ0m3Gru/nlONGx3mHhhNTht7E7SrXLkGRGqs4
Upk4LQpE33uNh3mX40FVm3w2YUxbTcBjS2eaUzr1foyt79w5dIjzm87Ka1k78SqEYa6TPmujEzPg
/FRNk0RxwJV/o+oC30ZDHt6tehFnmrvd2JC+jR3cmrzMupHncVPantzZzkgRY+SaNhmQX17amq6P
VV6tFyNH3ZSUQ5Pjq24wso3nxpFpQ+rVj7sVmepCF7rrdzNrXJuiYqze9tHaXulCojbttF98miHt
miTilN21S+5ZjEgl2lhFivYb52p+zvo656k3i5VxsUQGnw0UYkIcTMUuOo8Hlk55s5QxLSr7rtcN
mTdyYXDasYnWBPuFqLRp8yiG4jd7Ha1ltl3l6JJqburH0kdDXHa5PTYZm9/oEWDXhkLJLW676u1S
GsCN16G/Mg3vEsaq5qxG5XgXjCjyuFxKiAWlnk8tY/S603zuYqZpsRvGptrUFpdVXKCRVLsWtewV
rlw4C8tk3nFHcr1Z+77Mbtxs5RRLmo/ZVi/tdDwQk7+ffdQucZErMsYrwgMcj7K9swLRk3mVzMas
rJsozsVEY5ZJUT56nnentFs1TbJZra8HbOqHdmxGfTyWdDbbHDKOTysnTSLLadyw0UyXedtEJxkj
tIhH05TTSz/ZrEtyvswszct6DEmnqxafCpL501H4ctjOC8UkDivyReooEy5ZMzirCUdteDMWi7yq
R9IkWtroHTaZrF+pIkQonWYASqydRmkWNZynoCgI9VBFC41LCPpb3k1wPPM3q43Q+34o8UaRptgw
67pjPeRtmgclIgjhFU0bbOGWzNh2J1jggFFNNYR9Z/rTdll0fdfMA2UJZn7djKzNbqslQndmcWBR
QSY5bmqO7bQpWVHcoCGTLB4QGfNYSc6iM7aS4l6MWTPujEWDu2A0WxNlIOQkBabVxhOLRLwO3XCd
WWfusIIwl45mxj3EC6ubFPMWTqLmdVTEk9HTK72s7QrxCtssDmB5u1k9Ezfl3EYkKZe6ahM71N6n
YhlhI4Tn/ta2JIIEsMomT3JvRZvkETCIE6sIK8EUVmxqiGY6wdLOZ663aAeHeY1Ohhqbk3luvE1G
4AdhRyLbZcd9y/WuLgv7KGbdvqmHrrmJxt5W8dza9cGxqOziRgLJhPwwqCaFW/RVMg7FeoJr5twu
8FIPsbVLuySVWAmLlXo2Qk2GGE2uKq6DWxcgCB2l96pdIdGpuvZ3S6PCRYP8xFLhZhdi5iC06gEq
u3iUprqcRWNvqcrH19PS6FO3GE2PURStt0WF1BQbNYTxwul1uRtXpLp0KhykI+O61u9mMagnObFl
V1GDL7Mp503cRFNTxs3qpjauJ7M2qRqlirGd8+yKLcW87NhQeH29KDGOcTTJ/CKinX4r+MJvChKd
tbSwcyz76naotD3DxdrnaVZju6UQ5NLMjNGusCWK1TC/L3w5JtZDzCQoOPqOd5UqE0NW9aa3A/0Q
/JjFOZubexetOE+adnQnaJ5cDDHGxMia4uXCiiEpp6Ew6dJVRTLOxN5GbS1PcQuNo+1IaxFXRuRp
WRZd7LExNmmzJY+H1egyZm1OEtlyF88yW0+jds26GBkiblkZVe5djntzLkY3JaLJ191coUFDjLN5
nPuJ4qSETW8L00wqVpj02z4301mUT4YlSEz9ppZ2kRtcWHk5tlH3MJbMPLJJ5G/zsNxFGBJrTArD
bCLHrjm2s2dplQu0AvWQ3sQdxKIOmNdKxhNW9+J9G+UebXFdkuh0LIoTzBa+JV2mbhhZq5g7i+9K
Qf07jvPQXNKiHT8IJesJuIEj1ZXo865M82KKxDEnq0vIony1QXhq8K5hbn5viNGPE6vt+LrJptpu
RYObx5ZT1N1MGZFyQwos9SmrkOnPrcZgRmP0sMRszPwjNeXYAr0h+XiSoZIJyM6OLHGJm0qf1jUd
X7ZIrWNqXVS9nHRo6Ekzi2q9pV17OwbvmlPeteMSUz0tN4ukNUroml/gfrY7y5eAknzu+m2XQ8rq
y77yiWT53CSkzQAmQMT7a7t2+UmljDqti8juMj3RK8RYPsVVPzWbfp6HJGt8udGoNJDLgYM8dozO
r3gt880gJ5LKxhBg0Y16HUV1tsTTglR/oupS1PdL3Wu/hUCr7xZbsMdhbKmPDevqq0GH9vUwlyIp
6DLhU+qW8jyQRpZJ2Rr8hiCGXwvgapeh52ary9GwtKk6UW15JVi5QWSm8bx43ybUefYACbJMIWUp
l0Qqom/6LNyTrs3yZB7Lco0Ncf6Dd237BlvuoxjrXEYJzwYgHJFd6tetGczd1DjlgbupPEbAF19O
bTlzBSe5Jb+vE2sT3a7l9NCzqo5ZxCAaZ3YzAye/x/MqkmHJXxaO4JOIUIj8/cypPm2p0mKHVjyu
5w6XbjmGcYChuLTNSEmqp0gWccQGanfEB7Eew78qCTFPjnmCcK3MsW0HfxxkS+ezYVX9XWhDzRNL
DHlpC4dtShik8nxx/rZbgrmFs7/u1nElOHYK0nxar8NwbZVliQ7Un6Ey0GMSASuwJXtiQpCQ+Lqj
wBtVwU9CEZb8TdX6fEw08VkeV74DRrhShC88bYdrNs1pVBU+nofBblqRz6eo0s2GIhGSMYzv3DDZ
9ngIq8uSvJSdjmnO+WU76/52irJ1awixv3uw7Uldz51LqKhds7ORjkTqKmbtBomcuoSNUfQ278UQ
nRaRr3U80Eq+mugoUFoXDNOk6sbmAZVKznEGifbSsOfirJHBNZC99fzSLnNWHjdWF+BCvr6lNp/e
EdiFSIspRzhRYG+fMurDltFuftcS0yMoxxy7sjlFd0BwIcIW6whkfejy04w281OVtcuxWGR50uFs
tbtRN+wCigaVnbaFJ++LxtO0xFDOpEAyVpnkqx66ZHXz/G4mS+ZjUoMMD17MNlXZWp9o8FgfS0dd
sQEw4zaeVje+B/iK8+DK3sc5RpDdR1abXZbnpU/HvDyeUCtpvGS8uiIIyNAma5HFp0HnmTiGihjR
1NiogKoKyhuRQJG7bjVz5B3vIYElaz9A/coMYiZehlI4KJS0WF51WcBsF/VUF8c21Pnj2Hb8ZMwH
/Laaa5WGnHc75yHMr4R2NuaLgFjj+mbT1b1LK65MEZMKyvRkmYeiiSsiwjsWtdmVkSPfCtzlrzur
SpWaxefuOCtKcbN2fRNO24ZkKA06E1mcmVpsVDXrIh4mUwChJAZ4Dc/r+Up5pfPE9FY/Wk3VSxrM
q1zrrox5IXTc1E0FR3eVx1RatFUOqdMl4ClWrK1P/Gz9tRxblPpOiG4DubksN4sdwm2XTTim3SCX
1NY2PBR9LvpjTXTf7WRfl88le//o+3W8mruiwfBsSLqYN8ZAkp4XdM/6CaUl+OEDc2y9HXNI8MBG
xTkbcnFTeMPiKs+mi2Zcz4zUvI9L3vglaatx55h4CAMQHieMjC2pp7MphyqJtGgbihIY7yjom3XN
H+G4zWBjy+NB2MdytNVJyGiVllaBvQtgyDMWl6yK/GnFA2xobPy1gjR8bPvOvANOUTUxBD/xkrl7
RDjfWDhHQPRrmtqF1xvMGn7iauRfZr5H206NXQKBM22aQLfY1vJxKCO8y1DHTqh3u7VWxMRicEXq
Z18fF1VHX3YYL2dyVei97lh9JkYy3Q+dz1KWuao61v2C5l3pGmE2ECSnh3UQwxTXDrdJyLg67V0L
pKsl8OzJOEXtPXdCLZtVtPx8GWi3a2bg9E5QuS0KP+18tkC5P3p3PSm6XArOeBfzqVzOp3kEVqim
fn1aiuAKaBjVPuGsUncL6AHnC/FFIkLNoCYuVTJ5h1ICTP6pjOZu2/XtH8nk91aHAcdrw4eLICCI
9qJoisRTzrNt1Wiz6/GybUvltnWfzzGmHpofTvj+FdDdFhoUS/DJ/EfNMXuTtoG7D4rm+oR3zXo7
LcX6FpdG3NbNMswxyouQtIQtIa7RgBPLIVxC52bLm/JkIsZv8xKLq8ExDA80qyghvKmB7EQVO6ZD
kyVG9vx8LKE+HSRrf586dCbxUrsY9EJ+W2rW79qqm29KxKBxhPJKJa52v7clRb9nqPJpOXTd5UQn
vGH1Qo49f26fhSn1NcMJMBp+nbdcbLi09tQjErd0GXZ0lpcKaF7CWsnOFk4wECm9poTTdlOTnkON
PNrzLphoM0IyPhYaAb0TpjqHQFVsADLqTR213sama9ukpsTGBJu7pZR63Fo0zndCzOF4Ck0P50MP
/EoZqURsCrFcTGU0bSDiLnFD6/J46U17uq7Gk7MZF77fQDftZMny8DYqFLrjou0jqFXW8GodNbA9
4+ibdi7QVlYOgVdXtPMC/N/Vpt/IUBbmtJ0noCFTPqUj5xx4zurk+7ku70UEDzI3GPoF/Vo9jYvM
thAfmtt2nSagQ1l0WdJWbVg2vekLSKwDrurUlLlvtnzmY1KU823elPLS86zCcQ/lQB/rHMqbOJu4
PUOuq08k6tQT6ul1lAHtDnO0AiHLlmvBFrGZo35JcCij+LlxUsxRs83noj8R8wq9qaVZxWtBKv6W
uyhBIYdMYgZ7JtvebxeoNzbRAsT2Mpv58n61JX3l3Iw+TN0QQT2g+fWw2m0h+Npf+mhx00U++hw4
dZTvqrV8aDkmYRPRMO+Aei8fclVU1y5wsmvHsd10qOqXG+SymA1LfTyqHmfxsoQcmNTKDQE6LKM2
cYVdp0RB0XKDaEWXmNcYkh7oNNAr/9TI/6oZ/QABtLMm/zQQ+fnXf901Ffz545p/v/g8T/nv3y7+
HMT84ae2T81zTz7sf+h5N5/X+vdQ4HMr//NW98SBj6Ob31EOfvjmV7LCV+LJn/Lcc8sdY5iK+b6o
8JVk8/nzH8UELWG+BksIZ9CFgXFAAWNQH8UEoWAUBCbRFALRG7QiCorBJzGByiPQ8gTXAjQICqI4
+ywmiCMpEAh6ShIJgztak/+JmADrfKEkRATEAyZBmgBh8EsFIWRz1jgLRDvHqeZXYYThqc/P/w2R
4nvrPr/+hTKhiR1FKGe56Xle5vG6LsubnIj544ToxwHR/8Hy4JUvly9k5JZpruUm79quu50E1P93
Zl6bDz/e/rOA8m+B5d9meRZevtx+tTo1uExsNOFhvfG40ijOacFxjEALgTYzbfvs+Mc3+56twP1f
3iyA74vpma/NgSoaK0QNdH0Wod79eH3QE7/5MOjr9aVuoTkI7eXNgD27wHhiUBmjAkHmVn09byO5
ii6ultbf/viG33kgBSf9ywfyCvlRPt9wLLWcT5t8yIaEhQFC1Y9v8LzQN9zzPLfz5Q0UhDjUD5Rv
JhfkdCpAOyKJd4Hk59zlBbnAgxsctI/beoGasGS4PUZ1PnYw5fGj042fTfetDTyb+ovzAQwwOB4W
vhkMSGqJImorKYZCmbbQQGrNBLLBsMjovJkMdpuBNI2q48goUsG06I+28D0b70l/pVmqseQTmEAR
ntCu+SD5ZH/yfN9bfC8qNIDUSS0930B+kb+jZmniDJqOV4dt/fmuXxivVIUVgXZ846i1Twgm+c/r
yLohOWz5vdgAbUbuWyibN2Uvx9d4alk8Z6s8LPKovcjQlVPhPWn5pm+idd2gORq7VPimkQdufy8a
kNlgtZQFRIMG2qHJAmSNxW0LUEoPs89eOCAg3dRN8NEWiLIU18HCiNfrqu+jn8TO7xweuYf+oNAA
BTVX27XB1WYxLOpAV3Wh+4mBng/hN7An98CvG8fKAVoB2yZSa3U8ddiPm3JaoKHT2pzpA2+zB3HK
mkxNPpLbvh9Iv6tFU6PNWuNy3njbT/NhUNuX8NtmbDM6V2rriVvvXLfkV7UU+u7Hvv6erfaAPEFh
gyegHVDWzHZThk7Sc8OWpn3juHLzT0z1PY8/v/4FoHNlvFPSq21XsuUkqlZ0pQ2GfsKPH+J7y9Ov
l28yuyAwjtgOsiVQ2RUzeyvWxm8OW34P0cMoG6ngiwTbsQQP9KWpNmyIpD9w93t4Hiytl3Ip1JaF
0YEPYGQjigNa7HrgDfbw7HTEWz2D9TWunhs0GNTzTVfIdbo+yEDPxPVL90qyUJg3mMVWQ7HxWqoQ
rmdrQBH98fLf4VpiD8+VHidegGq9rcoAyqCsqnZ4TdtVo9M+yrW8gcEZKk5+fLPvnCWxh2oJOhjM
+3C59ZT1dtevdAbd31UTOgzPYi8vz6DEiR4GQrYuGM9OQkVGFRcD636Wm5/N8o3wJ/YgvZjCoGqC
8wQ6k4ehGkOlvK6idRSnps8qt5kNWerfy0rRd0Ntpvonlvse5xF7KC9nUI+bdYK4W6rSn+ZRyCQw
e6eB1ql+Klgf1z20exObC18du3k1MhVsos3LEUEr+kAD70WDJRORVC6CnpGMhpTaSW6VLOlPDiN+
huW3zEu+Pux8BB2oJa3eUrR2zWbF2dhveLau5c5rKpcrE6rmg4/YVO3Yqmp+OVNK6gsilSp+By2K
859s5XtHdS9wwGgI981k2dbLLNBErPrJzzP0ng9Dwl7YKDsq8DIXcttFftqaHoOCbagyjwctz/eC
xoA7oQqQHrcwZqDeckillwFF1WExm+/FjJYaUN4iqbe8hEomGbCq1niwIOP85JR9B2XP3wD4MuYF
20Lrbe7Utl9AlTxRrOsQzIFgQFxOctTEtR18FZNVePPgqzWQw9zC9+IHnWrogJJObIXKqiH20MCt
QGFg0YHpgu/FjxX6be0gOrkZoOG0geEGk66iidLD3L4XJESmUV2087oNg+m3aw0ineh88ZMY9B1I
8D3swzxiHs2QGrYFsTCU1+Miha41OfBQ7UEfqp5GYdusWwJ1IzSQ8ZsaRNcD/bqHZiyg6zuXBiQ8
ufQX0MFDwAXaHBcHrr8H57wYek+7Zd1GWaVPyDi7NKOKbQ9yK9tDM/Uj972D1fuMsGSiMsShwvaw
vbM9NKsahjJGCW6NepInDiYAY+FACD5s73tQLlDUoSkL67bFtjwOujYwg8PW4x+v/gybb+QLtofX
OuP5uuJogllS/gRlpxuPWe98ve0nGD358T2+c+yfvzL2ZTCioxzrwmXTlgJwb3UPY1ggMbnDynG2
B9m+Bio0rWLaNoyLE6X5kBZLfWC4YXuQxX1VZmothq0JJTuzZSUv/FweuPU9xEKizpzDtN+2TZHh
pOOgyMt8dnl6mOH3QMszE2A4CNo8vrbzqethImXIsvJAUO1BFvqj0YiHoj+Gmc0pvKQTUuUV75TI
Dzs3dA+1MOIwtmaEKczZDGviPH+7aJAODrIN3QMtLyLHlMrGTVvmIPuGAQQsDbNoh62+B1rqC0ay
Qo1g+ehtR4Df1XrODnMr3cOs82sXRUF82jojLYn5KA7d+j5aucoGleNxoydoGpPn1WGg4tDV99Dq
0OizMsDqcwEi/qDcEMMgSnGg2ffQmjOuGvhCJKzOyFNrWXlsrDmws0X30AoD3qWyBhbX61BtQY7s
oPIS82Hc4FlE+TJIzj3MIpeLg+HxPpviGY8kxj7rD0tRdA+rVe5J3VA0bOpxreMpt08gSuPDrE72
cBpgfMM3+TRsKpezWDD+NhoDOXDxPZyijHd0ySOQX1tUp2G292FYw4GL78G0DXougAkPGxgcAd0W
hi/joSPywNX3cCppEcEMjoat6wFfBJBHrjNpysMkKrKH03lgMEoEK29XDP+bDHwvQgmeRn2kwmFn
huxBlcDYVgWa/LhdYO6tiyPq+dZPpH84KESSPazC3DLpmrmCzJqF8lQXAacwnLFsDludfA2nocs8
NQsftr2m73BBbgKjN4ctvY/UsBTVskT91ubRJYTHtwuRB/YKyR5OtYWhNFzLfgszaiodcn7XuKw5
zKF4D6f/h7Nva5IU5aL9RUaooOirZqZ1766u6uuL0d0z4wVQBEHx15+VE3Eipvymp8/xdS4khWzY
7L0uAzeBzjNrq6Cbu1L07IEBXXRss0e7OEVbeFEGOJTzINY/Og8sZyLvDy14tIvSrFuaAPe1rzAs
GEJbbNoUtCPSHDt6o12cuiaxLacAzYK0HX6hAPZ0hem26FimEe0C1U4iDkU9WuBJ9HYaV/aj7VR9
cNl3QVpn3cRcp22VeA0IvQRuxvDfdV6vg/zL4+AKHvjnnZQPKe1UIOcK1MH8MTNN9CiCWn0+9ll3
IRrP8azBNMJ2bAE2JXL5wrLu4CfdxehGx7yvW24rnThSRNn6VUzZ+2Pz3sUoXei6dARjB715BZjl
MaHm8dDQ4S5Cx6Wum5kAaxTWQVAGff3QbeHB+kC4i9AoUoptQRyc0zB/Bz7h10x7cexoCXchGrTI
0/WINRHt8DwCaljL9thJfqWq/nMTUrV4sqKAfx43d6OX+J4mx27QcBeYyidzOiq87VLZPGTjWg26
PtZmDXdh2Yl5ba3FpJUEtMyWPft0bIfsQlLkvVYbx0ekLf+h1/w529Jj51S4i0cLAsnqF+B5vemj
183PcdVbYk7HJr6LSDIAX9p3+VyZAFCCeOA3eZ1/OTb2LiK56EwChbPgDJQzYAph+h3MuWMXG0jE
b/cfNvY0iRBXctula5EYGpzynLlDgUPzXVBmxrGZJi4AnP5Fg1KEKvaRNaH5LiLbpp1A3/FzZa8c
0IUYVURT+nps8F1MLuh3eT/U5hy16mYR6O2D2zQf2il0j+nS1oY8EBg8E8l7YtXPjnp9cFV2cQk5
Ix9OWW7OWpL3CcZerTs69i40o6VjhICxVwEaHz5YIOHvJrqmB1dlF52toU4gn8VGSTZQBcP+o0jb
QwkWzXexueaWLjxH5K/Ez30Z0jodTzEyoO7Q0ULzXYCqRdIavZq5Ak3je7C4z2g+fDy0FfdgLUfA
vEoJ1sXaJjlNlncgOcXsUB6BgtDb4NetY6hHr5j4ur63Y3i3uulghGa7CO0lCylriQFFgTwKAA4h
Z8DiYyue7SLUNhqYS+vmKlTiGTzMstftoSSFZrtrUyfB4BsiTRXHSVwuMgI7gPZ/HfucuwD16CiY
TM4GaIb0a2NAh2bJy7Ghd/EJVlzNszjQlY/EUoiRTZcBbKZDaQrdA6vGZBlyB6xQhRbSBurV+MSI
+R3G4PrX/28iTq9CHv/MgayKDW+jRVcjsDaiMFYH94EL/YdjK7MLzyUgOBWpxRd1/g+DDG412Y9D
Q+/RVDMunlalo6lAa/mwKnUbSnlsH+6BVK7OeNoLqqvNTe3ZLU18CsTw89i8d8HZbbQ2GsTiKm9V
yal/ktnv0s5rnPzLx9xDppYA9WCnmK5a6RILXZK0f5xSsNmXHooo5bH574I04cMKal2iK9GRb6Kl
nwPFX48NvQvRFYhHkbJaI/6duXFGR0Xk6LFWHWW7KG3iNuk0iTFxGn2WLrgyLtWnYzPf36HrpLgO
W1MlcUeX80aspxBVES0/HfuBXZzStgGvPBPYkmvw3EmoXkzH3uKU7WJUdMmEBzOGrn3+PIfdu5qk
h9pQdA+QEpmvJSjFuiK1jCsId8zPUbN0h5C+dI+PipkLEwf6UlWHmy+8nipCD6LT6B4PJdc6mFfT
6mpwKixCxy7T0hyrDoP18PbUnTW1EJXBkuN4vHc+vhfJeiyG9iiofGmE7adGVwxMx4Jt/j6H5kpx
aBfukU45dkm4xlxX0ejek2h60OF8cN676NQduhMp2HiVSbPPXaSfBZ8OPeJougvOeqWSN6rXVYqV
KXKA0IvJg5R2bE12kTmD6h/0Yz6hb9NOpY75sw3yj8fG3oVmGOKdNUCwpGo6IiHPgULF2YZBemxh
9lCkvs+BSus94ib3ssxsmn4QXbgd+6J7KJLrk7QG1m6qtlzHII/RJ9ykx7rndA9DssGQjck6YruM
OQ05zlrPDVRRcscP1XDQ4X8bo8ACh3mzDlj7pl0Y6IKA7dQ1nY71EegebuS5tZmWtaqywPAJTFQl
/7I5Ww4+GhP6dv4ROMR0yQMFwQZvTtDiAJsTJOvLoZ25Bxwxtq5Z6EJVgeIdQ3MDIHbIEhw8H5Nd
xM4CCDxDBlUZypq5iLaYf+d+HZpj51iyi9m106leVqzN2IJJDuWYj6D8Hrvzkl3MinhcZMAs1n3I
1A1kM8AoFWN7c2jd93gjR6D0pcSiqr5Ots/hWDc3UHNX/NjC7AFHBOdkEnt81nyoJ3NhkL2hRVKP
0Ls6Nv9d9otmHB8H5bDyxCy3Wmcf20kcq83TPeSIcRkDY6xVxej80jXmeeHzy7F577LepvYLEdAs
qdiQfxtG8PlbqGkdXJRdqE4omWeBlaoius++MTQVbiwHc//Y1Hc36xwGq99IMlaI1LxIAX0pAh+w
87HR47fHjPYBevQQG6gS522RROqOD79DMf2dgv7Lg4bu4nTqVsDroK5VuZQ34PfKocdhAwkpMNZl
3vAbqfzyYqURt8SQIIUOEJjjr6C4sek96n9Gv+RMpjccfcnxpucDZHGYgMDUU7NOWbgUG+0n/XGB
epUtQz8N/PsIhTxw6pFYxpDGQq39zJRdLaQ3UCUrU3Sp11s7BVlfxWxt6W099guo0SGqCV8CIHv9
JSK9YSfCVoy5QKFuuzRT3hqw7eLNXmQcr9vJOEmGbyujtH4/0zTofxjocE1VtsXgousVf+8JehDJ
GcJsSVYOLI54CXWQxt400djkD2k2gBcWTlv8Emf5AhWLVN+qzuitCsc885dFCkdPTtMmOTsoTqGE
LVpHy0YoiDSELs99memOsEKOnY7ul6Hu81tBoplWEKIEzz4h3N1uWyCf9OBCeqKhc1vR17reXgRE
KNmxLITuDky5UptyS8YqTdoRVZ+giBvIKhzannukF6G1RyIpIGqQyj9ryl9q1h2b9x7n5dCJWUWM
eSe2riBVeVcn0bHiINmdkokDMiVCBamCMwRkaIIc2lsQcjq4JrvMRocNSTmadhDNgf7Jyqe/0l4f
S/rI7pzsQW91AwvHynqrnsAG625GMstjRxnZHZRtCo27AbovVaM5faDIX4H8t/PXY3tld1Bq2Tjn
lBsrnjX2k4YoHIr5QzYfXPbdSTkN3QyaSD5WOYrKRRL3D+3WHGOa0T3IK0QIJzSD4IMfVS1PY7j0
1QrhnoOvnD3MK4JM5BYQ7EjoaSTrOTaD3QoWJFDNPLT4e6jXLKelDtp5rNCo+mtR9C4JzDFGB42z
t3eUsot2k2fQrAhz4Mhmw1ZRQogo/uvY3Hfh6pJpI87GqhJTvmUFGyeCHnsWx8ewGPQq4PzPKu2i
BhGF0KUE9yaCACRb+nPXdQcThD3eS7Gl7rcGVzh6NBr6K1FaqmAJq2OLs4vZJQRVOumGEaxaIe5S
4iBOlE46PYbvhwbo27Ux/dAAyDTiGB4su2sHEn7Dm9YfKwXHu6Blq5w2aZCvopS1QoK0thULZ3Zw
0+/ym5gIm3fX26nvZFOaZWoKO0t57MDZQ74iHa3Q183GKvAD+bMF2vzPTVp5DPlJ96CvJCZD3/Zc
VUnKXHDL8yEqw3pZkt/0Dn/Bq4Nw+dsvC25rXaciG6pNRES/Kt65sYRQa6xO0OgJXkE4ewqCXPQn
ZHHQFoUYokgvLQSix2Nff48PAyk4DW2P/HPxU5uVkKiDAIVsByWOPaP3ADEI5W54s1xPphqqNfcS
2pqsgmTpHJaHom8PEdtCq0GvjYeKkAhKPevSL7ToOXUHE6xoF96p2aQeYvyAtzFgy5v9DPT+z2OT
34U2NCY9hNq3oVJ6MOXakL+2OTk68V1kN9MWGcOZrJDbXkTM7+LYHCsB/E2h/AftWwZB2CxQEKlm
CmViHlC0Gpbtw7FF2aXLcyt0Ey1uqCA1mZ1tC4E0mXQHr8o9TmxhsDEc8EWrTq/BD9kv5KcOcN0c
mvseKGZ6OkD9PpIVcq0nBq06aHP+Rsvlut/+5am4x4k1K/qMqR6HyqxxexcJnRWwZFyOXWJ7qNjC
0y5znMiK8Gxsij7LpruW2aE9FqZ7wBjN1xGKlaGsWDJARznPoNoX+WP3wB4yptXQNHXeDZBpbJcH
oyUt2dy75//+ptfM/t8Wfhek+cK9WyLc72KjE1L+0DT5WYTROEIhkozDsRxrjyHLfFpDAr8Zq9CS
q3RlMkPGjgchFKz/++/41Qba3cUy6Mzk8g57M4lf7Bx+aKL64LbfhSyULOYshBI+KL/QE+8gmAxF
7mg49HlhZPP2mhywGQMOVOA5Yrr+4HygXiBHf4zNBFWtt6OLbohsGBtxPYOzZyVJUs0d3COOLDrZ
Y8kUqgthLQeBZjiqEuOUPQcQSz+4MLus2fp58NZ3AggBSDiVIB9OXzeRj+7g+Lu3LgRpashYalFt
mv1A7ehRsvbzsXW5btJ/3CDUhehWgyEI0upY98VkrPtzIdMx6Q2S72K2w/NtaOvrsqusRsHRZLcy
Teyh7Q49+7eTH+PerpvG5OumRdkpiqGAzNdjNxTZQ8rydGM+Mai/Rcsc+dPQAY9Q9sPQu0PFF6he
vJ1+5pZaIbMVVdSm/pQ1Yfh+BJ/vw6Evu0eV+bRDhWuZglMTNet414dR+BTHKrG/mf3flZb/PY/J
HlgG99d4TVOLrZNaaPhOUTTYm467SV/wELPxBVp6qTlNiVjHh8DjVfCgWD/Jr3FE6MWm8XbLaOCT
It9qC3UFH3D+Tg7JGpdymnxXbk1bbz/GGtK2l0Hhzi1t0q8/iaT03ql+vvNd6y6khuhqvkEDA9LX
sqPbaxuB3/LMrzoVr0OXKXPCg41u+LeQzG5DID+fegV14hP+a9M9khiuBj+PLfrugQ5cIwx4QEg+
N3XUP0GQM3+IIXd97IKF0vnbHTMGPBlRHeVVvIZ/pvH0nEfN+2Mz350xeGt6GaQLh5A/cLYiprfx
aH4npHGd379tld0pY20gmw0+OdWkoNVxqw20yE85lDNhWoAXQnML5WbRHqquQa/v7SJFU56k1CW8
ClSQnilfxGVTovl4bJ12Z07ra4s3IuGVG2l7giI4lFBhDvHfg18X+9/WaZcaRGHTWa4tr+AF1L0A
VU3fQYl2/b72UfCbyuavfmJ36IR1zppYTfxsVsLTUztPeuoKp1Fsv+1gdhL/5lH9i0++R80BntBY
l4oGVkwz5xd7ld5d+kCcO7llcQlE97GqEtmD6JoWtZNaCyzaEAcAuqWfcRAdvMDYLqADCI6gEDDw
KkI7bibQTCbRbw7oX3yJPYiOwW0r28DBPfFmYvMtLKiSy5jl6PunjRPhIXQBYddf/8cFn2DstOtY
AJkOCAmC6958yWG39ZsN+++5LKwB3o5ufD7B+UT3FWPJfAHmOivqFlYe/x0Ovxp9F8muQymSwK+p
6mhGL8p5ecry7tA7jrBdIIepioRgoj5FrrsLa/gGjenBNd+FsSfwKRhhZnTaNnqu8+kiu/jQ+5Ds
MXSwCxs7k/P6xLv4niVwZEmPVfHIHkMHWOFVCLerT6pfprvemLmCF9XLoU+5h9DVCWudJwE2e9SY
s1KaFj4X9HJs9F2UwjdL10kYdBXrjLoH6vXz1Phj4rBkj6FrUtYELrZdJXwsLjafhxv43B2DopI9
jC7wK/opUndV1/fTSbXZQ8C0OR9bl114QgZ8soaM+WmGM8V6iePlI8zR+LGiIqw030Z/O+bzJOiQ
nwY3PXExVr0ej13ieyidb9e1kQ0SKTFbuAZaeMRsIvnNyfuLc+XqD/nPM9EBnb+B4YcgMm4sgBor
VQpF4WNrvrtgN4j0GDerDqwl6cuhUeNU1HrIjwHSIEj9dvK59OBc8CQH0Wrc4iITtb4fV94d40GS
PZrOpkM9wLElP8llQ8/2GSiA36zM36Xaf0lv9lg6mm4RxKmatop8QNx92MkEBKMGwqGvUEoaqy7J
N1KwyV2tFFFdW8pp5omDHKdK/WWyeTjBIixq4u+SJbGr6ox07FAFHg7Lb5d1DaYIuhvz9bmk5+a2
I2Fmz63hZjgd2hd7GN7QdXOaRS07rbpNcUD53g4wlksj8vPYD+yCXc/cwulF2TNcCNVZZhQ+Bzk9
VGkmexgeUraEKCLtObrqfi3J1eyMskP4ajj2vl17xRw19YzBnYV2szB0guNifAzjR/YYPNpasOHt
YK+2VgqeS3CbQEXix7FF30U7XJdgW0vq+eziVsKqMQCBC16tx+61PQivAdY0pAHcH0cga4qR6+ZJ
MDJ/OjT3PQaPLkqRCP4R5yBH14PyrYGNSnJsYejuSu70EsHGRsxnaFTG7we58h9wPWPH0qA9AG9L
2mWarTPnYUhFCeVqKMLA9/E3B9Uv7oe92pfIZ7KRLDHnjq36ktQz9MUD2D4cW/ZdnJIlJpvgszmT
RbZAXM2voFevBwffXcl2mSCZxbw5exZt8DDlumT8YK5C47dxmnCbBmTCqm8Sci3L7P8K9f81tvj/
NBQgewhesCk51YLYcwP2DNzFWpiIxaByHlv0XZzCRozWnUNixWBxZSR5kW18jF5N9tCvFg6w46io
PXehDotVwRirrgGj+++Z/+KZuEd/iYhPMR8JDINrkbj3rZWdvPg0FvpCNTynj0XUHglWO1LDhwd/
RBJnwcnFSVMOqz2GBCN7vS/V1myeU4zeNEN3ygADK/PR//HfK/SLcN1DwXiP4wB4Rn2GdZMvOzn1
JyPrYxffHgmWKxrOMkngUsytu0g40BYQMN6O3XxkF65e4rmx6UWf53YTl8jwj1vUJwc/6S5ct1bS
bUSt56yylpVSrH0JSOox2D+6+m8Pg4F5NrOsVudABrrsNzUURPljyk1gQL8dvaZU6KhP1bm7mldt
iRRwuzPHVAXJHgNmI4+Ss26yS98P2yuce9dPfTj8Trf+F/txjwKrybJEFmDlc6Ij8FGuCYeKo9/V
CH81+u5ihcMNytU+zy80QOncBT9HMbweCqQ9+otHcVTDP4NdoPNVi8JtQCfCCMx8OTb8rhQViZHA
jkrnl0TJAQDcfk3bhzQSQ3YsVvdyX8pkFlm8yi+5iYo+j+9EeDAT24O/IMQ1zXBZyy+S4vq74iGG
Y4BEskd+wQyiq1s25ZftKn3El4iWtIW/77FF34VpH4p23vwID1Je3wxavQ/TY2qCZA/7ChOAioiU
8C8G/KEfggdYbz0fmvX/QL4gI9RqMtBTnFoZVVQJ8K7bRdqPx8bfNZsHFU093NrZhY7RCgl1aihs
smX2Oz3BazD+y0t3j+fqAji7Zgt8LKUKzM1cOyefDAsbmFzKidW3jdyW9nHe6v+Hx/XfT9V/+9Hd
E5b5uB5cPwk8W9dlWMtIdCJWcI5H1IlLW69cFNMoYVdTDDBDHeFo7fXAbkeh0lZe8LDuuSwEvDv9
bVv7oP5OyALY3RAC0srhKe9hA1cgyVHTA0+jTD06A8PJ9HYNKJt4oTfRBF0RkrwjcDaemUIiNKb4
dEWST2PzXelWwoCQcgbDR7JxyD2fPB70DObOk1t0yT3p1xdIyC0OxpwcFj+Q+fbdagbY3togpQUs
4eOJ30SKp5C+l6hZzrIAr0BYTNCwcfioYomHTM/67C+pJP6xthN1pxRwX1JYrBAvnVvirtpgUgjX
JR4SM3wfUbRltlh1BKfkIsnSpv06dDAS/ykbC6MfEDm3UcsCal+9/3IF6d2oTfq1GCAaZcpl6UzE
TwzEyfq8oWUTn4O4Xk1ZZ9hpeenSxSfyFLstCe+jzKX5pUvsJsELm0Z/A5eAAQ6CyqWPfWi77BR2
ZCFly+BvPqyZzE6ZhAAufP6aFL6kZunHtjnNMF6tWYkKydqMmNk0aFZkccrAG3FdVVOGtBFnSSrt
Hb7W2HYFjDDRrMqjAFagVg7xt2mW6Wnx28p+2m7z5KL0mPCnTcdZ+qmd4Ab9ROaakIetbjPbnMQG
jgq95IuNoIiwpcyKRzA0Mnwv1XUKk2vCLW/sJYSqMbIxGcJu/ManZF1+TJnsxqYcHYrBtwwMpPw1
WtlqfCkGCiexJguuMpDCimEJwGLZANqCgg6zzp49vuU43sYJCmnxbcoHGB3zlOeXlLdDOabrIjWq
KT4wsP4dvTP3oTX8DMtIsj2lY2P713WNmyHDdhhje+lJYtZybFoaQyW29eKEd02bfc1mMoz3+brh
4dcmoYU596JmFPOLPEtYjAxqngkhZZ4Q0j9HPNPpBQIrfL0f4iVCVTucoa22oc08uwbcrdCbdAaS
M4XIWijsj1gE4Mxox6h6YYmMslNbm6T/gbdPJhA0ko7uZPpkNE/chk36CnjWJC+9Z6AJ5WM4Jndb
EsT8IWoXvv3RDWK0YMzoYKRPE4K2PQ+q9fGtklE/fW4DmcHWcqO8SZOCSZqrp3CeefSD9nWdeZjU
5rKplsW55C7UHR2/9EvqE9h2mhBs9AYW6DmknZNU/KznpeGwA5149iMh6aQ+g12+tSW6S7i7wPMY
4V2J+nuG/3kM6M+x1267lbHy/pVvYRSVqkUk/ewptvlNw+Ptac7D5hLGU9a/y7Rl6TnMOtV+mHi7
bu8XEDziAJ1o6AZkp6sScXprlnkY/uLo3LT3fQq3zmoce1FXU5xH+t5OOYvLnhIaf83SmOZ/RAuv
n0AhD+7QRtp+gtoii35JmlMDgaDgtHZbttzBQ8JtNxAPIl9E3tH8pASYjs/Mt2J4ipq6i26XsbP+
HExtv97kXodpxdKVh5/DtOb1h3bKG1UqPwfQROzD3IBEI1MY+bnNJPrRhNscwmU2VeIjjDvq8Z1N
ctZewpaP7DSvvcPZuSSZbi/AT0f6ccpd+lNAE2Aoa5QMl3ftGmocJe24Luc0GWGBewrRrXL3vIfA
8aVurAK9JmCueW0zk9NbqZRKi7kOdPqjbfNelc1g+NwX2RDVIYyOYIV+a4Q082le4jA4zWaIo2IQ
26K+kjnHDE5J2ESQM1wxiy5ojC5gxmmG83CV5IFZOo7vp2kBMe2cKA1b6tAvcILH8w66nLCCSB+R
LjV/1ghhBlvQNpZlKpdk/Own+DNC4EhKSJ4VhG9bd7vMYMm+evjT6bpop5mtOO83tYxj0c+4ppcC
FW9nfi7WkeQTLDg0LgQOtZr8g8Ao1w+pZgsn5DxFp/M8LHAILcD9hJmsgH09PzvXEOGLJpqz7X5Z
TYOqxQobq/wmrD1yRDDZ2vbWwGUNvqO664KXNOE6PrUU/t0nE7ooPzG/bf0nHW6kv3HztuSVlWNQ
n6Ylrv0DgVnO+zAyffeCylHsedEJMecXqMY3813O8YJ5gl38mF0o73DfzXWdTMB5w9j+QTZhz8tx
09FcUqUZPFNTbepuAXtuM9GHOYSxeGEHOsP4fg1ZfDOiZdw/jVC666bCeQoDHeiKF9Oi8+g2IrmZ
3yVmCobvcbdm4iEVxGCPDa0U7R9EZBt2goRkmzmPTda5C/6ytT8nklPzMeWure9M0/XkFiTaVDxa
HcPg64zjSKQn+DKR+s8NUsnQNDdtn9yYsWsaYJvBwMIeyaCjdNf2s1c3qpcEmOEYGOLwbBRcDws3
+yF+wW9mnxycqNdvAqLx4KTncTvScoL8YlMGOJ/qcq3V+tLH6UxuslyB65IMA8Cq0mn4BHtlZ1jK
6XFZQSBxLCrRUMja95hukrxbF990N8EQU3SOupoH9lXKbRzuAN1tN2RFw7b+xK1hYCRsujCMnq+d
GhKWpJ3Y9riFOZUGJ/Hm69usx6eH0GwKd7OHBQfy9A7uF0bfhnObzzfrnObJ9eZeW2gCNFhGY4o5
R5SH0KtrNtuUU7d4/0zyVeQFXNOy9MKoxPlWcLL0+l04R9n0fdNG0b4Qs1uTW09JuD5R7P72S29W
WNDgjyRj/Y6jHLZ8yDgW8W6Le72eBmKT+Qb3f6AaLC5cy8/LxtjSIHmaxw0fUzfu4hYeyI8s8rN8
77BmDkbvgIW+613XdiXt29F8WRWLk68yZj6TBRTCQvhLR4KI5o8Bmqnhe6jW0/z7COUV/m0SE4/x
voIgIlzs+7hnN5LNxiN/a8MshaVxYD2uQrHi+kC2B8nYNEgcOxmINIweGD0W/ICqvKdliEu9v93s
xF+Zxf4+83ARadmtG2qukg30cxIDF1ESn9V9ibcoZXBEHJmtYsGS1BVkDeX0pNqpBeU4gnznReW9
GB+JVEsgihQMrO/9OM3rJYk66t5FQ6ihv4s+a/5Ks2FpL07AKef9FLfkS2bg8nIytEYpIOuCOX3y
g6rZJdT9Er9D/4kMHwRnZruP+mGCffpAERuAxQOollUcIqr6sZYiV2uZUdq890C+BOWadtJ9MNsy
gRAN3mu8lJAxrHnJ8qhT77hBjaloZSOmM/Hg1YoLKGrROavJMJx0WMf4Eh2ssh+pVVcnV/h8I/nJ
AK1smzLPXBKfpJ3CyBZ8W/3nPoMleVJsEqzFVwVyG/nUmHR80INFxlW2TR+UUQ9VOF/idHcFW1Iy
f44tZA9umnRRuO/ZCr/ugoDAq+bCExrMtx2mED7bcZgZbLrT6cR9a4eKw5vZf01CvbhLzLiI4Eyi
IXkW0Y5kJyIADy4MiTaYpdfBMhc6qXvzZAGdyodSppKJB25q/y7zVwPUTW/k3mQZD88ZHGxWXKNI
OU56ozj2F+GC5panQzK/WlFH7sOg4SqOHskUf/OiXlxZLy29QboG10wOFs2ISnuh1769aWcFYQ0K
XjUuW1Ju25yrYoQZUnqadRjfNMgHPi+SkfsGUkqySPN+MmUbxbB2HzcVF+NI+/QuWxr/BwX7p3+M
ETqy2nqz5Y9TEOv34QKJVzyByPzQpFm8IXeKqH7vAgXY7ryyMgWN/BH9HJC1YV5KoEYOGvKj11n8
cVyC5szjPuWFlOt877jI3zULFPRPHNu4TFa7lHFbdzeU0vzBpo2/a6JVfPON619yInTZhemzSLT8
mPT5kBdNqAxgJ1ZwPhVr2OWLKRpku/7iYVXnb+Bl33xKo1Xdzb3P8hO2c1rKzW7rZdB9cucBX6Qf
lyBjL41YgFo4xfPAgptaMreIosbOzUCT9234RzfXfv6YJGnqC9fJNQOUM3KLP3VXPYBb4dcNsimZ
jryCs+40Gbihrx0Z+1OTuii4cxEFGxu00iW8021U508mWM18ceD5h5+2VMRpmXvq5ntLVdJ8Q+Yq
p3Myx0F8ozrV0Yd+dQJmr83gRLFESmefiBUqfDcRS9QZMg1+gCSBSdvbMXC5+Bq08BLuy8R3SXcK
Td/OhU06pKL5bFlXaoEcZSlqEhAiCp942/1cM5i/P7h1dNsPmFItSIfaOUuwuwViK1FFD8JQf4aK
Th1XOhNd/7xGePufx4ESeZkZzp0TXjQNu52u8LvzxGRM3oFU0yf3wM+S6BTla5LfRqBNrX91AGPL
d9bMmQpLnzeuvTOTIWFaQFAkQ3t062Phn/E0ZjFewYBsbvfGCINzoR3YEj0qiZB84XisLl95wvNb
+n+o+7LmuI0027/S4eeBJ7HkFjHuBwC1sYo7RVF6QZAihR1IZCaQAH79nFK757bYtnTHcV9u2BE2
JdYCIPPLbzlLjxFZaFrHP/kmrL3PLQasKJPnnsJxEU3oIsHqQLIUZ+OE6G70OKdTm2vxkYHTbx+F
Q2x/MmaQQZVSPng4r7KOetM9c2s157EXBDyMrc10m8gsbIIrs4p5+RqB7t+86hJsto2oYFt4tzTF
LCE4QHt9A49nWs+bboK6606WXtDfMOwyREQS6kEgPBUzR7Ow6EBr3lchKdw+rIuatGm0aqQAccMY
yyED36P+QMZXDckyqXMuAhsX624rq3XudrLOa/3YGK+ftn3lWXkwRo4UT2yVTqdD0MzT51pScJFY
UUvz2bp6mLYqJ62XyHr0j+WQZywZMAi3p6WqohyPhJcgAxp02ROtpgFJ6cAgJ/M4rlDJBUF6yE59
Hgw7l83ibgiDxSI7oOuqrpemaWINb9AYpLB8DOEvJqp+uzhBlySHnep4WEODAq2QI4+Ndb2nYjta
Z26573jxdYK1idisNSFFytz5XI1zA4+JfYY0+1RCmgurLvTb8CKr4M96VPnSf5QCNyENrY38JiYl
IA+PplkrD1nqQrzdvGJd75AH+PzC4gionp0Lyx1KAF9+6iFxzouEypyUd2qiRQFJaL9l5RhjkdEw
EYiqC6o5D8S5lRd+eSUqR9ZEY8N/qH3abpqsZB22WjZe9AQdjEv0K0J6I7qZ1Rdu0vIFnZgnpB42
YLBUYYCA9/CICe66IM8+Q8+iKtO8RVAsK11fWkuQma0QGHGHhosiUesCwxHQOsi+5DpsLgcbmuZS
Z6M5jkr11TMMou2bN9TGpPPo4TFGM3+sx+g83KkFzvY5co8MuYRN83VArg5ck53jxvF2C7KyZHGl
XI7cAKPKCWZ3Yka/FpHQoL9jqysHlgkcGMW50wPit36skYzFAQUC/YBWujSncBCDdxNygPgACuJd
Ph0mlue2wUMZF2LA6M6qcjOTUFR8UwlW3uYDvOE3Ptgrw9d5Cuop8Qp0rj5DqwFuuJoKE226IlgC
LM0yuNcl6pHd0lUmDioEUBVPo4aLXR6MxRdBWxM8hm4spmRpjY9qh0fNNMfVJBrvU1n62Ys4pyZ7
MYNl/mFh6s3WjY2Q7srBRzLbRvW4l/AEEYlkun3rKbZsLGDZkcAWhESbRkbiW/OvDlfchEVsoG+Z
RShlYKq+nQPu+JPKPQn+cSkzdAY92UIZyShIFKRISlp3QVnff2maOfQR56Ki6h6h1CarJNCFC/eV
jZZXlM75etRNkL21RbNKCv/vZQpObeGi4YOXEUbffFhm0FeUlgU6I1VOT7LXNWIHKZYkyP3B3WiZ
cQVeB2ZLUc5yclN6jKGbjdSDHKmDoOhWTpoF6WxXEm4mNpkpbtpxvocmsh99VFpOt54XmY8i4/4H
YD/suuszkID2Xo/CeG7aedqwSEDQd60m9RH3vD52fg1YG6tgwA2Nk6g/9IWUQ0JV17pYeVn9BKbu
HA8U5C2lIseOelbeDWduvmRyLcS2zyC9sGnoMu8G2ErsfNWQQwRPZsS8LjSPhczpcq3yHuzhaYLe
T0yHMbP3boTE62cIiKA4M4uLiie0hkMes2nBfQhcVSEsyNAPe2QcHPxjQeyHYmZIEkO0EvIcWUZF
PcjD8tVLNWDwdENFjr6Jg706fEq4XstdoIh6hPx6Vd8FogcJfIYDw12JLxKH5eSrMUHYXqyLNXpj
4bWqCx4locLX+dD3meu31ZBVRRJEXLmXM9b10HdN2x5nztcGn1F75q72I9dchzl3SNiWMtwKobx+
Dwgld7doRXcbhImu22pKK5MGxdT4gMvBGHbTO4IgAn2MCzwLtCMyRXuFctsBtDwti70zXlFNSUdH
v7nwvKldd5AfW189CtukuIE15DFf+xnbJxO4HbUjm1pGYzIM1l2EvY+Esyi746IKegf08gCGAPQd
0eeAUEMY8ezJWwEn3wowZJYP6DPNEw4iQ/xXK3QecHjg1CvaA6YZVXfoMKEoPxfrYNoETwqEd1EX
yMwRMZupTYohU9Avh3iRvIREmuCJdEyNh7mPBrHj8ACHNWo2MVHGHoXs4dbJ8LwJvWrKc7grDqiY
EHzqtFqNdAcLUoaMg362DbYx5l1vI87O7KC0JXk6QVGbAInZBpH/2EfI0NLJSV0kPJoYuD6WLfVj
ySBTkxLozZdPDRoaUdx2Y1F8IPOK6JF7HvMvGPdbmrQyaIK0RzdsSvpuQmsrBglqztMK5EJyHalB
i1sYgpRTvEAFWm3GJaN9vARrhAxGKt9+8TRcFWIKqoe8hZfNxHfFohz/wnBR7qNBgspO1PgNT6KG
18FNkzsC0WSFoqAoTdveLSDw19ugMqRdYgqy/YQGZtGtOQp1i5YDFvWMpBAe7dkAY21pssuiJ+V6
8CMyd5dSoU8bMxU66KWrQr8RGpbFVbBmHXBJGam7/SgmL7gBb5Iz7Ckdrg7zn25RW/g3Or0F0k21
CaYqdHzpXGs8GCSuVhy8Bu2UJ9K05yfEUPikvpaqAhkVBVh7NaJ/WCfgV1gzxtBi8YMjYQFFcUmt
1+1L4CymFxcs0qQZY5ndOcRrl2qqVL1pwlAMaQBHGlvHg26XYotqsJHHLIL8GsCXzdkeDG5pfVoV
pZwvMku4SMATySVNocRAsKHKrMU8G6PQPr9g0xyuyFmsivZoEvSY1g/I7WL0Yf06BmF0rdIBy6DZ
RvPoD2+8pHXjoXbwIxvC7xYiJl9V3Tbgc9WYkFkcpi3yxCjxGi13LFDBMh9qX4TiEZrRrT05lPaz
woWXURUhB5nD/pryspk/erga6cWFb8N+3J7VrFGQTmKdoqvxXEEfM6+vZyRfwMtCYGrJ8vx6aX2D
YkWPIcMGj2r0rHiCWQtFtUpMK7sv5YLqGti+hbfkTdvJG5AMcIqCqbfgNk5wq+n1hZH9KK4pgkeO
VFFU62tdYBrxuapcX2+jPOo8h7urwg5ezEyXtxHSfezlQPKIbhVSo+GtUBF1Ira+hFqz49EoHnz0
50rYv6D/b1+kjsb6UXlj7930OQY+t9O5UIViwSKaIOHTAF1j0OaUbg5Fi7kXFkmkwq3mKHzYBj6K
43AEAzCnLlkxQ+pR6ZaalzwllFlxdAqTpBOya8FOSIsic981Va0veB66/uCNMGb/HBKSkYSdc7bt
2LfeGDc8cN6pJ1CnuvVGM5aIcZChTyQy426zjK3QV6WxILq0lPDpYW0AaUwEMRjylGHTQWJG5579
IphR2UPoDIJ/B3+DalovvBX23UhZoWvYHJzKwwX5FCyuE5/PdtwvfSfDvUaX3e2amq3kEV1FSi/K
GpPARJEWAIAN+MREixRrc0Vv69xR87aDDoIxCVlbeTH23CVTZokwa6SQx9gSH9DqYVt6PuY9rMOI
Z4kbWKyJeBlmRVNdcBrt7TzKda+i2SMdJN0CN0r09HJ4pfWj9KsT9bUxj9RAVf2N59HYnpDYlnzb
0GKU985hNJM2uahysBMBSLspu65hxyxvuvreCdyY4xKI2lyQEZY6lxO+awBH82WlN9XI2/xirrSs
P6DQK7MpISOy5SGtetGibR1Bo60kyYjNrLwE2h9sUSnmgFzIbQ044FnCmH+CgiExfiIlBDDbTYtR
kBkPSMA0bqzlldI3OKc7NJ4BxsEoDbmbXO5D3HaQqyQt6vUDpifZvJ2wk7dyXfkJRTTzjoGXSSR2
jEC9LjiP8USwIxVjaldXfKCntenBvPaDpbefXDlKiFbUI6RDtjZX81LEvmOUY8YZAHRFBiOmhKGx
YT63EyTrb3rILphge5Z69dHTmCnM3YVe5VQlsnWuTpdWnx3lrGFXVGdRd4jA5HX7oVNjmObTorpT
YKBTgxYpwby1XzQftyWa+H7sGd/3tphR2jJtRC5RdqrBKGRIYVuGzzOHi/wxW/NqvoMkQ2TRey8y
vb6GHQ3zF1X3pDmQEFTHA0HXd7iEaoC2Dw0kqZHbdDSaT37kmeXrMtBKnZYl9wwafHMgklUiHYnR
Xx4xWymNAdhvsNHlSFrjErvAOPSg8RWqdFyDoE6AjWeYmUfRGV47ia0EsvmqmeAM/IG4OjeX2q5+
d8Fhe7eenzbPwHWQdoEzvOFR9YI2nxemFRWeMhBrRT2TmA6rvd0gs65xQCKQnst8p5W7lp6ewmTx
PF9js4hBgy6h6PkOSoV2FTIJTeW14VPjQW6g5OXreD4fX/kI+QRwyWl+GHq5+DFBvGvuQ60Di72X
03awsRIGrGq0mGAUxQtSkjQMqAd4TZgP2VVQcOu2CKPQQpyarpzebDWr+dSvvKUf9TyyCMXLUI0X
y8LX+aPgrZquzxqO4d60Yxa3ELsZYmSj+blZruYJZy4GmDdiWSS/MAWYBlcYlLQgvCM3XtHaGmp0
rSiMKyNqn0FcHUQMYlHgNjNTNbp2eijuAJPwkRFNMGW+q4BsxLkIjw1oN8pJZPKRKyKBNO8I5lnT
rsv00Nu4BN8vinsBHEGYYPatxzc0knI0b9GwIfYZ3Yq19GJmkb5WMUWUteghNj3YHjFE6lF3bmfQ
Q2EO1M0RKz6BYb2MOh4dTGyGXTtZWlaJG6AfjjyUsJn6qQ4LQDnS/zDaQp7Xo2KHSVVoEwJEkIk9
YYcsgVBy+CHEq73j5IpcHWRx7v3mKL9ndY6ZUXbdB0Zv0C1YR4Csvcw7/Ec2zmReTNTsIdQ9zylh
VT/G61LQawysujFlGcjffw3B9F5ZiC1R1/adaTZEPlXRA5v+Grj+vaAQbcIJ4xq8b1jeCTQtSvoX
KTTvTed6qDXKrOR8i2OSoIkkJ3JpEK3NTzi8fyJYhZHB9+hItMICC0QaJhMe9t9Q9KU9ts7roYFo
tELDKZgq2AJwOQQ3s0HrFgVW5ZGk92Y8px9DqM6ooj9CG70DluUY0cylp/m2h5tpk5YgtVwCPDgk
yNcwfsQsTvxEaeDPwFTvsKB6MFhqwBRvIQgw8Hu79NmYqhx5bupwMkGdFPIPDbLSeel+cof/BGT5
Xp2oAj4Mp0lAt0zAk8NCdmYzoNf8kwv6s3d/hz5TcPQzvJAUyJH2pdb+oxMq+wlc/M/e+x08FGn6
0Ko8o9sFth9xoZdDOTbhX3zzdwgz6/u260dGt+hBbzBILePMR+fxxwvqz775O3hoNk+lpbJk25x4
Bmf6lMV+gdP/r737+VP/hQcd1CoEOgj3JVhbaPNaCZfJtb//8Zv/yQol4fdvzrTfOjVXWC4Fl8Gr
QU/JJYQtAXyFRNCqWI1AY+9BcqLqL9nzhe9ligqROw7NFrqFHSr9GA3aXFU+2qs/vqBvwfUPdjd5
t7t5tYRoC+XRthWyQAdadovDcAX/vC2+ZY8RMm/8SRf5HduVqnqo1vLBx0qj+8yUY4FaJS82cGd8
nacQ1s2x5UjJ/vHt/vM7roj5+3/h5y+9QrGfF/bdj39/6Fv8+1/n1/zP73z/ir/v3vqr5/bNvP+l
716D9/39c9Nn+/zdDxvk5Xa5Hd/0cvdmxsZ+e//8rT//5v/tX/7t7du7PCzq7bdfnl/bsktR9Ojy
i/3l9786vP72C9CFGJOclYn/818/5PffOF/Fb7+kb01R/vGL3p6N/e0Xzn8FCYX6lAnk9uf//vI3
9/btb9ivAGBAuYn7MoCH2NmFqYPzafHbL4H4FW2IEBAZX6J/gX7BL38z/fj7X0UkwKsIC30f7xj8
8s8vd/OPtfKPh4I78vvPf+vG9qYvO2t+++Wb+d3/WVK4OBHwQEaRz0IIWEjxLpyXHQU4TWIsUmp0
sgFaGTDQnXL3VEx2ugZQ8GH0tHfXhRYpMQbe6giACxANwKfWSEmr5lNb6+kZWVV5yGoJQ/CGUcx0
YfCOloLdlgCM3c6MzHd4+wLJn1M3OZq8b6hBXtxogHdcJUzoKnS+WB/1N0q67GEIMB9FLWg+hn3U
PvcCwtgemsqxyer6ZunpXd030xECkYBahcw9hhUjG1KtWZxjSJNKAC7u+14+ob0WJb4DIrOrh3nD
PM/tSAcc4RwEZWqMQtK2DPekDYszULcHa8LKOzV7dTqOdriPWkhomxy5eO5gQS60pXugWIYd5h3u
Iw5XQG6CrPmK7nl3msK8eBGsHdCeMPZl7IR5qMaghWp/BnRExMDjjaaQl2nVzp6P+VTmf64rtMDh
cT6ivBLy5HwgZhJIhveoAjDv+AwHkBISMJJGZQzoLPnU+1zGJFMOADLQY/tYT/SSWhhvxAuvxaPw
GnMsBr9FniFWNYFS3UOU59si/3+92S/LLwCJ9l/t+93+XYD4/ygkcEnCIAx+FBF2GMXp5+8Cyf+8
6veQEP0acTzsiAGXGpBvGeM/QgITv/oSSH0S+MF5l0c4GP8ZEqJfuQ9er2Q8EOcwgi/xz5BAfvV9
HgqoAAeBf44Y/5uQcD57v4sI+AQhCcjf0g+4/17UQgZwDjTNzDeWngEu67osH4uAzT85Kr/PVBF4
pGARYg+TnAW4rneBxzCUKS7vGEYy9fR5Ip7YYigFodXJ1tMuR+m4+5en8Aeh7ptw7PcXJhiaFRE4
wASDk/d6TRLVNwbcGdtwH070MZo1TZGMwB/g5ORhlwIBU96LkVegCIi70RF0L5F4rp+7JfR3ZJDV
BWAL4YU/TMEGO7S6kEvjLtFhWE/+XKufcN/fnfb/uEN45BGlVBJO3su5VNyrFzcDig2h4/bVTUud
GODG0GwGqCStvEzELsckKi5F/6p7sr6Os3CPSw69bgpUz9d8HOsPHUYIANut/dcf387g39eJYDAg
JRxnWIg1ifX4rzkcyhmiKrmwzYjy/BLmnvWclLQPU25ccVyqmSPo+qo/NjacN8Qj+d7mwbzBdxb7
M3YM4TNvr5e5OEKV/kAK73bOMZmOs2kEdILBPvhTCPuv3ZQButP0Qf8y5n69a6Hqd/fja/lG3X6/
NGCGiUM4DCMcvO9qAFGuqPrHkG7U2BSnhWqRuDNCPZ3B1rtwMBWvkzYkdOP1xr12zPUZZo8dBPq7
FifCzKR3O86z/cQQ370Y4muntvbo0+zXW2PoJdcAjHe8nBLeePk1kILTwcJzYqPz6pOiQwFoJH2S
1IZXFpCkrjuDsKD0rRbWHmrdsCuE8+GEen9VMaQYAHUJMB/eFm2HMTjnHBMZgdYEWjeXWpHiVTAN
0yUfkJsj8GHrpQX8M48LRKOjbolb4irwpE17QE2ffnwvv23cd/eSIy2JQu5jOonWxPfrAnAqzPLM
Qjd+FrbXPSYvwHg4ckICtMPM/6tXufkaAo3gYwCfhER81I37yoZGv2DQZC8hQQGD4QBsByC9mybl
3gAwc9cBWOplobrpgZDcT5PJ52Ou2uVVjs6/H1UGokAze08+3GxOasUgP2lUSeIlJ/NJ1GO1tSMj
P1k439oS/3ax/HwkCMDesBXeXawgCt4H2AQwc5qu8jZAmwu3NjoohPUbD9OyLaT4AlRmzXoLCE1+
DBXF4AstebX30Zn/gJ708qZdTr78+Dn8QXwV5yAb4AkwAD3fFXBNDp5MQx3dgGEEyKbuv0Lz5xDZ
egYSYPpfaSt9C1UikkEgIa8ggL14V+f2OB+cWM5Qv7OuFQF0+7yLq58wCc9f+d3N/u5T3u3SRlQl
5vSYc9dhWb7BNrI/LWMHLE4Eyc/tj2/fWbjl/WdJiTMaJyrcjs4J+L9GNyzJSqlgoBt0k4Nj6LXr
68oGdop0SO6C2SDswg9IImEkpLuBb5JOf/wF/iC8yojDZxvANSTm7yUbes9RNRSUQnOHT4++G4Cx
zlb+k1M4+L5IxjRL+EgcKBUI4QGm0u9KS6iZ+mJpKraZqL5TJshBElogTD/dzij1ZHk9d2GCMuD1
nJaOReNdr36TxThPRFqFmNXJcTTAAkf9LSZGbsdza2M63xng6sAgKzDxKXPgm8bigOlMsMSga2uo
2QxvVV7+pJvwfn1QIWgEM2gOVfpzXvWu8F+jtR5GpvlmwLGTZIAExWyZ8nRlvfeTp/Nvtw3l1/ng
8xkSGJ++9ywu1gyQZzj+bXjD8otsqb09J+t0zHXXbEOTjXvcavmTD0Uq+H5XM0KRCSBdQmTlFOnZ
98vSBZYGre+yzdS4B1rW/SbMhd7JbHZPgJ2hmeLP5g6QoANwdp+47Kotd0vwXOVglFhSHJH7oEwQ
HCASdmOUOrf4YdZXathYgCSGAqv8lAXmUz/5u5K4PgYA2MRg8Afx0FiMpN18oPUUwWbWAIiO2QVw
SACqlEsB1CHFLLkkC9lqP6OXos/mNNfkpAKv2fLZFbHMwCIKVXs7DoWMuyFX2EB3qFsSBP1DHYl7
DHrG65U9R2p97chqrru1pWlHaf5kem+89oYq2LrK5Gm2Vn7cgscWa8MrGNNCShs/N9WnZfV8gMpK
CHXL2UyvQSP1LioiCaaFDaNPcxlgTEPaB6WmGy12I66zrHL/SwZf0Q0FKiAGy6b9zEGOWWMLKO+W
DnW96Uqp9nNDW7RVdXsVDVV9488sGwHvgnILULo4c/UYvAHUKS7blptt6ed+mpW1yxLpT6AjOsbb
NMMp9RlqRm5TGgjZYvqdqIbdU1X2qR0wtILI1hhhegwM6xGTg+g2K6Yh4eWymUOykf2874GNAO4+
BMYQBTvmSnOUguUjv8Ky7FS78WGYxrcK2eVjGWDmHa4YKwKf/rEthgvTzmZrRjtdZgFgh0NVhbdT
DfhavKi+xXs16PlBxRX4o+G2levjnI/icqo5Bq1KA2075oDz12JmiQ+sx7UGPHznQxLsxkLOCyQF
PLZRCwxLsiL/KiYrd/maGSi1CXVrGuE/dYNqProy3HUV+HzbsprFDSbg6tarGwxS5pwUgKUEwwL6
3QRsTr7a2zBbRhBKQeAcgDZ5AARS7RRUWK88NeR7cAS9uxqJ1hXsPoukIgFJQdbj+GSmrrLVGze1
m8lmhBv2s5f5+tADK3wVoEOfFnh6+7Vq7W0xNi/gAy4v1fkKHQHASmfTDclhj9U/EB/EOdBTrods
ucw8bnYVqdyh9+v+C0RGigcgKVHWh5Cno6MAymmo/QuPN2tq7WDTVa5NDBQLBSrKFVf10K8pUYuf
YOzZfcUMft56U7RctEq31x0Vb3A1+9Rh+CRjwANBZ9Poqn/kINbuoxzzeozNGuR0M5i0plgPwlUA
dOr8o1bmI9ooYxVbzL1fmt63jznMrfetHFr4EC39RmVdkKDyMSfdagzRpWb7SgOipj2Rbyh8qBKf
sO4x0p13WeJbpZDexC/X3R0i7LwfwIo4ANkBliDrcpiiuVNmpreQ5kfgORj6PBLtz46Ec1KVBX7B
y4v7aQZKdponb1tDwPg6M0DAAPYo7uGb/GIE7e8a7dg1IBEqxh5c0wgYtUPT0ptVkfB2LFo8kwCo
m7QwbryIgBXBprLFtpDOJSCEYBTbqxOvJtBRQ1bG+VIAWZ6txQcbFj3+TK1HQsBjpT0YBQtE97eg
iSw4IAbA8vyiejaQpjpNgGRclWvWAPPUu0uM49qNB+BVWjTVDn2YT0PRmi2sNbs08poBcVWn9QSW
3gyrkKu+xjB28ebgCzhFGNIJKKDACY6kJXhiN4EHBzt4e9UL24Zt9BhmAwDrYV7pTVF0qc/ra8+S
8Q7Wg0e/nZIxBFy1rh7Q9+pwxaq+BR/JT5qlDF7JOjdA/1bI9IVbo11lAg5K7dpVkDVj1zrATAYE
1HU/zOG9n80J7aIgHscMQG6QdroV8mSY3L8AWHssfJo2Uf0CmjVw7d0U7ZxiQM975L6vVWqKebrs
6JSBd9XDTpeC0vBk19ZP1QAPuc85yrMpLsBI2C4VqE2xWvXR+jZPgjYEN63Or8YVbFQbOD8BcnQF
QAa4n9gb9JgAfNrBGst00ZbJCDhjl10g7eh3fVXVxz70phvPL4EBIV13KqDuA1Sq6e8iNtwWNfwS
+kZ6z2Wke1C3CMRhYfb2mHUi2ligHU9lps+YSBgTGMDbr7oJ0vByFiu84VTxDPY1VO8EGWPOcHLq
YBmwL5TcT8CYJMpWKAebRaQm79uDCmmJ0E9BuNE1uYQh57i1A4J3Vepb7X8FejLsYuYt5kFYDmq4
X6ibwDXLHctrcQQSaDnylVdHEoXLBri27GO3yuUJzBAF2l3j3wGkOOwATsBZiJn/LtK2/AzL2zVR
ESgk0yDOgF1CDmUhoSIe5jhuiwUqEnWRzsC73KCzYzcEV3sCbp8e7WToKQMvbVNkE3kISFHewpvw
LPrsxAmNXHQdZZVfAuSF/zNyuhp49QpAdfVQ0JYk5Rm/jSW6gXLli2hpsYUlFYDwXJ+jC2iaAJU1
Z4rPytlywFxwE3r6Qo3XlJSb1rDuGlaIQwwoibCJr1i28UbBL8OB9Xd2LekrLEzaJx50NAF093EB
7C3tC4Ljb7DTjp5h6LEFQXJHItnFXsTaC1sPDDEsguASB2wCIFiTcE8P9yC1RRB8gtT/tOWKFoch
5GpLgMuIG8zF0jVqsfAzqz2Vzh2LDlUOSnQnyEcRWX4j8Pp4nD3vtgNn7XIth1dmAn8D0S4wzMHq
6e5BcboCg2vPTfQVQKSLHCJtN+BzsHRepjrNXVEdYNVKHnLA6hIQoqFdwKNLk6vNlGcgR+lsqzMM
p9AgADd88nx57SClcG2tyT+gxGRn1m/pb4HCYUXMzaSvMD/IHrnm/l3bWnIZWKcuwjyfL+d5Nq+w
2AIYbhqK4sEBKnnjkYi+gYUnv4iy6C7qsqw2QYHX+Rl0pDTrtB+XSPq2Ga1CyCjM4fIcSMNP7WQW
D/i/vttoybs71fHuUAzV9Na4mY1xFXrqmGMACOdlFaqY+yUw1hlykgoEDZH2FOf1hPZPH7cMpGbI
2UU4Ksche4iUP+LhA7EZGwd++wLOcYM8c2AKw3Jws0oTNI89lfOTBqgYDDPTWB2rosiyTTWGBYNO
RiWvgIQDra32XBqiGAJCNfPop3zAEQRpi+YTC0a+k9TzFpCRAWJ3rpWXshkUvjxGKS3ymQqwceUN
EDUYvPV6BrAOKRPIntdqKcxlNVV3LVtfIl59HNto3Bag7l/oHF6747g+AeuDDb22YLQUtd6P4dpv
QPHsYrBSoXUfcChgSL0O5xYR4C0tWHmqEeMpCLUPuY+x2HLAai5gEgw/YzhAA0NTuG3WAvkDkuIW
pytgWGELFCDwUNXRA4v6sZvX45i9AmV7J1zwAL2IZ38oDmLJP9PaPBVBFO3b3GtvBwCO94Z0QNeS
lp+aCbzUtOnLsyWgD3pUj4HMVUuUTjlUPfdt44Gsx5sAeZKgAM9Sbe89U9cpONGhiSMVjFd1V+ZR
fCbxPkPARIBI7oLxZshoftvI+T6b23APW5/uEwD6K6YQjoR7tJbc21QB3r62fNgtcw8CuFJ8D35p
Dtowjr1XQPcmNF99jGoiloG2FMK51wMONrG6vxV55fYT8fNPXW/9WPuj2EAxAgIqubwIu1rdshoN
FyiQAGE3mVId4J3jHomGnTNqlSkc4jKnKmH9ipqVYJQIyBwr/5u989qRHUm38wudaNCbWzJ9Vma5
XfaGqO3IoHdBMvj058vu1mhmAAk6gHQhQUCjgTZVtTMrGfGbtb71m6+ptyU+4nbTaeFxsXp95rCo
GsSpmANkj3k63PswB7Ktw6h121thdTc55IpF0oNNU+aZv89DY+TIdRobF6iFVWcIg2ex+DQMPkPD
F3ZczQcNu3FmRNHssROGPNwq3ItUIGRO1kcsZfEUVjUSc7nuFns0vniGra225+RQqGB9EJOhtosf
YiBYVN8c7ToQFyOzCQQxFqw2JUrze4L06i2yP2gbkJz2KgnkRoLxO1dp8IJg+WRVQ/Mdy7PcIy3P
np1JNM+ri+5dtWxXJVJamrrQewxDy/jM3DJ8UoVlXSzfSCK+ZfrjdhR+VmmTPau56lz+ZWGe+9y1
IsQr4QsL5PGbX5CpsFGj/MHBUl6zaV5eSP6T+Ub6RbMzMWF9IonqeA1ZcchSQifKUaZXc01Ry/YE
YTR5ax9bhHZXad6iYISVvslWJfcteBAeIGYvM5L5c0XB9laBsllBhoTlnpqnbbfdxHYuqJbw0E0+
IASmDPKeyeD0WjhMBhehq1MTTgP5xw1mLWPIfMYpa68PNfXa2StH79dsdtbNwgctiejx9hG1sK6z
SMyWdXQRj1H00U0eip6hbFRL8gu6PKgPWT3nb8NQ9R9d7hjm1jZYHBBlg2F9Q3GevygTKrAVaHPr
gGTDTFRVNDZBWhl3XTZlV+EZ9dbE73CYkn6KhG3iW9RZ/8A1me9QpwPI4SJO40wH+lWYdf0ipAC8
VgZQTds1oTmsx2vhL49+gtQuIqlKHVpegkDH19a/+UfHi2enpLQsdACyNBQdu44lDdwnkaVyA/WF
KiSxCtz+6INfzNFkYGoY1Hf85+5H2SbLdlon696cKpzVgoLnmvRi+kKZm3/gN6z7bWKye8Q14Mzy
yc6ykTRMm2L3L3lzgyg96lP9xAtlhN72i6Cpquw9l7reL75XHQpbGPZrlSTD78nKS1prJof1yXIq
DyeK0u58DjVWhmhNTF9vSl308w3SL8T9XzppU8MD2C6u+66qpQIEFNhP5WqHBylkp6NqasYgosLP
G552cqW39Jnz/cimm6NghaATJYUMs11Vo7EbSW3i0l6Ddov7W1t3fyuspcuiKmjyNXJJcTkuHWGD
BWiHFzm5KP0EZtC5Yy87iGD5vbbhirbZcubTKprqu4uFcDe0+K9jzQ2LRnOe7LvKr9Y3q3aG34iP
vIuxuuInL737UMlM1gcwv/HEVcgx8M/abSw++jo0XkC6DkqvmzHXuGMalnKeTxVBHpNdyk2HKele
TqFxRQmef/4l7/bnLvie49Zjus7B/daZATSOwJ7P+ZgFIOBmUXfRzbXygbG02ZStk7yzUuK5mkpJ
oyeb53pKgrukd9NiJwL7O7H32z814s7osDxhnrm/CcWLAv/3ujICi+pVpE9S++U3UinHnW206Rm/
v3mP01Qw+OhV70dqqoedrtfxqKvO2rZC9uO2spr+jb3+dMi5vl7xnicjJ3zm5RGm2uHUrzm53ZRL
23luxgOPanruAmU+4AQRHlyDEb7Qgv5ZxOMyJnW8LDoZcMuCX3SWab3kpkljQDf83XK74Mh0NT1b
0/JrMKdf/SBeDFqAqMwhztgI3DdBQ1COM3OENm5NUHCbpidoGOEd7lP5C/EYOmqshBryT8jNUFFY
R4Gw4Fh1jnkTvsshXjGP/cLek6DI9u3fg+XOw4/bjyAq0JtRHiyZk4HbtiZc2uskae091pka/612
otZE+gsqx4sandCCr69u30PQKla8WaKtYWkFqP2WxH+YUN5fRs5gl5eVbOSIuDIKC1udp7Fbj/3s
IILt9IfBd/EibKLOhsaE1I5RL9BY0mDZ9Hr9DBRzuHQfVs6H3wfzvdH59juiRl4513DEfHE8suNq
tkyX7Fdup9gRWXeLC9fuVSBliKll8mgui2BzU/ZnddWd8SpCBxi79qcuF8ZtlcLF1tLrigU2jt3N
YxIntfbjBjEVb6HpHgdK2jRquazmaFy4ksfCWvZev4p9Ywzlpuo9WFWpstrrYIl6Zzg9JDXfSo2I
k858brEN/GCUkYebOQ8WIxb5ciQJ8omskuwBrXVUhWIo6QGVfUkSFY85n0PtaQhZQQATjN/4iE3D
cli6BjOf2Cw8N1P4Pgvbf81WzzsVum/jIlhNRrPVsnG5e08q9+xLMCnvlpTRvU+ml58rt6piioN2
ay3THEtsIpEThvNlmYOClGJD6G1oZ2zravqrRx/V786Z5unc+6H8kfZQ5lso87HtskYrZFq/VOBx
vqWpWp+ESP1X9vUw0HxcQTABVGdvybJqgKbkpr1x6vEmEJElM9jSQrwJW8PSMoGQMbZHc0Xr3mJJ
ioGg5shPiqmOHaT1UegsldzP1JJ7runcQEBtzDEBSEm2IVs5pdzSOLZliIgcukgO9BHewxolqxyP
bKGDNdZD11a7QfrqCcqKcSgp7xtO06CbabssmWJjmMWjLHV+7fAenoKuGvdZ05cbwmW9u8Wpu8Nc
mNj1OkxMiDbpgQYgOH2St5B4mgd8G/aLuSRR3VufsvG+QlQzkQuODMudN3VbLyPUd1P3Xjzq8uKp
xIU1kRlPbYNjuqvt4FTpubzIofhWZyH25XLKfndwOJ/93nG+qaJJjpISZCu66TmxoKPjapuf5mo2
DqoE1LZwkyLGqm+KIfWUiDV99taq2iM983ZWxZSZga59mWtHEZ/bjjs1NHXEMuRDBb1xNtIS33dS
oa7v/b1y+BiBQ/g90q381CtInFYs8U1oHi8uXmZoFlEh2+poWE257XpycfwMD0mJCL7hE26n29Ve
s294RHYr+1gb1wU8IhhreD1/OEO1nlM85fcBzkIX/7uDP1lwktbMn/ZOYqhdAyCji9rRCraWe9/h
sorIAGinuHcHqG0YVTMYA3nVol0qzzCzYLmIbZjX10kK9VGF7k8ViHSvxGIedT3yfwel96iMPsZL
fmet40G09HfNmDpntPz3zH4bdgc3El/+2AjX+J6168zRRDtszdXCOH/SZwZgL/g8GSsYfsziIbaI
xY7SSbVHu5fntEbzNfZL+RNYnozxCXyua3qHmM5Mb+mgKMtMKwWs0wYW14HA8OXSAq2uPPqWJm+r
CVHtRmPNJovSwz+7YiniHnN75JXajxrbBZ5g4ghObu2ECyvisw5C71xNhbOxG4+mXS27lDN3Y/hp
MW3QwH1vqtp59roU9H2aWRkkO2F5O0fn46HUunWYtTTZyRWy8PZ2Zbof/WSK9CvhX/B49q1H3xua
37CtAg6cJ6ZtJHBuC57bNqaX3q5BoOEYhi2jjF7qx0Q4yTMON4gAKmzCvR9YRzh5mzTorFPnWpIF
5jTP+jD5q/xKfNiFdL58pHppNvk3IdeclaNpZ+FXKhMOYtO1/djoMpGcPUl/EqdgJ+ePMMyLxzD1
XfvIOjsvY63Yj7Cgze8gZK/xWiwLVghsLBpAFmAQ7kPPYIXAeRp6XQQW4ymfp4LwTYfTlnOD1GKC
yddohmiBDkR6/gdJ6OpLN1jI/3RM9U6oqgjDK4JA+roYayixYutIklWnzfGQu1z3pcGvmmZwoltM
SJh7BGj4zqC43+bWDNpsGf2T77nM8IUfYd5xOa3Kq2dgfkWHcG/n1nGo2q/MAOjCnuve5X5Pm/re
Ful5yEfx7Ji40iMnrdNHl4Lkwicu+0i6vKMj7qJ5SI07X5s/e4AxmxRc7aGcOsl2SXdRlYf7qQo/
p3R6crvl3UmGZYx4cHniV7s7kiASpUE67p26b64hAtPY6/mgV5JhIzaVm8jGVE/c3TU3ZMGULIcP
tKUNoFMdhYMPoVyn6tc6YaPoHXuIb5RH0h9hgvgJPRNCQlQmHlupNhzm5xCU0EuqWjJGpM2QunS7
a46AwSiLy2CLZAsaEihKkDGkGJokeadfqIwtqrRu4wMXOE6NPX5KM8cb3eMcPiMvNtJ4coucwley
Fu7IthaVSjnyMugUmIfzNDxow1Qbg1YHjndRNVejrN3nbg5NCi3mp9IQLEfc/GNIhbkncJaBsebc
l43bbyB6ru/ap2urYlZZTDbgVMh7r6/e59m0H9PVTNLdMNr6szVkcVBUxxcnHD2AoavJ8Iu1HiXR
6sZNrkPjspTC6CLf521ADybyfTWkyb3NaOgHvSldyJonVzmlNYMK3j/eSZH55jZxzfKFFg41ad/v
C9APc2UaZycU7AuGqXipxu7Qq3beudX8Og6oQzHqvrBA3rdm4B9KdklbtYIUNLTus43bu8y4c4Gh
npUi54p8GRu/RDHS0pmQucv4yjP63/Uqr23nFxFOejAh/aaeS7J3AfHhsHaKeA0kE3iyRzLLBmKJ
0gZ7stViodaVRY+PGgaAnCu/W8pyW0SN7XzAaNa/g95mtuo53dHNre5nDUYMHZTFB2SWfSIjfNDT
c+ma1hJ35lgcCuSwDNdwHPpZUL0QQwm3RDGsC2NoKit/Lh9rXu2lj1lXXEdfUVlMrTyxOWHlYFXl
YelDCKi9oQjncQi6eVoXSayTb843XEBgHWBQQWjB7MA6AdrLe86p+GMl6T6uEdc8e21CsPm4tPLs
rg5HmOtPD3DrwmiyQKJzbohzKS1skEHXOMfempwaG+NcXGfqmNOE9RjoENA3tmkZTqroL1PkaFh4
Wkbe8lhY6rUYVkBfwRpspTf1+zkwc8o68Kd+yzU4Z+4ef/s6RJh3rQsdXBNlPVvFadN162Pd/oRG
KH7heBYxHkdxV9wq3nm15BN6veZqh5OKG4zXD/m6egceJfshZBz06mSWvw1CokwAY9b0e+4YWetg
xW4B+cDJkf2yyyvu0Dk5lGUTtXPSzWdO3CWeqOV2ilN679kFe/+mv23GusR8g3zWnhK2QJu2CDOw
G7b3pNZQXiCHuj/M0PeTiKkel0eRL/ZGOS5O7llAXM3UvGGGZG+MDMhZW4jxvZeZ+wzTlnVMa/JR
SrG1zXB4nlykWlHDHupGaB02OYcsA6oJgklnFExTCk38QOFWz7Jqiz1i8PGtSzjrGsNmoT/XKNsi
DeUCZqu4YVJKQsSjNvWJ6/Cb7AdoPusDy6m819bQbVgnithCqBg1AGXjAGRpbEFt5Z0qG7JibX3O
RMCVkzYTv5256YIvMYsPGDG/0sm3L25oP/CBYlrPNAlE/5g/ZMKs1Ebl/a1zcLJquYYrq+s9nIFB
7aGbc5pl/TAd+Fh3lI82I9O5CjLQUTJ98TvjxtM15GRsmhD4Vix4Z5EMrOFdPZnJwfWr/oeVzpHN
zD3x7fEe+6M+1gaIMmh1Ux+Pc458Jhtl8pgyLHrm0yXfCpDZ7/DUyo3nw40CO5LugFSt9x4hL3Hn
K/rLRE+snUvTeEd1Ob4Uq8VgKqg6xuGrGRyz3upiZGPprzBdg00LIWGLNVc/d2HX3tVVXe24Lcqt
5/fDCeNcSz8KSoL1i/lnl6zixa67s8jpvqy0LE+uTs0jKCd8JdwhYN1K0LqDM61XBi3jcc0K8VWk
qfdqDxTa0MFw4IhsYA7rZ/tF5nKHk2VbWov6KXDKEX95MwH71kykDPyiu2Sdlwc+kSUltdN/NN6U
/7DDG6U3S9dn37emOdL0O/gkWR+jYNgwNY7QN/L3ginJN00auopZbgRLbEzj8Gwu1XB1iqZzr0ZQ
T6dRmzXaJTETu0GvdehkxgYdqtODtjMYksKrzENoZuW29UY0KiZ2XT/M/W/EdVjXrMXkbpk+Q5vS
mnmeefTadGCJSa7kS9ZXSEgEEqp1aC6iES9+LX7ZSDu/ASbrnuAGJzvRLPJW1ULhcKR8NbD63muV
+t/spZiehJ6gQOSPM6PWneXk6r1ovOHBNe3lXSTZuM0RopztBhqQ8hP1zrHy7hWlfdHiVh/MVXG1
C8c61+Vg7Ms0qx5wVhdx4k7Fz2lKhl0HfDbuq0nSqhicDgisDvSGEtJQa41ZjPzDBe40dPupD9aP
Ku16HY16tX5U9o1rM7QGhGDq5HMuofrW4CkPHXbRzeD5MClaBRUJCuieXjrgaMLeWrUecx9v3Pe2
r07tnODx9kzz3Q1BDDDQnJIq6mRlPjJsledpHe0dM9uc7+ovu6Y1imOKyemh9bthW4WhuRFZHZyB
CyOKrX/PzGu8hTujxCG7p4wO+xs/EdZTnhlxMuT1ofOYGuMq/Aiy7CcqpV8B09Y4ZYstE3O3+EjU
usHL923X/AJw3UShJ/Y1gPOoAirbFtrZZNV0l/bp3ew3r4vi2FlWUsVKFkPC1AZ742zLIxsr09lM
0jeP5dQ+68E8oBiKfWPKDjqvy9idJQoEtkI4zhcWWYFi3FMNQJ8tcViN7lTazkHl+s7pmH5r02Mj
xLc8DMGS75yR+Dw27pJmUqn808e9tRN+ml8CXxbPFvuvb25Nx9isklF41Zj7/1gbg7qR1f3WL8b0
S2SZc6EFNnYrWLJ9Pcjh5U894/9ux8j/RV4Q04Y8/0+izpsB7V+8YYevXn/VX//iDvvra/5hDYMt
bRDk6ZoUVFBI/2ENwyHiwTgxkBaiL8QB9g8fiG38QVXhwTdD1m2jskYF+d98IP4fuEoMPuiWicOB
//JfcIZxpP2bBJbSCZtE6PJTjCBE5PyvWsPCtDKrAM3LSFcE98gSZ39XMejb1Ss1WMoZ+AFNrTwS
+kVhHnZIBN0FCYCBFPrQT1Z4BFsxPocO32Mz+Xn4CpTFfrfm2r+uq+G8SDcZLhw6NmNfO//eSGFf
0S8toJb69OBVSCEhkyAtvBWazs9iWS0VDR3LIq80rG+0q2gLpKjq3zTQ1gXTfvkNEcVMWWZYJ64v
82HobJxceqo3Y4aUPm2DFEhQkr9WJIqdEDslr0ab5ZccQp/Uo8G4kaqBKWW4BfUSRHk+GlyyaBvd
gqBkO7dNEhqCJHZTF0xBzWryylaq3ssB6Z5DqMPG7lSxtYOFqmZktj0t+XhVjNo3YUJyQIbah3WG
cQc8tL2wMBGnBVQbzUE2XR0qU2zIRfE8jcZ4YSyykp3g1dfOcoZjWg7mluN3eirrbDyiqqP7LFGu
FMq9kqBD89ot075bVPgB/J4rWHCrpb7lbAUxDfdlafcHF/o7w5EWiIoa1y8mu8wCZd7uGtj1VNu3
I331y22C0+3U41F6SYr2d12PoFbqkXTqeKmK+cMYl/QVqP78rkHmfwsTlfxCzs4Z4/zpOZN/+s80
a3F59AyFXEqyFbpNhLCxOX9a2oLVXz5z3c3Orkgc+VAHqIsk27xzKLJlC+wi0GAl6WM2MFzCjUY9
w5RE2ODthFMyNsXHW98xXq1+mzcjXjKZFuurxnSB0DT1HfIqsU0Wt3tmaVRunA5BC/PH33rJ68c1
G5uTWDz7UpRpuqlEPb4tOYTZIQjVmz/l8hUkLeyvTjxZXt6e82m2frOVh7Rk5CDhcnUL7chTvTzC
QvyZZcGn6/rJpe1XPEyLn5wRZ7obNdduGo15g3IwGW0SMHzEKZcJdfxT1qARlOugT0u3+veojvbI
GV+AvJs0FH463U0E2H/1WPoPmm3SAXJUdtfrtqA1K7dWuiSHRgxMxol+8R5hUDb38ziDlYUXQZRn
5n5kNojSbbFO4h1NinxN27I41sU8f7L8Nb7mBN5gliFCaCD9nuGDDBvwtJvCcx/lYnZPUBkAiKpy
+sqhCby6i53t+0bZH+3UpqCiJxhA2ga4R+yHtC9OBXQLXXjXXtMBd2vk2A6Wh4yKZvX79t5d5PAg
g7Z9S9h5DYCWDXXA6kFjYdAC7HKCjhAq6TxOKsd8QtoAqazgdLi3bHeB8vMnmgwOi0VrZ86vOLb8
E9IuzYhQNBcGn10E/NG6J0tgAECqzO2YjfCgJh/lS+Dn6Lc8aPyXggXntE3K0fyV4Pn/FXgawprn
dhdKuKXfsPJezZhY03ILug6JaD0MPXMsz5hfcMrW3d5kMVPe0HSFv4GnAk9J5/QWiQ1DtrPDLtuo
GmOmVftq25RcrCrpOAcbfzTcTevUMJnqnPZ8tH0qrtUXwXUMTHYn6G/sD9+xVvz8i6frTeEiW4j0
msK3R/ZNN9RLL+DpJLXmbmTy/W47WQq6LE/V4yKm+iejXW9hh5Janw7jJzeq2yH7WNB2OKhTCyQy
Pr0VouES0cwHGwYAgBkSjBfTsFx0qeYM+NNa6xPIMZvNpmj0USCGrfdjFdgmUkspvqcNaksUpq3/
rhCLBduwDJgYtSiF7UbfDu05gfUrFyRNsRjrZaesSat9YBmLEdVWKD68DDhHRB8raE7NYYGpiDoa
YijNOhsOhs/XuUTNu8VahYcMDbte40GAageqGYBOAgrRPNOOU7fPDJWQxCb98N2AQJRTCXledmY/
a43PbWaIM0BEyKFQtPutr7IUD1RX6WcjLdo8dqxCfUC+wrtcSRrPaFazI7cgnqh7ybq54cfcpIiS
kvyw1LbRilkl4l6dl97RNEdagcGWy+9eePUbQ+yBsn/QJeBEF/57sXTlExis5E3N4XABy/kbEUqP
8iN8cpbFYC/gpo4fLWXj7cAMhSflquVTo5xm8KMm79NRBurJtCr00fBSmnOJ8WCfmpP/dAuuDx7S
ImGdCmLIZKSKPA8KEVLKbe+zkQdgPTosHLU3xyWH7wu7geUM6Tt9NRzJzleVzoDA18CYNHv9/Iv9
jMKoMS8jgSJYODIcZxdB6IMfjahu+2islHsUouS573kQ3lu39L7p0SvOcLtR+FeACAh0wRWi92uS
EA6MDP5FDSq7FJULrgcYE2jV2qvzd4Y1/Jn9MqhOngOkjJx2mo5oyMLhhP+reyOgsHKOEgoCk26Q
WLiZoGwPcW8MKN1rfnHCLtmgCmPgD+hOafmzExPW1QWy/rUWE0/MiAHrjUJbnTlDzS/DHPXbbATB
kbAbzXzYX3PO3tp24plvzZqgWdRHyNc/DmQxkuhQhAwxXVd8dGz3zpYOjJeqHrn0CAnYJ7IOX9N1
YWfchuWjYy/psJmhYW2y0a4uYNUSNFgJ7yyH7ngPaJT5Y8hu53WaHI0wHAL3pygagD8WkQ08o639
7ErkdhGnoviOGlKj8WXsh8ARrayDSCKgVAjVWH5JViTtXkwTOo981HgSc9n03T6ni3sfAc89N7UB
9Syj+3/DOsKYqNez/5TbeZbe3CG8kxMRBOxUm+IhzEzGXGPiWYTQooM+EwUMKTzPs8d5zFgaDGDG
Nv0sN2a+lt/5XRFkuC5B+zoPI7fAxIzfccz1qeiz237Kbqo+Srtbr1zgiXsUwB+JoeiE8drm7KPj
VZFcPLFCZSHDQAqTqAQZduenVq+JufDScZNk7sjqueCnz741IMEtsuQ98ZbyWLEQwjxZ8q6isGpf
1bB4j+MsQ9QLQDbRF9TDg1lWJEksBieqETjDE+Cr9mkGDsVrNgxrBzEk4IkHS4CuVnt3qLzsLna4
4fhkuNo/iFyZO7MxFevpqZDbfDUAbvpmdgMa9Pm9Z7rMKtKgtr5Wkz5QIJ+ogEUOxtXrF96RsCy6
O8NYeIdap5UHkw37Fynh9g8AFPyx0jAfX0P25by/mc42vuOnPwLq2YNXqvBVssrYQx4VHH6jdS1I
PbmU2sVdg+Nm3eczyR/ctMzQKs+sGNHmhIShnh7CuwSp83kB7hiyvfZHlFkyGz5ZyKOHL+vB/l22
YfUrUbl9chORfmeJolkxDEyorMW+ZoFtHDUDeh39H2kH/58DCJgeXr7/WdN4/tV/lf/aM/71Jf/o
GVnzBfR4nE4YsG9hfH/jRByYIfgmDD5tkAP+bAz/ZgeY1h++EZg+LkI78ElBwRn3d88Y/MEVZJi3
npHvhR3f+680jZZ3s+3/s2/SD0MPOgHuGoMO1vZ4rf/smySNQcxFYdIBEcPtJQ1xQYrUORln/IHu
6pxlGptl6+yhnz2gBBuPHBAFsrYqbC/MCMc3Z3aMDHB3lr97bc9pj8GyOZIxQZZJGBRY10CC17uU
we898DTAVpPnzfKud7vmh7O66jzA2upPyvDYlCvCoqZdyoKNcJU184rtKIi9J2umzVm20XkzwbkF
q7QuoPBgCjx7E9h5j86ktLMu0tOy1OdZFP4LZWmOB8wkJMhdjeS8DpgXTkFmeG/dOltviW8F38C+
z/fNOrISmNCWRnjS0tMEjOA2Ss8G1CM80CfLLNYr9q8anrlApBqxkXCmk9Un3LYsJ3tx8oD+PRv1
rNxdUYSSSDS9sn8vUpPaZobdifmEaK7kPvPpD9CCriTYN5Xjoa3u5nK+96bKH+7wgABxtbDQl3Hb
FBQZWW4uKN39tEffz+7+dzcvzZ2lhBy2htT9XaNzw8VfNnAbeuRDZZEz5/qZXQU3QVIQtrEbx6Uc
41qOt7F4KKgbMAIWPwpBPsdRQx4iSnAo+AGgvIN3Qw75fQGI8sBvxvlmoJg+6CTR16TR4YM138o3
Geb9sh0Go3nBo09WEHasJdl7aV+ckA2yTHSmfqFZL/zHojO8H8YS2HKrPLbNERRw3poAfSlb4dwr
t8odrLdOSfUWpK4z7WYKnIBZAu0GW26/O+eVqp+Z56NXyYOuA+49mmI+OssIjSWpABQy8V2CjTsa
U7VVyrafKEKagwsB/nGoHJyQE4m4P0wjIyoFGTtypQJ10jVHM3IOCbjapEDqfzl1RjWRrG6fxiyp
UKoOyRoekePmetO50ko2CjUb/5/pfTK4Z11feYaNHRII5RJ7ldM6u5la3D3oRYC3If8iMTbKc1gs
qYnqvatTxARQRYfTEKxLsXFaDCOgIbn/IhTf6rdnrngD+RZ1wka15SagqJgpYINO7RKTpf3OID3o
sYI3G1mtLuZdsfDC2GmFdE0aRDI3lDX2d13pFT/VzRRyDCoIdnXiqn7jlXkDhoD1SEBkij1Wz2Eo
ccz4KgCeyKCfcJBocPr8tUWFjm2WhAnVzz41tRe2Z8PqQj6OHjIIf84PxmDkr8T34SGo9br1pbPe
AUMtzzqDStotVtIRMT/780WjPjMfzV42r/1sg3vEmmGyIWXIb49tfnKQWT+nWb4dy0FPQHjMgQi8
/iZiKXL3Yig2pAhSamPmB+CxBKojZPvdpnu6syaT/SWdAWmNZEcW+tV1SAuIO60n7Cm2XiDuToRw
4YakeoJfVuWF/J6QSvc0q9r7XpQ3fSkEZfT6sybl6l4SyKNjk0dG7UK39YzNHKRIlKMwHO3g6IUE
vrD0VXq9CCHy11GDV6cUHF21U4uj4f24Gf3aQYyaYz5KSEjEsgFcdxeIrvtqlvZcDzclu1FgSGGX
CmDGjltXOTGVK682+g+3DbWhWtVti2ppHwZrGgHW03j//8v9fwUYhhf8Rpv7H9PCHlSdf33/54Hw
31/y9+Xu/XFDDrC2tIkS9P4c+/59udtc7sB/uPIR0Xqknv33gbD1h4vQwr+RAm5YoH+aB4d/uA6j
YL7Q9W8UiP8aKiz497vd8F2P0sIKKRn4y/k3/kKaoviRtVXvlZqGQ28W6quWuHjSwE4ebDzDbJ0N
JNrCac71BMPFrer02C9BfubKZWwAhuA1qLX7M+zBNLPFETvfNDibSJ8+i6LOtqzvPXKp3OTkVEgC
4dZ8ecp5aAgbsRX0AG+pzvSd7OVDCgECOhTzEnm9RXXF0ypfETb/TEgAsCe3OhUD9E0EBuaKybxY
dniB/BiOs8Ts4ZsvJXEZAWdBVp7s1akvrHPW+9r0qx8o/aBqQxP6js0yO/Dz5nueHMHaTaQI4jwn
fbWMyY3Rwrexw5mMgzYpPpGycu6v/FR8PSjMqPDbn5NhT0eHxN03kuzmo6hviByP4JSurh5bLPxf
YBLGU27q6jj3AWwUEQQI4Ji1RcNAIvJtQKIesnJZDoLErXOTzuqJ9AqX+6EmcShj4PWi2Yyn0F+f
Jbq/65A5c4SQvtmLyn+wnHp6YVqc/uqInH+X3uw8Vrdmnx1QyDiOEC6ye9otzi35POUVQjFLvzIg
6h4yV5rPdtG5R8V7fR6rRNKsBfUrrGkDQIBhR8t/sndmy40jaZZ+lXoBpMGxYy4JgqRIitpCW9zA
FJIC++pwbE/fH5Rh2ZlZMzVTZtMX0zZ3aZYREoMEffnPOd+hnnDLoxF07KNvrHrphWFoMqLcCeFv
6tEdHkjelxfcgp8RBtpgScGESuW0L046Rwxz5+bdWaKfJEc9ekr8Cd5Uc8gT+6iUkYdpI8QdiSY9
TD0C95k7+i8WQNwzJVbWySw7E4vpUnxYIKTBv3drhCpLbOriTO1CyNWTG+KD9jsrYbtHACixEyek
xJJuPJa6FTFjwlrqMhkJeuFR2VhpxnU7u59RdxLGi5nxm9cT9IPUyvpY2BTW0Crg2oT+qUJY4hnU
TIn9mhmdKFFVnTq/+Mki9z4hiEdjKcQNg4cuiK26fWYPmi/F7EdbKiz082y0wxZIKNMud8BYQUt0
x8XR8K/LkTHSJqkbYvNJhAWjQqosNOcngylGhcrtw5adc+f07RQktTFd9RzUL7BZHmOLbJSf0zGR
pq63owvQ/ebjJtg1RVm8OQmeTkemZhrYjkYAiyNlmHVMY1usw7ul0mjJmxUO0llvt46q9dBacMLH
NHZclxh9GdiiUBaZXl6VjK2h6e1LojMbl8n/deRF1tbOvMDuAXvOU7Nf4jXu1W66LKIMCrfeCMnJ
Tua9sArMmja1S43S87tmctJdo2EeyhnvWiJHvRWdAyaZCg+Ght5rDlN2oE2tGu6IA4/3TtW8Egn9
QfIxtBd55nT5nuE0ul2YiR0arbNWL2nE4rP+xLKjDA1kJufg5X6U1r0nUuIhBbnuFg8W4AnO4VRs
V5soJeU3peWHadeXLl0mFFzCf0I52n1Np8dzgrl5o3OG33e5o9+4ddaT4a/ESc/i/lhzcA7Bbbuf
vZdHO6dGZKDRgC8TlqYQFLH/AIyFd3WyDBYPf8IPRZCytutlx3O8ekvnkWjE0kzPMc0mV5hhkrCg
KGln6G59nFwtDdYK1v2Ac+2KfkHObUJK50pim9wjxSy3XrzYu9glyxdRzMJYdF5JHHzaM303gb3Q
Sie0dTTo01CuRaC6mllZe0PZGB242P1oMrHefvJ6PvedLqDC9NNRxwH9PFfaEgyEws+9Pw5HvZ2q
Y1WMML0Ilf0Y7ao/jQlOAsIlOrCAlptQmjCx5EDkoB4Zo/lIkoRuYEzYFJlWkyKVy9nxgsnP88Ik
9cwdWUxSCJETf0BqezTHtg2bOd1rnKA2vBGHwqKslw3DfhkqyFtyvMwp/3JaKZMhrZhnzYguC4PD
l45y97AEHRQQS+93FFxSX0x9CNNfw8YT3SVMbn3F97+fbeQhke77ytZvJRpYriusN1RMaVU0ULHp
nlVmE1c3qXrMTeuULdibYGo+VMswnWwolRbNqFb/kGhOui3V+JF7Zn4Y6xUBEg2kH9K7jCvzNs+0
CaEde08q0f76elz2JqadPSLH9GAzWaNy1WxDVS4D/hywFIP7mGEYx9HGDwhE3swvDeNrRmtRyfBn
cCKLcKoVBTp6pSQfAKBSLlh2ovl7ig3+XnfgZfLTg8IbUMri1z5n1S/Sb7DdLkZJs6IGTYGbcBnK
XtM3dkFuJqFU9gwCIDtOXB2vXASOIOJf/myXvvkqzWzcpq2XX7FL4BqPGuoJNUbz9BvZgRgGJt/0
zDUvOCKI5qCw3Ljl3Jxqze0/S9/SoLxP6zY4p3yoZbWTtkOz7yL9e+mkoF0mFaIdviAbXKKsPKmR
ca4o4+u6Swy22YJGZnyr5NratNYppWZR5d5y5DAcb0aTgq+JyvPJ4KaTMHizMnNfA3DoMIJvSO2T
YtbyksgrsaNuzcUxxDwbFgIxf+pTyBkktFPh+qNV0OgezHhsz4336U7m+DN15+jSkiDGpGwbJ7vv
vGo/jGnvbJl49G8L29AnU0KMVZNe3Io8gcM5O8h8W+gUy7ey8vpvORq+hnaUl3hGicnfcbXot3Nj
d9e4XBPunqA5NqkxU6ShHCASxPH2sq0ksscMxtSoxHYhDojGSFpjFonzoDERuCrp7yy5Oc+EM8xE
fsP7zCbdejeeZuNtLT3taU5x5DQ1R5RYbz6LZpq+NdR/Bpp0ESCsgt3bNEv/zrMwtWCmpBSoDLEP
XxjO7hxF+Awp80X03SOaCsXRVW7ekXesd5UPiYttz7+uojJJw1kv3JfMJlpTc6yI7fw9S6y9WcNr
kemJBo4DgqUi4WFVcJqsEhlrHRmHMbzpQmZhTfn6TujtobbV7azp9zSGvbOhPY3dQPrdQu0e7QtR
rHYXCwuXdEZRuj0vgn2XU1iUhHbluNsMZ9t1I63V9lPi0Z+t9hJBMyjsKE6Y1LtyjbGoCx7KZeM2
7bjWT2QNpQy6+Y3l1zvPi2Qo0Q+aRTrHr9B8OHVayUWv85SwNrXX6UAhWrtIHYeWNz9Qhb6swR37
VkAooj+MrlIOsOVkqZPigw7aQl07mUSFThCupE0onqkFkQFu6MfISPstfL3pAP0CVHynvWUUwB3m
tijOCONs0avpn+ospg/SmSD5JfZZjpG45fjdHj13oJCzHuMj/V2nUpuImEBkfBqobt8aVA2bxAfW
Dpy+9+47hgU3fiTEnuD8m1dUvF6/a8KR3Wczuc5VqyHnybZ/aZ3urR1qewvy3toQ1iMwlmdYxYT2
bKel90JtmhamhAQeaeOFqEm0l48jVQFtytrnpEVlyIkSrZq+jQAdnmoiv8Rh6LQ59QVte+Bq4Rwo
cXJ4U8v4HMVac+t6bFJxvfbyVeq5of2IchMPD2BaC9TRlpxf57TaShYgCzLmkjR92/HsEGxK6Aaj
V4FEnkNaOVhsy943g4oeqzlp7/TYIJhGoPre7Brz4qSY0jiDjfe1UVTPXYwr2yxHC7CVPd+DbtEp
Ve2Lj7oU7r6FN/WTbpVoPwE7IHnACbpxM+uMhAPnB/NF+ZYyLDuTgsCkK0bPONWEox/imFMebsI2
fZJ6wZZRNPicVUQumoacfWyW+oWoK99ritI3TiLlVQRp5cDIL/5Ob47YRHBVt6M2lh9Wq/yL5jX2
0yyEtiFUgQneVPLVl218n7dZ8UDHtHEcPZIRm0zAdQMH5gQNN4GQbwxebLlurlVyJzNrt3R2woFN
yieVRNZBk9N4cU08xc7YVhdL9vJU6rYboul9jtXIdIiuLQcoyMzRbTKjXb443quYOrp7SQTej4sj
Q1SP9hTLzOH86TDH6m37O1fWNlzK2P9s+sjY+lwAr7De1TdOnKYX6sjTg231HMhJfR1rTE/sGpa/
m6rWE8R9bsFAVKGK127i1BdH2oFo/jb8jMKv7qbUExDnky03g9uXR2/JkWAa/Eg0v5pne+zyn/xD
25BmHPeUI4x1G9BmETHF+Se0oPcemXXj6Yzs8KDEW9FNUDMo2d1YA9bSEjXvBNfqQk0lJ0fhX68z
sy2K/BBAvkyf03W2Ny7Fa41jO0jjzL1uoKWU9pLtKtrNgtqQ42m95CO0VZ/tCK6V8fep7v0Z303i
b5u5zZ6SxNDMjTuhliZ857YFtZYbZ/UQKNWJs8URLGgNo3okGQtModaHp1gnA6G1+kOG2XWHoxSt
bi/yNj9G5XCXjc7WjUcWl5kjua7vtFjMlzlaWsp+cLQw1LrJLPmDxxN7ywTKSNGwu6X3TW7bvnW5
czvWvlsEjJtcp5LcNnlQKdTZ9F3m3EBOfV0S/RKzfob4swAeUYK5q1tNC8FuGCH3vOjgQbvY5lba
3Q0NQWU9ke1hkD6ZOjsrCe7I7CiGhu5WkDQ3apmtvVzcFp8FkBrXZPTGaTQ+ppMStMcZLO1JnhkG
3IpIRpCujWfD4PBkeYEFCI7hY13EQd1oecDB95DU59zzUCTiYTyXLIUk+LRpeJB2Vr2CuOPLY1J6
/N5FxJZhl9EbugGfQF5UH7K7shPa/WTZZV9eddbadNQnOvXlfPAXqGnVJesz8Z0dsLs0WsE1N+l4
4VlOac2SovgFQvNf4IZET4ZQFvCCtdyuT2fup2TPcX13udg7pd/v3SZ27rtqyo9o6uoKCpV9b06W
tVeD0b07mNExpSUqfQVx3r9PJfYQ2TR8GQcWT94a+uNaUV/1vMgDQ2mqoIEsB2m91gQanfXCXXp8
GlRaPhCDt2AIGMiLoqqXDRLzjclnemeUBi9m8fqn2Bg/myIzQm5C6THRB3EzC/5LTZEfWKY5MDew
W1SHShM37LYiLK2VRxcl5WaetbOWkWXOCwutmYPFxhctLuFiVTEMHEkc0zO+tujm7oMLvzX0SyrZ
GZKU10zrQ6NbvECPbVasIU4P4Bzzo9+ZJLL6+hsz2DdsYtfLnGoYnNOPPLeyK7ftrsuhM8nTTFj0
zOlZcvnx+A5Dn52vlT9/r9tKO6YZ8dr/krnn/0se198rEP7lUDNI3qqPNH7rkj8PNsUff/OP2Sba
JFUDKISQ/xyP6eGv2aYD2ZwLvO54JhELlwHmL90Sr6uL0OnjCvTIuH0ZZH/plvwvx0OxRI/zfOHo
4t/SLf+ZDQ4Yy2e+6fMqdIuh6V9lS0UdW6mX2bx3xq59LNvafWldEV97Bs56rn7d9Mqt6EeUi+7T
60ywJopkhzMkiQotOdahO9TYimy+4Z0Y6uNA7cuWusDiwy5i9fxf8pj999POdaG7pvsvH8bt20f3
9g8eyH9c3ngk/3F4A1H194KOXz/l14Np/raO23Uhfp+sr/DvXw+m8RveaxC8PJMAmf9S0KHT6mHz
JDNa/9vQXf+NigCs23hjPRPzsvh3BPW/8155IPF5OzybvJLVK/7X5xL7MS6MqIjCsckwI8M8sKgI
lcY2n6z9n5SI2981+n/8qQpE/J1pC1sWrzlStMsxyOf88dffFTPDrBtbRlyZalzIAzPm9iBzd1dR
bLP47StHP/JIz75JuGC5YbCiB4n5UsQGK/l0moqG+7Jx+N+8Kr79fzEUfL0qk3s3SjOmd4dP58+G
gggkqk+lRhQ2yRwCf7sqAGUwQ3R3Iu7CxWmgv5WkY52dx+jOj4ctFDkg8jGnqh5fX/P7Gv8+/Y//
eWMK69I/vyKPvhbyzvRK09bwt1dUJm6DhSCOQrmoZG9k1lUMse/e8kV0MyWJvmlsrbhpigHez+Qs
R2IZHGQxJmwywLkkoarvWlfZd1EvipOpvOhkWelV41YcoZFTzWr87k7vBc7PgQS6U1fXlIcgeW4m
/GAzgV9DAUtwtNCUemCA0ZXAuVaWKLjooDJQNlvGCk22w2W6pfD72s9REJP0yPiS2ev9EpVEtiwM
0UNge3Oo6VzAFTReTPOxE+1VW5+lYxxSqFZt9zKX2hVQj2AZfmjVyXGZiVmjeVwd5IZ1yH0OEsPz
oHKS40wtgmZyr6z+KRoVnDIie2gQJiPWkkqJTR/fLdYRJ98FiFGw0Efv2XNYutHRpuU9tyL4wAX4
/fEBsNqRydRuQtOlQJCEb9mv4CWGCyP4GsPdIqxRvs5ZzuquB+4gWJkmF+u/xe+EB0SIagcQmXv1
M33lx4yWY7fKr0Rh43akmybFFNIXAeMFzOJjgLeet4df40M6ZbRcd/Ydn+cm08yD6vGmLeOaMJ6Y
+XdgZX8k7o0BkB9kzSYlcDXSKq3r/rGx+GYOHk00ZaClD/lYH7TuMjeUz/nJG2C00LJ+tFP9XUqQ
WcyyPdyasX8jaXH159u0qw6eIHroEUBC/o8jqS46YjFRAhibbqldzy2fnKughDbZeG8sU90TCAdA
3Ef+Labp+j02W+yTTcObVg5Nhg2yKj5hyiV3xhLXb76Zuhxz7fVLE4H6FFFy5Y7WgyuU8ejkxnAl
x1i9YsqoN8r04/04wiKDfKDHT/gGyNXj994ITsjtxqD6G5eyrcoHL5/VDsebC1Fv4d5SjdMMxK9x
pjeb4qlDhTYGwbwd4uuE9O/ZVOaN3UnnrlvwsPZG2f5/Dfr/rLTKwaH+pzX2n1JJp7euIqmU/81j
9vW3fu2I3m+2bbAl+s4fxVS/dkTrN6RnW4c/rutQz/8kQwvvNwvUBfuex49ao0l/eMyE+M12DRQy
/o/Ff7CG/xvBpL/Hkhww765hE4/i3Ifhbf3/f+qOc6StNS4509CWDBNoynCi/KfwiEZTIaVF/R0X
45+t1Xe/Oxb/lwu/91W48mdvG5uPMISN+9lBqTb+XvRInsJcnKVgKk2UECnT1Vl9LKYHoz2I+MrQ
F7y7KfI91/ZUW+4n2WBRxRC0QLeTzU/L9okA80UBkFxxEX2pvbk+wQnDR9+meLeRUW3uRYSGvVsS
LpOkhHZIdqYdAWvuAOIuzuAetbinlk/60BqqmaRvQfSbjaa7GWNwOJjy3jMdeB7UnV1GwCuAUwDw
t63Yz0vu6rEeOpqhwwbAhm9NXcbVUrDDTNNgXkStMUGkZuXiSuokIfNkZFm97Fvse/w+ZCS5JxJQ
3s12HWKPOeMiltd5w1sx+YtYAmTheWK3SvnL40y+FHLf8G46mvXYu5LOD6lEfIMG1p3tikUZDS7a
GE5KfrRZTVRGb2cbs8jip3QU/r1jD1MIwLnZ0r66F6Oh7nC2WNuItu+XXo9NlJjO0nbzwtgY1Z+g
2khB7c9oMvwJYgDFd0Gc9f5H34wSotPoYJnpfP0RNzDuvNjgGdtGjZncy7olfIIbfF3ijDjrNkyB
xr2ne8nJMHUS9eDu0AcwMJqa7VzQB60b+ufhRRr5bN+2WATp8ZL6OZUTIlEzVbdTzFJKBTh+Rcg/
RIO5ZaC8MTOs9rWlpvOQef0OokoVrAnzXZb2y6mahuaRmaargraRRJBcZMgnY9IYEvYalh83Hxtt
r7zBr29jw6yzTUJTOoXzs+pJiFRtGViy8TEVkio+cFJNG6z4+vJUFgY0W8zucd8DUhD9BErKm2/4
cyOL+ViJT1tzbT2MAbJRCNH7t4kzQhTSBy22AwV0MrABvl9REA0l2qvqjKamgRH4RmJpgbDvgtCr
Y6aR9gxWJlyYWUdb4hmozFPvUcfQSXBgNQHVq6iULsiu2m6ulUr6721l8CBh7XsBV4VRoHebd96Z
9F7mlX/j5naFGWrmVBSmlkpeyBWnCIsqjXcG0X7iDboYboHA8lsWIxEHkza6PpgL1/rOeJbdfcnW
TIw10F6RDhljNPKBc8jJ1dgRYp8fjHox7yvh5e12FEa/wGVdm+Yps57e4cg7MWGvsbkbIuF/l16d
PHcp715oeV0NZ5YwCLHD2HkaejRKVykxhYpEyFtZ9/KRATRBFwP01FubZm21aSh32grkbTvAPodR
shWt+NTQHx+SvimfoApGd85kui+VKlCwiOJHGj4ZE7gwQhcoDzHkTajYVh9qp7VCOStnxGgfN5x9
MyeXW2mq0twRIugz3veCRgRncg368RxnCRMuL3uRcEQNiM+LzdCD5KK1eRj2CcaI+24c2onTtF6c
lhw34EqcYxXJodyNTEBH7WZuZmAvIvfyp2zWMMDpOmAwHClu/a7rXcWEyjbLA6Z1rP9Att2ZldBw
rxR1ucPGUSvptsm87FYri+TW6F2U1Y4wKuSSSox3KWGlJz5SwKONUzLU9honjCyne4jRXzE5WmPI
3ay8KwSM46WRjoMvZ2pfTMn1gsVMn19HxhDfWcz5RAFiapj1XQFpmhyE5gecRLIcg1FDL7bmldPq
ERp7M+gnXqkGe1HFhK9wh2a+FoihYlkYosiuia4swwWBYnwq9A6ldoGwicw++HhWmH8Yr2kvsQbF
uJ3gYgmtwqw060RMfUPd0vvcPHqkFWn3iwbXCyNgYC8jHKmPNl5gnZXJCm9I6R4DM2NQ4kQxRLLY
nBS7Ob4SEUBB5lhmfoHQoCe3tQ51OiRpbx7rwYmTvSzM3j/OmsJ2OivBtws/TArppc004n7dhAkj
JiQV4uOKdrKCzrMZpQtjzkQs2I4NZ0Q8A2vGhAenQ54FWQK6ttbKHDA7dFPYklRyO7Mt+SNitQdP
HZzjTtJb7vXecvQzTFGN4UWk7LruuztogvBQ5z6B0SiZjAz5aSGSrrHPrQGHZGYHzSs1P5eeYNGL
vXS80FPkVWGZs1IvVY7Fds6TtuXYarkfmE2dh2ktRk9x0OH4BQSA+0S53c9ZDcld55hNEqQ0S4QD
LY0XrxwFpF6wZSYQ9+eqjld0t1enQeay7cROEef4tJdTaVRAilwlT7DgQZnzyt+Aj1/UmEQ4VHV7
3ix4c35Q6FtcrAjbQahgFpAQ40xNKqWxXf0QxTPOKki+0Zsez6BvFBLZfK6duSCByMToWTfRhLel
V9AR7qE6g5kX/NumKJlf1iDnN5bf5nYCm7KP9Wl+rdmfz44RTyCYC4PCTTX5JoaPhXN8rDsLnKXM
TbkKKoGTVs5rwteh7J4Zld3fYrJDPp8i41Z3JXDwedQCL0qXR5sv0jvXSJwDPWzP3VQXewOYUBN4
Ndy0TQeF+2MBeMSgv5WuHfhAaGCXcjW8S9Gd6NcU6krpRl6c22FwX22VJD+XHN03wDtCLEeAfeSN
y5KlQzqlT43L72StVpc48l5mQLdv7C7pHciHZGLZAgrNBUt1FFjXfaORxm4ZP9zgYajXOM5iTeAn
KnirmtlZ4JaUvZ1Ia/ElAMaABJu9tVR9X+qhfoZXC9WmIyGD3b0O0pIg346DQbvAitLcATex5UAS
MZMRTy/ptaCMLG7MyQQdvuSdwDc0d6FqNBpGS8N7b43ePFUJKg+KKJMHrAe+PKBtOGdliVeqPNvH
fDKtH15u+AVlQDxmoU9YqQU2xyGBGJ/b//QcLWs32KcGxoap7d3rpoNSs8ZoUZwgnMptMqmMbydu
R0wMo7nGVoeSHCuu+RwmBljmGv3Ysp7HvuWJImlXcRBazWvEJsShK3QJk3zx2C7Z4MXPLoezyDpd
xC9cLxGkNGVNN04KdX2rz+WA4YYavg1UVLSxfCrnY9qS7ozSTnmblLg2w/vO0/ER5/13s4UTT3I8
1b7HGsamwJRz9jaNJquAb5SEPQSw5IfKayCTx0PD2YQs2Pg45iOK9ww8X17NEaPeDY8A8LE8Q6m6
nk3dvNerYvF2xeiMxSZdipboBoCZq94x3A+kGZiHuFvwFBXbrm38wOyFs4P4nzwjb65k8YUTG/EJ
sckhX28Gfe5IPTAxCejmWuC4CO19FnHzygyr6hELRwtXeuYv3ibuvXJnpTixKT+iS2Uhezo1sXGj
MswgREKTbWkO8F/seVsSZz3Evj1lAMw86y5rULdG7Bw7Q3ZF6PqRxZY7RLdzZMMYciE47byufPcX
QzzzJJo/R8IQYTdgv9t0tevfuqrrzlkyjYRXs8K9X8Sc1qHe+8mDhp/w2lAj7x9fiqfJGlmuCpMq
n70ns/k5sjz5TVIojNS22NNMLCCWYoMtUv2ENqTerQQ33IYkalIGtRnpNO5xu/lpejQLBAvMj29W
g7a0qaVhgawyZ9wmGpUpscFTiHt1rJKtUDN+Fw0yXbO0JSkQFpVNU0WN2oIqAkZIzJgAQtT3k3FQ
RB+97ZxP8xEyASCttigH7gHstHqeEDmzLVg6bGNVW1xKTvPlNl+yQb+yu6JDj3bShyYncV+TdqZT
AggqHPlVAWpp9RoNbwxqPzPpCmnVqJNfc4C3F9HAfj+nWHjcxPG/1dGwmNRbzZwE2SiLFuPbgGO4
Fm0BTwWUJAT3puWEhCDJW+ta9aPoy3JHW2BOm2Xe6KdpmZIh7GXlS6YrsnielUccdaVQfeYkZ5JN
60aciiosAWvQD5//Jma29qQrs/g2St37wFNVH7A5TDgKUr6jFTfjmuhwl71lgA71HddY+2ac81ls
TK0q/A20WkF0ZOB46NPnzfSEkLi5HcbIYnGwBBKtVdftHSDebAh6xHOondTUbB0qmuOAhIV+C2+h
FSeC2P2wm8E3fHOrziTAXXxWC52uJJG9BGSScBn9DKWWxQfbicWR0K99qfuBI2TSY60+4uXQj1HH
OJll2c6v+szubiXMHnhzOd5ibBRc84apyfapYelX6ORA97U6+4BIpXcbSo7FiVuyfQeo/iS8Rd+M
bX1Vos5epiQHlO+U257LV1ibI7gZq9inNcQ8QzBNHg3nRvIFuEnpOIXC2zPjLSydewPHj64eZLKZ
3T6n85JADIjZbEttk9qA09VpFurSfdWK6g7EcXlbzh2NWoJTIw0Qcxfxa2arONeVSEONPNdqUeVw
AfnhhhJvyai7OMATEEHG+TKW+XhbOZ3+pFflmofViTvhVnnGDggiODWc+wGdK2TWOu/sarpxE20a
t4atHJoRJv8KqiYzzRGW/cAKhWjrR216EoJZbt2l3hLqXVGRsaz94zLAZA7qyIfrzuL96UkcJp4u
f9JNkd/GA+bffqj811obvKObGHBUWuyRHhto4PIGgf+o+SPkxPGnpyRmQ35irt0ujum6sLoaaH1D
IptvZdfrOHgjPFwj3IJvZplAx4sqtRl8rTm4TjI8AlTKv0dKX0YAarP2k5xRJb9jAy9dDgApOZwq
8nTcrxnVCaykxrTtv1JBqWqKDw1f2Bk7GifL4StBlH2licRXsqhYQ0Z55vmMV9fkkVhDSMoeB+44
X9kkBX4UvMpXZilf90xg9iSZzK9Ukzdi0N1yRpLH5mvZ6dcIVP+Vhpq+klHTV0pq+EpM2V/pKWBw
tEcYtUQCb1xFwspcw1b9GrtqvhJYluHn89aTnn/lf2W0KLeScUBpAYdo8uDOp7cGutI12iXH1Wya
YWkkl5hwMFVrDKz7SoRZaziMsUB96NfAmPWVHYu/cmSRB781hjBO0VsjsY2mpTvb+5SkexNkRTUY
G2cw9LPqGjih/cDpqfeAsexqberfSX97/e9yz/9tHtN/OxERa5T1LxXE+zdqvno07T+r2b/+1h/z
UcN1SNPibvglWP8+HnX839CpCNGSqLV+AZ3+U8peeUo+HGDWQ/K5/zkeNczfkJwRE23T1D2h2/8W
t8lbi8D/opgxo0QpRB33V+USKsBfB6S13kxapfVyp9NoXey1aJLRNUhX/IvSrx0qj4gobOQ0SIqU
soxDW+sA+4CBk5cX2fk0lZRG7MHCz83dSL3c2Wn9PA3w7hIidceu4dKLz5vuH1Ua6uyXoD3czGQ8
0Lpjv587btKbYWiWkHmmRjNbakXXJP66boum5FxBdmg4W6uybPYOZ4NXIAKsm4Dspjhkc8PTmNc0
EgV6FcVnznDOD+AzcJNdIAzT4Hu3Sw5MvmUYFpbNkgOoAUHfwF26H4ymfeeLpL3N1VSUj3oROT9K
qgBeEM04tc+GysiLwi1PCAXLmHSOmz3DngAcA/KEcUMzujlFxUM5PUgdEHY6251x1t1WvUKZijgF
zdOr6VnTuBkrvbmkRI/0bVmJjKlG1bMu0KPCiazoNXPZOlmMNWYoIaduhm6lIMT03dxgJWqxyAjl
vza1MOM3vaJcYpPWs5aHY94i8LVW110cCxC01wuK/foxAV9tQX84SmkWTPfKQS1bDcqlefKGWVZ7
WbFzXdWi6gIacdWzUj02eqPvJf8AHDjNhgKZEhmtyn6YvcrPS2Y1tyROrI9EiOnRVzYIcIUjrIJC
11bHhsMZDbfNyAy2GJunUlbFflg8Dv6lTYKY+XPLsEXnTPiUqLh/atsmj2nV8OHMtYtV3wsnztqQ
VzA9DWNf3ILSSe5yATVhF829f0gYluxNfYpfsngCk7YxbCIr27RSUEcZgS7Pqm+G7gjDVGhQpSdN
7Khsn42DZg3Zmy0HTih+ncfmSbhN1W1skmV8ZmIAQkIP/DfZrlwMlt+Z1i0rQ/JssEFFcAs5eKO5
eVgdgc5wLaTo6jVzeu+cpT4QjdTvIhUOfVQ2PLCzEWHuc0ZiE11amfuxXBEb0YiLPOzbMs63Ojvz
3mI0d8ZhbKyZBO8xzyjy8Jlc0G1QyRKS0lAut1HWm8U9TW8IbD76Zto65q1Ilv40DXrS7QvJVG+D
UF+9VobKT65LhwUONyoMml53t6LCwr3rlNkf02imJUWf1ssENUihX9XOqx9nwuNimApu2goqxhbD
qz+CjzeKndMa3ZVnTn22w0avdnqt0841ItnhSxz7+N4CFAqiO8n8F31M2+dML7wfzuBZJ3ccmGOD
ZAaLxrk1sGrvWQFJK7hb4JGde2G9uXZKICa24tohdTGC5/SnQt201UJVcK6UdewGiyqZpcCJvMN0
q15skuY/kizGJV3gei32HetARtPXoswDPGWGTbGj85sjfWDzjiieSE5tE4+Am1NXcWIFmDAEE1ni
BDC+Qt9Ic0K8SCp4w2YmDmJrNEbXB76H2AmHxeNrjnNv9rAx+gzEGx7Yt9rS0rdca7ToYPhJ8UGK
QaCfxOa54huOK1yXyXvnOPXFBeC1n3QG6omvaJk0ItN671SZ0dnuOhaXByftLjHmye/aQhdkRsdL
IPTaP4MMjh95ojKC3T5PZdUt9Y7NZH7N1VxcWs4KY9DpBCOJJcbG3hZ95Ye2O7xnnTXt3Viu7WMz
VvxkyiewtIJZVdmLwTkj/SwPLDZ2+Y0+tujNyzTvYsQ8EBifWwhYHN1fUqRbhW3Rg6urF6X23OoT
RV/0xPxkxrVIOC8w1WD8twXSjxuDLDHqj95smTfl7X9Qdx47tiPp1X0Xzdkggx6QNDgkjz/p/YRI
S2+D/um1mF0NVPUvQb8mAtSz6rpZefMkGfGZvddOhLpjQpc5T8akpBCTwTcozC4krBE45bxmI6tD
wqDLRYfGZ8+EsoSV+eDA3gEePvao35Hs+oaUHREJaRWfyFN8izqt2BNag2RX1P17PvU1kVMDjBsJ
Xh16FaR1jrOCOrMByztm5JQATMnFWv8TRbQiqvYJNNobPG4C9toyD3j4OvNg583y0mE4r4kZHZ1A
q0nf2bdhZyT3KukKJn82TJ4aadGe9LGT48t29UM2Cdj+mbGgqMSHrn0xkbWvIc/qb4oyFDdsTiq0
BVP/lEeTk9wUMbZI/vIR4lvdHMs3UoymfZkzQ/T6sU6+rN6CEpy0lRMoS4PfawDjZT9ESj+gWUhE
4ZtF0byZrWFjSAc0FnshLC/PwG/YeckEopVFiV0EAORz6NbD7DQY3sKbvh0WFYt8iOrF6WxOLUPR
rGdm4UAD9CzcqwsyX1G4uWe44XifuTbsIkWIPSNG0mqLPt7UmjMQBwtPLMwgOsoZE8EmKirG5YZR
IGRf30MFbIVdomRv9euuse76nHmAbjXPVQToNIwwMMQpMUsVSMdTord9yTzO+JriVD1Eset4IMaZ
Zw81RL85ecswW2/Cxv6GB/dB9oOy0xKQEV0YFWzOWIJgdY8m47nLkBAHVc1JvIlNSYIg/t5RPxiW
iXsJE0daH0YjRAViKlVlsJhjX8imcAbfE9l5T8Ba67TTZoqdLzpnmLJC67SnuHaUZVOrXWKSKJI7
09XC4/MVshghBQnAj2fEedGt4uTqbHQ0d4urpvssSpVAwPDnWcFMRZyR49u8ENLPISgeqi6HlJWm
9l1mQuglKzX32Qpkn4WTiB8nCbvX3IGCPS2z/FAa1pWI5Y3EH9UUzrZhhtaVzUiN2BcWcfjicqZW
7FEy6zynlaI8GnFC1mw4DknlOVnflL5oEvDKjcNGJSh4YMAYoveYA4KSdC0YWkia9crUbDSs0V4+
Mf4OmNnSOtqopg/uostvZ8V2FtZK8DRWmGdRSHJ0OREGe8uc2rlefuE/S9m6l3Gp3bP6CwjqtD7+
KGoJNahtFbhoBA591KIj9Ldzq/lNFStraP7lDuFnRibT0/3YO+TB8IkIGKEOZfC+7IpfjBExFulF
Iy6P8VumM9cWE4k6RUs8gagQbFeWkE8UUaCSMkg2n7KZ25eeHfCRdGCHSS/Ub/YYDJ6u2O6yWSLw
W1U8+5fLJHUtve5/aU26ZXZ+bSnx4msZoSxE/QJ9MtuV/9Rz2G3HEfgUpYvd5FyrKzFKrPAoM+c1
9YgvdvyCYTGoxaV60n9ba9NJqoOj2NicxqZP9/BhmtshraPKdyIBw6r/5VnheJyTa2LRo8uUSkJv
dSGpXyy3uRV1Yd2FsrWBdgsL3QK5pJjTil7wnAwmq7VMz3t1O8jUZ/bDivcXxKVQmN6CIR1PBBwy
nWD2CbmLY9x8YkG8cEZW8Vzj0S6zJnB+6V+RmVbfoi2Azme/pLBo/KWG/RLEwhUmRqEQ3sG8maMz
lEb4w1WzosfoODAGZtAWYcwRwD5tOKABl0FS7p6gd4IzC7mjr3vWhKeyH4aAV6D9hhKn3Y0Zcwdf
W8Fo8YpIE43qPokVmyYG1/3uGa0+zooznpwVrzYD4cBkuJLXxipFh6RqlAtG0wkDWZQkleEX2DYW
qnNQy2h+JnErX8h4hO8GUKHufOZTpAlEuZpmuwqHGSlIv7i4SO9qQmpI1jIOKk5SBwYQXLY9DjrI
c78QumqI9QODcYuQPxUrByL7dd5txHEz70Jsn8lxWSF3IDXm5sDcHxRekpIm6pNJ6P4MuOQ+ZYvV
xsuBgIhA0ks9GaT6xZ4Vj1OrEcYI5ZaNA9mTx0TPCcLSlRSpnrmM48BSB8WC8l6RZw8WWuRO5RMZ
bqaHuEyXbkKCR7vjs/SqnBeMb5pzZzITw2jOk1YbDPc00yZ7q39nGMUiiITq7dhBYYPWY0NPZIm3
m8ByH3TeJx7Mhb3nOWa8RqqQbqD+WACWM2qpSJEGKvGgct8Q5hbO4S279Ca/yUFrE1+XLW4kzrnB
7mgX41PPg8KJ+gAtrGoRlVsMqGEYzqL7SjYla7vmEi8V5VENiwnYg1YXxlXHVAbZnyaH+JpArd5i
JRGG4z6VGN+mwSxvoZ80ytkxqUkeZvwky85lU6Nv5bTEyQGTbJK+4Ndqi73ZhhjX68yZ5VuxzOq7
m6QZ62CSaMK3zIqQH9hTpNkUSZ0eRvzeR8FGapCSMrOdYNpqAtB5vKa0qG+6NcjOa7t2RIAR1sIP
E3N2z1zfzbjPHK0/GnOhtSQiQfGuWH/tOqJ+UGUCpLuPSybJBwC/qbqNsZQ5KEp6QNyVYY+2h4ur
6hCxCmDriHIUv4tGawfe1A2PegvlYctGnLuLlQWayLLp50Zsko4ZHDJQq8gC1k25fJ0yyu26mebi
QnKKsD2oM+ZSwGDqnPoI7G9296HjwjjozMKOn7ikLLmyjUrKHHUczzgVkeijXJRD8Rhbs5F+aLzD
1W3Ud7NfWjX7KkxxxISx7Rtu0sZ1X1OKu5UciK/dl/w4DNSJGVr2WoTXkGAFPG+BE5q2gfPN7ra2
aAHtLE6rnJIie3VTrH+bRqujmziDFFUYYf2m6BMWqFxdblIZ3aVDgxC1TTKGbrk7opdY9CHdZZNV
xz4JRM1JdAXXVIkq5AeEhCIOmk0SiM+IYR2X5fH8OUetriNg1DDOQYOQx6YZ+nv2opbHbkTn/jeh
bAx6oxDTYOR3fSQ5m5jyZ6do4o2laglhJ4TOjOMEoODwIW2nz6nekRFwC7XF6qWnr9knElgoxn0Y
mhIVEr8PZ3X55UmEPcbSc3EBeTJEPl+tYhwrB1XxiaAkdrUqYgLcsTFNuykq7a+Goz8JpkbIRwkS
YZ2O1u17AUj0QCSdQnKbHZ7tOpeMnItFszZ5xLbEXwoTBWUe6Xe4n40dOLPikOIVXj50jY/DGq32
xHPZPfDJu3uivkFfdZWtVcG4yEOtltN7JNF0znPSPaMqJWRbSzVxHAg7RKTBaNjrHS1/Jb/KJtiu
ZSFAZLumFv44mMSilggK8iu378FPLDr+ta3CD/bURJl7crDbgnPMVvpb6YQjUcg0+2xsQ1KRO8CW
LY6oVB38kTU5J3bjWsGvpPF/bbq5fqPPCk5+gjhL/vu//vGNVzHlX/4h+MUC3fbf7Xz3Lfu8+4ew
cf2T/7//8g9o/MNcf//bv7x/FUnpJ7Jrk8/uzyNIDDWqLVwcAv81X+iSLBXPxn/+ZX8fXrr63wxG
lOaq3vz12vx9dOmKvzHjBACMdPMP28I/XDgCGP1qkOB/umpqtongXVZ9F//bvwjtbxgFLFwKjqPx
tf8zeqC2umz+JLB0TMNAdKpb+PY0GILaP00uJzQNZaYVw74cDHaFxJzsRrMp2DNoV3or3UMSDq+g
tCfag/6bAze8RGah/zdCT2ay/8nfQ8DSMG0bbCaKyb9OUFE9KxVbiAHpucSWbBNHpWfbavGs/hzH
J6PZNxZi6+SqT6ByoYSBmxaFF7a4HYp5/aFvbHIo94t8IqRJV8uTnk61lzhrxhhNw2jZp5qjkCIK
foTZ3c49NJRQku9UgwVT+8dRpqsMPpjCMkgLeUO3fz1m4VHodY9zeIuLHZpQdE3tQNAs8Y89TVfA
fu7dIHjZV7lPfdMaJiZ+EUbuiW/ks4omQ7RKXiRbILyeUNfnfRrpNyCJdXo91AV8sFLXuxdUf2v5
uKhbMKybaqJOLgtta8K9mMWlUpgpwAwanGclW4gvSu8bFjIymvZCt+Huo2bM2BPZzf00reNLhgnz
BBPHMOhzIrRRE6OjPb3/M6X6FVkiR2syvys8v476pkj1kdA8tvL2pTXbOyvUdqKrAm1SfDKZ0SlC
4/cQLhM0B8xxzj+qfPhKGoYA/aJrPg3Tj3CX8CBNEQOoQYPW0C35k72cOm28KE4vscHG+QaVn6fP
1j3Qi0Or3kGP8Sz0GGAIxvtmim400Bz6uKH80Oms83Im+MlH93WEHfFYUOUxC0N3KO+bcvrBrnqY
pPq6SCZhtQoxeKxfojHZzmZyEo1ubouJ/iys8Oy7jzxem8zcUi4ZCCTswp+6AVbCcAXj+yWsl9Ng
6Xct8aqITfpHTa98TcN1znhepfEcQO5SVfjVtCC46Ew9aMHTZPSb7tS9paQvCaNbGPbmL8QDMcuz
HhOGoQzQyq+qYRI9xwTDSwbhQmWCnnafagelJVQBXM/zkSYusLXRM9EqpYX2YBTPdtsu1yz7sudh
KU4yM27DCamgMzMQba0IcKLAW4ywyy5d32rKfRdnLwRsfkOEZAR3XZuPkmHCBu8nHVWt3qL3q8jY
Xsj+Tp8NrRz3PRZnZJmwe+zzMLG0t8ztwBVnzLetU19Y/XoMRtAqGDNNOdobJJYRiof4pptC8ADk
KOqGRoAqtRjzYzPbO/HNEGlnrKQICw+y1EuP0E0YojCvEgzZUTg91wsRXZn1wRY5SMeSaYeitZfG
1UAqRmBJE0sP5qnzsdh8mLmzbbIbwny9sdZuEVMzlDW21C9PqlPsB5Fv0GKMm2WxnhXQA4aS73g0
bOYIoqDmxv8waNzC4WBdVb12jAXwJLEQIS1I9GaPmTCI9rKE/F9C6eZZ3xJofQ3weCfI8iqJUz4N
zHijJv60BuNGC9P1dRLXrsoQtOnM68SNDlPmvtHwHZLe/Koy7ZASPjarBi2UqIptlpdE2QI8pGdh
AGwj1tAQgK93oLeEDG7Z20M4vWmtxVMhWbQOaMxIVQ7sYC/cW6NvhfpIjvewZY7TchSZN1Tft+SW
AQsq64dk5aCADvASEykOJ81HRQy6MVtPhUaByv/hizTb5tLM/HmqTlXcEiXfXodl99rPRb2PGSyw
pnWeGBjf2+NI9Jx7mewO6hkblKJ9UBX3etGb1y4330QntnDJzurcvzZz9pzNdrHran4O1IWzUgWA
gJCRJOJuNpQ7uqTDBB+dmMTy2PUGoTwQ31i0VGIT2226t53xABR8L9AyL239o2fFruzTd2BK63Ah
PJR1DBks5M0vG5omrXG+Kb+fplUOBCAnaMheaHS39mIjJ5FIRzslNSw9jJdJ2ZuQs7k8fx3xSxYJ
RCKlGa7088TMLeANu+pm7bmBoTTbdhMYEEoJRZDvKQEDA+/hqsx4HdzwplScB2V0zurQXS1g6KCd
2fNOttlFVGQyRMZ3QyIYs6Mo97VEnhc+ViVEjTmMW3hVVKPwhhBDMIZWFJzycYu4G2FoACTvxKt3
YLgDXMFQbtqannSOoyzQUuViEAAAziD5ghWHKz+/UwFr8jFHtzLvd43N89A6fJJZ0Fr2pWeSWuH2
Yl8e5Cxw4o4AKSfZo/LYqHN4tMzXXs8ekYEH5KQQnNgT6w0UsOIQUqtw28Xhrm4tv67eYlleFa79
zALtMOUuqWbGCdr4fhzqLVJVX3MHAMKOdVCZlVI+d+iU75twhFpg7OeEOGEq3ILZCHW7y5Pu5NoL
pdy1GIf92stubHeHwSrzMT/ukUUtNKDtgxV2723Wh6jrMeJb7bPjtr6JzsQasTe5Yj/m/Zmmclp0
v4BWuFHK9lZZyNuaOLmgmUF455VXTPvGnOLvej5Fgx3Qr1/H00/B4E41rW1Konyr6j9dWDWB3qd+
n2sn6jcPmNBPIsqvODKudau70q12n2TRgzqPgUp6AYsu98VJQRj3P52pMVLg6CxKT5rtldlMvIQV
o2/ziZb5aOdv4PNeQaOh2kt9maXnXu2vwTl5ekUAKh7ni8mhtWjDLckpR3ucrnoXpFBdXLNQeCsi
Jfdnxfhw7eZq6MW+muYL2VgoeFLdS11tX5AwOmr9e7/0L2yOgtxc9pmWfi5t+VHoa+7exakJZp7E
xjERnFlxfZEWcrRck14KRSm5F8VR51CIR9/gWGazyVSdNWYfdFOxG/XLkjqHUeTXqpt8D4ys9Rzs
oBFyf1bdDgBOPjAdjTP1Uq3xCLnbnCMju21Li+UWA2vCFmNUOEnRvcaXMj/TbaVG5tMJbsmLv6pT
uddGhIP6kDzZCXA/ZRGsWfix0hubEMse4t007qtCfhnudIoJFCVewPLYDRugEgBT5gc4VGiG8pMx
pb5lW0/t1H64wLCCjkn6BvXIk9koRLFmHYiKtHjEdmPcjourMR2SzgbL1RqkXSW7aoBUp7THjDjd
rEM2VhrmDaCV1yidP0XYP8uBvT76+41ttE9tVu+rMQXY2AamOXqkx+9YpnrW8jB0AoEKIEqoi4jl
75qaPUooCRAzA9TNnoguEIpcb4Rp7bo86khF3fEnRy/YJ7dd4x7HAlthl1yn8ggECNYvYqI7JjDb
Sm5jq7xGDY6QjimKj76P+wNZldrf9VxF/sxYOx13i/sY2eI5GtW7pFc5D5xdEj1kCXMT3dyjDWCb
T1Re258ntbgdtBvGIQHxDsys3xQoxFOjZZuKAOI5/RjHbm+N4pzUDAWVZjpOLvonwHI/bvkU824S
2H6k+4f7X+1Dl0aibrZJd060maGC82CN0dYxuvfEZJGpur1vhnTnDvVDr9jPWadXjDefmlV82CgH
MOWuowDJ5sgyKEkB0h2bwrrXiofBBEg0G2gbZIboOsTCzWFdPEaqrXgl6UFH1y7Ovc2N3AJiO9ph
mV1qxyo+FTN2gzJaqkMY6i01ZOt2L2SRVk9Ntwz0xfgghrybf4ifdm7cVHUubaYPX8NYZYGBIH5n
mkyXN4sVDl5Ikp5wzCmoTFP9tMo8vnX0wjqpTYRUm8O+gP9RZ08ITZ0g1wr3bhl0Pkmli9/YG477
PKlDRoaKSVAOI+tjioev92LEmkEO5gUNRcKUZY72JKCr33xL59POl+VDgVK9L8y524VqqmFBafWt
hq/o2onn9qiW4NpUxW7v6feojynMEAsSxXDbFJn+AOl2TcJsuFvSeDyoeONO1WBEh16ZxdZuI+64
RZn8cCaoMmoUAVZ6yN1dX9XNBdNRxMqrrdn1ustBcWu5huyEx7zt5dHtbZS6WDTk09S6fO7wGi+d
YZMUK+ZL5YiBegY3xn3FvuyJPI35k9xGeOCdFW4jtPTXxrRUr5MOqZoJZfNIo8P748io+HBSq39R
CHVi3TTE6bUxdOYDfr34ztXV+VaObn2lja15NxjpdN1WbnyajacB8Zp0CIx1meDehZVmPCqGAcey
TGbSSx1l3IIp4Shbpvy2HeyeUFqydGcuzDe4eva+qHrnpKXT9JG2S3mDTqG7YTEsCUvX0kOBYJ8e
kqWFG61Tu8rBhjuX0S6irgcFVYOMHxYWk6EgStlIi50bY40v1gZ7zV+dARyyAQJXrXmEfZvPeh+x
Rud4ekvNXFzVE1t4A1zuSVkWiBfr/LfIk5tqepvi3kuJfvVIqZmvhZi5SetiBqfDkzlrBCLPBLkj
R/H7Zvk08xRh0SgR7RPX+xAq1qMDFRvw16uV5HvDLA5QTGH0M24zumSvWNMJrxT019FiBW56igqL
yVDYh8/cv6r9MirNYZjxHPWa8WUh4ddF+m60GYG/qTdE2ZalcVBSuXExGOaE6Qpx1pUTGeqOuf8z
6UUPoiRYRnWucqP3Eap78coIrPrdkF0JtX3StM4NQJK+LAtRHzPZ8UFbWA+DMTyGwG7qGdg+0lv4
ltkZPPshwkznJNFwwNABBVUR+b4ohwyNs7ieHTbv2AdJmy4D4qEuTTLKbUXuXCYTVoqC5Le2w6ei
CL8OJOqdmMF9JU9ujA7fdbZRXv7UpXz803zo5v+lPujWX4cdDrtSS8fMS68J5EJT3X8aulj4CtLO
tEaiRp5p85PTMvXTNUwzQYJlPh9Vq2yupipabjmfoJsnlvlA0Hd63UKgI6/EKgeAQkPxYf++Ktn6
1szr+2Oub1K8vlPZ+nY163um/b5x67tXLVF2PwI7oHTm1ezXdxRhUX2Z1/c2X9/g8PdlniJdHvs8
U45RyLs+r2+9s77/LPqiAPZRcylc6e7GnpU3u2iAqSnAdr/U2vBG6KbY1uvZoq2nzLKeN1HIyaN2
IYpYlskPtjlzLsHUmPDGxd0961h5r1ayADprtcd6acmWWejG2AFr9yI0OfPW04/t5fJhrieiElXa
t1hPScbjyYEk2I2LzilAiMFh2q/nqpJE7Gh/D9ue4fZ+zpz4raypM2p1JgQqzdwg1kX2NOgxDcM4
rk6beLROzTzGt4ZbaZ+hq0xB0WB9wPlPfPV6CVQ9yKhxvRnkekeE621RrfcGGqb5R13vkna9VZjn
VE/aetMov5cOv82K/Ss3UbPeSc56O8n1ngrtPD5MU3Wu1jsMYC3eN641ZKoiwlUily+GhKdVegh3
UGgSDiMpQw7O0zXWMBfPs2kz1GJ3if3OnSLeGtzD2zpiAJXxbAa9NZB2VVDAicQVG30qcRqvIugY
WqSoRXxVDzx5et5sa5q2PbtaNPhGa4fvBpqzal8hPKa5qTptK0nBQFLY/X5H9ieFZ7MiJEYrVAiP
d6qSvZusqhx8ZWq9O8DSTkXKIQHkx6Ffhe5BpVB0SolzAEDWh67Wt4OegxGtVWE2W7DL1CV0C16P
u5eBV2EhfcKYulHNegqGprnDrKnuR8V4bVcPKm5tOomFunLh8Z1ztGnkAwauEj6kafOQd3ERrOll
/goHvBrVsgscGvZvmphnxVHNi07QYSBr4xFCIxWQIkjTxC/HCRs7XtJE+Z2Dg/nsJFMWcNFLP1Sz
5MFWOwb+Heg0vJ0PqCceHLKLT6xtsn1pU2b3hXqMdI04+SGe4q01DRQ9XZ75g269JZrKrERLfoB1
ZR6SGaihTMwCwtbOLfUHedb88ZEHA7/c8GL2WnUs4WJuifgyWAxUYocvFyrG4ALeXoydE1fwHssR
TYjamFuGqYxVVFJvevWWuhBysjU1GHLGx7qanipBSsOI4fJaOHm8MwBAYslB0HmGsxL7eRZVuw7l
ZTAqACr11Kq3jr2QhmUMcjsI3jVc9AZpCBUdGIY7LJ3ybSwH+zBrWfKSLOUbu2gqCLNGWmejo4Zd
2+5CfPw8VgnU6wLSRqtJZAk1hL2Vh+eBI4NPnLLwAv9bUFrUKu38jdlAZYyIO6QppuWPnbB6qsKO
3/C8ZsOt/YB0hwe+zjxEOkKBjY4S+FE6FtT2zgwPonbVPZz55FKF9pdWS9RaQll4CjhQCDL9oov5
SbEAxgQ5eZOW2BuhRMYVYJ7Uqyw+u9yNv6RLTYHplKu9kYVPVaBt3Dn5mGfxMuY4nNILdl6eCJF4
c2nfLFolMOWUP5Zc7hAvsUJyUOgoORE3eF9tEdB0AI1vxeDrKYejptJ4DOWq7KuM9n7QhPpIMpmk
e9U+p0rVA7NJH+0232stBxfJgSOdcd1u8JLE58jWT7M9YrfVeb+mlksCqkDiM5C+GsDlrl7Kqtkn
3VAdYBzG+2iMlpfUWZvMSEdsM2UDXydtzHppNyxvYZIVPsSi2AM+o3iGydALeUn9jthFP2BEU0/x
6KaHvDPkdVjZ3c0gw/KGPKvpI+T8OWmisffTWlENa23VrFWWvtZb42/ltdZgQulsMg4rxQ9/qzNO
XOMR3cp0167FW88n/r+7ofrzgurf/w8R5XQipmA8/dc7rIf3Ismhd331f15j/fFlf99hOdC3EMvb
jnBNByzcn5Bd1t+Ehsvaoqb5x4LrDwW+xuILjNa6xSI7ma4I3fwfayznb+x6BF9lsP4yoYn+j2By
fy2obMN2dQFNThcm302o/8ySaxvd6S14HAHqBKa0GOAypXkrDFgVLUIopcuOBiKGPa1j/N+srizo
Yn9ZodFPqTb7OMFnomv8RCvk6090FPTRajqyLQ40Sqh92FmRR7M3M9+T8Jfw0yC9TWmg0V3s+lpN
zh073U8UA7hV64n7KeYlAqm9LNPVYIKmxApnnhCqTiiME/3YtCwlEnZxFz2RIGpbUun3IUXevA/V
GrR6bd+iHjPpdtG9eQ0Xko5A12ORxH/QXqp6s6BcuTYqYLeM7+WFOVKWQAwBoW92yzanZ+lg4kr9
yjYW5UFTGyQ4daEvtzjgxVk4Unmw8QJ7Fr6p61GP0OZCo7kAg0X5rSjzI7HQzGJtcB60Tcsmzq1+
J2bVPLlIXXdmkkyHBW7LmnqhrPsIbFvZ3rAbcbZNNll+qyQ9QR2NWemnBjlSvTNsPdxFCVIsGPoW
RnhYtW8kHTD+yiha7lAgY5OWsDsRIih8angp9/OQynMHdR+RYRMXt0SCDN/YitVXBMEScR9AkdlT
6ahqD0rn+DJGUZxxII/FfanLZ4oOMxhCEj5c0Z2c0ji5RNHuQZPI/dA6yS5tlDerV92LiqXX8vOe
azXvZU87l6V9crKI+WS9UUyM89A488vKGPA6zNPy2Mp2gsAsOrjGqc4lu+EDCSMIcYd4fIiAiuwQ
jEY+LuBlKyVGi6Xn1y21TH3HdglCpqxl6DHkmHYZE/mCHOczJpFom9UtudYK2ithM2UxR2QotiKd
PS1riiPacXFtd712npMxrr0ChYrXpmNYb4Gm8usn65Zcyxqomu1AcFGEux0Iw/WtrpfP3C/OM/nY
6qVOaQCmyDw5GheWXJ/zLkpyD3GZcdHpIR4Gi4ogLvrOZ64nGW5PEp2tWyMnb+Jpw29QPtikc7gb
02yzeweijuYPJODgF59dBQB7VjUagePIhd5Sp9e1bW2BseQjVsvGz+SQ8LZoo5ltSakGUaGPgqix
IkmWK6e09Y/SCLs7VS9py+20y9fIWlLUqB6+F4SBLDek+9jhzWBzEvfKW5qI6QwHx3jQCZXQ/Kma
WCMbcebSxU7gJVGTmuG41RSl2ZHxl6beqCYRN2XWRMBes2j8qOcpwcgHEfectlqrvTmk0O4WWhzP
xfnb8F5b6Yec2vxmJLDKb6I+f5CJMPdl1bAiQxDr5OPPsorGinYiCKzU9R+0x/VXMsl0P0dmcqE4
jA90RQBMWFWWfJz6QO5ITJSXmaAM6Sete2RK536moR4elMrCpmJycZdyHGOyJQtzn6lN2vhQkeRl
0do4mPWyfQZ0CDm4HzWo6ov5Hi5Due3HKvkRlqYF8KbLO9JcnftqdLX3AifvjcbAeRfGIR/h5MhH
5IjVLh9g8BBPXjCJNpsn7H/6I/RP4xAzodnU9Qwkx8yGjNldn427WtJ+wJ/IJ+nR5mjtJ1L0MjqR
nB3RyKS5Y7ClSSpwI3zlS7uEuxBF3w/TO8veG8RpLYEWk92xF6OysH9M0jmoLEK55hhDtYswy2FI
T4SdF6mEtaFony3WQgrbhCkdkneetGnelNAfOJBsN1F9hSo5mGv2Ml5M4ka6tesRGiCxeETR2Y3t
nrt6Lo6LPmsIyYyMKstRhHMIgWO/mYrp3mAXHw6NSuCw1AkV9FNlGBU/LceERHTSH8zTgLf2HekX
u/mQHI9ThNwAQEdJFYTZPgkRK2XLrQYTBO+Cjhk6jIDZlOgYrjoyM8QxLhw3GJT5FaBESXkZ8cGU
Q67cl71efxOoAkhuqeJgtAWwA7XvobQT/9IRKTMX5QsPP1PWguCMyEO36+q7LOywQPXU2HAfRqzI
XmE3bGv6rukQJ7NyfZ3YR63q10zbFrFasnzvm+6V/k0agZ3VxjOGT/WlYUeFY3wRn0nfseI3Ftd3
u6Xdqnkkr0eMIl+S9MkrkkvcdKcT8Vdi4V7CxcuXsNrNEfJDjz+WnDBCoAiPalt/gHxlsUEyeOlZ
QXcN+syWv0CRLUgdinhBND9qKV1wlKWFsslkVpMN1BucFzF84nxXZTMxhyGsvsITpF9O8CpXjhOJ
Oo6ywcwrfWcFPXH1hMzO0ZH3XrWioLIVCpWteCh+ZXALVmSUkeXTmTwILjwsHu5GXeFSA87ocpPH
utJB3SrKG5RlvWeuSKp6hVNpK6aK1Oc4BrJs69cptOgrFGckExEzf8YqjQYXDfGpcJsRDBDC5Q32
wpRW2jJAALorJkvRVmLW+EvPMjBcry868RJL14ogUl3nK50Lntt+Jjqcnagrf9r5V0W+8rnUblK2
iM6ohNwV4FUYg+E79PK3hB/v9M6abuKV+rVkY/SEsOF3NGR7YavSSbN7Rcq7MsPilR4m4yi+lvaK
FBMrXSxfOWPDShyLf+FjAvrKtNFia6VMImza6IbZXpwlPs9GyUZy4ELuG7kz1AqwmS3iB2QV49UA
/YGMTKNhAvjLQiOk98r4BaSN5O7cTR1YEnTttBwhu2VEAGC2EBKujDXSL4HTu9Y2WflrFLCfxqCY
yH3a62xltBUrrc1Ia74fX2hth7Cwj4S/wHXLLEEqYx1vjVofVx9O6dyMMbADduaaDiVBrJA4xmOs
zDPIcdxyI4JEHirqIAohFopQ5uZf4JyzsucskVqI6fUEJB2WARU8XVwA2hEZRvpE9u037hmaYcNJ
us/+12pc/NqOh9WBTHqEekYsgC25gVODRfnXrpyjy5UQvItwPKzJb2to8kK1lv2maaKJPsm5W9b9
hUHcph2Z3If1msLZrXmchMNByPgN6VxLFWvTWWt4J9IygsrTNdNzWdM9jTYcnzRAexGO9SQ7Rg5p
2LCQqL6Cds0HbaJCToEGobLjI3X/g70zW44bSbP0q8wLoMzhgDuA29gXBpcgRVK6gZGihH3f8fTz
gV1TI6mrM3vmuvOiLLNotGAgEHD385/zHe++asr5FoWhP9RLv+in4VFIGdOmSPvo2CTwtcbPUtLE
1WN59MfIhmqSaTyz/dKHuF7iRNGqUrS2eJ8Fp/0s8ZVZS++pAkxLFqYZcaDnyM3qIMaivukML2y2
U1AgVMS0qLafhapE78Z++VyIcFHQSF6WGR8PsYgxW3NTV0sxa/5Z0loT/4E0h1l63tqBMfl3AYWj
AFuDBY1efpa9ogpS/JqwIVY7NYXysf+shu0guIlt3EvZnzxd9e7OXPpk3SKlOL6nSZ1tjxjZAWtf
QAOxk1Ppx6hoHqeip3Ie5IsTCo1dHlLTybQpa8iWUtuZh07CI52qW4KufX4eNdFF8v5DNeAtJ768
oWyhZstaUjU556nxRvFkxJzGmMkFwEdCex9kvhR0c3Lod2CFyFjymXj1KaTw9SVN+/gZGmgf3cyf
zb2qHYJjWtQdZunK+CHM2MdvvjT9ClaV44RxjZSfSxUwCUNmgbh+2xc+7fKCWo9GMWdWe4TKyBGk
SeV5ton4espvbzLqV+g3++wf5q1vkUG8joygPaIvqpSGbcYeDXQvuGmb0qvUUytkhaL6y8n136jr
5p+sYE6ZnjC1A9JGubCkOfn+ehwjv9l2aWS3W98UKRGh4D2P8kd80K+Wlz1KlbOwOjQ+sMn81tAM
9DewYkLlvxoq7eXltaDUnN0dQGqx/PyX02DiNzJLgNNu68VdaMxlfsPFT89//S4/T7S/+DY/X2Yh
hVom/lChvD8OnVMz93KYbeKyAfZGamnLACqzZbgHO6Tmap30ZQb+zsvDj5zlSW7kABhmZRKDezXH
SR0nI+9udJm11wQ05GW5ZLAUhbw1BpquyFPjnlyM/OuOdbG9J2eAQ+R/9Jj/Tmcp/talyPO/1mM4
g8BRv6/fPn404W+SzH/85j8lGfsfINQl95rW4MoJBP2Lou7AjLXgpno2twgQdXSX/wtFIMCuJQrO
klNAefmXJAMUAdw/M3jL87DtCSgH/8da/c/vHa7s/5LdutyAv96gpieVaTtCa4Jn0rT4E379HrR5
6+m6U/2+jFvvEZrSdMccGXa45UX1u+HNyXkQXlWuf7lQ//wzfkOq688v+O+vbNucTlxFyELqT9Hp
11fuGp30o8Irqe3O30W1pco3Gi7Y40a9iSukKykHW0f10L2mnGnnLd7YMlm7TmrhFASbpfciLXGq
NrWVfvUJZSBRm8R7bCwN7dqtiYuIpvSB0GVs9w6DXOL/ZJfxLJhDSzC8RB9/twB8Wu1U53uJrvYV
v9L4NhXSe85AVYdbyAf9w0SQt9wwq4vOUZiiyWDZQXZG/e1eoRdFO0W78sbNsrMdYVLBSjFhraF2
Ln9HiViHrdVvZnzTm8YvvvcpHTVNPcQPwBmcF86d1d7yjfimzkozX4fK1jRMBtr/YvSA8KjRNIrj
5C5GR3/64RQq2RMv3vmcZY8w8GMqwsJ7N+ycXT9iJIUymawNM3+OIpw9QwnEBzjsY08Qj2Epfr+s
wu0JWIUVtuggWVr2XV6CBx+JiUpLBJtg6PjFmgFFXmqaz5ZTAH3zMaqCfEOK4Fzr2ZxoAWmGabqA
m5gapzvoF/2qwi66wui31wBNsVwBrGvCAliO3wx3Q91VN2wq2uPs14CxCG7Q8AfpqqjtDs8gzbfE
TkiADJGzTei92DSj3+5bLO1HKRq85pGljjYy38roZbU1666jYauJ9tYQyvWMpLXuFKD9BAPozofz
zVksAeVBZR+zAGoS56Gmcoe4F1EnM0iPOTTHj9LsA/hcxFAcQxu3ULcoMSuq6DrNaZNschtEVkDH
WbxyIRHSeRELC9yrG2ZM3WElexs2T5wDB8tu3si5JwU9mtin1lE4O1+DznYvJBzNd/aM2UfrTLFD
SrVUFuV7Q3cNiuRGgK6DMFmL6DaWHjZD9ouBsI1TZpXlKZyzAgKktrnWcV1Ch5zbcN7WCjsEUxUq
FXHsFFrjQNTFfcaghEGSrzj72kVCFjaTioKqhX04mlZ6kzaZuR9NGk/Rp0L3MVNGXUEss8WmgvUo
twpMkVjNjnYvogYDuGqqqX9gDDDt7CCcglMQlKSfK45WX5vWnZjvgCS4rRwL4GMFkuE6Da44EiIe
87VmT8r+qZDHxETKYvDlBmRuUvupqGtoE652aVBT7gIfoXwOA6Gpy/TOyor+2Qsq9peu55DP1qOk
Ocuw62HrqiGoTtPQmj+KqkTxsTLzObHCqtu3mWn/zPXge+QS5ARtq6ksQV5qUsbV1e2w017FmZEy
8ITEk6QLJyfPmDJVjcOnTkLXWEWVcWaqhabFP9ZaBZFz7aiIp/iPauFdOht3YMc+dJC8N1l4Y5LE
KrG777qJjG6G1/kA28m60zbNzJXd3URtQpnSpJMbr8X2OpuLsCooNstmoz3EZXWb67m5r2LxwfGd
jueixonWpsFBxE55yR0n2ZGh8HYOLuBdkDnRfegb7R7ssXvu5lFu22Es3meN9ZhGAn0rphgDIEeq
4cZvEhyVmU8Ki2RftDgmEE3jmPIWYLII1Kt6Uua7Q0XQKZVdevYc525EukSebMzWwlyfN/pHVUxL
MZuDr2vtQnbje2m8glkj5tM0a5LL6ksSTg7Q1L57AKwNaSuMfHcJNPUnytt/lFbF84NwnM12FlSM
B9D60ls2Z/AEJJ03GsF2yIKIfWCY3RuClrq1sjqaiorBv4I4wxvVGyhrK4CW7TEJONG2RtbdNgOz
gm1Ign01Ri0ek7oP11Nb4DtE4nW4s/za4GkRvLtozhsjV8QrXAgq5EHFOkVopc9Lyi9uCnOB8BZs
lBElDs2MeP6QMJWzMToG/gHWMKTATJ1I0zmXUurw1Gn1k9UpuiWaWu7Tugo4k3KnNMfYSsZ16UOq
2NbzTEYxagLMPsZU1R/QFCHHBJy8bhydU80loZ4027A24hELKC0AAPaukCeTlzbi2JA6lvsDfmW3
nyJrJAHJF2avONr0h7LUsb3t+969RQjKnh0+p3U/mvVhAlv2QV+gfd+Mlf8+0SplPzZVxmO2nXMa
JYoW1Zdpha7jDYhyjhXGUhqCRD0zdpjxrnbivUS826msmfepNPuzE3mbsc5fDTgU2dKACtwMNcei
/qxnHLOPso6ttF0SiEK1idqngbM54QkztnEyYJ0FWFczp+2H6n5y8wcfXOOKrq56AyDXuGdG6d+O
BpG4BP08cu2dIP4H02WhlFQB4f3gmJFr3A6uXTPCZ2VSdb+ykNZ5C+HF68VHRT3IxPP9ODTgkild
mo7R7IVrWh7h4jCgWEUBuUgpUwpL0xEZqlZ7t2f77AfS38wh1RBFOFJgq4LnwEJsrNqBG8AfeDwT
k14NzIBooTDm8JqNJXJmHNG74W8jptK7durkTTgSYksNalWx+UUfYyBbzIh9e0kbFy6vYS6xoZHW
tYYEa9DQR1s6U7nhExq27AWtNb54senH+Yuf9lzI7LN+nAubVrmPT4/WEL8pvwwqNJ68Iq8PrYeX
ha0GZkVdt/sCVD8eZ8+lQLoEGpXUGo1RYuEm33xg8MHkPvbuG2Pi65tJ+27kcxdDSrJX1j3dOTSp
R9tkdIJ9TXXFyrJqVJYmstWZ7ULzNcKqhZvOU2oHj6K511HpbWNGGOAocn/4CoArvTrtLM7CS5Of
zag0ac2M8vDeG15iig43GP7pIBmUKMAxES7dBI7wf4pw7g5aTS6j7VTSMBoLf4+orSKiWWZ4Hxge
K2cCVf2kA5uIqIytN8+sq5teyPGOCRPwQMrGvYjrLfUJewIKT09A4BTIjnJJz1Rn4fbmEzl9/0fa
oKIvIMls79ZBlPBgMv1j3Ap1CrjUYj2P2LUDy4hOy4AEincw9cG+EG6yzxhtPlu26+Gew+uI1jJ6
61CmwUeX5IKaFbrGCz6EPLtHkjKepKPjA76V6RyP8bzPxdS/km6juLeiM5ossA7pZM9psW46jwSG
EHgHVGjNT0k8TT+6WGd8Td0kWZJP/dULsXsSh9EMYjK/Y9hB5w/OruaZ1gRx64d5fgo5Vu8nmBz0
bWI5IDtLGukVOrG9yTLY5Wo0xqd+yOxDn0f9g+EhF7RS+/dWU7gXGADmuYW0j6tzoEwxqIpXyyY5
VphY1NvgtsbyycAxwKHBLK7X3Gd2xs49hHLDEw/XN2jfG1tYMzmtut4XhmTDM/jRuHYqTharrgH1
vErRgELyXn5263tOuPfom19JsjxrmU3tVbfGfETiT9a5m5tfLN1Tn1fULaKzP2isyIaMzXuWCNa3
LnCItCQlGmy21P6kKW30HnXeO23lDM40xbYdLXgAM723OCrNrSFNqv/cfNrjfdU7CF3hB5sWWr/p
k47W1Cjj7OrGKd9naqiPZdU3X/nSzlfDa9ht4pvcJzUv4hpCbmPHTbYqK/CpM828L4BU3w6N6Me3
wpJj9cD4qUofDWzW9MCUM43vVccBb+2bQTxQdknKhEqmHs+1A4aZPgC3N/YKTPA1s4fgaSyxIc1G
IvfepIGVzIMd7DsM1A/lJM2vXeHZT91ICoD0ivReuzmgODKOUFQorwo/xkHHJ0Pb1ltly5ZYRxXB
8x1KPV4FG9QftVXMp2AoLOhY0Vhdp9rkWTEjfrNha0yeaqqtgj29zjyya/j5SGSZeEt8x/6itND1
k4t0196S1bAtyg3QurYm1MgtXtt621tTjIVRBShKXhaA8ok6WL54QbkJNx3Jvph9e1Nv22zSJo3X
fHttIMLmpmA9PBdm7GHosaoShIkT0kpsWISN6Dqhi7h0qA4u+jI4VkVnfU3nIdznplc+41Pq3iRH
IryMZXWtlf0QGSBwxrTZlI3rnlssNZuA+xDnkBZvsRMO34Ics4yOVPQcz73xapaFcrfam2ycuNN4
6ltiTFD2ijs5W/ohoBqNfvlg9PEBp9tqKhP6oNzwBkF0OFRNh5OBS/jWO0GPm8DQ93ZY1rvMcPYm
gXO6PuIlUyjNRRiKr7lt0EhFfXSyUkShSK6UmJBHtwI956TgQ4p6rnniOGR7Q/cbbuQPoEvjA2YF
nzhkVWc8rWUjMZ723s/OLZ112GXRjgRisOkHGT7Xrte9DDHfnNTI25c4DYKNP2rrkuMqO0Wgsh+S
wv4Z2EsGq2y9a8V29h4lFgZ7FJU/iATPrKCDPOQg357m3mtPcyDElqbw4TkxIYI3FG3fNr6K74u5
JiFYVw20erNsb0bfHjAQ0COsgyx86BEANhYdZrRjxUN533Emfa8maT+EWd5SW4JxmzKJ+q4nAnAs
nOqlE2NUbEZXTmwPMqvbjgX8pHrAGZ907czMLp1W5tiJdZJa7IHaWL4S9pEXhOTknOrEe42cysc0
xTMfPExz1DDwrgjVNMGzF7vN24BmjsZvLx2T9MeWXV6CR5qw6wz97AS5srz4NAJ86Rue905ZdN8i
yOG0sLTR28QEXIHN5kht4rG7uA6HNUR0vl0Rq8omhAdHZQZrikspzjqeOGPRxLGjJji+5DQJP9P8
1ZwUgvSzUXBfNaHOOAn2+caFD0v9gWXeO9hqcKL2w8bomU+PUykvIe64n/YwIkhDtJFAxeL2VmSs
eeQOfevDDRJOWF2d1WcRNCjoMwitg8GNZhIVooKAYGiCqbpKWoKzhl2+tGNJcsP1RvMxUVP55NSS
sJ0Roq04n3il0atywtKp/zYAWGd2DqwjPjdw+EhaWcEz4SbgTPEnqAnSpl3vYnj3b0E7cL5SJLLf
e53rxeA4E31zCjjpJvFHXzgvhUakUVlb3ATs1HBX8uzgD4oZ9OC620W9Y1+h8ZpbU9fqwJVs7mpQ
KZc56du3Luv6s7lwqBpKFrYYH9PD1C3GuYVX1bg8MIogKl9rR0S7IMmMq0oTxQhH0NvlrFse8cUa
VCRh4LzS4y2QmlDhtydMrOA+TKtuCMxnDAHwsspkjH72wnZ3AJWm7RQzBgW5PGDsLfJpekk4Q8K1
xTfQOBHIMN48fs3+k8klQzK/O3YB0ICpMfoqvch8cmIa6laROfM3GE1xnaCTEwYJgvzZzqqfzSfx
q3Km/G2G6vKzYA96DJXBY4gpwyakmXOjesMg8RW9JwHClkn7TOdMcOPAs7cszeuhbYlPLegxNmPP
PGSK01Q3j8If5D4AXX8mK+zyaQItA9ujNoDsb5KOeFrYudc2auw7bAvZjQhsJpsWsWXw4n5yVG2e
nwcbfmk0TtwOcBDVac7qjmrm0FqWKaz8BfNtz0lXLFUN3zRjPo/d5F6iYAo3iB713vR88R5y+7yX
TARmjAdFxu+n1ZlIqLr0nKB2mg6Pazw599McmnvW5uGa+EYOWsuk+bYz1LBPDQ/eD6LUnZLibtGE
vgrtQ/jMysG06CjJ4zt2dhkucp5Xl5A5LmpXQ4J/5YU289mYgydUnJk0Sj+3G2sM02eROlhWvaHW
D2wNUsy9YeLfyTgS0Eed5tDaoQZWbEUbCzQqsSlgAGHqe7BXGAnu2rmlgTHqivps12iJZNSl/1IF
4KKbumy+xnD+L7DOkob8H/D9xu7VgxV11aXi1dZFVfn3oSmsiyiJUq58r3DO+KGdg1XQMS8BrZ7h
X5bnyI7cqzapm8wHyOsbivjy16np2zvEtabdKqtZzOoOvJwKgwKBbLuMt4E9QeHHBQWoz6KTSYoP
gwjCsfdn/1HzZFpphxAGy9EMi3l2k10Qd8GuVmK+8xjP7IlrF5Q5xJl7GZO2fJiNkWLjrhL8yLDy
gyZV+zb2qXMqVRl/0VhkPR7eTYXeCCe6RLzCpksbzh1nAvm89J5AahA9ey7HPlgNi1lbAPqDSM5x
DzxVLY0vboubPp6GgjlehtdH0FCxjcd0fHB8idtpco1jm+ryZBQC25KRV99ExAaESAL5myyOeBgT
lZ/VHq5GdUdXU0sGGHwgfG0WUv5TURMNBgo4/LCzUpbTTR7G5bSeILNsbSvkO16Ao8ZtN1ENmVS1
ycIje4q/veYZYp757A55gPmMLNcK5WqpI9FxtHVSYujYNqLyKQF9KnaRaqgomJ0+zncGRffFmfZc
iSRbFpL7FvEDyF8SGC95TF2TK0DpwaFDHFiHYdxf5ymso3Ph6OgxdGYAw6lnIPbOGLaGTVxF3c/Y
yeb93A36WyKJfLojHt6dw5iy2saxhumlrILnVlwBJaeBmq6odee51rWBrZ+sBy+SODVdr3zpbCt+
7w0xzSBDB2EDdoBcc5oBWDxF9py/VpY/7I04r+5IR1FhHaiqeQAFBHRNTtK9LweEOKu3ic8m7Vdl
Rhgj3YZCDjryvhmFFZJtGJlm0nV7alyZPROnwTqSu2O163QoGVeaKUJKe+QqzNuGgeutjkARrVTh
FY9t248bWlHmJ+RLdSLY4NwDskBiiAe3vAkAezWrFhvqB6qBpoooB3BO0JDRgQEf3QYaPNQHNGQM
1nVQjK+Rq1kgkFCnS5vZzrYLH6LS6bpNkGvvKWn9/CYAG2Enuk42EvbjxZesBIeGZSajrQP2HzPa
pliH09hhGQXeTL4tN9SDW1oWLWPDRGw7cqal1MhCqd30BQUlOJqKeMcyIu9T22sfrEnC+y3b4cHQ
XY53ygTXj1dy3zal9cWih+qOUbi9jTBsi10RyWnTQEe7g8szcS4fXKjuZRJ+jUadnluDPrCa7GCF
BGmG9rlyR6YuJpEmLDkUF91OEbusdesY/es0L+RCzeZ6FxLmB9MWEYHyagwTDplL4BpciIeCAJ6B
HUgGH74Z4s+JbNN8DPzFHANgI3uMI7z0o+FzgPZgOLCcNvR74ROAHZhZ6rYuzOaKWU9cJcmnu8lQ
OfgYiFNfZ0Cit1SUgVvoieRcRGMIZJy8iXOM8pX5hayOPEeAkoJ1VkWMwpsO/ROjCBYS+rf873jk
57fS48uzHUI2bFSgVAsrkLpZHFfkbEAa9OkLd1vfr/M0YiVA9RzvGmH53xkRLw84vkSKoewLflp5
JC8yX4TMnVMY+mIfVFlz5tnOAtR44qOxOxp2vIKVDxeT8UUbUfmA6dk5jRCfb+yh7Y+063Q/G0AL
e81tW60G16sg29IE9EPHlNDWabfhDJHG61a3+SG3Z+ekeG5veqdIH21sWCdDAtCdgQN85AQTyvUM
rGxfpiI/xLYz5htsftWbWcLm3QakCq4ckVC/l5hc0lvuAz6aFFeJ4zzOsuZ/CCvtmqCvXoOWlrYa
MxTjjshpjFObCNqcuIaPuMna76xAGVkfZ/CejNm0/HWe1TLaFk1432VOc8XhoZge8GzJV3ZnY80V
bUty2Ukh+/BLpo/5FIeic6/HHDWBpp3u24ystizIvby4XdPsfIdTCUDwIb1itEjidejFsnykr2d+
AJ7FJ8LmBgZvpB8YbuXHVJjhtZEUbchkJHbZVxw1bHrH69oMV3M4+HdZP+kTvxbc8e023kcojGv+
8zX0eyAOUQH0y5vd244Ezf00Zh+VqTZZ0mG1CQuixLE3XXQ7ZY/RQC0H/TTFOg69xwkm4jbRqWJl
RLo8tg0ZE9wxI74dKfQTlqWlkdjhyzMtBMZ0KSWsjWaAg+AsE5oOhcOIMv/Ysm3/5oQF+CQhCNba
1lhfbTb0nARSZfQrF0z7qh/H8hT1auns8IIGBtlY3zBd/V7UCWHgsm3UXRhI5zLown4YkTO+5Y5r
q1UCX7PluMv4Juy4mwYRHHiq+vdFlLv4L9EUkrqTP+mvARDeiAoLjlk0RrRGdq/NTaKGKVsrtghn
AuH5ixWwZIWZx5YlROFMTDmAz2DaArrbLJ+Zp7bHjOu7Dau2OIxh7W6EQzzGxfNW7IWlbFbTYGRo
1bbZN235DfiQudumenJ/4tZrzoOxNNSw3H8VmHKoIulSIucJQbJTR9TQWjsxcytr7jjBSDMczg1Y
5D11uZhxmOYg95bqrVR2bq9DkPNH38ADaKORRBhNk/nSjoqHnOdUJfb/JnyE/mLusKsPT5Ez2h/F
MI3vEdvWJ3jGHQEeesV5/lMHcqO92CWqB4z7W5Uwv1xc9sDueOZxwss44+Ez5mHcd67DHIbsPAtN
0oaXwRDinZS0m22H0ofbXU8sXFPu6SPZHHHmTRkkbb16XIel1R8nhUcebyoe5rpRJf3LgcxLMJbp
9FK5iWRuE3o7KUvW/LwKsdJo+CBUpUjD37RONF8o/li4s4NMTo4HiYoEGOYtBQ3mO5lNkjtaMPHD
wlSwWklCmMbK9CZ1W1IhCbOktcgeUFLG0JN2gpi0pO6s6sYjBklDVWIHmIuKwltn2ja/pH3NHEXm
CbB2ZyxWrW9Ax8E572xU3Sz/x8CXbuV3kfzCzNYCM8VA1FlnuVIf+Nny25IJ6gOLF3uXlOWS+mSW
9mMrMjPZ4EcfX9Gb5bZOYuMJdhfVAi6piC4A7bS2mQ9uB2qKNmOUiovr9fIjAV/DIpbC3/MTyNG2
2fX+TuEiWHuIw+c5E+ZpzKvxFqcbuFFzEckzqpgY08gt1BSTb1Yvt0Y8PNgGyig2aU7XzWvHJvw0
+Xl6dKmT2LZQ+zfDVPU/zJKAWcd24lYuT2eysXCQKTy7MUhuQjfi30AhkoSATi5eBRax24ZgwyWp
B5JmrSDKWFE+EUGkADXWlTOx9z6/KZKKgEFoGltb+tkxNR3xPS1BpgSlW99kXRHeEc2L63UZDRGc
lGH+DnmR9BhtGEdA6rBDO6DZQ9EF6n+8QT/+W94gnCt/mdV6+dG0/2v1Iw/e0t+cQf/xe/8EDop/
CCxG2M8cx7R/DWu56h8kuCxcMZ75GdfCnvZPZ5B0/oELwyFA5RBm4snCj5p/MQeVjdXIdYQDKcKx
/5+cQeATf3MGaXb4nqQfU0laq7HK/u4McmwjqFLG8/s67JJdRcPTqg80YcUocRGsp+PfOIIWdOCv
fiBej02hJGfGFfF4I7+/Huhkn/yZhzYK53QfyCRe9MYK7kkOp29C88r8mTkYsrmgP23qGb/EoepQ
m/wUOLm02NnQYLD5m7/rz9zY8ndJyoxtsQThlPOHQ2o54QIqztw96vq3NufvMAcEemdWB9naJw/g
9b5AcNxBhaVUcbqoGpjLX/8Rixvxz2tjmQgWgkCHhTHh92vDsVT7Y9y5+xJ1fs+kxz+57Fme/vpV
/s0nbvNW2UhaHlE9b/n5L55Ih4vMwz5297CPDioZXly8TYchgqxfAav6mwv7b96TstBY+MSVtLmR
fn+1WtamGGPX23sksXejO6aruAMq/NfvabGR/nHlPL4RnoeGzz0s/7irpJ+Y1aB8Z6/CjLdBcfUq
T7trn0Xf//qF/s3Fo5dLm5QfwQHFTvf721HGzBVdbl8/QgGiQO4n9hymdLQvWHFy+//xYtA3AZVS
HKHEHy82dtTdOY3t7AvLxsaAv3YV9ixf2Yxhi8q2w1+/nFw+iz+vojRxXNk8EQhQ/vFZRaZrz7UT
ULxm4A+vexo7BscX15QUwRFsb7IpEUx3cNhgexZxsYOG67+j1lGXkzNPQv6t91aekaJOwFYS8MNR
qC033SjFfruVZVZu3DDH+0TShvUvY21fUadEdqDAZL0u25kpiYp1vxKxfqizrP4bQ/CfiFWb7zkl
FpoeYkTb/3w/DnQFDGqKnH2Qh/IYK8M9Tr0C7durL8aUA6D2m2NeBz8dKyxZiRP5NDAB+ptL/e/u
V48nt+2xiitmyL/fRnVMBkP5IH3StENesXGXCE23Do1qf2PB/M+vROJ3Oa+6lgvo5M/PNCyX1BdU
o73jR9l67CiFBBTxrQmZZv717WNq6z9/O5bAL/ljhiS0FHz+/JdHS5WZluFImvtsdmbbpDeiQ80T
/54z0njVBjeCrNonTjPZNu5axh2tK4Ddk6XEYF+AF6MYi5ygg1ed873Sjx2HoDeFInBg9NCmawsk
+KPXtPYNGlBxTsKMssOaRphVaXbxuEv58Bm5UvwjMqc7Cm9yD2Voa9R7BsBG1VSbuq7k1oIex+St
EzTIKjrY/f3QSjozMpOiLmJzd7kygYwCx9bboB8lJ3I3uvNFFr9hK8iONi6HrUi9+TB5ymAyWTnH
pGqd18ia7btB8sbnBk+R4TP+Vl6t0fOkfzHjaeNxUtimfgnuR0U1mVmTXAtemydb1uWr7PIS3qIA
ARHSCL8Kp4qzdzEASMz7aZd7Oeht0caPhiirO1dkZBpHZuebpB4ZG46DVb2WY+9fcEj5z6E3R/s+
q9zvelj25r6wviZG/JKnElYRbFIN+Kmm+bG2bp0s3KDlHizbyOAPmzQw1H0gr3h7i2Zlhdo9C9tq
7mYSI4w5Kr1vqjrZ83YoTO45DRFeRHKdiy4liRWNqANM6m48FGzcdglDGxwhEG3Q76ton5Jw+8GW
iWuCEgRUmBNPAdAJi5NPbllZsmPUazcvJm6zZ2XDK6F5ogT5QBjKe2bbNhGSzr0WT1dmHzvII2DQ
cGPWWtkADnS2LSpBwiEKcPGuq5mln3kBMv0qTu2i2yQ9LEYZePUud/m8ZdNz+XqjIXapE6oK+Wx5
CPXUZNqlUl/DUk5nx5P2VxyIICddCGF3fVAJtXJ7Ygac2wWRHx4eI09Oe6oZZWeD98zIoU2fLQs7
bS9E/L1SC7bC8RV3vIdX7TFFe8UkGA7lNmSLc8qaeo2Ny/k5B8zEVoLu1GAjwPbHe1eW0BLjpJtu
ZJJVp1m3uqCVcZj4ChGvChny7uXMBoeGdJm9AzzqPTDGWKE8u66ONam3lRUk3aH3xXjRs4GAFtuB
B/KJ4/9aJFm2cXP/NulGelEt2iBWiDf8veGAdQDREGv0OsMU563Ijc83cqipPzKrEz6hBbaeZ4/w
jJAJomk3YtZ6ksIbt4yU213D3wYnpgh2XkXtmatExuc70lOhR+6PlMEeyOC00zunYPiGduWcran6
gROl2kYdnaY1RQrfPN9jiNAHVnWEU8tx3YglCfSeaj9zZixk4J/dVCnlBwkOHlSmHMfOODFCy0Fz
xpAz8IpG2Rts0Pg2zgHAuVbtfyTWrBZw5jDQXEKKP+UjfvQdSxziyEi3wwQswBhZhdmK1t97BpcP
0mumgzcYwLmbzt1WMjB3xOxwFhLYHns2iONs2mdfDvEWhvGwqrsY/m15IkHsMkR1K0KK8wCcvAlc
6o78LxiPEGlrM7gzkkme8c16bwjT1hc5q3bLEB9wHfGnbrGR0NElVHEIsxZyvkLXhqMWnKLE7De6
ZHOMxByegxIwlVszSygE+r5isjl0XUcB1JxfYGMSfi/tYd4UeWRTMVbTlecYiJF2FzOAJ966stR8
21iQnPrYmR+BiDQXilWi9zHiiSuw5axZ5qN9VSXjfdMXwzFGk3gt0ZlWHWDRL7qyMfTXk7HJJwfL
oRe/dtrTe+BS45qSB8qFEcLS7IoViuodoC/HASjqyk/iTTATGkg7mt4KSw8/CD/DcqQ6AfO7ixj0
ynTauoCZvQw+FQZuGQfrcRDTWtqTeUPPBchf7Ybprk4dDvxpMewKG/osflcOFLiPVwhe/RWTXR7t
attpVmmLRhLnxs9Rk3seHPXEJmnedxUjd8YOz4PGa2WaWm2HoTAvdt4+/G/qzmw3cuXc0k9Eg2OQ
vOxMJnNSKjVLVTeEqqTiHAwGZz59f3kOumFvn7Zxbg7QFwYMe+8qKZOM4V9rfUvl+s4pmNT7lsFs
lhV8nyTy02qwvOHdnh1Nj16aNjB2e9DiNCVl0JF2M+DVrTNMzn07DcmTNJN65ycpvrHAvbgNXoDw
VtBEr9dMIc/Q/kxC+JU+5JqtWNYHlLUgBtYMV0Zg+fmQPpqYVaVLjO8BTFNgIkhvXUktxKZZpHrl
XDY/2jJ3DsAlkr3OJ2J5LDb3DO1pBWyN8Dnj9/2hw2nUUTlXmk9D1EBFOwYOOB2qofEjfKeJSQhc
l+NONHwiGyLM/kPlSShwKYvX+5jp7hf1WomJQTzUwxFc5xzEQsJl7bv1z4LzepPmN7uFP3yiKzdH
/rh10wdzFxeudreEaFqwedUTa39ksvjc8xK2+7XAK2pDIf9hm057wifN8H4AgmQtNyNplWZxnuNi
tETAazzpMyl1yNEV9EGbPHkaGq9ONZF2YZN/EPgu4g57RIm+a2GoTMTEkwvpfrv6bvtsC/PZz7v2
AHPI2BCcNg89yNjTvHTuoW6H4TiQs2eVHySudPJg+xGy1j5tKrFnSSFgrukNmigbvFv62n4YVJVH
0szkjyZwu13rersEdzBMEVaLmUbSP2xIDJIZgx9WYY6vKU0IgIZnb/rW1QqDqaF+OYJ6QWyWIi7O
jN4SG0bQwCpo6iOF6n8a225O85RYz44VtjFWhYdcj+VpWT3yg6HDmM2yjPFtLMv0j7eWepfx3Vxb
5rRH32uT2JChflqp04i7OvnSUFvvLWmkcZXjVASRh6UdpAbM19Gc9zSUYjUB94SVy3yk5zLYdk5m
x0Td5nhNPJfRv5vKUwFddBvMthlbztBvsHKucTPn5Rl2NpJRX1MfsEVLhkRAUvG3PdvVOZF2CQWw
5xMJRVHtExlaR5fhPPlncS7d4WPRc3MBDnE/V0335dVqIAnuqCi1qhsTxb4fHHAXYdJ1n04nPGyc
7XgE1bkvG+ONcA0+/WHFM4vRVp4aygh3mQJNnw6ifp27ub8nicDsmk3wMKv0JMlzv7oqo8kGW33U
hqP+auW0snNzKGCc2uRbRm5TpGzW5rIR6T1FnOmjNUpoxKYSm6C2aQhzTBreGGSMD4zJ39VCeLcx
qFOwx4pm2WnXZKzbOAgUBIiZlm8EMZLV6x73FVZTpNkOHedir4gGdp7njxzsPaqyiiSiBZzgpnQC
isxm+dYVRh4rX+7GErCNyA/DZPVH9Gm0PJQ43AQ+hmGsIex9s3ugBA7ntyHxgmDtbzw/XsRCcZFS
RnAKG5JHtgOF06lexplMQAtxL+IKRf9JqvYc5QGxpTioRVZQhoReDaIMQ4+uvd996yUffg1TTJm8
zdMi8AyuB/w3r0sP75fymFNvDG9BYY8P2bhGfLQ/wh5KppMZv6kVe7Od8kLO+jkd2aHy2rqi0n+n
5beegnGPuXEgnJu+EKPONnWr8B34d7lnXQybDDa1h91dpY07zROERzUsqSt1kFBmv4hTbP7sUhhO
1bh3RFu/r84Xo7gqDuwWEOhU1JDgFD4Wb6H7r+7yl6HJqXbs5KtegzfRFvyn/SxV8nNuvLuMohjX
9voz3acIhJVG1q2z18wOD1QbvoDbo8q0PSLeVlsPmrcjSn52m2SGUCO6G9r5pi9oi7ENGNiux/wi
a22CS1MbT6J6Knirjsgdvxg7HAVVokbQgmgm/9C34wirIksOwrLHqwxT77oov/vuqypkaOYdsc7U
J4hpt7z9ROHclPzCzc/FnOv+S9/izL1d8nllDU/8zlZLxXXnbtOk9mIdmtVpKSt8gsmU3Y5SAjC7
g7Ulg6BGPkQWUWDhJgDMc7FdFI1OzpxVVAKlsZ5wmadcEbopL7nVG5xh+IUL+PcsBXDFA9eVBOb4
vrm3NpvJ8J8DAYDWmfKtsPXPERJO13POl4LTZ11idfMS1nyVcqB3wqcM1rhTJO/9Ah4d8w+0Xr73
1FAmwmWlj1m2KjZ9+Wr20JI0KHdydOqjoOgpImGgqBv+5Rvuu6jMfrtq9uxFdXxpunxTtjM8kNOu
32aGoTSceNVB4wo70A5L0zKsko1q6a/Lx6HfZ25GjpGByMmXNwXLpw+trSfOtr7+KZEj9lTI8JsC
poKnMl49q4U6Wzv4e+m1++PDSbmiTHK6ozcpXnCGxAZqB8Q68yK5s8QF95/TJBMOR4QGPVs/0M4l
Np4K2o9MGd5eZsmwZ8TyTHFyQySOWM2Y3hNd669da2ChZO3Y0YApLk1oE2wsZu7NOab6Gz8fgQqc
Ymxik+T0D4WmxHIxBA7Fmbk2b2WKuCAnMb/YhuTqIklnThr/AVSc5vfML3XytV9FYuYrta1BHezM
GPbst+a9ajMCNsTTTnV7kMtagE3CqWkuLYUVCPiXkiLptw4i31tAA0oyW0SjbTnus8ox34m49Qd6
pY1npUb9a+LZfug15gAiMhAZHMfYqz4b93M9Z9sJO869N3T1zmWMQ7w986GC5BrkLqd5ybmv81/N
W2iSnmYnNi0q0jiRecG2cjo87dBmh2NXV+YGx/qPpeWoiH+1/J2kmdzlrbVQE8BRqL/ZnULMY8yq
4ViWhUmaoZUe+p0QJ6X75cewIpniIdtVvL4xvurheANl7aYCo46u0/khRz3mtFiqk+9nY0T26jFj
EAVfk298hehwsEfPimdmKSUE8QGUVJdf3FnrI23EOwoy5zjkRecuhd2TcMqICVxzrkQwvoTTwAEX
EjacdWvC/5BkR7XeEH6zLfZ11cO+qctlN+Rltl89ezyQsg1O9KUlzFwatNac0zwXsOepsx2qSjF1
i7n/mkOHsHqZojSv1aWdM3AG+frFdVw/hcTZ8T5qA0uIMXSxVerxbJjdq2177/y13Yn6zGMmBncH
toTudXeByAbO6dUmc9HxRekM4LDBbEjiO9/Vg8ksqDYo865zisgCyePTNIoGniZJYy597vuQolfz
CKr3sWCbTtBwNwHVi9S90Nm4XQohH5lVyFdlTCGs3AxcYpk5TzkwkAe7bZ1dBsSSYrk11w+lHf4i
kR8+MY8TW2WQAQKlQxlqsmLOoGaeAdPg35Wd1PSptOVOhDPWuRkPj2oTQTqiqfcG3tktpnO5cXwr
Py0ZrpqNh4lgE1C/uy3k+hNQj3lIgcV9ZI3Gkl4UmgmH+IWSWnA4CJetCzNyh3yrrpUDjL6E6HKH
PFlsg9Apjjx+jxRSKWujZdoeQAODmxwl8WEIlhTWwzbYGHhS1zM1wqCNXNolH5fCdL9G2jntk4GV
ZD9OhM22jlj9D4LUJlT1yZ+9nR6y/A+JBu1vHbUU6i5L++VlpXjC31amoZNdYMy9G7mlrj4m4Q07
vIXc9NZ+fTHtFFvKWLE7LqUboZo8AwtnzQw1XXdJm8X4/OcouBXcmxIia9lRiZOU8lz2431QW/pU
+fgXmpK9g3e1Wi9S1ySO6Orit/DXDm8c4vcGobd54y/Sr3Ulm4/ytnZalCg1si/jAqDwHXh5KyZm
lbHMBb2kX145p96r7d3qEm2M3KZNDvSijq9Tu6zPZTK2L3npuBezDk0gq+BhTGksMOILpuxdpYB8
qnCmmNjPB6rdE2DiFJWwJt7yQTBvqM/EZEgKO/UnY5djkqSTITOKbdWTeG/9lFn60pZJVJZsBgQ/
BuBiou0qBOtJfWJYt73bd1K++Kw/90Md0LYmPaPeJFwm9wMfdXDH/p2VcW7rp8TrWL3KJxGEsMzh
2W495pcbFZrpZfKGBzfF0sIkZ9yCIaeBcDTuGbiTCk+mbUcn7y5FR4jx0KL8l+RqfUr6VA5NbqBJ
HUsh8cm59NRmDNvy4uFlukFW33xQ5FmUlRRed7USn4Kr1CEcsVZo+qR3U4h9z1/74YkrZcL7X1NU
SmSZWj/FTwXqaFrY/WxvmHeGVZp7Rh9fa0eED7LbumnW6W1YskM79bhu5IJPNEjMhw6Wys4JQbnK
4YbmzfGJyl5WdICX7ckJcqJDcthhzzwlLunqLU+LFQFtqXdMdYaL3xX2r7mhHzqqi7q2OIMv/p7m
QfrPgTX2Z9fXw973KU9m8TKDL8wPUPYXW70z/lCPMuj6p3QK+g8gnMWVT557MaO72Bq1f+UsB4a6
TYO45u2LzNH+7rNUH8LVmq/eCg9sQzYu+cUMlhM+83J1lk5KGNplzTM3Y0cTXUySzAAak7aABsom
7Ps/8ImseUc2djUjMYEQJ5cksSt0jgpf2UspgsgoTsUKuQxcg+Gj6fXYhwsgYNxdSKqAjTcrbdmX
3iuL11KMCXy2oL3rUjHBS74pLklu/FwUDQLY4HZV1vCnD1P35E3K3YMnMK+MRXz+6C5kfNEx0fN8
rFq0g9d1iHehpYZElSzTGXQvlB6YBRrek3LHa1JVEZzDDkd/seMGRIExRULDql9lP4evcp4k225K
Oh7fF+xe31o/ajm/rx2UQLcv7ZgERWTcyKCB6tNts+T5KW2YCSHoHNMqN966ycijEMbZbexOtCtb
c/g+M4G3zAU0wK2L8oeCKrWQy+zoGgxeMu0cOcFS1Z3Dr19js2dX3DRdoDpGOxP+Rh30xQbw53BD
yWGd2qCqGPcNGMsmNo2aOQ4TjewZw6p35tDXHMFLUWWWZ+pZjEvdbPxeWB2Yzg6VmoGHSDbrYPcP
nUOwlQXMES9mqtqDLlMukZrbShM5iatPhJxMiBbmrY8u6ICKp4w1zckXH/xea4wXDVRCOwBGc9YR
OxQ3lgrvWEqgxlpb52uxWw69BFdCMD4STgaTRfUaLLfFEgsgI+TSSZw/riixmE3EFPcFGgLbG/OS
dxxS/ke/ZP4dilRzIf/rPyF8+kdhO86r6YEAiIRnZAWnahcsF31H4Q/a15tbxKeWRxzCvcmzbeaM
0wRDO3hWvFvFSLAiMsCLf+PLcl5xGZtv9GSoP6UvSRP0YVdfSeRje9YE4qmgCt3yi4ShCZoKW62J
MvKc1x4cuDIzOvadRvxcAM9eMZZXvyp/TW4F8el1mBsXn46D27Yb0vqzgI1/UlDVcN9OIWOIyuDC
hPeUnuGQlNdzSNJLEfB2rc8Om9Vh0v0ItDvIxENpJkwjgrZLH8AYMtvNjNjOkvzN7ML+TyPt5g0R
KXmv07r5YfDu74yOT77g4yyJGPneYZH5+p4sTfYhiRmn8OCT/oetDfHJFNj9WVFztR3B6dPZhGfa
7TjCrw7+HskjclKUYrClNMUO0tj8x16DaWswt9lK03U3EEjderu00nkzMC8dndlcLnqawh8Ffqat
6XcQo5YgPwnGzAIdowcn2ujkc2XIwgvQVO2PQPbJCRS24FC9VjROcQDEEld3WZyO3gubl/we5dA8
kM0x94gNBh4yT5MiyzkEWaXxM2fcgxEfGwWzGxNvLXCNPUUTxT0+DoxuLPuUOGEye0Aug1k4p8y7
vLziUCLtWj0v3aTDTblU5J7ALdJzYXfFxe6n6uhOS3C8cTdOOc6tL7iQCIMNbIJ2W1g0rmzsIK9e
unAyzYgQfHNhwQhU5OZ8czY1ps2ea/Jsb0e75RZNgr+4VV9UeErxoNq/rUJPjwyspwfTTNpnD4Pt
t9cO1YWy4BJ2QUKBjusFl6RX+Mdd36AayBqdPx6RhG8slxM9VmMz/JBYTz4KrTt/Uzk+7VxBfrNQ
LpPr0ioo6WDkUQ2jDIH0pfNaC3dt48FKcZPOfDJ0776lfl1/yZRujZCpqOw4kYwLSVGyfyklMY5H
wx4e/uWTHvoMMiyz04HzFNF9n9H7euh6xnpeOHZ1zDWAD3lQIwcMQ6jVPBVZ69YUR1lYBYma5vfL
3HsEhlBdWSNSGcQOVXdn4gTaB6nn9fG0tjw6lHTU1dYO2GxsIn9QQkm7XsbWhRDBI2Hfm4PPwM7v
e1ALwk8/B/AOZZTq7gMMjyoiSJXZcax185TxRQWxG3Tua4dAuOzMuvW/OBq54ybM6+V3gd+X4Uql
/OKgfLqOtijG1FfzNBfdnjzzbTKIk1Bs/VCKnwSJ4E4qjvznlOq9V9HfdrZQTPt0NZjaG8RAT6m/
/NK6vIGQ+VA2XK15Tzgj8RsgJli2IFzDlssce0bHgdZSrdWXTqeEkWUPT1EsWEUs6w7+MrQuDXlA
7B3oT2DSmGBTQe1pBA+H/+PF6sdxAE9HZ+NOpQ4Bo8HyKbV2s5zRWUfnV9K51dF3c8/eVmkPyNbH
wbyrq6T9jRN0Ydd1LbZ/pJvlXJZGtTWnXnysADA3iBhc3mqd1OVBV6XzVVSAFhftSi6462Ltl7GW
e6ccxbYqALXgSG4Q8wJ5nNIBocxHTHsQcKzpPnIHdpMu6X6vhaIoUtmGfif9eqsv5jTRZNT7jVZ4
9gw3PBW4rR6m1aGogF+7u8XF9GVZBiNCq+WOv4D4FVAzDNS+PXebhl4Cp1N/2mCkUzqsCmAlgXet
0H33dtqmL1lN+d/W7oz5QHNfNsbo9lksO/fTa8zlyYBo8dsQjHagINwRbW6+Bs8pXh0/q8zDOjUh
w1+3/YB8gKuSdpH7SjXGUwrk9d8YMW5Gi3+0vISmiwuKjdsmxe/e7BN/51igL82HOtkGtzs94ik3
5gdf4LSsepWzb3NUvY6WUbyaI007m39tmHD/K7sEFhRUUKBcGG/+4u9ZbQPKRzgH+0XQHBUKpQ+j
7lARTGR73OUmiIOMrbUxi/FrWtlS9DDUsRpLazPwzZaKeEUQ1Aw7lUkWXiIwSSz18cQxHr3Zth5k
CnB5Y9cQ+hig0kqnhducJrfAGd3hSyWLvpk8ZoMOTq1qO0wlIXqytlTvVBCLCavZ+3ouDbrSrSAS
N+7ToGn1MyfvZR64HHjTYj20ufhdSMhShj/2BzpOMXk1IKo2XMawSs0gMf71R2f/s40QLBqQTwdY
BtNB/y8mtppHiY/P5bSOh5J7g/nguvPSkOtbjtLCsjRRzb44kAbQiIblDPFzicMKxjsPE7SPW6t9
GmJLzka4vEMtdkWIF5vamwzqrHGeTWrrgqrkAOwUxUFSQvlvjDk3I+lfH73QQ9CCHmjhZwhuzrm/
e/Ry9hI1hjrcm1rRMiLDcaXFcZ2z82r0T2A0RTSyOVOE2mUnuvGGbxSv4ajNm1uPgZtnyZJXbCKI
KPFt/OsP+J9teyHmTBHwXFKN5v3VJJgywxOWqENicwyqkCLT8I78uf43f82NivdPH0Lo4njkFWBp
t/7yPSoEY7dLVLhH/lzoebF9aPEQxKJ5rsQvmws8a2SpttJKZARgRTzlHELniME4yLreDq9En0ps
M7wsypP1lWA9JJ4yWbFR5+aL6svu7V9/NNZfPxvWa9OiTw7rJPAPFo5//OJaKmIYSPDsjZ3NorDa
0tv6JsNB4ByE2LiGvIXltTHzBlDBDYlQ2+Y2G6vstFAEG2FmWL68Ipzv/uPn+h+rfP//tVADgCJP
1f+b3/i/KAnVn/8VwPE//83/y2/0BeROL8QI/Q8ubV/8zReY9IQVMo3mH+IZ/T+VGuHfLMFLYlqW
bwU+b3j3nx5ty/4bVyTsqPxxgsc7/O/AG/8Jonr7KywREo4MmPUQ6PzHB050lTFibyO5is7YPRPT
Dkg+GlJFqPDi6vpZwNQGmF0sQfPGLv6wXdWn3r8x2fLq/3XZ5ccAFc8zj2eRZfc/ftK/W7NMbxSQ
rUJiDJDr38qApG0iwuQ4prX9MpR5eDcLbjWkUWj6Bo7VDGjUoUF97uwd+J/AKFmQrhtGND+9DKFG
ZvkC9EjkRGjSxHswe2qGV/AWEWPw4T6jX4+Cd8DEO7c17Mesg/OVQ9s4Im7ordEaa7+d0yrZGRrX
luP5C92S3Oczc2Babbu+HffCo0Q+WMKzGAAdMEigUKrgn7/ZYWbrSLQVfAsMdzYP977OHeMA9Ntj
iNL1zqfpmdXFc6qEAWBbMRiYzRYwcE8zNskhyuLXL6bd3gvjCXxUizOSpJu6B64eRMCwCeSMlqbm
V+8H3XEQo75mbm+dzAalQ2R0FYrQ7R9SbBmRS0PjziycU9Wow5wbBS1iIn1dSFe2WJe4PLr4Vj6s
AXGtEab9SuePEQ8MYo6FZJNfR8e+a7PUiPlHzP3sJyJqpkwfmDmHd6nhTEcwS1akl4rMabqArWuH
89Ib+T0lpOlOTa3a+UPLfXLgohnDE8Kp0LsguTzRv3gAShi7NE7kp232TL+V9+Gv8Bf0AtPF0SbF
TmDl+dVaCk3xGtVE5S5pXRYvwzQb79PUjihZN+sS3FNMqMQJ21utk0Mu86utCxAsdSkf3ToA2pkI
Y7hMqtanPHXcyBJk6Ofp4mbtATTdOWgzEaezgaZp+lffoQhpYyKVbVfkGbvGOGl4morXUrKDOZwz
u05wW8yW6kD0PpLJWm47roid6B6qIacQ6tahgGIso6nWmCBHzv6qRyBTZdl/5EXa72XXN+TmgY5C
czJ++Ws774JRLvc117EonHieaErVMQfvcqcQlW7/TXyl+Lj2E06Cdw4skHaI5S6X1J1upPrGejRn
gB9DPc5XUxELaxXR5mlV+aYO5TWvKo1SOKx7lfb9I8YPgfvDXR9dcoS7diW3VztIgiMixgOtWvJK
vCndOTYd6hR3i2PWkuj3sjaNtDS5Hfv9rSpXqbeKXgu+TZ8m74quUxnWf6Brpjuym/VL4vo0wi3c
EfkzOFNlrTiMc7jezUDTjo3XB3vJiGPnUJvDVaL2yeQaFLdpfKtUZyYq0hThHnRvBDsYFThGfI79
HeFyDU4MVyLRLyF417hrRoaaOZvKeqnJL1UOsgn1xYMzi2veGc7TOE9bU3b3s1pXxt2Ndwkad9lD
Nh0jdxTWJQ2ya8gis+OEdTUpF6iyaUbcl8MZE2v+e2l09gfVbdiGVU/aMVyTu8WagEb4DjlYVv2D
M1TiRAYLDOPkgi2Voxcbvi+uHT/2bfiWPKXMsT5tdZuwFL136DHS/dZu1T6xMgfHym/0T7sdGJP4
MJ/CVNSUuOd0Pmw8NxXlkWwmhn1PtzTlDsOCVotAHOHBgUHQqRaMaVZOsdeFgbqXozlRGYpD8TJM
Ko0ymIFxkY7OFhcM4cYESXIL5NbvI7s1Hc6Mw4heZTkTB8Y8gVhmJFf6uJt1a3sh3e4qq/ieiff3
3o/aCoZHw26wbMFa1W8duAdinUl6Fb2uT2x+4yUBehCzptGpvgzyRCI0+wGzlth0kGre64zxEifC
8Ea1AX3ApCScnbtMld7JZw7i7phUfy+lKNOjkrLdTUMvTwGV9x9uHtLHUzB/2zDLJKPBwX4PWpeS
Imz76k8Oz18B2tH9H7+jRSgBzfFRW+FwUKK5ysx4b+epO0jQkYTjBd5bmeMHVBXDlM0iQmR8c3V/
4PhjhiFQGj/cWtNLXVBzHzJUPSZTHmyXmtFlxjwYxICd0J/Qt0n1QLaUyy1kf3c+imIZwztVJ1b5
LQyvG57AXrjPqWqcOe6VoT47XoXPJLHlW1NR7t2mQsJABOTOK6T52+pwnV4VnjaDTSph7DOOH2Ud
Gucl8OYEJ/Wi6S244YO9ngmlmTuTs0Uxc06p0s6TnINbawqwuC1eS/HHWmzvia2wowPcL6rise86
Km+4ij8PuuVIYA0UIDlWCwR2pL7iT1p3jrnLAB69E310fsNqXY4Mtzz4kqM4C3JV39iBSZQktlkc
jMDy7pLCBcpgtBMeuMwTFznzqZZl5e/x+KJpdUYrALGIFnyyaJ9cVutnOMPtAdPkGKddansx+IEA
hIobzBdnTWjO9XLaiqE7xJNLbWCPzvVG9qAKrp2V+MVpLOGsjcEZV0i3cV1QmiaKBup+aLbmexPq
/MfkFYO90SpfsWUyUXF2OW3YP4WJQf5aYFC8zeElE7SuCkxKng3ci6sdWo+WxDZiWEb6mE3e9EGJ
IXA5Y3Kem97CEWN1Xmw7c4NmYaSv8A2yI6caTvBi5I/grDUVkSP1GFVzPu3bhg4qy8fqxinNePQW
u9lb7QAXdVqbbz+f7RiWm4H/NEVa1LOFNaYsWkmaVpZkT8va7nc0CNvE+bOREg/GyAxHrGmIqL06
krCdf2W+MUWNXrJ3/EndhbhxvTWyjO5m5KPtyAe8XUf2z7poqY+eg2NWz+t1gH8S6ZboxNYxa4Oz
WLCnvxhBXtZlDbm1TJp+PlOWYtxa2Cf662kNWadT1xTZieNMEzGBAYzLsUG8uN2ApIjIICdmIr71
ULZMX/Fu8SisDcptoR39xL8VewWoZQ2ObtmiUNGMbvrnKe0WOK1LWuNqYDqoaEbbJIW3HK3C7mMC
uinbkRPGsr3FJpjs7gn7p9dxXby4d3lGXTLkd8JAvchTnW/wfSn3GxfJDUkqzOEz8SBgOuXJ9j/0
ODnM2MZkQFIzul+cL5u4tzzF9ZCQ27tBeOKh0sC1nTKh7LPivnvfGGyW+8UcRBF1ZbgPjJvXuAyr
fYFx8YCqIPaemQcQScXY3tMLmcG0G6yNNdQEFBPTWqCtmtgtm2b1LgLh9yGD0kl4ALrwOS/D8mUc
UJdsEC97b+yqY9HBSYP14nS7QjXL92jXtMinVNa/Bz1lq3BCgAiHRecDZDUdqOyT5TQEGGpw4LtZ
dmaRbLxRs9WOnp8dAUblFE8rkKVJUuPUnyf3uDZaxaLV8k76g3lfTH5rc74t32YQFfZpTEf6jybL
Tw5hkrTVoQANcQetfrjpSOQAabnYCkZdh5Gx4K+BZPGDO9kd5+puMZ9ZbTKPB3cYVJTN6KlAnXf1
mIynksEAQJ3Y8ctqx6EHT2Ai0ztmSt0G1LDxSTNQ3+1HII+noCg+W4e2tJZBn7FZVrv6HqRPPzKr
Irs/rOGNnl1uD8OSLBFKqLz4Fe72zhjNN0Zc4QMbXHtuzAngRGj0senaQ+zOZMkLwup/vEpUOwB1
/hVTvM0B2h8wZ040K8+5Mt4MQS0tTVkJimWopLkv0esA9Xjt0zoJJvhzbzv3OjHDbR6u8yesuuSR
8bbLUNMg7QfoeFNb6M9D1X1rFzwusYs28j1LsXOmCYdO8mueNd0nmkMBDImzwze0K5bS342k9l+V
7bs7wUazqRT22TpP/MuSVdmbNej71hYEJVBd9xWGH1QbLjd32kvLsyi1z0JiV8Oh4Y4RhSnZNROb
4KM7e8golTxXTfUq7PrbSIJrP2KnK60MpOdcAh7KJG1+ecDOVHTbxmdqLmCbXKu2rWkM0sO14fQF
XCtJ77K1zA4iSDF1Wb/KqYQa17tx6aAxgYI4OIabcZdapwh3Sx1bbEjQKoB7FWDJ04PIB7IoNgJM
dpxzj9ITgf0yPZdrLi6pn1pnSXM1TmIH2OeqPJIW1mhwZKy/gqlNLSyh04viZYpdcAiYeZmWm22Z
R3hjy0dUYxAKOnXPQT+4j65VB6fRVOOuBx0Z+QbE5IS3/TwskFE2TqMtjqDSvD2GDGjoKt8Zs66g
Tc6HpBICrGd+Csoe2A1h3yDbm/7IM71sJ+lVEaeO/JTUFjx8u5jPmrLLCLp3wz2LgvSj5df48oyC
+L/rwYSpS+1Sejwf3Lw9tCZniNUdA7x6TPVTfMzHZK1Z/wBJvVEa19AWUC/GDadinLO0DT9M1PM9
OBbrXUPe3YZtWp0UdsbIgth8qQzP3XlTOB5W+gB+EvVz3oW/qidOwJiCknx8K2XSHB2pjCdrHLyn
cm1L1krw9VRG6exO90V2gR637kwObb8tiN/HwFKgHN2++SLThJvUhd7YAvirEy9azOSXObP3OcsW
IKm3hRv30haDcbYXXCVqgqplUJ52xMkZgiGZwucbkTDClURRr8UBdvSls+scpsaer+6wv2OrBewo
gPBljsst0qyfinEuOSdI/WkJCbLWADSDLmocO8c+QO8wTqZDySA5nf6+D/sOvEX55MGf9wKsiLar
7xv7vSXLNJQmZsogtnvxo8yoGJpM61Bm83MQYvY1avoQND4367YtiRRJqBm3HA3fdRp+4GmIbHro
NIONbaXhJeE3y56KeagPYQ+5jG1G3rnlZPMc6+YYBuU5IGcMZsNdz0Jnxs73Apruy2DvLtQClEVW
UQYq8+ME333vjMPzrQUROrwct3bFBQ9TDs4Fj2P4kYysOKwUGPymmPvG4fOLdZsT7oiKgTUSU9wh
o8IvIkYGgygEM9eUfnKeK48qbdgwh9Dipg8YpMD7jOxMe4EfrV0wHhGQwEf5R2vIzlZNYtdBnQUw
670q5fd3yCLOa164WMf12AMithc2RoxDNDmWyUI4KCgGL0ZnVW846Cra2biirAJlAfiJOmcNGSkE
vIcbCKhYoFMHAIIzuzj1dfstZ09fsBniYkoDU+5Y4E+mCqJWW3XMiEkdi6C82XhngFqlXi4remsk
fNv87fD7kVobgJL4cr7p+0F7HIsgeJgH6cUJobyINiNcJJWig3w2YzH22+F/M3dmO44jaZZ+lURd
NxMkjTSSwNQAI1G75C6XfL8hPHwhadz35ennU2UXUJmYnukG+mKQV4HI8PBwkWb/cs53BFlPCaQf
ITX90geqocMZvekh0zH7I+qQ9boFBbMZ4hytMbkiOz2BHg5l00P1BYBxUdb2McstCwuVHI7OFLjH
XhSA0tGEzkgZBFLpBqiO511RzflxJM4E2+1Y5P1i/fY9hTU0I70sKMTNCp+7LZHoNUZdrLk2NQxY
gAOYd+urQssGKMW9QZeNU5Sba5sY9tZgfcOa1B+wri3ow7euW/BCOdmK2/ZbDqQB5ba3aZx5a2vG
wXZRTlFrrau+f+vMgeinUYhkV3EdXHHdT3ciiN46YQI5w/kgYs++z9TYfmi2KLf8/iJPKFscGoid
qOjGKFG0KzLPUyEqv1RM1FFXymNlgj5TtvnKAY5UW69s/IyZ4WusTX13Mp4zh5W3km6NiDpaU0Mv
azTCU9F+44k0oeSMxcJzUOImnYs8OpPIQMydjOJdBkA/GrLHSsaUl/ZAxDvJ1xUX+DoLSGXIxCbN
p1etdC3eHoRS8XBTqqdW2l5psolpsOKTCnokuUZ7HuqUUk/E0TlqxJMqUFM6I5ksBO1SL+JhXzsG
GnIMgOsR88DSivGbjNKw7kYsX+CEMF6RM0g6Zi5XZkPGa30zckEE21vJUfP0QznEMa9jfu0Uiu8+
3wde423ZLYEu80YI913n+V1hZI+gtMdXL2/3aoZ7l9JwLLJyRCqcjhtWi4CTU9ZVu7glHAUUu4Gd
MSLRpIHZVs19+B4mBtR0R3zQ8j8KNnMDMgdWzdWXw5zrEc9PsTMofXcRk6EVIrqjJlMaanlTN42O
u7VMnHz50N2HGeOWrivKZ2HgvgA1jsYp1lyxMkoC7PIWy1dVTuXRdJiY0TYE6x69wRWcFoh1fR5P
BWHDzDJNWe2kVB3SnxFDE/sLzclycJlq5INCeVaaAdhD05m8RVWK+Km3R+uO52xl4lidZNAcVQBZ
uFA6U6/drEwXTfTYgJi1tB3bWfBiCPSQqM3OZzkHzRaT9dUL1DUzi2jjFKrc1F6ZPEMCLf3Krs+d
AB8HnROQPeQMXwuQuofc89TJ0K1UhHDGTMsLnqp+MVMnTPi74I/BLNvNJUulahje7KIfGR3U0U7G
oXVKdfgKYU8gMqDPpATgGPKZbYdRuEcnLG1kGI6EEWkr/r9AMISK8ogJVWV/OYy6Fg3WzTMQpfFB
NWEFUOs2DwfyMjBJReFlmuFLMtsJlNoi36MXGctVE6sgXmhBgzIumIDvDWBH36Elk4mTCHtNbA4r
YOIo/QwknB/Peg1czGGhz7kwpcbJs9FwHns5HXJbac+BSb6iKmk9Vo1mGI8w/GG9mXDlUS8WmTqO
DSWZE5TGth8M/UAGQM7TmWczdt9JOljuSEAKQhxw/BGx0s24PdLLm8+Ytuyd0UowtVFJ6RhYzXGo
aZhyTegYDG2sq7IQmwqp/AYiNAWQIStjFQICB2pXZvZR71u/pvgTJFbVC8WU4ujVtnntMjPcp5Np
PnLw5/edFBHKogpRkV5X1cZUmajWo46vlYSEclzS/Jdcfc68nKwKXR9iHiZhxWRGH67kvECyMSRP
7NxPnUcKszMN+VlVhVwao/UdeLr4pUPOjXywCcFXkMbZI2XIm/JshH5J/WB2zSPMyN7vbwOvbh62
7TyVayjGzWEcdR5Xm8GXK/N+O2pz/lHaWKTcEu485hR91ReEA4eMB/1wSuYz3ClUunqKMHMCIL+e
k1tahG4xoJM4l7PCAeaoyjsXBOiyrEY0qlH71E/oWHWzfomNqlrWMcoPJDvybibn+TJpTfVuhWgV
CQFyho2wO6tadhZyjNKmsQmDxyjyvJ3r3cqdDp+R2x3GWCkOvFHtJ9P5iSn/F0JlLZFXsc5JMALW
6zsXeF+acZk0cwK2vTXyI9mwZ4h5ZxkCgYyIpV4CScRa05qfeOJ4GAlGP40ZtXGtZnFo4DF+9DIM
V0HhvXut4W5lCeKDKslaTn1KEeYJAo6yIFW7sTeNLbcurbG5j6manlQKm9I0ePxyB1NzN7ralsZu
wEicPrSxxDTJYgqva3s0KNQbt8XCNTOVJPJpbnZo9LW7/hbVwOfxGJWSv478BN+qE7Vgq92DIVCM
8Gv+8Wm5BCl8r82VfgTUgbMYpPnecEOa4iTxmAzJhICE8WKYKECDGrOoMwzG3gxgAqKFP5DBcNV5
iRa6Pazr3gF426aPRaruyAFl6StL62Z7REoyJ+CXlnaHmxR9Xbs2qXA4CxmNWqvW6zmTUYAXB68Q
bcQUAC9sMQ0klhiSAxmLVflEJrf8wp/H1LLAi0VhMfPxwjcHpt37ExjZiJY6QfjHsXhqoyY4E0sz
76dWuqDSoGckYHntUD7IhjDdzvI+pDIwCoRHl2n3xrKBGNaTePCoi0hA65Y1QIc4q5+nTr3aeBEX
ZVOS/YShQUsegqaP/JkFy7XGdrI0EcJfhA77GEFZ68OQip5tRLJbqGeUNGNT+Hh3cHUbjl9FJXnF
7i38FzN22D2M7JpOIchqlEjz8JEhXQsw8JWU3W3N7AVtE3CO3D4ancleDJGbvkIevA97y/VJwtlh
/C3A/iG127hoUulWqBZwgU1cJyiv8qUOiYqRo0Q9VeFoINc3M5/1KroBTrvS3sElyn+RfgS1rezM
4sgXVXvyyp9alxFVqpnrgvPt5E0p6SQaTsjPOaEw4z4cHuKBsOmwzJFTenWrv4L10IiuyMRx5lF+
HvO0x+VqBOR4dFFzz7kA34o8hvQduVb/GTktfR1DA69nKZQk9nxocvBbTG+t7tlGpnPfayOv8ZTw
IbBjGqI7CORqwnkRU2ampfAeidhodtFYzBxX6NvfBt2xn7rIiPINcln7lId2QWDNaFkF1SD67dCG
arcUKZDXxRxmA9o5N7ZKJJlO/ARcDiozcZlEcnRmvKajtrYOKQPzQhaleYsLxl/gJUP/qpz8Ey+b
tsSo90lbDsKyijGz6JX5mVLwsXCbGVgtNMVIpOl099CbbcxJUfCf30EqPU0IrigpdfsVmQ3vEr+t
NydNyOaXIJbWWTZmUKzLrrfRhYpiPfeW3LlBKE9sWce7Dp4N4zF2wrUc2nUZp/ZDJy1OtMgJeVAq
h0+vi6S4RQMBrGC7scSN4t0mXQRfNKKH72Z3eI7RjzqGirf6WF/kaLGGTAOc2GAjNMgeKj21mhyv
TNaidVVkJKD0Hv5mrcrItU7kzSdIqlzoO3JEOGgE9q8CJ1K/slK92jdamj2ZrYd5lqns1hlTcZ8C
v2yWTuAOrKLJBBJkAne9ZSx1EeJeq8d4zUZxA8Y2J6fE/cgjPVy7VaDOPPgVuShetyvMwrzX++jD
I+0MfTs17aIb+jerRPLZWGG1Sqz53CE/8c0y8xadPoNcjMxpKdts9qvptYyJYtKJRzSLOzaCBX++
Mp4QqyNMTeqNF7vzc95HOqxZUKud6gbEOQa2+bTei9ym63DmeksXGK0bQSxcV8JHcTr5TqpfNOFr
h7atY+09KZfh18gI7GIlAWlsKretR5ZN8xrAdfBAvn28JiB7fAvIfIMIYi8TLyC2sK6z5zzm7iD5
WV84nhc/dAOB6b0t02yJVx2rD1sUOS+xyXrI8wNim/tEqceo09uLY7LwWZlZHBLpZOrxAZsVJUHo
kjgVCu5kG21XMIvxOk6JsY3tDsPm6NGg4Shjg7iDU87q9KbUvt3UDo3HyrmJd0sEAYvSqPRn8D2w
d7pmYprSExEya4av4qFfFXb5SGdGldJa9cbFinRSg+rX2QQTYErMd/ZvwYFCRB1TqknQxjQ0EzFT
BxtZ4rJXBI6Q89af8P7aLw45PFmoD2sViwklcOtsk7KsD+VsxOuka/RLNJj9hiUDY862HKCYU7VU
mzYfgmvUj/KOcSX/FMVS0Kly68Bq2jjzU7WoD6ypPBlBZy/ZrhEBUcyOiYyidOdjPo/OzzTlWbph
+0IPyNZt3CPljpcAw3h6mKU+hrPV3YuuPGvh7OdM87AItnJnpQ5EQV3axSHMQ4ZxlY5P1Wet0q3R
pSZLuHo/FWgNEGKSlYpTiO4rRTqwbrU02IoQ7glGjdLcQA02Drh8timZQR9Jj4xn5fXagJHEzuNn
Pt93vBBqMzJE4Opir46B06BtGwNfquZVt1SEVTfG/joYEdZ5izEdwx32d7pvWULrUON3cjUkkpVi
TRLaNCNCdqu8e2snMZ3VxP1YVo5atBGNAUScg5PfLEElFokEj8dA/V9NUXxpK9JcsPo2ggRuTui2
wMuUkF8/8PxCIngyUjv5mrUsRtFeO19s4Lyj3Rn7uFOiXNBvQ691oesAdY2NlEROrXjVWMjeF0ZV
gz3KDZ4KQ/P1RJTvg4cUmISGPjHJb5GMgqkZPpmB0nmYlbgPYWasEAaRR+cikGPxP+4KIGywUEZL
P4QZhIxRYS3pNSTEZDa8BfVYv3sR9cZSFr1+YPrMbdMrG3Ezw0raBGtAID0YaotmB5JU0VUvDIbe
8OL8GkYv5RqX9ZMwo3QXV+AmFlyn8atB/4lZG3Aqp5A+Yb6gTqfXaOimwGQlLj0LrA7crJDO8wd3
IjckyF1532aZszLLdNjOedLPSyZ97dpowsJaQw5DkzEgvYOnNLTackrF8h8NTsJYYj079QMbL+yS
cWEwxQibcetqpscqQ3PhgY3mQ2Hp/RHuDSZBzqMLIg9tOTPpJ61nHKGbhBYAyDZ8jdpcPIGzT9A6
3FJhBRBuMEhWv2m623wc26VBrufA3EmvM5eFF7HnQ534RYx7fOGE3AQxrHci10GVk9Ya+i0xcSSl
EtLa5iYin3yWJKIVrqN8SUjnynWaH2XErd8WQQURTSFnqJN0XpnCeHSY7S9j3SCEldN0xX43O2qp
ebZ7crAaAC247Wbnjmiegn5/HH/1qajwybiD+wBgFvsf4AfvTo+N7MKS1ruixBzPLLBvsssoP2iT
ZK9Gztle1Q5JAGGYdksBpeJqTWwZJ9G+NsyhbxwU0gTFzUKOkqbecJWidyGD4b4zswsSvOQ4UnNt
ldcI3xrcZzzLkd+QWEAp6Y7qqUKvcx4ICR4Xemep57HCkbvQ3BlxU9yXy1LMp5oHYpnj1SR7c3J2
TZRsomyI9naGezgLXBfWCDzjIMn8TmQuZuEp3zHL6JczhH7eiHHYGyXCmVnVzDdrxyF8E/jJK5JW
VB+ojF80KS5uHTx5YzmcozrEQx7QxZH9FfrZYEd+NqqHiD0hJIV2SyIs74/nTQecskxe0zG/Iyei
xgmX7AAkDA+5EzM3oIk6elM2JQuaJ3EqHQ/BvjF8ug3AN306hCELI1ez93mVsbQhNrXbqmDUX6O6
wk6AJXljW1b2ZJBVFC9adtK7XOV7o5DdgZkAmhDLHv3YMKtn/ALzySXXaEGbXIH5Y1ENqU2iEUev
VC0rOaRrxPlqC54OWQfQkiVslHI94N3JuL4m3HxlyF42svT0gWO6T28r+XHFzVGs2Unqh87sv0sQ
VZuyCe0thilGe6j/yzvOLRvvs5j26AnQgXvh+Ni34XgHTwwrd+fOFySW6WqOA0ZSnpFfKoqLy9BO
5iqE2fkGbIH8jKgb+8OYES+Hi9f9kaMInvsmGRdwKbjrXRVUCW/+TPBEbHsvOHwmzKsFU4Oo0MgO
Mklny+1opwa72GWRYz4YsYzvRN4wKJ8jYPDeINozs4HoMyU8BTJdCTlcMIhE7mDIwyQbC5f7MHKe
zQ1Tw9EmfXXyYEPARUK3FbNPsC3vswo8a0+hEn4yJKSGULdRlKjUQ0wTntEIdARTtK+3UdCLjgUF
Pnyht29zIM1nphvxG/q0+Z7ZhliFXqCt5tpT35FmGRcShtgcBEX6CBUsWrEWoL2/OZKFVzpXWwc4
FHUVcRXkCV76kPU5GC+ge22kkp/CEP0153plMTMF95VX2XAlSAHeZq2ygFwHwb7LhFiTW8ZWAbO6
fk7TaXhjzCJPrKzSlVu4HYzRwWru2RhY16yjAdeKKbkC0PmlmhqiU8392aXBHrY7ZHhh1/dhNRof
dt4zVkx4ZxY5oGvuxFhDGETSbVvN5g6KEjAVqRFmMrMuXphDV/u4Fsr1XDPIKJUHAtQzjR9TucEB
hU6Z4/whZ4GMiC46S4qDNcs4IHkF7yHZ1RmPLa0+rTPTArZR5mUomuCiPK9YYYMuH/MgvnK7UvPY
9NJcv2JbZ47DLi1KDk2Sjk9yiDAKtDACLS1t2VlT1vrUyMmLp0qoLJUWRK89RmF187kMjB2Yb8/o
ajiiYi1ZO7qwDo0p54+8jOXGjdjeNW0mlh4t59JTRIyw3ZmuTMParW07N3XfbfZe6l3zg7hmWrpF
aF/nyph3xIjBdTWnZkHT5e3LZJDMNNjE8KpWi9bKBsYnDYm27FXB4SPLi3ks2WBn410ftw/kfLQo
49p+3QEMW6Mmo+YMY22Ts7q5Nj2hAmHf2FvdIjFl2bjGYNNUQuKfNUkcSD3nBPzyM5BWI9ZxKotd
0Q/BXa26+h4HW0KwAt9/SPges3wHKCrTx28OHO3UBxPBQzLVXG1hpyln0L+hFVNKmemEo3ewDfC1
N8tdEUCpCNK3lFw+VihIhp9kyv7DRn117vNAvSde09/ZgqULc1rEsFBEU04klf9Bgv3vlstvvou7
j+y7+R+3L/xZYCVE8dH+zz//svnj1+F34X+0H3/6BQVT3E4PWPany3fTpfxRvtC//5//2d/87fs/
QysHkODp5L6apmXYprANE8j1f6yL9z++kMV/5F+/3X2EH/Vv24/+O41/Qy7/m/+RfeT/+C0+gn8F
m/8f/4o/BPSO+B3B+I1oa+GNcPg2/vbb8N20f/+bo/+Oft1mz4bLSkdkgwnrn5hz/XcHooWJolzn
25YI5f8poTf133ULjx1cZ+sfX9L9L2noxV/tNrbrCpT4hjAQ5NuYWv4soqdrHlQooe8Fw1OH2Zkx
5zpcR4LJKmwErpZlbK/15iIwqS+8jpz5p6aiAc9eAlg8caCx37RujEwglD2+ZOCLvKcay8x601PI
Bg1EV/fXNFo+Oxm16OKXbnhndg4mA6evPl9vM8/BnO5FVK+Fti/dH4BJbIrlY2/ehV9Rjk3WhhmX
YF4+ISWE6vlDIMMyqeHAIns35M5WLXeLbiDyy/1p0BC7TpsM5zUkwA5joVrb2kaXiig+4+ae79K7
MXrPPeY2+fBL9/KnptUfkAFEfhze4pQEesvGgfmYf7bpvXSJue36hL5XwXylrk6BHzICHxzzbCh1
xTi5E0DQ9cncoibbJzqMDJkdxYhQoilLoohuVnnyLDpNW0nF5UIYxFgqtdAE739nUcZV1pvOWIOP
iUF5uCpoICjf14TXrzHILOuWNankYkgaysr23EpxZwTiM3HkGZiDWg7TZNN3m89II58gl65NSCGh
RQww/ESORelkaPj4qmEUn0P4cAvEcagLSRiqGjgs4+lfXpvzH27B3/Iuu4WktM3f/2YYf7VF3N47
HVuQgw8Eh8hfIedJryPJKjSmv3P2hOy5WFpWcx57extxhAN8r/zUkTgDmMaV93Y2bmzYoC2kD4QW
ol9kDZOoIPDYQaXbREOy0zFOVglC6ECcRV+sx9G+AglnZUK+eSXiQ5UfqJY3dZkfjGltoLTOp3KB
SPLBTqOty8KpNry7lo+wnOIfq7YvdvIGcGR9a/GhIJDuRsKbES3hjPrVIPxCNUfcTr45Fhh7tS1+
4jPX/LoX1nnCQCCt8DROHSnuGWiP9lFxZfJIbmZvbxnv0u4Xau72lZzvSHOnMyq4shwHQanHU5nc
yNp9fHQRdFXphjncws7cX1k7bVMcn7ha8NFqDZme3XycQYi5BElOJcsvoiQxnQ90jFT6mjHtOS5e
WKNBb3006/pUBxY79uExH99nZSNzNHEBgmF03qpAdAstSl9R6YD4MzaYThVTBmuN12ZbifpLH/ke
+2y6J7IW4URQ2D55md0BBSxN/fz+f39MzL/6xm5PicBrqrsA6vEuOn8+geZbqHQNxgt6ZvIdat1L
wI8vqI136EcIO+u94dQXCJ53c9ffhw2wp2G8i1FAQgiu1m0Ff8j2lK+akrgP7z6CYVfH7YUA3hzP
d3JWUf+DB+7/8XRjqeT7+pNHlpOb55sDnAvG0N2/2FTRpxNDYqiASWqN0M4UwJb4hu1iOXbQHOoU
mkoauZuWc7EMscBnHFKVQS6vAwY4Zx1IYiuzKwrRapiXpePwzGIfwAHCUFnBUJQpYWQ9u142OSl8
LNVdS814mgWtV21+hfZ4zSzk4PT9fhHVjFtjysdatsVqBGmxiHvzR++iDi51qx0hz7U8jGXLaHy4
RH1/Hlh+lRL/LOORU4Q4ZC2l9145M0iYpH8kS/G+x1bBnqH8yTUVrVBIPDJN+PFArSzdWP5ILb02
Ur1mbBhqRJ1r2/iB67mJxhCQLd9BWJHeYxHy7S3byH4eMmMj3MFbOIDLItplYmGLbFg1xoIB3pKB
7TJO7JccguQQR1srGFeZ3Z50LT43LbdHqZs+qQlbDZMnXVH3our2qdLJn8qt1zmpnkIC2jozn30I
dCi02q1AFFyF+tau8ivV1FYPZ5b7TGz08prCVehM4UuT913ZzMPcM8O4XUGrO7BCMVP3moEPvBlh
/U7HfQ3fKAYwFkb6mo/+qBtQkPsbbzZ+Scdq2zvdqoUhaE8nvTi2ARl9NwGvl7K1AcXcvKr5GkgB
Cdr1o+7A1h6PUvCCuVmBdw+RrwbGusoJZU/mVTTQftYC9E0ULRkanjtwkVWt3qoMgJbXEAFnoqZl
7GNhhJJO+6Iy56EIBSV4VTFLHJj9lP05Zj5VpVa/0Myf2M2IgvJeLMYxgVZ8kWHOBoFY66IIjjmv
IfTt4txWydac7bUqyms2IG4P1cEyp8GnTVtUsz0tNQDxgdYS9NatGwU/J8QilCavDHq2Yhy3WRdB
tMCFsAja7ElE+WvY2MexFs9pSz9vy1esHo9j1rUrnupdFQD2NsWBdoZJY9NhPDLCAx0fEo2WZVUd
0oDZ1nxMQm4tPA+w2+uNU+sfVjOnK0aCl0JMH0kVsSnq2lc9ZeGLUrlAsDqda4ut8Ywo0ikjWEfx
Skt2rIyfpcMWozXGpRmpR6ORr53ZHXRGQsjHQXnnKRIZtiPD6I+6fs7IkSar/Tlrh4VL+mRteRfZ
aacweSM+dEF3uPQC0p/7+EFk82riabdAu8yxCdRjWo4j8qhJvJhVvCnaeVcb1SXQfvWJ++PN+vsY
jovQHPGoeZ/KMtkvOpCzbPsSeN9QJBjvryyN4Pm70qALuM87RILxGdoMgx2k+RiCJhNUpvuUYdxI
qDoK1n0AIkFrj76pvmGPb/IB31Hz6niPzG2YfVlsen+8OPIN860Lr2yFNqiVFq71ANlnAeDoUnQm
j4t2UvplJCCLcQNuZ4Z2k4UAdtrG0trVztq2shXUlIUHYqWU94xxPFbmmSNe244s94n3OjFhRZ0z
TEtO+kDoOk62JHqpgpupLrb9EKkYwXdZ98M4dpmV3i8kW+kanMcvrZRbcIXbJDa++kGxw/SwPsKE
8oGHhQvbG3wTq2TrFe4OXyE72N5DtBRmz+w6wxVto/Wl1RDJXM31C+G466GYD3adPyIwRRKoUIIk
2ltBaHGRkJw5qvMctA5EmpokjlxYu7BFwp2nbg5HAugI28hPdtQbd3a2Lao/mRFXoLuUUyHCSs2q
2Bbr5WrQLUbdw0eL0rVjFSuhEC9Za2Pxcn6Rtbj3hugbo+ijl0OcqpS5VWoigrqhNPEAXawCvNNw
TwNf9e1jKtgyGyxWZ+vItuQn0VMAMOwdyIonLtYo6lMywAE0rBOa1btpajeuqEzfCkS4hruP3HWw
NX+ovNhvbdw3+LQBkiaMT/4tmomMdTrKtNL2QP5huqcCe4z17JXUViyrDNR4GoKLiIw9P5t4FXhT
vzDLgOx5x7nJETuordpNU5vJ6z+qg/+GdvRPjef/H50mDmmKl/+4tfxfsJWzf+0b//gD/56HJX+n
CzMZPgq4pwTS0fP90Si63u/4r/naEgeoZf7jd/7ZKDq/k59oE2Umby2ce4sWaVBHRH//m2n9TgNp
eyS1ObYNWtH4rzSK8tan/ku541qQvbCBE0VLV2rxd/3FbV1EzqBDnRLbIJopPOHKRcaqowMhFrXA
0sfAZk7PbhxwW3lYxvMlAviWfWircARErdM3KGJ0p4Zt2xrES+hUPiKzOwIStS7gVJwsLMZe3a9M
w7C+JyhHA6ewE+8tO+1gqbM1X5KgEu9kHq4UIapnK87NBw/9AqSlSbLG1PLjaHrxrgkD1M+mdXWt
slnyE5w2emnUfoFd6YSjZN1ASVIWIQSEw+xhDy2dklzbuaYQwwSWL8zb6Guu3WLtIFUC7tjd0lGQ
8ReVdwpCjVZTI6jLmmkjjTg+TNQKvsJEg9Wu8daFLb4Y2dnLoW8+8Ru5eCooddrGppoag2mH46V9
mD1v2Cektn55FTnc6WRABDXaD2fU3C2NFe1qR/Dh4PF3Um19B71j3LXV+DV3SJB14sYXltLuZOWg
Hpx/sfHdaaHw2yx4GStxYA97tFiatFO3zyxjE0c6bjyn0j6twqXjGcUXvKFNY2HJTuS07VJ6BBJo
H0MPWRLSq3llJzdIYAgJD2jTSxrZI/WN80oHe1Q1gY+u4w/NUC/jbqxWXkhSn9tppNAPQHbMythn
WTFhrbM2eJJZb6XtOalLJK8zUYwrC3f8diitX3TsOAtqqT/MQpr3U3djBEHqec8aEydoIfvw0wxg
x0XodM9JB+EW7bv1Wdedtkm7yr3PspBgjFFOP7XXUq9ZsajYj47zAS/LcKyj5F43ylvDNyBEn0qx
MEIAy1lTMJiL0/arTDp2VS42gcrbU0JkSyM0KKZnrRb3rIUChnruOSkczx/kfHGj4iFxdEDOg3Oe
s3jY2X0aE8RL9AiO68A8U0dVfmxPnyQRj2tXS98z0fWnxpE7zUxnSEcgpS6O02HHxvMCWcVFIiJx
DKlyQLkq5iWM5unQJs69oVn2pQ2bxjg6TqA8ZH65QYU3aTFiYCvJunWbsWWiLBtCZPdeKqkIe/6x
fgp9kKRw2TFDRlSXpStrDjKUcLGS/IPhR11q14UtpQTdNkZZAbs1lbOuL7ue2Dsq7hHWWeO4XE7z
HIGddYwicPwgDQZkpcpgWUwkZDQuoHeht9SsOGu3neGV7TIyifgmmcWKyxf8ZHWMnjMnthIOp3vb
/em3bNnezRlsRixrsbAjeT+ARU2HNeBjaky4tzU1uFmxt0jsVCt+yiSeGWvAl7uNpaLUW4ZonySj
8CC3mAt4brgiHBYdStiTBbKJhKQyKmyW6asWmUO0DjLNbb4Ks48yLBkuJnWjgE6HV8Cz3yG2Ti/5
wBvjtQqlWFi7k09VHlcUMmNUbLHxAEM2ezh/S5YY5J/aRQpTgsE9Pywn0RZ1b61A+4VPUJB5Q1pK
KpMsbOw9BME0WOa/h+CW4xBHeP9xRcRGcpaFytR6Zg7krjKy3cO7KMn59FEfRJtb0lK7IswNvTOD
zln4U8iudUOR7Rg7zG1t+lkBGY7XnpNgoDAzcjoXVm8wfPecGLdTF128fCalImVsxplCwpSBpYc+
KyIOagrG2l5UCH7TYt5LzTTfExlHpxwGw8eQF3CN0misTl3R4NyO3FntspHJvov+x47o7nTZPKrW
eYza8dXN1eg3eTW9uTaUdnxT6YNQBsdeHMImyPP2CkmxWPd9476FJj3+QrTW/G7o89cgOyx0epc/
B1p94zZCvCR3FUxhe5B8XYJtAIfZgiN06LNjW/eJ2HhawE8Uv9bNdkaUzoKg3Op+qlNjpUUjAPBw
KFvTLxy6m5WZ5+lw4NR+7ltrdNYyqtorbVMqLuQ0EZCaOg7SOQAFLC9y5iITyrXxYpP3MG9Taju/
1wEDXFPHiL6Qlhs2fWrWRL5bW/FjDW63f2f11NYQBdH/3Kid5ARVxMsbgCW3LNB+jYh6qIp5lqlJ
UY7ijC3ntRE0WKrGpj9TWMf3loaOtqeTOrmie5gS0tCCSKoHl90c6082EtqsO6g40vGtQaD6UGq6
RzACdJBHOqLpYQrqLD33XlH8yoVtb8mdGXZBnznMWjs3+5BBbDxoyCwWjtl692Ob9RTRhnJ/hWxW
QFhj0gWOYMOAqEUXJMugFe6Pm87VsZy64SdgewHV2isc8INaxdrEYZ5LGImMopUDmSul15TYWpUW
6XdJD6GoKAz5kg2a2sCaZgbiQf1JjwY+bE6FKVrdsjYeGY+V4bJJhvzbdNzip8f7+zpUJgZLkPwe
2E1oeoxhW9a+8cjCUysQ2YZpo2UnhOnWI1OtKjvm5egmuEcKi6CyWOvVytMj95UQJRDPqvHGDXO6
wvzf7J3JbuVItmV/5aEGNWPAaOyMKNTk9p36xiVNCHfJnT1p7Juvr0VFvJfhHtkggarBA2qSQCBS
IenqXuOxffZe++SaKWXHRt3fAQJVj6IssksR4y7BAxR4T1ltOm9zxxMknj5Jf/kUvri9gat7NBmN
sykjBzARplDScw8B9qutGTom4TXZHntq8nqCcOzMnW4QBmcERdU7hXGrQpuYbLky/Ll5Gim3vWbj
jr9mDBscDS56MjEhg0D3YkIsBk7JCrGoRqle41Sbsi2lzuWpaceOehHLapy7Oumzl7wJedOVYWgt
kb0+sDZYcomT+5Sq4IoNujYg8Qjyjl2X4PkHpdct7vAMGdON42J/uzPEhF0L7DbbMgPrlQKwC5xv
o1nWhZthyMJ0lRvpADZNsQ/eh7XvhJe4gFq37ouhvzNJO4QnW8+OuAxJMuPV9jGeswQv76nNgJ87
J8bU3QdV7Ohn2hTWIzFpUgUJDh9Ewm2R8pH3cWkT94W6kEIYooWu8h+DMXfvEiYX9vN0BEJfr2LU
9tk6+I4aN1rGiO+JzG+smb0uJhG1B1eC0DphZtoYSTNfmsCG81vgxzvHhHKrtcY1j/Td9PX7qFxK
20mfMD5Y4rqZaBOO6+Be8IFf100cbFsXO06D6PeizK4650kcPiUNUPUU9i5eZ+2Gj1RpgQthuin4
C5fEOSZV6Qu7cJXuLbR4/4C5VfFn1a1jQWsFe3O7qDg3ipgzgcbIerKHdqz2IH0H2qzdlGM5b10X
onpCw56hAutpMnsYuFxZaSzxp657GK1k0EcT5NcpknP4wWOOwzKoB8wj/RBZ4SGLBbxj7h9fuUb6
5wkrw+1sl7eVZ477hiDCKvPp9aiL2bkQmVabonPOSD1YpCT4eZcOrVVcBPSSO/NXHhjsPDyZfWgw
m/sqrUz6OCxkFbOtA9Bytld9hGHBCAaDGzyxGA6URvCA0mPkYUiO68Tcisayd5XlLW4DkmH1Hjd0
GFw5EWCYphxwIw0jOf6U5OO6aqfyXTfTe1sZuDtaM4a4XArpVBhXM8Li2CBYpvzpcvZ3Fhg/C9N/
vfH8AmGDMluIEkbA0YYT264sp6lPRWYkj//+t1H2Qk2TrudJ5xcduZ/zogwCYzh6IzI4ZqwwWVdT
ZXv/4tdZNnl/06uXX2f5+5oI2YIbIf/4s85u+oZsMcZ3x7kruq/J8oR325kbQTgpahFGI42/Zz1b
+ZVNP5P6F99dLq/Wr9/eAyhp+8rjdvvrrxkPYWrA8GiPdh3rHQmB9kGq3N1Bb5p5kzbZnaoIs6Rg
bF7TqWShzjTRC/9xZrqwP8cMeJ3ZMngU6G77ebwdvbI8ulbFAl+IENR6MqO+rgxKe2+auuaoKmEi
Y6CgVQCl6Hew3O9r6L/z9vjrL8RNWMC544VVEgLZz68nsmsEdb/TxzluGtz3aUw+AtTnILYdezae
8WGmrOM/f7P89Zta7Bxs2iWZTF32Dz9/0xrKjd3jBeCbhvPF8ixm6RaXCi133lR9/eff7Ofd8PKO
4ZuBH+QX5L9EO/LP3yz0LYnulbfHYY6NrcPKAeTlLhdj+y9+q79+0og2M4Yoh5iYbTnLv/8TP03m
jalB0RbHmMBTe2ObOuDBWZhOd/jnv9EnOPHnd6EFWpJbJGOiZIHzyx8tTKmzdmYnO7Y2tqYImRp8
4hiFF9QPi/pLaclmD5qee56OhuYmHToWfWBg1jyIog+aUZn+tImdnQRGMB/Gz/mw/pwV//mP+pfX
xMSx4AsfYYeXxbF+/UkNO2zrUsVH5H/hHbXqWva8I5elf/v7WHzsHYeSaL6N/8tr71ZRU4VhFx2L
gMvApsbfHG9CgPW/t3j/X1DyfnKQXOHVLJvyR/uzleTTHvI3n8l/I/sJNfJ8bv6xKLiKo6/1n0XB
37/gD/yi+s0SfDAECW+ObmXz1/lDFLR+4yD3pOtiacHU8if8ovR+Y3dOungR61zp+nyu/yYK8hV0
YFgCX6HHZ/vfEQWV++sOVLK0taAi4G1ZBELnlxOi6t2sAZJm7XVg2o9JaM+bboqK0+gR2u65HlMC
mL9GaT6S91LqNUZqu0jb6bhs8D/2nhIy9yoq7fRLEkXUPfeze2XSiR4cx7llh9TImv1lXLvuFzkP
WKaHInMvLA8WzaolsZr6k0u5Qz9/8UG+/aDhof0SzWQ3V7bFUeJ6xniLfTRjYSaMtV2V6Y4guTyN
dS/vu2aoznZTlCekN54cJJOPYT/h5jKlsXhfZ2mfddsk5yTzLVpzlV08IonN4shBYpxFwjdaO3bS
kwlwEf8iJw+emJ4r2ikM5+z6Zf9WxZo0RWKolKu4N8XPgH/FU0CZGWkzi9VaYpWEysHksE1g8pcf
/vLxW7lRXp7qZgx3Tu+y/ZZJTdFq08UXkSeeva5LH5MvjRYUkLlWfWfoEi4vU9Z053PK7bjsFVeF
srmDCBJWKaKFk+MyRQ78QaTLuA/AN3LnpwGFodChByQycMuvGmOqriPKTrDtC5XrXeDZWN7DCNZI
M08TqwyH7P5EohzNhHsYPBSLLaJXXhiRnGNimmQdaD+wdjkph4PsHMwvo/UjahfgmhuRxgWvZ9eH
xEi57ZS+6ODjtYK/btRRxMW2mNRCg2+TjEnhbadW6F3jmbg8S+HhvMCjMLUZahL9l92+48r3rkFU
v5pt755QRsIzskR5BydFPg1wPq5SKj/gmU/CM3aOxmWzHYmps0aysb6vvcR1Thi8MV2ko4/5tNBb
0JrcwJ0SMw9ysHexi2Q4OS0uodnRSI2JMWxNF94WAcvsMS8cZA1hs18u2Z/cxbMBQEgx61Gd6hCa
EWC0bjRsrnjlpaq9cmplXZyKvL8wDTlhcgGe0jWzzDE58ZKq2iUNZRo+xtmw47aV+v14CaCc5mIO
3mhcSE9GatuvHr7tM1fv7BDKWvIyldhbanoxxMrxKGpZ6R7tDKC+otMj9bmNE1UDlYDgsPR+qGa2
jg16EzZat5HbeOrre1j9805NyVYMsbFxdPWmYb5BNC3pOWx747laKu1qvzyJcXF6dQEs/cm+aVNS
nWwydrlPXjCo7S9BBOG9k82uLL2l1sGLaBxUA0mW6h0gWUU/Xf1Q0YTixzSZBla6zXwaMTWafTvb
A2teYmOOpgA1cXuSWC6BYLfLqZzJedczTY/ubpAyLTYVyB2oWONEqqSZ97DZvRZxHLdx7VbrQVhM
1nYewQia2/xC4srd8jHsn9C4iitDRFx9gEvtM7vturvWZcxahZ91MrMwomEVGqN662BzED1RrUFw
sQ2jd1Ke9C5wmsCjKsXc+qeFUx3trY4Xh1xvZozsOQZ+SL7IEavys+dmtIbOgATVYm8ZlJd+oLl2
u45Ct50CsMrboh33Zu7Ye9HbApW8Mo9mTaS7H0Bn5SEMwxUtOsGTx0vLSrFXq0E76ApgUKheI+sU
r0RGwq1I2m43cQen8iYWDyqp5zdlViyFabDrzznlqEfLC9LbQKpgJ5Iy/qEhSbTEWB3icnMrpt2A
v3sL+5X6gFl6fOCtvnvVRPcOVeoOQI7oPT5MQcw9rMQmgKLuySuUfBcHiR8fAPbUL7ZEXgzqCaBC
MIS7nNXHNrOL/kFkZv1iZF3KBoYbD3tq8rZNx12L17+5TWiRoxAYF/e3kLQolm//MIfOGSf1dGmp
Rn6pZdiQFRgP3ZwaD9xFFz+FSu+nuILc2Ij5hopR3BRFYd1WxUXH7RFZZAKnC1gXzG//xKaq3zXw
GiUGOK86EhQ2rkVTCH22eDfdDLrOLtzSkx4Plm+e7CF7DXy/ffWMNH2u4q684mVO7/J0tt9aCBkp
Fg0xstGFQnETRiAeon5CSJTh3MCuAdM3QDdbNzBXAA/NOFWGoKNN3e/O2TTb9CP3TsUSez7XBl3s
uKv5081Dmu2yOcc9MreyXoM3S78o8JLbSY/tDWhtllhZPpOTzGa9xk6SfFRp1B2BHvFHyg0nppc1
5F22fG8vjq3btojlDgztdJCmdt8pBpv2WIE4+ogAT2y+MyxmBEQoaLax2V88ckUL9oFmk4HHva6r
nQl3d0e0GjOR31AhTkVpuVdKpUd/nsJ9YEd6HVNb/8UouvkJjJ28zPhd05XpVfKkbcI76yKyzGMo
rA9waulGmEP6zaGVKaW5LdFPI4F6KmEYPeh+rmrvMmqVXEnVTOhSnK3ghr5aDUQhMGsUl9t1eGOR
tiDaTysAmZjBT98GzlNKpCJhGdspLMo7HNoUvw5VPD+WkuENtSvvToLeGbCfaf80JuZH3YGx28dB
Y5BQIpLq+U343evacFe4JJ5WkyRHNzU2KA17oMzdzSz5TCBoeMT4PnwNRi/m0JX0g69UKlhMeImj
n7wpyb5nFnoSXbxsvKKYlUHemq9RIqV7qJPKumkRpPCCU5YeYl5UJcH7WTv9ix+E3xauER8tda7g
N21zCeimN8JDUZkPYubvPCXlcJqq4Bqdv1qJBOaU6oaZaIye5ENa8yE5dFSmnSkodR96gkMro+kk
9cx+Czk6YeggldZ80wnNcRMZJvia9VFqw9lXkKLlii1DssniJNsUjhzuwoD3dDcJHq0Uluw0z5Qn
VinZjhbtcq0Ks76lvm58SvVs0D/mO6s0w7irm4yce+kYj0CZtqNNq24tpLobGie/rmEGoQfFyRdz
muSxr/NuW/eF/igwfsIAaQqWP31xGL3Cf3EtXIrYBcuPvsE8Q6xoWKyM7vSAHF8dYIMzmMjmYIci
ukQlXQdpH1VvftHM55Gw0A+PSOpaB86NlnV8zhfvLoW05repQDQkU65ksB57WpxXU2/E5yzn+s0k
mY4/gkAMl5kQakwnvOFew0rhICH4g7mjlqCTGkUzi9Huh3yIb92JOcoMA3/ntSaki8TTV+yq2GPG
BavGwGZJ0IwfuTs3t7GurjtltbCIdLOZTGqDVYu9BlRbegH9QW1eN1wYOuNN4hc29SISt7TmWC+F
YYM5SEG2xRimo29I7B/a9G8gFOGuKVv29nYYe/el1mCEKi3MXVQZZ87EvIMJA+wyrzhXV+U0FvFa
DB1eEKrH57PntsMOYLRxr8RkiddBz8o79UEDw9jVPn/7MrN/MGSVFK5CQXrmIVXtx4HEsudQ43aa
84rZr1ap/wFLwzSJtvA0auwelE3meBt77uYr0RhXeJece4bJ6ZT4JJ8s0UCFqWOfaW6hCylUV5bw
odkEqwHCwmOWmuEhb1qiNYsOOLTJ2XK0e82J0G6dKswvbij7epWDXn7RfMVF5gbQcObM+bpuFRE0
LSrvNWOyfihrWV/4vKI7mAZFMnU19XcpZS8DhBJwEbZhEt/RbjHLbcCEy7YbIBGohSJ7mIFxAxID
TfwK8gDvd5OCuoAw5lxbVL1Sc1iRdmJYzbGth26J06Z13DVFU5jqGmeIAQ5XdThvw1mwlU4DHX0R
NLGfa61bQvvCNij0YcQAn32kEDK/Zr/pLrVy+ZXsXe9OhcK2GMCopV4ncGs+1BSb30LdKXCcqfcK
9qA7susl0UsoHyBbHkYYVoMCAQRWorJ8RN+RnVtJeBva8KAem6mO6MVjK4uh1AMP0dIRb1fO3ocM
uoF5QI7TIJJGrWhQ7zm1vpK3wZsoOzq9lR3tM4X3Y4wpA5bhLVvcHxXSySEoSuM4JgFONSKTQmP0
dOJrXCX+qnd1vslYkj6IoTbI59bQC52MlkgRWOvMTvfGcsUgqHjghZjXQ7krSmZDfpITQPsfgp0S
Hn7jIN0RjH7KwM0VOV3F4PZxK0Zf/JqCLZI6j200T1QfhU8GY8eK6+BiLW9vuJ0XsDHVFUJQtcnh
zGG2H3dcRr6xD8FqnGyKmHrc2Y95NojwrS2pYBJczZCH5abtPHczDzQZp2XUHr0UK2A+mD2Wx2Cm
XCW3gOfCZaOxnZ+zB2Ts+lgShqze5ZnciGz8yiYOYlZ0aPFzbPAA3MyEHG8HKy9pExcz+PeZUlEr
8ImN+uZqGKaajaiP/zgpmvA+0Kwa7IDcYVj13bYSXUcKO16CWRp8/QxdnKHUmCgIpu6TRaFjEvPI
0skintgprIZZW19c4CYxQE9eX1WDOk5Hg82NZfcH2/CC586U3QsOVBK/UZRxYUla4EhjM3l6M9O3
epeJJI+2bqj958zOx68E5INz486Dc6gDWvGG1HlhMQsXujVwb6/NmQsOWEMzvnd1OOJ0s6z5oEcx
rnhwiC+0ImYPLV2BWIJqAjN7I82aE1WRLTOoamqOvF5/se32wWL1uRetemzb1DlzwLCwirU6jFn1
FYC8hclisQKMydoHLA75T/Tf5dRFdNgHQl2HnYX3Zg7ooY+Ezl4npdwlfFYlK4rj+jc+WTGRGI0h
gGZFQiajux8nHtUO27qjjPwQtpkcD61CJVipyPS3saw1zm7OfE4hMTyHTpq9lhmd8LHbdgXNdo33
pBhcbGKpeTZCBoZX96kp/X/17XHS3//3//j6kcfFJm7aOn5v/yymmcgMLDr+sfx2iPOv79HX7O8W
ofz+xX8EufzfhFCIZsyEtiKv9V/+PM/5bakrop4M6575u3PvD3+eRfoLjhhCnetxDUR7+y8pzhK/
WajdSHGu6Xif/+o/M3B/LB8wNf7DZQSLdDTyvynbno0WaBJDcGxEP6JjNiG3nzR0j8mfqwUdBDhh
NrHX4IptfPwQGj3n3W6tepuIyH8eKkftXWOAbWYH7cYbkuAo3Up+CIKOh5RBaoNJ7qbL6dG1Sce+
wf4ExDW7ePLHNq3eK+QYZqCqWdMmFV5DaBvv1VILWXbFp9GhrT/8Ipj2Y9R49wyP8bDlo2S/B2DW
aKO33WiHfWY3+d0VoM0MegX4l25w22M1h7D0iHZMFKDtYu3TXMAcp/2we4Ea6X+khttZqyiagn1t
BN3OKkwW+lmSjR9hbAdvdBJ0p5l+243jju1+hs98QLnEgyZFsW/GqtuEMoNXFKsb1K9hO0EXPZQR
dXTVhO18qCiijhFibgf6crd+wm5+RZfEBOyoSObVHMQaL3lZfo8p97pqhWGdKsyycyN8BMpG3Vpe
ZZsr6WBTlG4ZWCsVw+kAdVjX3jaIGiD4E2338Jimcc2zI32hgkucLDW2pyKV75TcUTWQxvEljiA5
xp5qHjKgJ6TnGxBLHCrOKky9GCo67SH0aXIbiBv7EhJx/6bHHm7p2DjGj35y26t8Uv1LyU78ij84
v6eDNy6ooOY4wr4eHNh6G08hDzGzZ1tOvx+jzaTiuhEG7Yyh8FSly1I4s96ZYqFQzxnVLCxrgzVv
eJsXyige7Fwm3E15HNHbIl6g07ELc7OKrXxfbjQD0pUVRc2B/Xy1GSyfXz1cwNRh66z63ukplKcU
l8K94FnVEJQdyAswAOhi7Rs0q3aOrNdx0umhk4pKD9vLl/4PcFO1QphxSdOvajlQmRs0QEo8uZGD
W29zJ/rOPTEI2Fpr59o0++SIURDHeyAuuhX5BRu4/4G2FD6NvcmdgwfsM6WG2UlFRA8HGhrgm45+
dVE9/e0DyZO7prJEwVPSgIVa2pDS7LrTHw2JcH9pNDC7UO86ncjr2YICnQzuiI6adUhukndtTIXj
U+b5stqMLF53Rs5r5iem2Bh10b3NlLifDaX0fZejMAJoULtpEPXKGrnM2wucmsecnjzvOdXwBdKc
bFltoHXWU7IZHGrr4YMVTyaVPtcRvx31xMgIWxEMZkT7exJeA1wJb63ZtDdtZC13Gp66IYIjvaaN
NTCjBGJadyBUaFx1infFXdDnKWlUB2pj7B28FQVtbiniLN8bczyBqk3WhsCBL1pjV5fDVd7DUFWM
seS83UfuFpvQLORRc9/Elxa5xuZPZ/Xf2cFay6n2y6kHOIFz2sQEzSHMofznU4+uBI9sO8cBGQEZ
rXqn5Kmr6deglVsV+jLCDF8PtJwjE7xk0KWibVnV9bUNGwgSTkAdSjv3+JnyqNsUZE3Pfr/0C2CS
SS+4hYqXsmI2a7whtphJIqIObVsDa24RPu79z89z+vnZtkBm0dvN58I9smqwTgNN1FCzCQoW2842
0n+Rm/OW3c9PvzvbfNpX2WY6yJU8fH458SejRUxNQ7E3nZBbVL7y8tR6MNT4hrsnWZmUYq8dWoku
Xt3RRYN3G1slaXfeDeQjSUqETm1unTkC1DDNAZ4o6dBgnGT9d4iL4SM1CtPRq4aDPWbHyporkjJd
/aaadkfarNrjwD7JTKp1msbvVTWWa95b+e0IzvbI5olw55ThozTp6ZMwCQAApD3crZpmpqKvLZdY
iGihj6ZyHQzUDfQuxFqHIOVt5w3+G5aZ4m3qRb+jw7b4JvHPXjshu4kshKcbDWZOkGbwXrBvBUc3
t4LbKY/7e/7R29VzF78kphWdxn6YNwh2ajvnrrMfOj3vS3fgGghe7BhGqLmrgd6gXdjK8GHC3tGv
hpmtAD/2sLaSNNqlhLH3eGlcQJdQZjILfzDPIFS7ugnq51bSHhVCoXhOLIDrVVbYP0h0h5u4TdMz
aJKGpK+TnLWThe66a6TzbLSOvPFnZTxYzSChBfmk0mYlyu/UdozPLgr8s+OVxS31S/WtAnB3EnNu
HizTji5BJeqD7O1jDjiw7SO18cq6BRrTjC2AMXO8k8Mw3I1Dnl4TVmHVFmUmkTwbjm82daSIp6p+
6CQWKiGptqVuSX6zuVA8loFd+usge4rahN6Vdnbg37XNnL/lQg9XMwu1y1y3IOGjZjwXmMcuOXBO
ZOssvngOhVcgZJS1q81kglWdq2gt6l5fPD0EN40x6DvXGzx0ATOcDk7OTc1BW9zWNU5iah7T226I
yiuXzd8mAgyx3Nn1iRAYdM3lFMmqgHHFO+K7ZPlV3EA1fWBfsKqGLMeJPV2NjUuPt/JwdPGYWE8c
Vc1yZoUup1ewnGNWaEbwIAzjh1pOuH4567IaK9FAmNzm8oo5LHP28+fB2H0ekpwUNvBiTs56OUNV
HXHOZLGcOQgi0cIb4bxFAS+exuUMrqU9noqh5MzVEoxcEfTw14eJE50muvveq8rzLMzuzYGzsinx
m25S8kmsypYHQ7I8IwB14U/PTJYo6fIMqXAtGAdPztw82s9HkPA1rAnfmNphk5qV9ziJ0rlpdGYH
G2CH/kdcR3QfqdJMnX0jVH0yes1yaHlOdsBIN0h9PEELHapvg04cHhW8py2eU7E+Q0XpOUPBlR/K
AItfAMs03tSfj3TCDfxhoaxGKIBxT9MB4dfV3PAn8j6nhmkZIAwmiXkZKdTncMGiAOZy5zmbaJk7
BONj4EcVAflFSg0ypbYgisdznpk0H/jGeAwclnPQd3KEZh1telSfY9J1khS+iqg96317XYwlFd5+
lqZXDn3ZR6stiXYQKfgSlZRoEbVQ98VkBmQom6ihs7z2v1ezlrdjNjjvfdaRjGym+MlAJXygenxs
NqHovCOLHfp9A2jO3P7t+MY1/YHVEljza9ewukMNo/6KmQ7VcsDRtRhopXObY9Q+6UDn123X48TV
g1d/Q1R4Ea6mH477drROYTkC8FbmXo199OiF/OIojPJYG5rUV8SOi+iFwn+pG4x3Vmobt85cWkfP
He2HPCkJ+vuKmLrHo8ukyepRQ0CJkf3q7GgZMT0DOaUWWLR7RXmLqSnA9cekuXI1gRm3H3xY/7H4
Nvpz926VheY1Zn2DbswHbTcMWDZRhkJ0uhDZ6svkxc4etzifYlxX8QmhLz0PtTJOftUPB5jp4ynx
DPfTz4ddpnJDlpWGeDVHdTvj3npkgYb6UxrAoSDOnIAVQbwcbOXeRZNM3xILOjVJA8daWXXefgsd
CN+6a5ut8Gw6acs02PN/+SawYW4XIW3bwn04S+3z5je8NuNRLuI7g+ZR9lJZ2WDzZwpc0cpj3y4d
bgGWe4q5UcFL7S4Rme9CGsbIipD6Qc5Ey9iwDEbhiNuKbLMUL2WT2qd+arorUCus/Uyv2w54ofli
bz56Mkr5BRZyo2Jg3wKCJanquydf2D9YNkC5APPMAyzjghSUxdGrHcWnHU1wVSRVeI9MPu05eRis
g1Q8JwDD6c7In01byxebbPih7zL9ZXCc5AvV6PV3LA6sLPGuHvp2Blghni2XMhdwBw7UC7u8ku5w
k4ARYeiHdNFBbN9Cg5zJ3WaswLeiB1xPZJJiRHREWx+V2/LcDVLn5FuEW+dWJ1sThN5rbPA+FbMt
z+NgdJif3OAdTdzeh65KiG2Wy1g/FyODMvH29RjZH10XBXvfroydy6LgAj0hPrNoCKdzVxjlPUAj
+RhxfxnXcTm23/tUMy5aaaMuRVVw2vShlTxAqnMpplr4cAkE0J1H9cK+Li2YA4kmm2EEjhtvPL92
+a9SR5HFPeVcnq5PEumcz0/D795nwRFbe3ImFtQugGP9WTpI2IXryE3qNtGhYIO6pa+hwaoyj1yc
LJQgI52Oo+/Lfezw/UeReS85kyAJR9hWV1QNTtgFQKtaZue9RVVs7mnESFYB7UjwF7KJT209CVqi
C/IrK102wNWaVz/ormZP/FjgNdveDMyvLM29G78C7+rpxwZGULiSEIXuZVhPOVS4eP5IrJmPQaTI
FxcM1R3Pdhp0TWrJ62GvREVBT2SNe7EUNIG3Fc9QxGgnATAUsXEEIxqXMMRDW5IF8IKcdSaGNgOM
lGofkSfmRxevrl6ngpwy9tAL0rIm5MXvfJsVpbxilcA2aKHHWnYoIYnGrbuxYRMXe9/zjQcMQCA3
zGL4YaffggZW5aBHSIrhHLngzSf7UMcAUiKjuMphX9uion2rySg3K7JkTwNOxSlClN4ZG2OTOx80
Z2XJjiZz4tTYF6BQ+Z650X1waYdkvmYgPLeSYJDoXlT6Vs73U0Slnt2aq6qQyY/ECa/TNC9QJ7W4
85ygeuX9xcPLndqbAf/POYsK/SL6nr1YnKFCQCI0wLbyiX6dnWZ4osXZeg0EtAE3wSLQisY+NoZI
TjwJooubLWSbKFkaxTOqVoyFkJKEx7ZO2Ml6McF0UjV3caLde0phpjcnAi9vkDsGQmETHUxcm2As
mSXqKkCa8Tz1xpeOI2+tC2hki3k5OoS2k1OINFVbGwgkjnF/fJBdoPeOwfoRcpe9w+OaHGxs1PjI
mGSnLJi2fWyOB2ZIgbBbKtcmoiGCWycr9NGuunEXZp29Tal2eKpjJj/Iwg52jY6OULv2D2GWRQQG
4wlHd0CchJ8B7TNEqO5ZNLxU/bTscscwXJPfp+GRQ3RFTm7e9csDF7patTfN9CkzJn3CnN3tWVUw
kKUAa2lp4c4PvegRh0qznTtdIkrjtVk1E60kSKSeXLeZMZDVbFI+gWkhOLCJXfZLOi2BfiLLdevn
fEXf5lSKBoX1PBVxs8boT/1BWFiHKOWECKy82TQtqQNyT/mhkOxWWgBvK1Ol1IJBLtAb4lXDOkxp
7enS4CzNILgqAKoWfvTNQZhJUnEMMQabUXCu8wB/VMpCvSujFwg0LOLJu24zZ55OKHyQRGr/nnv5
WvrZwGtL+fvKNYL8KmKNs86H3tugE8zbeHToiYPOzN1cpdk5Uo7HSxCYx6EuTYKbfcLA0BQ/ogBL
hTvg71TWZKzhqZl6ZQWkOgpwzx8yK9PXIrbrDGOxDO4BSPuYudzslrtKe7bB8R7ZdaAsOW5jPScA
N9cA8PVrzk50DRS0POP1Sbj/6eSgcbwdqAzK9nZfV5cC7t+hiYHKQY8EgOqBnLP9GSookXI+YdZT
y3XttoX4sSp6r97GOdpH5IuVKdiqt0l6LqVzGpvDpHg9u8J/bVjlJ1Wk7mXR+/tk8JJnwhL2sUqz
7OLFDYkHPoL0TMJottyhW/1zGeAvDJnlKgzwUUnTozJd/EqxGpJCBoFtqb0xTQ2kiMR9r8OeyGnl
FMoHO8j9F4RKSJKhYIFapyxdNlGkDTCo6fTNpTSqxpPiRNuJ2OsCI0GvRNMhgdxhT6OjKZptXGuf
CqfA9wU0dkQgnEpXnWJsYlAvuSEa6/8nqv1/IzcstmsfE+k/1uNPX/O8+4//+TXX/+s/zl+bCHrC
T3r+71//hyRPBfkSl2e+MW3bQfX+T3cs1DVrIQkqD7e88xNbzXJ+My3foZcc+Z0w+6Lj/+GOteRv
0sMajpRv43x30dB/keD/mSRvuz/75w0Mu2CvBFmLn0WpQnah2SEiU5taw+sDL4W3kl4L7I1xf63t
1C23S90gSBgDzuKqa+x0S/9KBfKE7hryW9Vuijzn2i1ApouJ6qoMBOghW+oPjTZAn9JGaGLCpIRn
w6CILTbAnlqV7XTM8TWtsiaavkAcbvYel9RtU4noUOZ1dUNTQPolrAOWAR7tMfkyLw1dlp79kFqM
Yh4YQpa5Ki+i+oScQlWM6cdfieVjMyS1F2+Cz7GsWSY0tcxq6TK19fRXrMDmMMoNy1RXfg540PDU
Ze5Cgy3hMgGGn8MgqqR8bJcJsZ2qeDpXVU9+nn63i5ajsQtUGewnxks7mQnjKwhu5APZgJepTAdq
9GiEK5fpFFh0TySZibVKer2Bbjy/GilRP/QD62AuM27qRRP968Q4zg0EC+iTv0/FXS5ADbs5BQDE
zFeRzLChkrc6Oyzpvtnp3CN7aAOMCPaQ5HMGX6bxMinSL+gc+ksYU74rlqnd40rgrYWD6Znl7rSf
FwfjWrdx/X+oO7PlxpEs2/5K/wDSMDvwypkiNQ8h6QWmkEIOx+yYga/vhcjqvhmqykwrs75m3S/5
kAqJIAm4Hz9n77XfO4yTF06HLmBPGZyauNqYXQ+ENpYrwi+MB8PIxXg5u4Jhydxl4ScNWWym48xm
pjKjPvkMPN+MCiQSK3QfrkFIAcwxM3MTzQl/RVUxbsnOqdttQ3f2UNCi2cazb23mjBSqePmXeCHQ
OJA1Y9/Rhs4/9cC3sLFrp3pCw8w2FoRYLh9pDgaA4Hsblg2OG7IhMzMHA+OmgbzOfeEcw1zHN55N
aWlVNUmeZYVJi4+tLqe17uLpJgK6wDIIm93lT9o3NZf41iECp8lotCZ+dQ2pTRjtSD3FYDmaRWaT
xprXx9g1pl0eW9HnVPlcU5OHXkbtDGybTGeCPcATavtO+E30xnqcguiLDP4zWjZ9PQhHmzicQgpx
TS5LpNpmY9IUuy2x1tGeCCtA8N3MsNq2Z3Wn3Ex+ehqQ/BiVFSMgRZ6iV1qcnDOwb2xVw8ypIgyy
DupwYJgf9I6mt5nz66PDy3qb0rCcT5O+AI+09DD6Y+JqSC1zAtPg+WkqTEc9wFH64UXgAEZyISEG
mV2Wm7EnTjX0CAnd2YYI3JtYMZXesDFL4uCS0V969R0m2oyy8R4tRzqsnMoA6dp6TWFvE0sHS4Rb
Z/4YJl0eDcyqZEPkM3BBLQvcdYYZeRcW3sCGJlIY3mXj+G4jJT1OVum9u8WcHfA0tnej9OiPd/BG
Z3KMb/hQ6KpYQTU+jUYi39hN1RF9bnqspqilrwVBepX5mIVFGtrMpJqc9zrHBDRQ/vA9jVHWnihj
2Vk9cKE98VFhBwiHXuyB8SAtarvqNnZPCnZt05najK3RPlFLx9/VnAzfZUQCgK+j6WqmHXKjisa4
aCcvv8Hq77Ur4HuLfMma3FeDOBZO8cIhZytHLXPG8m1uhrwkICxKYGrHJmR50ATrwQ1f0yKtttTG
/hlyM5iSjjwvBdH3DL7eew1cKQj5Wfoo5DEzG2sXOWYlWHsU2d392kotFEc9ReAxD5zyIndUReof
FQMoHWFH5yQR42HyCRKNa/qkRDkE0dlrLMJsa8MkCwHhYkN8d9aab8ybwkff6XDFNk14BzHldirw
98pxxDvmBsXOM4IJG6rXVQ++14envMqIbXdd9V7asXvRUZByqu/MPfLUjPw/R229hvRuZy6BdinD
22RgzlA+6QF+IcVbuazpBVGraLeREPnEM75kssFOrIh52XuM5CBiZOrKYN27zDGEXYcN9vvYg1tH
cE1z57HO32jZE8mLIWlc912q9wCC3Ru/c9MHqzHiHxZyPAZKKu23XWCHpxks+MEMTXUgnHAgzFxC
9gxj70B6blFyFGQWu6mGPLmUXj6kW8sZ5u/SID4zSXN1l1O7HoexvSUHAaURq6WLgyMJ7Rf27fCE
jZrzuudN/u2MSI5JoQSloEMzBy7dTAVY3nakvVLGn0mSyjvOXdGDXY1I2xhXhd/lgNveaGpy2JDN
vw2EO37j+IGSy5xJslZTfkBKMgsMIZaB5BMgDjC9QdzmoyPOWT37JIDOw7mvDRf8CkBttOZWdIF1
s1zNphyOoa0UmDjU9ajFJZwqq213wkiyO0+APlFgcgg/quL6B+0vFV/Zop/fDLw2TDzRjdlYNkpv
nUAAOKMSlWs5RSQDm4F7xhzRv9iNTHZMeeCxsovt+zAvlzU+iCvOdLj1cewUDG+d6moOfHQnc6jt
HwAziysGHiMUsIlGvxnM80p3QfMezUDZrLmwd/2gjYs5mLsfOT3LJbWwv68l29AKBi4WZpqWF8DS
0zdIzJA/itCW1xJxLd12IqV32sPVLAl8PHad67IbVKI7icGyTn3OnDA0zA7pUqL2hIew0hn8zlFZ
klGbjsabJIj9PQFRyUXjB5pPs9WP0VAQI8t2QtDRRCDkWDZ3g1czPg0i8dAkITnT/UAni+DYTUDL
5USm5RUD/QJfg0GwyoxjBvmtL84h++r3/y8F+p+a2v4XQqwWAQtewz+v0M9vaRO/fQw/flS/VOa/
/94/KvMFPrU8isJ3oFIxpPzvytxGRmNRlbuBh6Twp6PtH2IZy/pNmNgQQ0zCWBJ9l8v4R2Ue/Gb7
+CH5SWgDU2Z89u9U5l+mxn7ohDSThDAt3HMBWRCLre0PflOvHKK4dojW9QcS73McnwP7gczrV2Kl
2GSEuWFogRe77vYR2QMco80nZAHmuWz6Z2dIXrqqvvLreRG59N2h1e1NwuZLcJ2lNmVnKLIjGyxa
XvbcBixVZpg+45rahP10gROcqqdb8swrY20PyfUfvo1/MRP/VQj0880FDvNwk5gJ4AjulzdHZkhM
Kh+AmTFPNlhod2n0SZzDjemL34+nfyo6+vpKLt+kB1l7MRpyAAu/kFulUVuiZ7C7aSxqUZxwCUaB
qYVHV8m/G/Qvg/w/DvoZm7PK0jryMTu6vv0FP8b+OuQGi9OG/Pl3EUEcEXnxrSWwjkQHC7RJKdeZ
3+Mh0H61EX3XrE3fJXFJ6ngfccw50I3auwqlL2OWosgvDc+eN55XP0tjOJW+eLPjjetVPtKh8ns9
5hMRGxzOxkKfJ1ey1iFk2kWOSQWAAtdhqLRue9wxrqmGTRxNb34/v2itXh0NaTlLkcX/9RdrLd/c
l88Apy4uS9/3fO8nx/yPt21Eyn0/OUa4KYNgH9OWs/IRhkVMuhdnprB8rnKfTYQ0ZfxMxNErRpr5
B1CJH399IfZX1YXvioUlAJsBHl2AXPvX52eKx1Hmkm5J1rK4ksNIgWSI50A2ixg6e8fSc3ITKows
O9UdPgsi2cHLij2VbLbKQ/sWi9T9Mv4YPb2nAnubE/maT8jCM+/uby524Rr88VMT+F1ZhJjFmQL3
mfPlLi2ISDbSdoy3pjnTEKPDJszhwe3Ne234l5zUHpquPCahf5jRciptPsENAmrlIjTj+F3PKBNA
FAgaY+sZUELsIw+qEPz+9XX+07fLdQIqIZ4C10iIzvCLlMUDR+krJYxNr7J7fC4gNfJ8YLo9Xg9e
d2oiILkQJYmP8Ft3hZvjtdfz/ZTX2w5M9F9fzPKZfPnM/ngtX9nGDC2tLBPIriP4EGNFhDRKYxTY
K1pw++ZvX+7nmvT19XyTuwnqfYDX+csNJZwoDWa0URunZXaFjor+WgstPR+4K9x7S2Y2jsS83PSl
QT5OLrBUxNPRNeNXMdFHThCTb+WQg4oPi+eF5S2h8OVJ8zAThndCeZSt8VuMqADUbZib3aZNQLw6
85l60T0kPifXChTRGlcw5p7S2mJDOQUhymTCpUHVufqcaUPuIsqcVQU3HYEvEb5wxWaa1piR7Vo6
29aZb/76i/h1iaV9xE3h2/Si2KssRJ5fbgq8Fhm5kXwRNDq2sytJB7sakwDqw9/wrO1/fkzoldES
o4bkhfCU//pMezMa0CLimXYSQVhc+qPwLOYL+EbRuoNGCJv4WzIO966ej2033TmT/RIF+VJ8R691
FKwJ/foAP7QqzPRQZ7R42vpyLLP9X38gP3Hgv94qv17nl+aaCdBI2hUOsWj2z5M17JinJWvk5s8R
GzSS/J7wYaDqjKJikn3H4rIeSXwLKv0sQa0g9ZhBJroNHmAgifChVX9ZN3VOBvmQHmgXR3upffdi
5uj71A0EQ1a6vepL9HFu1WGobSHyGHShuNV4Yd/sabSAZEJY6QJ0Gib8k1rlYLzbjnNP+W1sk7co
XtSz1TC9Tl73ZFOUb3CK9p85bQIOzrKGP6/lCWLxvIOY9vTXn9k/30RUO8znKK1obLKD/PrVpm1I
ueEU4UZ6ESLAlEWwXytH7KPK3v31S30BbCw37M+aQzhEbbiI8r7s02Ni6q5xwPOSOutcdN38DSWj
c6rqST6h2QIlp/GAF9NlIz+lYAhROgwx7JANdmiJvpwny+dL8eobK5z+5uJ+7cf+vDYoIzy1NH15
mr6WfVnSY6tFtLhJ8uxikjvhGadZP/7NJ/C1Ulmk3qBSFwKDJSxbfPkEahtINVwEEKVogHC40Rwg
tnQTeeiRVVxuUBfcDbKq3jLtPSbDdOuRJk2rjHmhW2DYmPOKloECN9yMNzSB4nNmEH5RY8P/m4Li
X12pH7hsitwW9HG/LC4tp+Js9CB8Bn7JqqLo42KxYpIJE4gWEVZ9sTPN6BQgvPnrD2mBl/zyECMr
tund+sJjV+ZQ+OsdiaCnnUtZwhatxFM0CJYYTnlhiTnGviPvZ61y/Tcvaf2r1wRra5Odwg4LVOPX
1wzzyXQFUQE4SaM9qFhU2qoaLyoXiI6tKO3z7j3G/0n67Vui/Dd7BgsPohvPgVzHRlleBWPxmdAJ
tUqxVsnDX38k7j8twPAAsANQ4C62AJ6iX69vNLTFULg1SJ/qNjQj8D1FuyjhcSFZCAxfOiOV5yYa
Rpvxd3zRzf5rU9bjDrv6S420Ccyne2cP/ScojV0+mjsJgxQzt7pBzL4HZ8NWVTK9rsp3n/12Kzq5
6+m5kJSc7ufKHS6SFGwqBPHNNHagmLzmx5SbD93kvhAruKGxsusB2LkS4XzvAHX4609AfC0rsUjA
hYLBTTQ7sqqfZecfjmWFQnMQWLHYNL14sHPvlrbEQRSE1lfVCEM/bOtt48WX1SgzTJP8n5LE0nrK
mi101Lu2Hu7cOmEzMBClqtTFt1OzwQt8OLn5LBAobfKQPq3l1GfZLEa1icVb40mvB99a5LOE2bsD
qTYRcEuSk30Z3PdO+GLZ6tKCrJtmiLUSdoNkKjaDifgL2+JHvIwfOlvDXVCbngu1zPw6y8bzmCTn
NKN5j1LjrW/bjeHgTU6KYd+2/mVppHvNGWQ74s5baPXzzi3o34+O3paGaa1I0GaonY94QFMcaG6z
hnBr0MGyGElX70TMX5fZswCHqtoff/NVcK/98nwGwBQ4pAuOdsuA7cvK0PlFVAiNI9Cx13o+eOLQ
lweN6ozQxJ+v9D9tTPq/NOKkf0I9/ecNlMu3j3h6+4+b+u3jRxP/0kP5/Vd/76EE9m+0SDj2Wiak
KpNh2X/3UNwFFb6Uy0SmkCjFSvZfPHD/N/p5VsgysrhmxHIk/y/0j/UbO5LN3sew5mfr5d9podB7
+XpGQHLu+wyvWLUoTJ0FQPTH06iCTjLO6dzsFouDuzFrGe+xKMTXUIXplnit9S0AMIk0hDnPWTkT
CfFI8nGaDwrdl2srUCvoszjhwOhniwT1VrQh2o5S2jB+oMrHT5JNYmKEWgZPHCBtqPO2vRkNx8T/
n91p1xkfhUentI0Jh6kK82lOGIStqmJ4wKSXk79bFB8dEVzXNdScg80g5sKHY3ysZd7dkG+YEegk
PLTrTdbmYBtiY163Nvz8GD2zuS7aYj7RQhrMdd0F023YRf20YnvIygu71nfFSCzuHZEDyDT9eM7v
K7qqPSnHdU90SJmHF3BMrIlwqgyPN4fUuD/aMuv1yumj6sMwgm5aTbogVcHJYdidceCGIc5qmzi+
CYFpfTtNafXh1m6p9jIc0/7JsGT4Uc7z+J149NI62GQ9Y0sQpK3KZDD8nQrDGuIlSNP82gtEMVzM
htd/QjRt2efjXL9mdmc9lD64GYfS/dZ2J6TxSXIEJLREcBlxZe7LLPC/M8hx+6PjEwC30lFNuEEW
+yZjrxEwud/XJRQI0h/X4J+WnPfJfHCbUr100CY+Om2A1TQbccV5bRLbJtAtFqhBumsvr4YTxVO7
L9hMglXq1fmeT4WQ75agJubXug9JTK9Ye3qmvpLYrrOTGXn6OnNz3IHCNOpVaxbmhYHOhilkhrBo
loCsiSWAtktUuFpXHQNMRPcxIRmFv/Lc1F5gB4P4CQmC6ZO+dzl3Cy2eFLl+XtJOVzK5x+EgUSzB
IzIz3ncXRP46MWZSoaQ7lm9mOUYrmJnOp8zy4BtGIG5yC6O68xpXwmcqS7K96MbvDhv6KpS9cUhG
T24YJqi9CaMw3rR5qE5+m98tzfBxVdTxmWmGd7s0MF7qOlOXcoAcvAUJEu91K4L3OrcRsqamkT33
9UjggmF76P19JYnaEa4NFKYD757+NMMFEMIBql40Bah0EeDcWE3MfM5D1AMNKIo7JJ3mluxfl+5L
0tqrygkfMtftX2pXoAmqeu53eqIeWdvkjAY7ZvKBczCjfH7zcMrE3zqzjPHBgvPkyA2ZGK8UWobh
aKI3wEDRkUW8LnMTpJ9lB0iMkXLGz82gRuoLS7bljigOiEYakjXGsXRRasHRceId4ghbU24NFghH
ZQnc9rX/4pBYjHA3kMKI9lHeud9cB+Hplec2pMYpT8Xdjlmw5TFIbcCX0L11POA142RukpEveoX/
z0t51m1ZjFeuFrK7RJmPMN3SiZnfq5B/dRcHA7SsSdAv/AbrCfqtKWBC7QD+4z1TAzbGdTGFpDtV
jDkPbazaB1DH3jEg7lnfp005BVtltGSWDv1UnXtEyTzYNBVBhhDV+lRzofYa4H76IxvasN46UVST
T5ZqBpjSExm+E3OGvNIEBrTvgnyFfpPP2ScxqHqNtmuQWwQYaXPkzkQYUSHJWFlh7d7WvSquisLz
PnxjLOwD3dpQXXRko313wqw2Vnmc6k0Ue2O/UvyIRWK0Hws0MI/aZYjKwMlyd0yq5cEzK03FG6B2
E57Saj1boWdzgMG3uELmBxKABVI0a0LvdbnmLeYbS1UMqNIYhQpn7pSubEIA0UvP/PuyT73iGwl1
ZDwP3jBddYOdXkAkDsdVTWG3ZR2SBvqNcDj4Vjtc9uQd3DBnzwhST+Jwlxj+eOuNmKncmOMBM/WY
yW7rMRYD0lUeI21DQmNOCidJT+rUtsOI963WD7hGnG956w87q3am1VyE/rGDRNri6fSCfDsaJnJ4
yRncMewxWVDRC4CB8dfenLrwDKnIWKP9BIWCTBuhiFtU10Zbdm8mk7lXxXn2qYmt9Oij69vhdYnu
2C1VsNeWaB5KKxm/61a5H3ZoDQ9DnQ+73ivuQ5YlZOQaqMw27sv7pHPHZNXMcXWhMVya+8AS8oC1
wtnA5Ge6hyJQQZlre2ftJQT27AI4rfWqyfwXicZUb7qmaE6pT2RpiEhzVSgOkzRKzEPStvmrELlB
sgwwMuKvGONvs56wigyJ4SHP+xL/TTJceZgbSXkgmiPZTRZvGLO99aMqSart8KPHa7vAUXCecmeu
Nk09l486GzLiPUZgzMgEK/cIqKk/pWksSSND2UCIqtmqV88w3NseXNxlotPwmiDohQDkB+9szfUZ
A2LzkvQe2gJov9UFM1p5yi3MDivNZPzOc8b6Lle4dFctCphrrqV9RWpvPqUkNqHOw+h4ZwuSLxS6
nBZIGdkeIvnhB3b2iKwv2Q5Rrtorvr3ixZzNmY5zi0mobr19abtoqcvqo2fafxPjx7qiciGYPizy
58kiFVmHhgKMWboIIa2u3qZh2fO8idHZWKbyb8kUMWOQe+F0a3XGXN3jHjIubLesX22r4AaTMCrI
OipJsd4gAO2JjvKb9ruve/cVJFt/O2IfcI6oh9LncpBSXk9uS76AmbjF93Jo2ncgfXDamrGsjYum
iSaQ9CZkFA5uvbiH79IUrC+ZIDazhe0WefRHUYqjIiCZXC7oP0OIflOT4bj2bM0P06j1bt0Ena03
NKzMfLkWio+maDE0BTNmYCCGCLElB8/KGxnVzkP76ZUhZ0lg1OxgTtx9ekPbHzHSVOfBr8WFZ6jq
Ni1LiEQNHNp445Fb/Zih89/HoNlOKo7MvelHWCVqrAQrcu+zbwk9ZrJi/IbNZuLDgcRHqi0mzpgf
LsrwECRS3iS7anLmNx0WJDXrkZwvkp2i97YZhbttiIiUPLGujhHFTHF6Y+FVPfHF41ew+fWCbjH2
0xWQheJa02W+ozCNN6PCBw4WI5AkywPN4mZF/L63w6R8DdMu53lzimE3GrMi6SzFpdyiGHohvtmX
azXVxVs6eeAlIo6KDlq/bR/V3ZKdZUQnQFnWksTppUfBJW2Zj8/TOsHe960NpH5HsQIfxCkR+KnY
43QbdqV/FwPdOddNVTyUIea8VV2X3hX8114xJ1TNscAc72xtV5Y3rPpkotWCTAKKnbJa0aSRj5GV
LevOwDLZ2CGC6jy0MD9FFE2bCelazvFx0q+BSthqAsjz13WuPXdToWR/a9uSIJI4acDC6DS9doBW
QK0aciuFm8ggEC0RWrW2tjp8nDhMHiW8uwd0Xmmw5iQwX6kpNgmYB1C7oeflPpv4v+P7dOzCG+2S
F4gI0Qk+WmrLFl+1OUUEx43uTSEn7yIm69hcERwSHJzSMcCjiJhoKslndjAVlnGvbXFAe1YtYCsm
oEiCYrDvGbZCpvdl9xTPrYL8YQc3IAkWjqSnm9vMbr1+Z4bI/SlJINtT2fc+GP1e+ve9H6rrBNwo
RV6Qgr93dPqey9G50wRzsxM5JTAD9DT+1us944MVL9mxP/s7ewqSH2Iaqw2lkPcYjmFp7XD8+ncm
EAOsCgmZGyQkqjUddZokdITDi9gvxUuKyOMmN2vje4mj7d6cYqBTdtPmpwLo6CfRUKo64z0tIyx1
Xv6BxKd9mocRMOWc9ScB5Q+lmIhNWhyiTwriK2rS8VTBKnTQOvcPYEqMR1+SGr/NcM/DQfHaU452
fQ14lEwXjZ1la01dDXnNBvFLbu8QA/8hC2QOonZbxgm9cjEJotGQ5o47IhSqMy1jAehHqno7FFKd
SCkwj1bePY8mkZaRLNVmVhNNK9hZr1FpLocpH+dm7ARHhdWYvUu6t2oQEJnwByFunAZicli8Vo4R
P9kpSUJubSPpaqHv2034WQr30AA1PY4yklsdtNnOZSq3DzCI7iM1RT8io2quXbtk/ZswSK3qkdMh
juh9mWNQHSgR3I099iRDkYFxMxZefNRJ1eysySgOVoO9REvRvQ9pW93Cz2R+EfWURhl+iweXvW/n
B0NzGLJQvlLONOsyjO9UwdLcdFzoNAv4UxpjmOjLCGsvzuUqrJcAh645d7Zkp8Z8vxnU8M7poaVl
iBtgxU6cbolJaD9SXZjDNhmy4Ah2K3hNtA3dvNB+ezFwg5DMM9WnWuMtcMuUAAes029zoD/myqC2
wue5bKecxqq4wPw81fXFZNgz4hlJTw8kD6xaZkeXwN6KLUpiYF+FgSVB9vZORaN/2+bmFKz1OCIy
1Wl7BsJUHSeDJKJN4NXmtTd7zNMJ1jk7ZfTAbX/ru/LUj90TuifEglBMV4GXzcjjUrTvFugmvs5+
HQKB5OA2J/FlbMAqWyeEtz+VzgjMShJ2wunTJyy30I++2Y5vqkrHGyi7C7LSb5PLafbFwbcH91hG
jHL35tggrTeTcX5hSnadVk19neaL/6NZQoacmgqwQ7dJ4GOH0K+O1lhuvGfkTf33am4u8zjTpyZL
AJdaZjazxDjyux1GJhKwcUQLOJY7XPrBJYXefOoh6l5hf+/uIYWyzwWaaEKOyjudSTyG+AHQAM65
fYVaYHhoBbX51KQt9CU69C86CryL1rL7bUEyzwp1YfM9KJTcZaEYT14YDfeR9IjwCVpzhwuS3Q0J
+s4xiEUJCB8i37qSkgymuieqh2rkhh6i0Ft4UPgJy474P21oD9NW2hX4jm2BbXewdLzG3owLtzWc
6rXNKZ42sdH1n4xvW4HLdESyZxF8w8mkpaPdspt81LaBwRuI2HhIZlUQP1nTnugcO4sQ6CaVvMmT
ynyKFBnLUHrJgE4c+9WODf/aTjLro0mW+JrUJXVhVfE9HDtONzsfezwTuHlUT6keBw8/FNSPe3Cu
BcA+qYMtObgthMlMz899XHkYJHV/JG7H5rwwOsUNkVuAEJcGyZv0DGvbp7NgCNmPxKM5Lo7gdVu0
xr3VTGheB4LH2V+q+zgT7ZuNJxucoZUfbE+91kkZn5ymaYtttkhczYE+C+e6zNr4Uek9AGJuDyjG
HftSjpNFaxW+YL21G3sWe/AgjrFzkMHioR7yInhKtLLNfcWu6ayaKFtKRnkeSFxUA1EWKyZs3UzU
uTmTtdWH5mcFGfcqwAj2zRxzwGnx5EQd/0wkz6pQRBrLsMB3CvARPhm97QtDJE7+AHx1vi9aq8dY
P2IQPJVwmMfNHE9IBgdjWBPOwkPuiBfE2KR7M6ckT5fmnGBFUgToIguaLzl01q9Evswlpl4FdFFi
XuNoZjygTA3OUK2bNSUk8oYOPDWPnKqvWPJ996S7PLkm0s99z5Iu+EZnBvsC+xGVdOXtizSrrryw
giZUS4AFKpTOGaSOtbPCOPtIjMqIDhqz+BJQBjQORaEz0tsJc/ivVk3DACWzDarArwaQCbWCKcDE
gYgw9A2SfkSmG+ToY9W65GAW3UDbXw7e2mlKBPw4ILx8pdyRx71JYrLOIzNH6N9wEkuwzxNise9F
b27q1CO/062r7tmJ9FIqMyVhz2my7CGlHeitIzqW1wRBwRZVOUa1dZxzY67Yp1P/Qnu5+yYNYFx1
F8txnYLApcJhi5qYF1YrFyzGxRBW/vcUv/o3P7eC5xlXEfmtdWzclEHmTMRrukGzHpxmQrYAP3yn
sq4+Uolnu36u0mwdTV3D8Q7IDAKepEUeDvZUvrp6qvbEW/hXWQS6m0MXMsxdKzoBFyfw3sGZRwaT
ajQNvptBI1bUPM9Jg5Z1b/mE0iTad25yhiyHLG/LFXewk90VBjgeHCK6Xsc1Zw9MbBIkuVX7xRmI
q7RXjYYou8mxnFfbPi+Be0RgEnvJTDbKK8QxddRtu9xK9mkv0HWS/ja+9D4HLN5J0Dx1k+hqLHxj
yLsW/oxVM22ZSIlwooHWp1TJXRZbD4EI4n7rtoFPnZBK5+Q3PRFqOL+TN7vpZvoWajSs3SQtaO15
77b1RSgYIiegCR30IImP9kGOwrOwmI7ymZFRs88L27+gISIUZDun2NOtzT4KndtEmE1hghYLK8aC
Jq79a9XJ9omkt+SbHkxo590U+bxNJk1EoxlQs7jFOnKBB24V5OcR2ciYYDWhQL0MH3ArcZofbZaf
ybeS79E0tPRBbFvbZ9YJRUqlaVXcoKmXW8dg1HWxl0TMOach77uZsd4o3muvqx8zQqc5jCnM4KvU
pqW3Uq2YoKz79B45CxjpNu1qhCXEZjnyDaCsODHOoleqwiS4QjuF7lmwfrJgJxKVec76T7IeSmtz
4xWIl9dZYdGwAcugTTRFfXXF2HskXRak84sfJWhKhO5eeJJq+1ybKHNlJZvuXJl2T6yZIRj/GE4j
P0i/S+LdaC/8Tdhihl6zLbGujMWY5Y+J0yOWCMsZzXLXan8Nt9FzVwZcw73rI7037Aa7XF+Z03kq
cGsup0hDrqt61HI7Z2WWbG1MELc2nviK5Gtd1ByZCPHVKBk7zK5udDmMmKjWdUskJaGE5rAaiBRg
QTVDpFCsqk7PiG/c4RAwu/M0eCh5FizATKYmAOe1qk2aSWQvsg7McRhcNTOYh1XGzsYRzGeYFyWw
c1eBk9X+viSWjfJ0kDSLppILhv7dRJeE3zGQzXLrs0+N4K5mhEvnMfH9lWuQErQx8YCnPMYZyCwj
q+pi27BsSjLrtHELs3YOnsgBnKCR9NiHA2xFbC5Wb+w41rvq0yXt8RWvBu6ERNnqLhsJG+Az9vQm
HoS6S7NgOjBBjfvdYjl6qlRXneapl0+QFqmki6BKbjKdPVeGE21LJQQwbDaRbbRwM6Ru0e8TPVq8
MdAxPkpVTQ+EGnTGBmsWs37BsjuBoGaCsxoD6KKcIcfgAFuFXnbah+8Uc/V3Mwnyx5lISLXG7dVs
OazFF5hhwgCW2fKOcE84oOR9m0U1c39YhkagE03ObqShcKKl4yJq97qbxpzsbmPkpYMMXgzzATWu
vGv1UN1hz+cJSLBdbKCG2ve1bliz2xkje4oBdDzFuqt2M/0VuZsHQWR8bjR0oqwKvuQucjtHHQJu
X5ipZe/Qt8Q4DRzaAnG5m2ern8/Voj4+kJvnMJ6J28BdKdzSx3aK72Pt+rgTrOnNjNTWMQhXBhEB
KF/P2fDOQEZzEtD2MzXZ6LG3JbF/D6eDpkWZBojvazLASJsOHqhF5bw2w1gYa5NRlEHZpvU3n9DL
z9CmcmbyQh9gHTRm/sNuQMuvA2cBK/sjzX7dKSLiFsg0kcqwMArSUfPflVT/05PXP9Wu/xLb8n9p
PuujSLc9B83Jn89oH35kb4V8K95+Gc/+v9/8x4jW+s1BUEJojs/fs81FaP57PIsQv9kOXC68LtYi
kv7DjNYKfyPURIQYlj3Es2bA4PQfM1rL+20Ryy8gM3JVTA9c5L9hQOUvfhnj+yhrmNCyEpG65bj2
lzG+SgPVEA0naU+0d+xX6pC3ow0+GVV4aOTDD6jeGMb8MDx0JYJnwTiU46PvHPw5d6AzJIW57f2F
JpZZg3dLx7UF7h0VR6KJcrhS6XglfjIjmMwcjSgsSTqIPI4XUYmUF2s5f7Jqv5OeZzaXCblWJgd1
5T+jbo6f2qpoLnVZo/piiVLQMTozOIlxpmswDIDncaiFGbnoJp1HScownhIOsV4xvEdqrrdTEZyC
dOifmWP2GPgqm4fK8hVU9In+Qe0HGFLoyqbrvHbr49CUyWORC5cZDgzYGeD1SP6l4QZGsS5CmV+n
I2HqsKPYwTlChR6I7kAV+xEF02NRm/1LyHCXdERBjkAVJtED/W3axbZJIMFKaT++mggZLYE8j9QU
MPbUdZtl/dOSo8l2XiuTmF8Kip4hiDX9J3vn0Vw3kmbtvzIxe1QkEkiYxWyuN7y89CK1QZCUCt4l
PH79POiq7lapp6unF1/Et5htlSTyGqQ57znPMftDjBDxWZKz/GpYjDxR9JuGGo3RiDb03PRkakz1
Amjcumktju/U24tXo4RqvMJE1B+nuh/wVRMc1FYYwnteoE6hMy6/eAb5POV376IC14+nD2Unyxu2
QahSfMzFh9Nx/2oiQYqnj4Xkl/R8d4W4W+5TkZhXmftBgRCHwBSUCQU6nmG1kCOdeI+zC3PMRKu9
HQXepm+GU+k2Yis7iRITDtFDN0JHHpKwN/G+zMUNDQRJQEv0PLyHUZ2c4GENF75QHawGx6uMvcNZ
bxsuNCzEKkw0TQnxmXCzP2vn4Bp5/FLhg8U0adRn0yizB8OA8JVzwrq6dO2i+pBCNdrBukZ+CrfB
S8KDQ8z3zCcK39Ro6l0+p+JrPc/zKcLBdFdaBXpDwhcVcKH70abFuGOq0xxTgnYHDnNPROjWgw/J
Pki66C5Nx4GDs66eIcKAi+s8+z02u+kcC22vQ4tRuAOZx3J180UIQAxRDF/aRVPiY3pp/L4DAtS1
Beh7X8WP+Tgc0KzuKmmuu0idnGqHeXaAiJEx1Ri9fMUu1+FHbaG2CCmxCFVNGD/xHLgXbrnOg58q
pziIdkxOGc09rw3WXqSrpEw37KqwEPhDMSSq0YLcGetsepTcNg7cWtSt4O0DS9e2wUp69KXDQmGH
ykvHfsEvb98qoo4HU9dsq7iuA4A7Q/yr6LMKp1QOGnkag+ZDZHm4PJSe/+QWZkVQOmahCB2hIScp
Z7qL7Di6tykK2bhJgKEJ32t4V3Hsk5sJWMXD6Hkkb4cpyreEYvq3CpzKbRxjRJuY1t5yP4hxhVqI
ppGdgRPsO/MBSpp7YKJt+SsY1/0TLRjyuctdFFuE0g/qMvKnqZUliDwnsT/4fse/Rk6PR9xTZu2R
hJTRO94xO0P98hit0HrmXhO7Jn0rckklfZL/pYaQDqeBUxMJUxVEezimxTVKE+upz2V4CrSiUCFv
rBtwYIgXvCkOSV40mo10arotdRva+0504ZVKAvOedK8DFiNub9qoyj8TvsJ8qoElX5qyaW+yFAto
YM4QWiw42maSecxyc0qjMz2BQsMfL85OUJkHH7famdR/cgPohHm2pxTuEm2Y5hNSNScyl2bhLc+v
ewsAP7/3dCgebG4sDJlN+JUnBtfuM74FARYKU8fnMJccU3LB8EVUzJi1AszWeaeknqjo9pKSNhZ/
7DWItjLdx/lQN9uUoOEJZ3p0GPziVjBMMyAZKGhasEpXkd+ah9Ez83snaYe14sHdcsiJ9zhwCIsM
c/HY9ExjiVox7Y79a0+R6iUdc+8ztfz4MoRBujMlVdQ0W/fn0KEl3gV285HOkNf6Xo3kjEgkR7ly
SUVQzwSFCL+QX9Nczkh6zVpUnItpgqhTqm7Yunn+YTZZuc1Mmm/BcTpfjKhG4O2+JE5W7Xn0o6OZ
OtuoJgJkJGn/DbPN94Tw4tahDYuTrBmvSR4AxbXqU2zgmlCdAvZpxhTM2NzNA8e4N43CPUxzWBxD
IziJUCuYY84otgBvptepKujLCsxQ30tIJdYmDI1qq225mYvsaQYEsAPo6kHWrF4zDsfHrGrRqnT8
kRj9kDFUlK6FjaJLNxhokFtFN2P9DOz+wezt5DL2RrXz0qq91VKesd9+7cbqYBeYiWm7IFE/Nt06
n0bz1ivljUm61VuVEYOclaP9iCmFT2KsdLvkLK3Co16lmvHRjCoA3hYxqVh1dGHtays56TToknWg
pnpCmcKktjG9ltl+XA7VodfZez5l+QlMWfdmkRIHKBlN8SWZ2n5fRGaNp8oy6oe6zfR+rsndrbTt
cU5AW2ZSEQKTkLlezKbwsObOsL7nbdjHW7Z4lW7tqo2WWQv+z2oAprFmCsA+EMumRJSHq0NYIUuc
z4Kq8qvrtMM1TkkBVNRYgo5cWuB8bASUtVxo5L3yshj/hGpKnqxG1PTx+i0wfmpMxpcgiL75fN3f
ZuVsOPbQSwv7OG3q5J0FsX6IHTTrslW5tdYjiLPCYqwpklDeJ5TzvhlhLbahm4HIs7Q/IFDP9VoM
Lc06NBBcwEGoj0amwVdGKQtvj1DuQgpf5bkBvdSq9HPp0nISOhmDHLc5ORq7WpUE4QvKQrXP50H9
CtYre0UErXbSnTHCelmRx4esDfVhKHxFoLzSCEtVAc4ReE5xxx4w7IF99Lee8uYTTWX2S4zACsrH
GE+19MKNVdfiWOWqZUOCEjb3sMHWnoy9I8oRt1u/nT9lrcTBC4EsWGpmjJfj4tvkJrDACHRmmz5T
VAI3VIFtU8SyK0tvkAA2pK4oGsBr1XFXR00a9HfLJlUBspeLFOA6YjDlioV4k7dwKm1gwY6c7g2r
tk5lyUggrSYFzj0o3xXrGRobRwrV5DreetDCCXKB1Zi56yba8+4dml1uwoDrZ15xeS8GM0EsC+Su
AgWwYVq7VoCsb8O+O0s5/WqCe6U/nW0K6win/W8dpmJ7VqAzJEetWz8t7V1ByhxcMD5HY0YgaAZ2
FV+b/VMb6PZ5otKBrosRXq053oowgnVBUAhdAGQbwyVUIdgo2zQwkBrtyt9ZLGXR2rLGN/5SfxPn
7vyhaRDD4SOSnR2FBWOZ1PrC+83V0nY6xilVFbu7CgTWVoV0U0CIik5u4Lr3Vc9eHnSV4HocpFeJ
lwgq6RzcC7pkb3JRpDd9ZKR0j1SpuuMJxX0DWxN/tCXy+yKU6jv3+nANXqq4WqM0b1WHqtbpTH33
o8C/OB2VtligmLNqSDWKdOWwApgQvxlm3l5YNoEEUwa1aWr3MwSCiXOb+2xoJ90tZavem20DLylw
n5FbZKPnXGQl1aWa6pyTP40/xzIPm4bRbTWxerRLydlY7Ig/gY/QrnM0lDs9oNPAnkt1d0LhAEhg
+MXJGtPpBa21uI559MpsJrgTQZW+Qb2C+OrCaZhSa2/Bp6MAilidGzvmFgtOuJkis7zVdDMttsFw
W3FuonKExbnzHWhkOXA4wVWGt9nLr3XHgsf5sXyNaABBYM9SdHwwtUrDX6dTauk2DzuK/7BVRPeh
zFAwO6fbymoePwmOpWsHFyz0QMlPZliGUYV9fHSB1ZUuA7G2D794i84lc9CwdAjjBAyPc5juKdSr
GLhm72Nf9nfsqHSb4LQqN0KRSMIUuBGCknauWQwsquEzjofuKfWr/JToYeJr3ePhVKZ5cscuY8iR
CsLBaXAYImgHC0ChqrPk6Gbfhl7430Kvso5JyT/FERYvCuUkn5MRoQ71DlARm0TdTg6lgREPF6GH
M2QHOIi3zx7sq6E8YDZRqu8GBnOEJcvqQ/CFue1Ssz8mEtwfbh53xdWH4wQGm0PLKAbWogDHEsbT
YxDEDeeFJHtPTX/mpVQZNKI5+uQyRh8UyOpNEhj2qvfb+tkw5uEh7WcQB3VhmW+FWxpfQekysotF
dVDjxFgt9rPKX89jzqWn9cw7TfqEaS/8OA9X17r3fcrzKtrUsTyWDnMNgERrSqrISbnktqdiHPhm
DQiDRjGsqMu5oHox3F/Ay0quUOvh0sd4rzjw961/g4OXf79qaY6i3s2P5ZrjqTiljhbb3M2/18N4
GBCTvQWt6ph9DOvEwjyXFdOh8dxwN9m6PvZW2R4R3hgsipLhb2/qre8GzouhpH9DzVbwaXBmAt1N
nfe618rf8/HYWz/v3Ys1Z9UNMdH8zfWCjrMR9JKSQrB9ZxkkcP1pNLZmRurlgDtiJNtsGpgxC+rr
MN3m/h4nploBkQdRBdPU2wU68T4FVauwNxuFYxmw41ffMRwo4tgnXiqOSNsKsf22HebstR6Zh09R
EDPLtcZ3p4hy9o60MO8yyg5Yy4r5PjSM/pSqebw3mmbA3DEAWyG3T7NSCmt1Rql48HNfv4O+iPeO
HqrXiv2NJb6xju4EiN1JB33xWilAQLeVs+1aWPoyqMt7XA8EJZhugdeYw/7JKJzBXTW93VwcVTpb
hoGY3VJmJ29ZY9V7t5G/xrQ5nuwoovlxmmLrzmMEQS+PFWPaTNu1FnTybIDYdZfRneVJB1LuoM3l
r51KObnicb9j7uusojYrbwPdq1tgQjhFZzpTN2VUULhBVUJzl7ptdeVwnYD7C8sJi5NkqanZRB8w
DmkfLAv11JWTe/uUHrXHpOIMizswzQ85PPiNzy3mRoZmSMVg0Tw7gooPzLQus8E0fLETj8IkHVje
yp/pPBgKYAPgLudTzvEMf+E8vPaz1T/5nELvOzmwm8yJ9ZLLMT75PSMNXBHsRcEw3+IBqEA0ViK8
0eBNLkWDbT0iqLJSi+cVlzBu3rmesZKVVKi+9+iggG9TS7znjpnWiAeQVumfJRQqE/KjKxdifb3F
kdGdjbkxtxbTMhLOAXDJyU2rC/t49RaNQfUCJ1ttZ9oZLtSlwj71ZHm1PNtjEpm6J1Jx48rserUZ
DJnfqnriiJW0TVozDIn7V9MFXqpEEl0De5R73ZiwXIh3Om+zCddTNfiZmLllZ5ouOXXGsNBWRmfX
W7cOkrukcUI+Wu8dbDkrWELXPKLVTkzcwXkd5lrWzqqHe+QEMORX6WCkDUEBtAcTFtrBbKkz0Qaj
ESsT9alMmw5LwNw6Hwb2/804JxyXmDRCJ3SNOm/RrKpArBd+Aq+a4y1218c4SLJLbEMUVBJKoxpt
JsX/T5I3/1T//f+QXSJtTCF/Jutev8WwS37UdH//K7/rue4vsEVIoXuO+Cuc5Pe6bfMX+nuFrUyB
lPpb+89fMzfyF+UqVFu0ewRMxN6/67nuL8RzTGAnvulzqVP/FrbEdZCT/xDLcjiXI147C9rDhsQk
+f8/BOTink3HLukOge9ZGxjsYb4iqBriErk62sKZolK6MgM2Aaoxt5K+whvTKbIdOc/6nCaJSeut
oMu3t2IfCntF74mUjJdXHiFMvZeFIrNtxvBhfUZa2xBHqAkGdtAnJqn16xyrDK22zI6xxe0/TxN9
6PIeyvFSWIYfqbjGtmu3qzpse3+jLJupcM54E1ocx+MBip3WxVF6mX2OAVT4q66yGyZUlnEZEs3j
K1BJKSz1R+N70HSawr/B9D9iXxNpELSy0YcZn0qYnNhu07m8obDJ+QLhngZeTHCYwdKKCQvnSc3+
LmmxoIW8SF6SNnsbZhFfYh0/BRq4lwrz/sj0Tr87zhydbVlHD5zinUdntrOLiBO550q9oMi5tscT
CkE/GQZWFAHRSWe7sCzmrc9bt6XZK2LaqIMV+YvhQReYtlLfu3jlmJ1l2MawCAC6hpVacVKIH7AJ
JUgHHGuU209fx7l0biKFNRlylFEwrHRSYIoJjJdTWkIjXTfCwkTcdFU0rsoMorixkF5x6xg2ikRm
mhh1x4HhbB653jPl2+LOmShl8vss849YkGSz3EwBYWMAxaPKLvReutFQHwfc4mcnhIG1EjBxrtgS
sfXktddTvqBhIZ4HQBAYhaDbM9J1ueEArQr9u6YPl/WvZQCyKyjpPiEvoAlQHcAUOPDqeBPioY13
jo3LgYU3wYbXyNu4N5KvRt/JXdAMxb7ARbS8pJ4kF+D75wpo/1a13niTNnl/bU0346P0e4by9ujB
gJMDsSrPxKW4yrm9fenU4LyUlalh2Q7avPeV71wdaff5RmnO7QS/skPu2wMqY4fHsRUQoGoVJ/cN
PP8txzhqkimUnDDz8JL6XZeZ5VbBeMBIxgL9ELmdxwE1FQcH1wEKTZ7j3UiXMGTllhc89C0p20ep
YxhBQ79zsTOWA0UpZTr1t13Le2xiR39jYN7dqVIzprAj5r66uLZIMdY0mZu0G+f7tM4WR5/BWwZQ
ca3NvL5QjGmRigJ+x1M9jbgatY6HFUN0aJgVVZXztvMpdUYEGQm+QDb7js76huND3+AsKi5D7Y9H
KvOSZJUw6z90TW5zchxhDM+Nh3gIE/maNNDeMPAHxbmLqVLhaG/SIKlF7N4Xcda8mKmOOMtisro0
vqlfR4mqtDF1xbTbxTZxVlXQjcfBk02HSzl04q3oLW/6aqP3WY+kvrgTqqL8li3H65DAjeNUVHD3
E9MXk0mn+cUIIcoco2SxdTA0gK9fWnYqPi2KuP2bosRoCVOQuW7rLh33Q+d6OToc//yaIcH0jI5l
blTX5l9MOdLhGpW0j8aMZZL13KoO+03HMr1iiRbp1lVd9iWOR6QQH6vCmsX+pav94ca02ubWGETx
nGlFxSNBM8xnXjaKby49Q/sGwuEFdGHKiMwIdn2b0NxZoFNdSxPpuWgC8y3T5H9d3arDyFPECluF
2Lza6mmIJS6zTCApjOvMrstvYd+W97PtBN8To5kOKTaXb3oYOStIwT9sBoDRKJuZ7XE/hpZqnmLD
tL217TZeSN4REt/DxF2737pNQ8W4S0OPfQxx829ahs/DNk6KzDkEcgR4kHewUS4Mvyp5zDHD5Fsl
uSOuzDScn8ifLEHAiI64lW07dsTFyMYHIVUR9gyo/fQyqtJge6EmojIjBNe5g+Qgq6DcTzg/GHMv
HO0svGZNnt1oROe1YY8jnAwbn5jFxkMXc1OdgNfjkONyPeynccwvIeOyZyJGIRZjHx7cbMvqa6d5
OfDEeSRQTKjO2bhdbZ25L3jzDrQSvEIKFtzkkIYcqtd0ak6fwq7BDfXp5H9ENXrEqkpi+F2VC4GP
+Yso/D1eJcLVIp8mDPKxsjm4UXz00Lgc/rew6N3oHCCQ08jQdSEWVhb4+OqWQmPd4SZ0TDiNHodK
2sMls8vhYCmHp6Ax8nMJPRF7FaFc/Fa4ShMCBdyao/aB63a7azIt3ut2frB7ynEIEwTdoxhTzB24
zIh9tfRGQ16FtN1wuUmddx1OItuk4PW/6E51/tp2KsZZGKr6aNvVzkxfLGjXmTU7addiGqbvoemL
Z2W2w2OLtYsBUD+1j44l/DMCDSwoQ9oPZlPbX4zGz88s2PapgTHPQR6pdRimy+xn9rjunAgTjEqJ
5SAPtjywKziW87c8K+2EDceepuX+5SzBhbxZ5A2fQWdd53rawb82ir2d2davHJymblcZXj7dW6GI
nlVk9cu/zng3ZSoV7mNs/s/JmLDeQXtpuZiUPuF+Agnt1XA7XKhGL/0vVeZznib3wWWNm4N1wBPa
B0AZgmDcOBHnNQRT/H6bJm34oGObXOi1oVyl3Xp9k2HJTcVVJ1T5EvhCUAHvMxWcIXzM+4in3VtN
T+61k9RTl5RZgy4MVfPYgPp+Zz6v5Bp5xY23XYifWwhq1hkFyLpeSzpNr7zq+hREhmgOTiWInFG4
3nxvMprGN3k4hB5Kj2+7h3JqCRLqznKjtQcaBmeMiFiwndk0MGK2OXLwKCqGFUVLoilUZvXNhBWR
0h/Ql6cmqq1qbQ/1pweT41DVcPA7u58Jx40UURBWNlSzZmea0a/qZOkGEeGbgilzww2o/2LEGSNn
MTXJpTfLZ2+o0SwyJCpz67quOue6SbZJ3icdjv/im7Bp91NDoF/noiyPuk75zHtkrNsxrSi2AfXY
EmjClZp3Cfa0zCE9sSvSrr5LYjLJdEi0hsmgJEH/xKLevcUdch2+OFADu1DJ4XWKcvItaUpyeGt4
2MoZwYfPHejb713Wgq8PGHiU27IrZ3MdzwVfPXBj9WZudVWzKmMXpi0bn45rWo6/CWSCiNN1wUuP
3W5VW5Hea2cJteKbBpk8zVtGGXsOpIdU0AWyAhFR7OwJAB/jD6dFe4YJZnkM7hnj2ZBZXZbAOE+b
L0PsM3MI23HNvs96kvKtPIWeFRzaEIGl7MPhCdv3sM6wSW6AlI9vPt2H2brRov4ICQYTnowi63PM
6fgNeqSNcn4DJPi9jwOsB/CdD00gmZJ7E6ZJLPSe+ksaiJBDAK8Ef2BED8QUyQnutxavps1u9CWq
SyNfzaOl7qze8Y5z3OBdtnSGzTNsq4xSYCJENQttkX5UoQISR4QTQq5dYrZ0vMggHVT61UGzXaxb
9oDjGGfVQ+nHw0vQcqtXQyaHfYNG0RlRce4leRxEFmy3B6Nh6r7SRUFkr5D+8ESwgUiCqp0SPGia
f4CO068S/Iba5DjlvmvbIIYN+oN/e/T0PSuQkOtOWBW2jrRs7kQ1+De2MAmBMuPy7yic0I/CdOCN
Bg6eYxI0Rf3Vid2YMVaVUIrCAW1683AKf3ahy9Phtvjnzzx4HAzjIirffadrnhiTWjedbcm7fDSb
Z89iPLa1KpwuKC/OxD5L9gjlzvD3BEnGA9+eIdrlkei+2e3kx4dyjv0zTgvm56J0sXWipnqYmyeL
kFPSMPWUS4tHluUUuhiNG74Cr3RwbQxFvcq6jA+wLa2WGovCMN9pdupOpjOEl0HmS+WetxzBenpc
1lk+S83hwIKwxpmQRgx/am5wppIoqQkSG6tZBsLfR4Wdf2eRSN6TYXAvmScSC1YLs2veM2I3vReD
5yXfBlyZyqVgYwblS+Mk/ZmH1V4jCxvrvrLMk0nfFW7H1EZuZ0LKqorjxYVoT3GsH9jkM5fIZzhP
4TPWDyRhHw17pRmXfYydSm50pXy5cmNvzOF/afPD6ohijYKOlpghA4k97o0DaVkwWONZB4xRmA0k
W9+KsquVzMVd6TqJhBpIJZ7f0IVMew5qFSCutWKRfPczQUeJ16mvDPDmD8qbYbtV3hReJnKAH5Us
C8wgWfiIKTl9lUEuHsn1cv9z2UNu+6oKhj0RzAazuSvbdM2DJeSuFQrAc6w1JVKh2iLqtkS8jcNA
G+u6KB7JGWZLO/sM6AFAz7q0K6vfdGA2zlNYZDkFS21G4teKDuPM4WJDK9ocrXXRRN8cq+KwSE5+
Wys335NvnsOdgqN/DkkH3DlmEFH1MhhP5OKosg7y+ia0eBmcjOCs9WnERHxgw53wdD7JAVIzHygj
/+zNTVhtR98OH+tyfv5B/rj7DenyH0VHQCMu2ua//nOBdPwIeoHQKtAR4CGAx8J39hMarFJqcLOc
qoIa0Z+93wWZOZaOcQaxzRAvwwP07c9/4j9gQ4BvwSBzHV9AyXKW+oUfNQwstnVuVe28T6kJvAe1
3t7a0UKsL0z3FAMB3JtL68Gf/9Cf2U/Ly7SshSwEHkWai/fvxx8qY7OcAzcd9zS/Zzeca9o7uBPg
ptAIn6pZ02o7TfR2DkP9G0nn/1yW/6J4G1fkggX95w7Lu+4bPK3vWk9/kON++2t/I+AsDaeL8KZY
+YEC/81eSeU2lzVkN8qzAc0t/+d3Oc6kFMSWsO6kqRzfwxfxdzlO/LLwctAIcW0SevP/rX6P5Yv6
h0eHld9DLmRLWhI23k/fKcW4Q2DRqjnDqLeA9rXG44gQhh3O+4E7UlovVUy+e1MV1ucP79T/5qn9
6Uf/xECU2HvSVDT11rcpIgsjYjNRMh+qNPgYapIqf/7T5PJKfnylC8sOwxgnXoa6tpTL0/WD7JgE
fcIsiTK0PqEeL6yDdu0jDm1GT6a7qaleRZgkez7peptlnceYqnfXzA3Upne6V6jjZOfmxaee3sGN
uKhkXFtdplatCL7UdSB5qxj3xmVyNi1qo/78t4c7/Q+/PtxDqiZdeISSL9RPK47UJD8c2DJblbbw
xCwroSkQEY+t1V7OVbMiYT3Rt4Y+dud3SfxoB+oqxyU2QYc0Tpv6NZ1RLogjvxl2cRNZ9h4ZgFEJ
QQliskf4z5xRB/6szAfaBBawejhQs87cB4v3VB/DWgrGUIvbMsgwYxrZBus+Wbn7qRTrhMq5XkUP
tkoO4TR8EB9hrBBtycZsxqDHdhmn9zSNPFS4+Oz627S0lsBD+YrdYN67E10fnJvdS6mx7GKET4++
13VHGTmUnjdLz6rHixnp0rK1ae0p7Q2fnFTcEwxCQfT5yVbdZ0yVxuk9yVt3X/oJqkPUslHSrb6Y
MtiOQbbpjW128XXSLpTsbKgPwk3Z5VyuYxR4Mz+jROXG89g5bD9p7oY+sCGzNyRpmtL7agmJPxU6
xdWjy4Lj6aI/o7ORsA38rRoi+VGpuf9OB6Q49eZ5kNFwOzDBi8hoN80usdJyh9d6PhUdP0I485pS
W3OH8ar6FsfJtzgsnePARZx0JM4P2zEZLlYa8Tk6BWn2tvjWatt/DnumYi4fjWomTRqYv4C3hkt8
HiQbtsP6wgVsO3blk5vxef/5F1IuKv2PjxNHDWQUx4KAznHQXazhPz5OfliaNWELc9tlWQF3iI7P
Yg1kFHgPmYYKpUJZT3Esx5s56oyvUYBxkbMPGaQgrpG8XeuZJr31vEh2A/bL72PhTY9WKrJ9Q6f7
2vEb8QCJJf1CLVfH5TIQv/7lJfzfpvYvNjVL8JH98Glv3tv3//i+9DhOt+/59//6z8eYruv8xw3t
97/y+4bm/eLjp2Xm9FsrlctH//t8yQPpJsgwmzBDveW//3W65EHS5z/4TDdNtWyDf9vOpAvRzZdM
quCv/bYJ/htpAfOP+xnsaZvBkpLA4zD0g2dZhk8/rPKBFYlioEjvYCNvnmY9gBMr44tN4xK+Eebn
UQ36xV5qRSk0HZ/jIQ1PFOqhlQmQVqbfWKtc9t5nEjXmJmgr94GB+HgsjQp/hztG/2Jb+uOZ7h9/
32XZ/+H3pZLHaWNvwhMbZ8NhshfVj4gGcNlgIyoBVLb2ScDnIvgtOPNPsffWX3aMvz/B//ijf9p/
K8fOsdZZ0yEOm5iLeJtQRll7u5kS9G3SGeUGPQ0DgskAK5XqOi75Pqf28w1UJvaRSmmcooWCW4Yt
gECRy70lukpfsmhXvHuONV4zKwgvQYtfMXZLBDBdiENDfVFFxRWEsOc0EWQHCZexwFWZ17/SEj3R
EFkP9V0Z5RR7t3n32FuM79PGxWKXjfE2q2R+wmxTXhAW44vGuPMWdUO7MY2qvInxhGynfK53qPtb
UXxOfSSOLFJ7Rg7U3/lRvwkHUzzbQzkeMSgO+8zKELpw7uwScAqJ9hv8wqXsXqtYCS6sRrJjeXOR
9Wv60iNVgt1JnpUTXLtpuAfJoDl1b4bMeLWbwj+3ZPVPU+J/aWZp7AkbcxGxBUYtR94kc3jJcywg
FZf+jTclqA5dvLcGAne95763OcSFnvDfCozLCb4e9/N+unIrVbsGyMG2w3G9NmjGPmFdgOrVBaTD
aL4pkf52oxboISUYtPFE/WuwCTU+wUqsJGHFMqlP3ODUKrREveMUNG6qMG928Sz7fYljfisH5Ixi
nEjRUsa95YVF+MCgHSrtiK9DqMOtEw6EL1BppwOHhvuh860TTw2Qke4cTD6HJE/2mPvGJyaP/f2Y
jy02LZsubqfb4fmtDiIyYFqNaPsaiRommEHGrYyufoexEI97duNHyzGHOW/jOQGzP0fsW+A7R9uu
PHycFGnVJcIXAEO19juscf1ozU/GWNMWgxpX9v26j/LjbGlqq+DwwAzg20xSztgNFYIxZn/6qFJi
D0MYCeyOLUCgPv8AG/fULjYZsm37Gp+9H3lPXAA3jUPuQWa8l2oACcVs8+BY2MLT2qKA3GWKmEmP
2UFHX6cfkLL1Fcg/z13ldrB31EtRNOkaeJe3GAOzjYXDm05g8EZBlnCiqTnFuV6yB0b1YBZCnA0Q
fSuiAMOGnm9a3aqWu3tZpY8MRozN5Lr7cbAfKdcZN6k3ImFPETJbl9w63gj6PXLlBr5Xu24hQW1g
auyNgZIkaqO3tkORkCTQrnL/HKr0CNTpIfbIh9bT+NSOMYMwCtrb6LavzepQKvAfTGfG5mXOSKnU
jH9c0T3QOuk9yzqNd+A7cRt272mM5OqE+qJTghF58cRAbitHf1dH+SdFNtt2hh+duWa/rmUTrRvL
vsWKFe3NGZZbUkNW8cEgmtfRDU9JUMhL7tSGpBt4cndh4BSLQahsPpABFO97IR5HcukNp8AHo4F0
EsSD4Nnux8+eEyBTbO3kKzla/nuUIRMJXtaRGh0gIhnAKSapHVOMuoL3QIpjTUYX2yvjxoOuwP3J
VILfpJFgo7FP3nuBDFYZGAfSX3V3yJj0najE0xv0/GcmxITRiDScJ/gMT9r3WCwoqUKeMwRXdbNB
WwMdSeW2K27I0oijX3f6oYYAiL3Qqg5xCf+OVlH+IMCHNc4mABfMW27oEbti6TtpaU1b5aRPU5G0
J9hX7A+pTV59xi5RueASp9Bcacm1A6a7vpU1/cjCC0A0kq+HIMVxPkk5zuPkjY8hyalVYmixB4YT
b13RByx2jXrNCwMb7sx6h8yWz15yKAY62CVR+IMe8D8ZZvmrGy5xnbjdKwesrtGn6aHx4zfL0PbW
joN7N7YKikYDY4ehnCRQT1R+MBLzmCN63s5aPfxwNPkfbpHLOfOnXYxbkVSma5lcX92ftB/TsCPT
SBvzgIPzvozBB+UJZZT4z85//oPMP6Kt/7Jf/uEn/XS0oH2jiBi9W4c+7KgAC/zv5gyTKRNYx4rU
+XAkE5JR0bLlLytv5SLN/PmvYP3x0P3br4BWAPebCyLC0093WAJrlMQ2s3lgtXLJ3tjS4BJK5s5b
QmeGdo1NXJvpI9SC9pAScr8NlpUkguZxFklQn9GMuEg05SvO4P9m70yW40aydP0qbXePMszD4i5u
AAEEySBFSpTE1AYmphQYHPMMPP39PNTVJQbVpFWve1FZaaZUYHI/foZ/6B6ozrxApJ2USsc48M5y
NsypEIUL8qlIDgBxq4O+LP0ejyCCIDqlXau6B/jgJ+zEEHGmIIKWWD5wHwo4m+L728/7p2/7++Ne
1Ly5WeA2KCztwHAo/th3i+GvCDUEyEls/tuXetlC/M8360joE/8AOSX//Lc8TJuxQYazqB2y0TkN
DkI5q2V+Y55SBZ3VPL19sVfWTXxBWnj/uppsL/52NSWLy2mpc/1gZdP9NlrGVwNB0qt8Tn5oWYcJ
nC2G+zEtUpzg9O0wKMhG6ALsjWsnw62X4+jIlwQqPUSF3S5h3o/D9RhL27KFajvL+ITCmtUgHXIr
0Ne6uqdHyChZdPTpF41fq7EA7w3luMikpJXpiUme8vZzvuySnl8qGT8zDgeKMI8rl/Nvj4ksF8BO
zpGD3SLEJGwAgqWBbGYJ6PYeGA0DtLEFofz2Vf+0UV9c9iKn1oea4FZjp6aYloSpWD8coXEyd9hj
I6KgXFfrchejNnLPcKPeOzOz5v/BLRCUUMLW6NYCtnv55IWqLX1TZtoBv+rO7zkSM6u/hbDP3Hew
lF3R2Igaq+Sbhv2NqN+Gb9/AH5Yzaqb/uv7FzhlntJy1KjEPQzF+M/psuRuq2LguW5uFrSTvNANk
pXARg3lSFRVmVdMt/v/l06YzkJuhRubOMno4fbMAHt8jxPb2M/0hGry4ysUz9YZqTIVVm5L+zXCQ
B9z1TDqHEqusf/9K8lFUHeahpb8KBo03Vttmq4ctnlHpcLWvhe1dcc6880R/XKm/X+giDlB/jAOd
NJPTpHF+ZvPwIdcdM/IQawauNxqfRDKAsE1keowIEKVAMzTveOb8oWQ2VdWhIeqqCKtTu7/8enG6
oOKaxcYB4/vmsIFOewQgol2BLjIOkCE/140ngmRK4Dtgkey3kJ99p0VFzimV7woDTWb2iPPI7KK6
EUn51e6M4l7L9C95Bxnq7W9jvF5sTFHBwEHpkXcMGvVFUGHKJ1Bw7ri1ZIQgiSqLlqpZhAup6tvK
drt49rJvRhWgGFDDZAZkSBGqhBmj/8CyKhx5McAMuqm6Ik2N93mtYeBBTdMrkFApIk5NMydXaluS
whnmjeZMLQpLSERPq2v7jZIN+2arya2auN1NxU8ICNpundsSr7bJPPZ9/yvF+d9G1TuNKsdT8XUm
Dfvv5y9RTUrxq3d19eP//p//+hu/OlWO+Q+s0S2WNJHQxtqRtfKrU4W1OmIXsE01/Z9dp3/2qqR8
Bd58dNsd7AIMW47Z/qlsYf6DDBAtDBVXIOkU6f47yhYvY7QD/+7cLON0sHA7MNSLfac7zFesYkZA
EX8AGu8pui/ImPualgLkL/Pl+rc3826m/M/rIaRhMYzifVxsnCIxemEXCDZuZp+DUktOqHihxDvT
g3/7SuSiL06E87U4vujrgUa0HEu9OBFGm3mXkWLhy9CWDlxpWbgSJKkGd0pvbkWcTLeoq+cR6qZV
kEAY+YEXwXTfV4uAxm8C8GgVoV0DCwM2IEas5XcCd6WvJhA3DhcX8JZtJ9r1qOr98zpvVuz3Grwi
BPjcFOg1sh0OpPv6pyKlfED3aI+lCxE7NBwS5JvB7NT7rMCA1u+zLQa95pg/BzuF442auoQLFuNp
RMHiJ0DQOBAVrZo6LrZ7VHNsg3bVmkTtBIFYjMP0kEPTvGlVT50OrQnFHkyex62MThx/JYQBe9bp
OhI9kYZIdomLrgeCdIoTNXQo6h2wPdSoRm+mbO1NoJk7uJrdqaREu3Z6+8pJWA8aeOO94lTHarUf
pRJHE8Djj6+3BMnHDJDj/bIUJHP6sDdjdWLW0jwpZZqDDoLMa27glC3nuC7I+2aejj13Q5ppeEp3
XEkzfXUcJz9WwRUVGvby2C64yLIJyMpwqsS1svZPmMUDgFxMdHhbSKrk/1Q7k0NikecQHD0/TUWD
dt8y7C3FQ0q4WiMBkxiV5F2vKx8RkAio4nomMKCAaRabDCm8K72lIyBAKPgxEt47ADQnhMI9mmI5
/wKeAMZtfeiLwfOnwqmge/dqYJtcXLdLZluuSg9KA49Zd2wd1HASXdyWFUJwup08zzFLHdq8G5iV
EtEieKhFF7jyjQqD4ic200+IhSe+uug/rBGigXCu2jrHlUcrI7WhUQIio/H13niIDQEkutR+5HYZ
MqhAyn4cIobvJ1W3UUYBbQZW7TTF7h3TuZPwsiOs7+ukEZovJnlWpO2nBEgq1QxQqekmjUU0kIKn
GAhL3hnrjmEkYJkYEsIxN0wS+NyM+w/tAFZRqZ+qKQcDjqDuzpiLG9VbfqJ/kgdi6exQlBIUhkwm
Xg0e6izAMPaISInd5laACj2UpEfTvdPXNLkz4uU5jfuvS6IjDKzPsC8NgdJvrDzGRnJcc0f1N8OM
6ez2sa872H2JGBkvO7lB1qCGx6Y/CWCZaRyDPIm5XDFnz7Fl4kuhDKDp6IoBct6ZTQ0mVOXS9qwr
V2ifIOLdW7PPh31IyxVWfQ33SClQeqUbAk2r1bfHQaGqjnvncVZ50sopj1PFdzDV5pmpU/0rB/vf
w/Xdw1XDP5uz7b8/XP9f9eN7+b36j+/Vj/+4y/6un793/3HVIyn1o3956P7nL/06dD3jH5jzccBw
pGHdq3okcL8OXU//B+x3A6Mdj4mhdfYC+ifegfPYgfLpMZo3HZUe3n8duiAhLCaNHvpPlq7yX/xb
eAftZU3qwInSQNGo4DoIyJbLr71IH/u+7eGvLF2UziWWm1b5XDWu2BsOkSmNuyYkkTyRdDe4uYln
rMNp59SK5rfoD6xZjUyuW/VBjDCsH8/Zl6lm2/72kv9wTl9UBedbhLeFtDhjVeSwAHi8uEV6/mQO
Iukit4yBooIn35NyAwFPvePUtt9NY7mz+zHoEzgxwmZ7/Y9uAJNFnVeFkM9FWYKUdePOJtIWccIN
GNsy+ZJBszOyGHkRXMxHFOOZfNNzQMZul2vcx9u38LLW+/UKMLxVNRO0BuJiF7lKb6LcXpRFG3Vj
gu+Q5jyOKTGwfW+MfTEE++eFbC4jkWOoILx81/aGBvO61m1U1fBhBlBuoTM0TzXCtCFM4MxfUdql
H8NYcJpnFMhjtToqi/5gMTQ8lmCXIeAY8fc+t+Z9t+jqRwOKOKBegI4epOSrsarXqCtNsVcawpkQ
pkMrt2nAUkM5o5VG1jfq95gaFKw/XuTa2n9hk3uldj2nVtbG10nFaUdjd2UyvqW3a/wZ9WpWa4kn
seZaobnMy93Si5NmbGLfT8VzpWDVAP/nbnO9n4xCPmI98/XtLyQzuH/V/PLFsSVU0Noag1Y6ZvIL
/tbbcbZKLZKsbSLLAC2YLetfOVBNKBewxlHCxuWE4Y7TTt47nY1L22YubFpoLzogBFCtI4y8vHDZ
eA56LExL3D4t9i6ztivMgYYDiaUekOP2oD+3yScdABa+sqErEMC+41Z80GLR90WahCN8EHjx7ClD
00XgxUwW63ZeoyIHFiRn34I2SaX/Omv+25nrJWhC3jvqe2h5saol0/JiWaujZ6LqlhaRh5Z10CqW
dZOcs6bJ+8igp94LZyiiIR7KO1IP2PPalZxPjwUDtri0r34FIHMJa+toOzbo155T04N7HmBYQaIL
09tnFvb3v/utTSju2BqC/GXCLtmpv3/rQc8UtZu47VnpJLuGoIB5qPj1ojsbXYJ2JD9TzEL/tzpL
cpVxZST/bNW2NNW6NGcf9TJmwtgVEUoHDfh41Du8DM2Wt5/vZUvh11WkdSjJOA9HwHn5fFXRlKj5
FEWUrk4VOdAFYManz29fxD3DUF9uGXhHcP+B7Ukpw0shw7rsHMwppoLhcXGKnbjDnLQneUoqAxVc
mdJ6yszZMkmJEW2jT2oVJy0xtwfY7XurgrofowXha+YEe4g24j7dEvVQ9Cxykc86dDclQwPcfVRs
ZQ1V27nDTaS7giOF3vBC+j5phRcqxjwgU63qqF5YiNMT3ywNQUWpY4HkKv9Zn1rakeoOrPhYqGwP
/r7ZuohHb9SKCKC5O0T3MQSThWujZ15YjUqFZlZjhrref1kGCSKDsreLh/y53LJnKzceymaLr+MG
ZX2T9LjTR9L6MUUDyqsOyuKpklrjhUWdnbqEvHKsibnMVymnJmReXI31XSU9cOumeLYn1qApks+g
ObZwKrzHlMWBdp7gvg0of0hyzOmk7w19eAJB7fmzjN640PVfm4X828RxLVjwmPKFycUKLze/a8iP
MEXDJUKms32yuAFKQjpihEWLOpP1rer03IcTqn+caC9joLdxEG+2sneK/KSlPPSUDG5QSlkaWMcf
cdH9aQtOz5mhdjLPjKVdAvc8NsiPcYDg6rUNDFCUJ2TL+sCMsbjAc8MF6WbE/ogtWEgsqyJhZc/g
O9BAbO3MBwymM/FjCFia5dEqmk+55j22fVmyDbshELGbRiQ/BgcL4vKFwaep+u6jnaFrXzbjBxKM
KHaqZ9QgwC2MjSTFIhTkLXzNciVYdm1u+25hh21bnCqvQx6knW4Q373ZSnGiCvMihq89sjg8aD+X
CC0bt7HBCnSryQ0AYt6JGMklDUIspQUloz4C3Ysb1jnYcmW/otzrQ51p/HUSJ2phVixfdnWSk4VX
h09xZX2ZBHjEKqEQ1c2yB0KYnLA2YBFAEN6p2ewGSlqjPEOFl1Js+cVWPqMnU3wY6eD49qS4nxgP
h7g4PEMiqw/pCg3Ojh0EL6HUdKSnRzunqj5/GDKDu97uhj1yFUiLy7W7ziwbtYEigFj+gElF9uzG
5IxWYjwYbuFFw1o8u+qU7wQrXGNIgzUFa6nbuO8YIUYMZKo9TLEIiY7HxiORSVtV/NoCJStM04yH
fuj6wJKsOcAN22218LFG9E53k8Lv1WVjIGDDCjI0Pn+vsl2gfgDngI1+nBFA3GtzjM6Ly6Kth+z5
fOPcLlkMLWxcDzjT6PmCgIQE9pUeAyTcQSVeN0zmCydtbmvPa/fZxLdzkJnZb61zpdmY51qYC6Pm
jXd8vkzHeq5B/Ig4DxeklUBIFSdofwQshxbBxnOwdHGHlh+4VK0HvWif6oZ3YS/5CUlRZA7b/Pkc
LkZHnIaFPNqdiARVnnCBntJ1kBV+Y6+YoGgD5fzMS6QYIB9C7dgnS3Z2E5NARsH5scCHJACZ7AYE
KrG3t+bJQhf0fDp5KqtYhe4RWpoZX6OfeFrVOL7HfCvEFFjATN/MfddXTYgAV0A8/VGhA78zdFZu
RdK1Y0b+Gc8FQp7C707EWmHXvJDFijqneB7Ir2Q4W3GXRTzWvjsHpdEivGB28EQDioMR7XsdFZ5D
W2BT5ahVlGlsFdvNn1cloylj0OooILH8qiZSmbAgqwQ7lWPHrp278xOi2X+SWwKZ8gd5FGCM+jA0
3Nj5GzS6d5eVCqpsFbZDYj66SW7RAZHLBteuXaxb+LfDYsKGSztaHR2JJikY5bJUOpXFeI50rkkw
QRXusV4tIiqdLBy/vflDj+L/HoVzb5ezM5ngb/wtjKEOqDzG14P8OqiZYzCFfAFqgai15+zDpdmW
63MkzhaZiNlJgXsMPQnOePpGmwsUFe4fClOVzZ24S9jLjoXb8wHGDEHsrB63EEFz4EyeKnBxaTh+
eiICa5ifl+eKIbgp1EjYqrZFdyneY5i1Rgb6rjux8iLlCkN+lwS5IU0n0uBWwKeaaxZd5xF4GL6x
TGUvxZ34NIZHQiG/LvwzjC3Y4U5K1KcKqqI24Qdb9JDCc/wtZHSM25RumtCMnYIrz6HN+2Evzzhg
ywYwdla1NbKBnE0cbZu71iWDL280EZzT4THLi/04d+JWiYv1swoP7uCU7G4of8YOTu3zea1UQ/mc
u+mp2pbHWM1XDoyOFtLEq5anDURdDsaBLYDeA9RmxxYBSkYq2g6Qf8wByybI0SPSFBVaYZOk5SHD
eDfDJ6cLJ/NzywlhNkL8atBa5Thp74iS7Q1abMOVOdMzwrzJ3i1GugSjtnmhGGd3X9cexvMtevV1
P68zuqOo6HXNljyn0IQ70mkzCycNXbQB1ebIcyCxopFxqtv6Ke6qIVyorP5WPLF9MvD2vEHRbQmS
ZviUw7mPqHMytI807YnROZDEcoUT5hhIqGMhGRjGph6wsAmtjTJpqnENRChjgt5ppc69NqKHNW8r
xpSzNHFc2/rKlQWcSMmT2627M7TUDB1zoa3sJc+jUixB7iDxzjzJ8PUZD2ABTPtm69hO6Fw+u7LM
gzEnglQDusTx3ocwjdIDotPtHSIi8NOkp+FcF7Q8zVL10fqgkV9gDTs1AJ3Ri+LkXXljk979zDcS
tmFC0VBrqwIbUsCJDPuuBq99giGMWMnYIPps2HhHGjhICdfoI1QhclzazZjLI+COm1wswev89oa/
ZqZpYwi7+pre+bekSOafYujSA9IXcTAvMXaHuv03OBQmDOvf40LyrGigACTb169dfCMUBCx9VgMk
V1FldGZVOm9mravUcJmNtbxxUHKayEaPRtqUmFCN7HsFTC3zXtJEFUTfKpULE75pkt6CMrvJauKv
Oc2fNXW+hlnm7twM+U7PU342NovPwTcTXJim4wyhfLcGom7e4r0zbOZDInIdeqKKHq0hggqjYCQ/
xh6TFU05tFmqBv2CvbErK59NMLtQN8JSNmYnbam9MJUWYVpMpKmrdP1sDGYrv/CGABYnEIqp8WlG
rMNH2b74goKjeWNu6tOZHaFo/RP2xaRUou0wdfRMwls17nFyGiJRkwSnSECHsyBjUqnhBAAqncAl
47ipiKPsArcJwUHVrGGv4MEUjU3H35IVPQBQwoHBNnUbEplK1R4MOKS7ospABZasWxRWdy0Fc2TO
8zMiy6hmVdND6rJiYg/eqVJNBE2OAnmfsuWt0X2IelujLOS03nmk2aOWPgurflIF5qyTpT70Gzq2
A9Iv/pz2y/V5rJSpzggyKblHoPnYrNo3Csg2VCfcBntV7z6Pivgr50xLoE+0+upd4/dooFiSi9t8
5m5csqpd7w1k1zKcbkO53YqRE29yhyacLfeRlvNzs5ZHEozlfnOWjizQuG068hpF83BqyWzqRijF
gz5D21jKT54+7yed6deA1A/jic6+M+c8vVc7rfkrU3n3FWnyXnbmC5MVBjVYOYx42ZJg8U7hNPOe
Tcf9ghh2h8JCNj+WrQJrtWO56bJ5lSUA/vD0hEBJXIvRgtiLNl3uFMXQx53tySAtKS/T1JB79wM4
v5kcU98mfGykrhny7oci0aJYHfsrzWMyoaQntEOfuo5zCGeHuwSZLLSdOdGHhSJMpjutXKsJy+Qu
NoHzJuQEFNf6PjdWZY/gLi1teWZWa12UO1m1bAsNIgfGcDAm3VNdcvRM8zh/SBq2FLgLPnY1VBFg
6vh6pTMp/biXD8IexMd2RO2vVLW9kjD8WRwMZwsqemy3WJNgM6pjNjFiAfnoYpvoISqKDR/uqaxh
DO62byW8/h9dtngwTfkB1xtB1tZj4o8Kq8lbsb4p5p5f6coTBqTqcxlP1bHg1DuvfupNrLsRNaJY
PdGE4KkK+6OLz6bt6ehyckz2MSdX3ig/ZaPKMjeEXBJvurVQPNytQp6Bcigz1nBCsFSUQSFpHjoP
3WgTO3Uf8EXu6yri9BlhjGakQIUQmjI2SdcK9qRE3OZm1bdtbyLvi7Qf8iI5xFdwyfqHoptKph9M
DpV01gIA4F7IaueIG/lEU2U+nM9eBBV6VlL8+Hbhb/2pvWC7TLI1oJKqal8MQxGudKYkX0WE6x2F
uEHDFivIp7ahKZir5Rai8sqMbeQrD1uxhalejoSa5ovVfnXb5lF1M3jIKYWuTDNGR1X2tuM8iim5
V/Vl8yFNKQfQyWgfoPuCiNB0b+MmEujuQAI8JJ/PjcxzjcQ8/Ec2lOnJXgZkfAb7QcMiKJiVQTvq
9rogmLuUR8yLSOgmmZQixuVj1ZVRLwngnoNF7qWAdzgXYSN8u4+ji2lW3N1UfYvIRyKzwFTOB6l5
Aytx4yuhacu/3yJnIgDYEyaJTVfgkgqbF1laJmdufU/J4TpzfN0zrz3YOkkXkN0v2Tnw0sdnRMt2
05CqfKdF/boBirsdwwzcyeBg0s992TSCaYgGky7GKHew2cJyLT3gKMwpZLcmGgs5NlX2pDK0zIx3
2lVnhbSLRhLlO7gyxNhMnV7Sy0uzs+GvCW+MXDQqdxZBPcjR1fmYzai5mFuD/Axoz32sIvCL1th9
PZXTJ6/Ro9VYtKe3V7dst17cC1/AAX7rorQB9+blvYz6iOtiPYvIlEFANgzMgS3t9MyBOwvDzITo
+vYl5eNdXJL+KExIxhOq9ovY8lvr2aigXHY0paIehch90WJX3ib8m1bUj0vfTQxalTmo5q6A2jKV
h7ev/ofdzJyAGwCBdB5lvXzgkpdqDIw5IZuTjAkaOn5FQfHOCv/Da6XLrFs2Wnl/GFNxmuqwnKwh
2rTM9EcEqYMuX74xiL/rveKvdcAK6u3n0v70YIj7sXBhHdPd118+GI5VCWlJOURJlvc3YH+9MAMo
cUVIoJUzu48px+cOQiy9PUbr5VKs0bRoDbom7egXU/ZjK768fU8XEBnZ/pVzRJAyEkT5anE1CpNx
T23YYyL/VjfW+vNX8itycjzUAO/evpycMl6sLCSxHMek64+qDYX5y1cw6o5ix5XoIzdzpAS9F1QK
3qM11la+StYMDMP+Dgblc6OWV4g7fO4yJFqnbL4ddfFjcGeU5axsewehJ6eyr24LygmAJVYeVjiX
A0E0QtbESfCI8yb6NAXJs90SakYVVgS+bVdj3R5TmmRfjaFpwr7mEyno0yBjUT9p3UJjijwO0Kmu
Q1CuwFTYxt2sAQUf8vxvuz9YAzyRzSQFGZwrA6wD3KPTmCCEWiZjDrs4wX+VTo0Di9VHCCgAdUy1
jfIL4iFF7pvlkMPokLW1qiLME+NxqcbIu0yylSXHdueDLd/U7urtT3bJi2aJyEmyZTJX9iD9Xc5z
PW1aBgrDJkpiyoXVahOEVBJg+TP2143ToluChQ2tgxKPtQlnRfmYtFbxC26xCXcdWrUxJ92GcuN1
o47K3gILsp9k3ryh2hH2ZbLd0pIQOyTB9F2CpOA78eyMsHwZ0BzQUroNVgpBCUuV3/+3gEYvgzjf
kWySlOK96blKQE8NlWanexp1EI6pXR5dz+r2Wu604CWysJvhBr79Kl8vfgiamDrpSEsACDUvVhm0
CaPBEbSNcNS4RlOXrg0rIasm+50L6a8jDaNDgNHwNQCeOpeRhilI3OL+iAEuKih5Tt6jrULKog3V
qdjA9zgOXalMdpdb+Ms7TNu4GQzqfXDzSH016TPmj88Z+j5Hp6TeE5SAZxBOLWvGiuKd/vYRwhWN
04I2nBJTu7z9tv700RjgMQC1HBWQ8OXkuKJy1bUtbaK0L7UAMa0MPaGl8cuerBPaW7s35vGHrJfO
4JmxTU9r6b4TsV4HSAdYBPNEA+rsazQDtr6902haE6lm/dNA3dTnNdBBLgBDzet7V9MvYH1ys0ma
DQ5RAChUhEheLlSj1gYX/m/D/BI/LtHU2Coxltx6PfE9LbFo4JJQw37iiEAT60OJzny91OLWLknu
TTV5blxtRXqu3Q4ThTeCaCghmqgVQYfrp9vcmD+8/Zlen6PcMYIJJMQ2Ef0SSNBZi1OipdZE2GMD
Eu6bIUDaR8CipH6ilQ2CTC3eGVr+IeHnaqwIGDoAlGH8vHxNBakDquM6+lc5jc0WGUgK8QXuZ20u
sCYH+qlJVVLRjlc97akbz6BRKXuG9NuVfanXKi7ktBBwQuiDQSACywLQrmmtaGFLNtsYlJgpqMbA
sIYnfSPfOvdEKo3CSWf8HA6OjGaZRb9Wjl9MfcxQ5wTIhldhejA3QOaJgIUH7PtzAegK5xuGeo1m
u7uNoUOYOjKZj2cvsuSEEqDnw1kZ4jzbqAvonMzc/paVsJ0NXG5RmVDE3wwF5cCm6Wc8ClmGb3/K
P4YNBAcA8DATRsTjItVs3C1LO5OwkawDVlboHu01ypdQtxDrpbFccwZS5IJvfKZtTjfb4kNXMxL3
86hjP2h387Wz0iM6x/pSnxmNrhnkWLNHn3EY9L/Oo02z0TwwP2V3XTLuvsNM/r158+sEFmws2QVo
JjgGqnUR77vEZASLznFUORzG4wLJqHTkljDT6SbpvNL33K38y3RjJwALKt45M83X8RdFGccywLwA
h9IuIRSeuwhvXqo6UgumaLXeLfeaoN/vFtIOpfXwz2osDGmMVFxhI6vCc+SEXPADJSjzb4jgt8Go
OmWQbCxTzi4mSrgMBPZqflO18Vqs9RMijfhryvkDrQ1Noc8XL/k+jVNgko2cBlg02XOakpFayh7f
Itu5W5M9dO1sflELK2hU79hNONRY9maF2FbStU+8E/+TVjSK+hMccxFVLgAb4TBufGe5vc660CeE
v6OhKMWpbMu3+NupPDGrq/IZJ7mWIcV5QFAi4BsYGhOhJmMbbgO674lAd04V6m5D2g0dzy8MD5qr
8xhmUwHVNp2HuQ7A00LGt9Z+NPEqZy7e/FUx0Q+SlVmEg6Bn9Pbdv457rm6TUbDvVcrUyxJxHPAU
AgVbR2gTRlrMfFGGCrHSjjx3o4q4fCfqvUqeHdYU+SlFGTAHDnZ5S7+9L4iu8doJKkFa281ubQbJ
F+E4Ps9i+vPnHRkKTcQXkByARvCtZ845wLM2IMLsu7YTewswyw6oxnvB4/KgPN8cel2os3ACOpb8
899uzl7dPFdEhVtH2tKj67gH5KCZAjAuK+Rbefv1/+FycouDVDI0iolXxw5cPUjJeI3Nlly1YFhX
hYTK7Fk71I7vZZBnmabfM0iHGEdEAdEJkE2jcnz5eGk3MW3ssjRK09Q6ehk8lNTsnGAxvZBRk5fu
ZkFGkklcNEJUOBChjnnQcPu6M2vT+TqbpXefTyO09vFDD4t839oDnsDz1O5n9mhAd6W/Kdymirx5
tXfNUGXHyshBUE8l081tqELUOGnGTx22AorygB5ufpWPCNvUed8GSq2XQe66DUrWhDlfqbM5MBMr
99E7nK6WeA7pSLb7LmnNCHM64xosh8JERXzoV9VET88xIoj2vEMA5TCjFeyIcpF8qKiTww2pgaDA
8SsYU/4g1ZVnraGZqs3t+LCSqIVlgSiOk1KpxVIeQJDR0RHsaKtnzKmDSpTGNQBVCxyY8PLALtsq
rBozux7zbppBWlRYlimxgTpk6yLWwT0ouO3Q3/3UDOaHJM30QKE7fOPCQaL9s2nfIOEZEbLb1jsb
zbhM1GFTkoSho0FBDAwPFsqLtexJvoRScMqDoHAP57rHKECNVL3KZJtcKtdL9UPTtlUUN7PpG9uK
tEMjP2AtzAAeBA4p+Uhe73ROHmRF+neh5wYm760NzWLGGoMFtF8VyN8uARLsfFeFDBFMX3YlQtfY
lMcVM6ujJ38ek50PQ6o/Wg5ok3mxQZJYo7EfuxL2cN677zScLg8vYH9sKHYweQyBRr1Y6kROzTJa
4YZpt0UdBAFaRO/s3svgeb6EA8LQ8lT4x5fsFaowi0ZA4gIYyBtkiGm/Tt1EmdFsgEEGo+Xd4H/1
dsi4TAq4KLETXhEddhk2LiJUorh2bqedE7a10+4ZfnV+s2E0MiXwB1yDkZ6CfvZV3akx/laif6et
pV3m9ijAyQRZJ4Gnn0rH5eWqwsGqmPKydsLRbrDzXvKer40ZO0q8XDC2vKvGG9yIaPdI20FEhWlP
n99+BWcE3IswJu+BFjnaQi6gX/cicWbbdI7eKXaY20IJprXtD6VpdBTiar/tuinz/AyXx++LusV3
vEjzrl5AnVaD7n5SMGoJ0smBbjubeTgiYPCk9jqvssW3DcfKsITq/nFGmRQ5E4fHGVLn2GKVfXSa
uf2iJ6ASsCrXsmj2hnvDSRqI80rxTvJl6bzHF89IAotwFrwyGPx4dF8kf2s22GbLERqO7KrjbHRL
qDaJ5ntTPV2fH8KD+X2vzolz7FP+gMFj7HtYKwQ4OKIFTwoWGPQifAObn4OXpNLCKVfY12qPxIV+
asBiHJQJrvHoIiaTJcaD0Etj33TZdL1tKToTrd2BANgQd1uciak2whFWnoPmsFG/s4cNhE8tZ+yV
gvOcvgWdVI1B1CUUXdvfLfzNsLEnIBZp8nHFNBPuyFzcr1vzZetygyA0Xlsz/KjNxJU9adPpVs+c
Qdr+/nh7yRivTlpeJ014MJUOrWB4eS+XbeN52ChTN4XIsNM7GZXOd3K8f5L5U4n6CvIIpoYeB0rv
mb1CZqHj5edW4x4Emgk7dKUhcTFfRhWEbZZXU3qDhgxS55BgGC972w2/Yh8nPCaYCJvVgUbSCMUm
tSOhTn9veePdUOWpvjoA2bOG3gxbva0A9emdr9j1FwR0x3BalMeShnQgNsSd334D5qtohWgB1SZt
I8tlA2sXCypH18umnWKFKAWPH1w4Ct/0ZWYIxo1DixsRgRtrd4iGeVFCQykRkNna9EbLBxfBKRRv
8zQeYaHV5ecskfCOjG0nkEpBCdbKlVCfGxamjbBxBzguUDvWyDrUObanbo4Esqvt126MljXVwBKY
n+bJeDIVDW1gz/kUp9kPap0RcacOk6JBcQ4JoI1bBPTc+4F8cp8WOCXg8kE5XqVNUM7LENn0BiKT
kV/IYJKFjmXMfvEK450ezp/WDpMLk6Y3cedVUrguWcqMkrUDr/wE28C9l3ulg1PlzxoUxbc/lPPq
5EJh0zJAqNHJhVp6CWYuR3pV6jgQYYFT4f/We08Ay9KbBtVYX93KJTTUOL9L7SG90d2OgNeRfmkz
L32ZWjJ4F+9JpolfJy8+zol9G29WH2qgfBb7GlPAOmhX9vWUA3nlv/UbcsJA8ViXGJ/FgT6zm0nb
T3Xfbg96DZhPaxEq1Oq6P0AV05gcLtUx71V7j2txEqZA4j/PU9F9ZOCPDLOeTg9NlqFXqIPTEKZG
i8vesMKCsHULmMu7YiL7MMCPOXhiJXJs3oiKT+UcO9gVt7NKWO4bIcJe3g4T00Im4tNna2Vt9RPH
jJJObulbupOHWPZKwwElv9PVGol8hMO+GbGDYQAC8KhXprUSel1J23lKlBDdboKRo2F/Sy+IDJQN
sb2z0f6wWlgk9GIkHl2eki8jTY8xtigTULEuREViCO+vQwPN32qzDhyLDfH2enl9PaaKINJJsSjU
rcsq3RYVyOCttsKiLElAGnYDsDnvCsyRe0g3q31nN2ivE0vKtrNmBAUvwzxP3tFvRZILvK3Vk8QM
wTEZ+2wFGYrvpo2pJ4OoalPTGwScs33S22FTj92h6wkXNiJY+7pk8ztzxShgdmJ/oXJGmYuDSp34
1GptdoAStCFqWh4ls+vuY9kTrq1KHu6W9DHdsuIef5Xv6MRryGtC6M10Fp2tFd/BL2JwY4MKzetM
CRJ6k4+oTfRXm+3eFlMqQqYMJ8wXUKzDUVY4xXc95d4VdVjC1Y23G/pa+l4bFxordfeI/hyRSiHy
n4/WRpBqdXBCn0CUGbhOAbjXAPmCEWE3eR6nZMoSvKnTQr2ZB3OIaluephhH+f+fujPbjVw5s/Wr
nBfgBqfgABz0BXNOKTOl1Fw3hFSq4kwGZwafvj/K2/Z22e3ufdM4BzBsF0pVJWUyI/5hrW9Fkrok
S7hn+qIH5rl8VpXJ+UHSLWEqM+dbNvCczzWPeNY07R5lMXdPxrHbZrJ+TpIMKFnJnZk3fEPSxWzJ
xIXERS1mC6CAu/zld3Oed5AQ2hbID918hTJk3Zsk005ICwK13LppbLYHO8lcPiwcF4kxUg9008yL
SCJ83OneyahZ4Pc5v/S7yNu3hEyeypgvAX6rrUuig9ctMXgrNN/drona5pwYqIjKLqy4F/gxNWGk
50Gb57UcjHbTq8rZ4VHCx0uOzYawH2+Xz86To9zvZB1jfM1t88Cnc7jFU2NtOMF4ioXydkOdU7Ik
lNFfH3dY94Q4tzDENPL31oQ0pKu44PWPfaujaeft+Pp0/a/5Ppd/6HvFKiSJkPX+x//9/R9eYJr/
8IvNF1jzvv/RqOuPluiHv9Itl6/8n/7m74iD/8bSacATMJxFXvJvPJ1NX75/j9/z/3PXvH/+aOM/
Ojn//hf8buV0f1tow4z7LQBbPjPmv1k5DdDVnBK+MH5Fffq/cZ9C0WXojveT9c7fnJymA3QB+CiL
c4QwLM/NP4NPoLH4pZJGAoG+HMcoRjCQpr+CS+qokCrhUjo0SRKl+35us4vbkqC0tsKetJSJnNh0
XxCV3AeuJP8JcEDZ1wSEx+aBuVi6ASrfHOa4FM7J0HHIBAMs4j5AU5K8zYmEZhh5OGg2ZD9Ex7ly
MLqIxtQ3zPOs6FwJQVS1Ziv5BlchLteVkRAiwW0e0UdDVvQ2+DvdZxKT7a3RuQDqPDlsgBoQVZZ4
9oecVZZtQloQ9rUEp+Rr0hy8eTWD0L/3DSDO+4m4rXllToSp7+spJRQEWRjK4wGjxZ1l1rDbbCmx
fihhRCdif+176jwZBlk9gBkw0lGKVa3VED4tr9B/xolezcglPD7ptq3Z1zIObfxoYRG91vi30JR4
oSKzSuvuZJqHi+KSZFYvlXAIrcYe3uO0nQ7CEwVzLekkb+g+2n0T2lzcY6Xr7AmcZj0WpnMwjA5V
c0nNGiBeNZ3Awqzw2DmmemV95HVBSSAEeWh6leyhx9IuWHOTMXVSaSE2snWtk1kY42mc4CtYBVD9
eraT+WwlRW88mNxRQO9sVUdb0FWW/zIQoHFQNeDWTe4D6lvNJELXhDQZGkkVedQ1yaFuW6FfvOV1
yTb1bJE1mOKD8B5b7CFLPcJ2N8Se+cruEy+lGpYXKz70XUzmQinHDX+NfQNMvd57mVeoi4GJKCIb
Nx6MS+R6bJ41FzJkOqY1wRULNLzXp2uX6D9TsuY3ZYaMauScgyjLdJgZkhk0tUGWXN+q1UDY9Zmr
mVxAKxFYH+xum2SGQj2IQB0QkDOiwfV794HBKjlOmoGzcUFWazlpWESJP1Ba4e/PhxdTWnQ2DltQ
ng8EfeLTKIpDOTSHcYrKnZbrxbLbMVeLhnljMcA7RaZVHh0emyvZBtrBmYZsBYWAl66uvR1mo8UK
veRfITaINHvleNgk59A70aAAt7IBMpUDiRB5DGfX1O340ya/aOeRtPaSdKI8D1Ym9v2wmKj8Ct+/
H/eBGNroknnS3UDFrK5uYxNmXU7s54nV3cxs2BZBmR4+Rfn0kHXwSRVZLwfVj4ASXLc5Side+AZV
uHYnAojtKsW1nVrETBgZBRPhX25khlsnzAEUlmMWoKcygiFklGB0/almP1yjY2fSkirRP+axvBtk
g7JFn8egx19C9Rx3lzDOW6oU1VGroOgSRYq0yuQaa1aRGq50qcRludpDWcoffZ/cZegrAhFiT8k7
wlPKtHUvXcenLPI0hHr8DrvtrHxlmis5jKxHe+D5V0CHRBF+5gZgzL7077hp9R9NmvCkV/JGOi5x
ZyNxP7oPx7TJpp9u2d30LFBX9ajxzkuShzRCJTWEwVEw532HvEHg5LZA+VoJzcesqvY2jTUXUxg5
gDT602p0XbS4SsyvGt/3Nk3Dmb7MrneALMaTF2cowj1tfEBf/OB0YXrMRUHQtJ4PdIeNu/Hsyd4A
ni/vm5bgayIPo4BV8HxGt9Tb4EAnsY+NEMADg9p+TWiKpa9sG264ymttgCFhquck7Sri1MPxTJa1
JBjZzTZ+LMT3rm5+yppAc7336uPkhNY2NsBb0NQDrciG4k5AEsVx15rHCWXoRyXLcqvTu/LDQ9K9
szs9QpwLupAngZOwQ8qzEar2XkbfjD5lNiBF/sOteveXec4/RJJ8LfH+OOdBx8GOkracHfDSNvwy
p6yqpo7TWI8PntkO3To0xsJZd0mlLi0ek6ex6mzOuApnwWjVMzFEEKkey1pTTE9y47OPAH7dMmU1
jE3WCTQMJvw8zFG8+4j3Da6pUR+BQMZuSAPNgreAf+oZ8UH0hTdeJvz7oB6zeSQ7x8quCheSRWCV
7wziRiazd5rnPruLPZIc7VqGS7qmZYGMNbv2A130UpjFzkvWKhJ5ykwh6XPxKwdwsTx8Hy42BT/M
2sM4umrXc77fgKKZtjnZYgHRzBOx5a5/BGpCHotJbWflOMgYL3TPcMzk2oEJigWeQTqlLIi8jjqE
JbRIEXVzb3VexSQeKePKGaFp7j2n0Ug8Ggza0R0iVqBoE9a7faMrUdy6dkJeQ0OKGxs37QcKL3Vs
W9M+5FFVz6vG1rVrljlyM1WduBSqte5aK44ecHxvZquhf0hgKxrlvFhkU6O6FETPrjw05hcksuKl
1KRF2qxXg2WtWY53ZUsUGAtTqcfd1oq8h1h45arFIZqqG9LO36vO2PUxDgWTmfxZph/DQBetGd5t
ZdDfCAadazZS7TXWM3xjFS8c9caq7BdYCpN1bQ9TN3mnXEfDDcwZmNBw7LTyao59co7DIkb8bTl3
QxLvXYazB66VjBmUkz83rqzCANBtfZjdnt5DyXbYyAhTDFaC8jVVCA10U35AnBKrprHxK81YcA2e
zUvt1sZDEonvLlKFaxXzyUPF0p/bTrTESXsxeXkeDdt88AhPhJw+AJv5zJUtX5kHMyPzMtcHYGcP
4ixnOZgcykJML/48Gf3aL3T5roDlvJEcZM8PItTMku/PrdXKYa3xZlhRfPZkZxHNVzofYxq6i8WH
bUIEvPmDVq9F5u4MEGSMTux8Dc6lGxM8aBap82BZWvfdQn0RZKZfPJjl1McblwXtTkAWX+V1L8gR
iJtTT/YuvCG2Yd9E4UVX3e7sE2QpKoJ65J7vx2jt2IDGHUfzHmsmHYGdWM47VW3mcp1MkbEf9To/
JiOIYt5NCHRBm2vZlcyscVyx5rLID22yRKcBWrRxNgVHu+Gwk/U2mwjuizixUE42c1+v2JtGZ1BB
Pi+nmXLtu8jY2SDXV1WlxcsyT/7RV06/p/QiEY7Ud3Y6sk5hGLHp4YPQl3upfPLcJw+z3QYeUvns
CDwbmcqsc2UXwzVKff+1b+mck8JmXtKE0XXWSFsILL0pH/g2skdjnnl364SrabZz/eh4I5Ci2hYY
xL3WvY2zfChXjU+oOVCMdmM25pvCKXVk8IJ7gmjx9C3vEvdVhePPQfaaDstsGPaGXm5NlXB1jSIV
uyxT0ze0WU0Mch1ZFBRHr3jH2zo8kCdsv4aTC9zbLIZQBlFreoSqYGDbMxmyvs0ZPmIuJe0NbH56
TYzQf5dtPT0a9jK6YuieMcI3iZKhCgfSm+pDvmEGbUaBUWUEJFmz87137HQvtb5jfsW8fNqIPuu5
VyuGxit76tQ33Ws0MjvAAgRlmFp+YJZhRsJfWp/s3h3XOsT0T71o8B3oXeu90LE3HcI9U7Nuqoy4
5CAxdYLU+lEBjpZTUqyk1rAZ7bgs3pgfFQ9i9LLDGGI9syM0i/hwbIZgdlgCpvCpxIJx8Nsjhx6g
F10NUw6ArC5UIKbR/Na5UmX7yR7jD5VWNM1FmA8nmc6EVhMjhrUoc9v5xqPG1glSiW7UxPGyRXXi
ftLOGrdh4vTHODWbbMdean7GNmbKjdEBqxbRpD2VrYjvOqf0PqrJ6B5w9DFkXB5JmqeMcNjGj/gQ
FkBk+cjXPCOrhtnULYYZuJF4lel/yCWLgq6LiDxjbB3dYR2A7aQn2kWlE4e9q8dI5qY51352vV1i
JytMn7DUVhfn2U8Y4rHUHE41Rre3ObasD8aMCo9eatY/QHZnByJ4w2xFSG70Wk5MrrcZGlV4K7b9
00yGgSBIzIKboksw2teJO21CaNVD0KRZ/WygdhxXWjkVG4QkXhVwiY4bP/NUTHXQTuz64rm7aZvU
vzCs9K+8PuV57AyqTqdt3op6NDZeaJXggSleJAz5Wr4VXdXVQeF1fUO8ZyI2RjROh4Y8mZ1VcAKs
U8H4ZJUiVomCVE7VBdN3cukTM9rXmtV6wWhH1r4pgcWucjcfsCWnWWeu4sRmLlQ2nf+MaYyMCFG5
Twa8yg/6GKuCepfYdlDDhlM8CklzbtSkGLR1eLBUM76auv4waF39WAw1CQY92p8LZAe9uhuyKd4P
synesf4uKaEq785JZE6HWoyAPSezfe1rq/05RbpXrLWx8h4qHdfWbKfRsxpzbqJscOMDGOgYFa3r
ERWHOS3bUghrp6hC17ztpVYeYiZMrAys+KkhuOaoSqtrjhkcihTeKZTgIGq88Uw6Q3NxPWwNOcw8
mAXFFOAEaA+uM3hvYHWmh4Zya1ob2I8PtEpOtDUmKz+gwS+aLWS+Yj33PJ14H1XlXmqD/csaGwFE
M29QO70erXfyU5sDRILqrBvZFIy+q7AZNfZIHIEtqcBihpNR4NfadKc1hFskuRi/u1bUfUYy15Bs
pV7RYDwk/BhMAJca7eyAeans3BWa/no9lJrJAEKMLmVRqp6jMSXQkpeYjEDflym9tIxhfSzZkkNA
9izRfdEwW2vN9WpSevvu0RZ5asCEmJhs67lFfEWEmz9AAlKfPIKJdyzxFv94P73KygqzS6EVDs9w
s5ybMiHfcc15boFtYGV1B/mZKmCgE052U20r6gu3WqLxqIoQwpjVBvX2yMOc+3Mg6y76PjezddN6
XqZvsJnMmAyLKIvWBZvHG3RXtQ6EDjj/ccwHLToAvWniDd5R9U36lG16nxZPU+3XP0Q2egdd88sX
IbL42S+HnixWUx93o64Zh8pgoOo4U38gnt5bzbguf2bGqOiIkU1ifi3KfFrVrTeslRG2SA2FtuNK
qtfsGOjjdJqxwnRp8yOGKQjEXPHdRiu/+PqkeJx9A+WfSRMZ+c7RRdewVTmLJJAg88MwKf2cM51Z
m1pWBX7YTuSUTGl1bR0//F7NEr28aOqHXJ8Ud3bb9tu+6jT6xc5KrjNDKRblcf5i+9pwzgnUeKyk
W6IHm7FB8Vrrl8RFYeeXMjy1uS6OAx/4R9VR+jdarvaRO0GYSqbyZ+W55UWYjXjksacSTu2jwVT7
MBlh9xp1g31TOMZ8484GClJh9QfU+XAYOqvcmVkdtK54oCZv7pFt1zeAFtD/9Fa1z5zEedN55z5C
C8ohPZDYDondrMPZyG5lXyZ3ratWjKkI0YQgEgWjyZyBONfop2fHTyGiv70t5KZocguVnT+uKvrM
jbJEcwuL4M0f4JPUWTvu/NhvNqyMcO076I0Ym7/4HFiMl+V4EG3y3XDZDDCtALbWpDJA8049YPZH
Mya0Cq55fhN6KcEVZZysImPKv6EGLk+zTYK2Txo832Te7hGwdHt2uNDuO4IW+HnarZvY4DnhbVVc
nv++jfsnVYQubETqrONtwwZz5/yyXNU4fsuRg+RgDolJ2blUaZ5VRWc5lva4EjxCaoUSwQgkUQ7b
TPXuAbBc+N863v5p0Y3O3EHetcxW+R/L+8Wb0vQhhlLiIw4KhGQ6tN0Ho/ERNtBg++3F80rDuSMa
2GWTMBfjdVAV/R/EiY717MDnO7aH53GCp/wyKLOJtkXqMz+zYlHU745AEby2W0281Lhw71iq88o7
Vv7q1aD2ra+BXDEOxodbTmW5MukaXxh/EPLQddaDOYza9yYOKbx7QpBd3eqXoKUoee0SazHDDfbJ
1xOGAgAXXghW50FJ4umeFJcUigvWn42a9ewG9ECztlRlUUhY0WXEdrvqkCtdXbdQN2iLrVOfR1yH
cHO31pS/mlal33dmdHRHgk7NZWjpLuNL+TXJxBnCCamh9443jFzFVX6NPaOvEShiL/2n/BqMmnbt
fkKJ8u4mkTXXOZqNF4SEdR3UgGgYfy0F+9SJHr5Y5CVEBOTTE5wenlNSc6nuja9K3/+q+klzoQNI
hkx9F2XD2ckG7JJ+9QlGV1n7EGtA0OGVNJGSLe0E0yTnHQlDHojM9w5aaD6xIOkPciLVnFQCsclm
JQhl96tFr0DPghaB9sVbOpli6Wkw2fPLpc+B5d3FG2/mfk4rBbvDGOmIlt7IW7okgLzJupGF2Jl1
w4xymYiuOE20j/yryZqWfoucAOfDX3owc+nGlMZ4u4ZSochY7mnXpB+b84Mj2uxNmLl8JzRC79cl
PKIJTHrNiySqXJy7mf5yN5I3g1rQr+VrE0qn/NRip082seijn52Fbenu339ezX+yZTBugViIPdBk
P0HAHduQP+4w+5KgYJgV/SGh1jpJbYqA1yT1um2s7FAWuneovaYYV2FfhZupIcUvr8LbeKrwrGrO
iAO2i2qmabMWrZkAlDIoi2y80vUQ1mszJ31lZS2HIEqs+sEewTxIk7iUSCUjrtzpgtDwMuKVBiUw
GsOtgaGuY6Ewhd/RfVpbwJLOwYnr7B7SGmnNk0PIk2M8SCtGyhjegajDnB1GCDKscGvo0QOfceuM
S/hEY4Y9W7P1gRNPJ0SAeV3PlV17zj5OagFzw6FA5e7Q94N08zvHSfU7PBto+SpbRI9Iz8pdBHZn
Q0qEFgXk6YzM3mBinTlc6juvaQGyUMl0xBxJyDKcq/6wEVOeHedaL4AUGxAdaMBl+en2S3Jn5vUU
kqK7M/2BiKBoDNeVlQ6Ltihf+7hTC7zabvgWs1V4mwTA9dVYVM027LJ4l2DTz7h1bZedRdqRvaWi
fekJPnK2gwpRiQa2gSrS4bMIfSLHcrKvdnTCZbKeWl8tQk9EhoHbk4ru6E14Hw5+/FHA/UF3GSWb
MCy168RkhElBAq04EcMxT1FGmHpinBktzjyVFJ156k83iGS1bz4suA1/Xcd+2CuvWZJ6JnNeWT/p
KuQTgM00GAjAIlZCDvHWIbAdU5wYtgqn2dtgGsmjFrfmc50ifsR/q8eraqg5mqYxvZ/bbgkUsq0b
wSm1sl2325BjJXGDADBxYyN9KvUWQwz8aFTv2EvtY2Lpdk4T44S3WKT0nePGOp9rP7VuZVE9+P4I
3iZnQOF83USIu+x7R2ui00iwdMF4R+/DIMUy692V2cLClssSyfjaJxnd1M+r8GvPpC8rp4ap7sxO
e9lEhW3OVspPVApgqTQ/jK+tlc/+yvzaZLVIXbYsoN3n/GvTVRIBQxRcMi4IB07vcs3pJt8ipnvJ
3kK2FJ0xJhv6ZrnHPu1+nAh7n0yvphBg25YuC+1ANhP/TWdgOSeodc2hySHfjaMwDqiqOurqmiD7
oPdnRk2wqbJ0n3pOy/6bAYZYNyQk31i9RT1Rf810p2W8S4DMK8HQSHu76BFQ2CsZIHxAzJTNkJsc
63BGwT/47lYaVb9812Be2JTeTDErolarxF5mqn3/9weV+HV3CQKQKFrTtiHiIlxbdpt/kFroTOYz
RqLuwY+AR/iXOmtu5XD/9Y/8qR33KfneEOjzs/vaUP9tY/21hf77rx6rgv/8+iX/j+64kT6zVP6v
d9yPTSL7hjfk78EAy2b7L3/s9822+RvxyVRSrLYXH73L+/M7pNj4DcUvCnokIc6y2+YC+WuKpf2b
EI5DBcYf8Yi34rd+TwYwTTIxfbQ6FGbmQkX9U8kAPP2/Ph6sxzlcqTsd+kVCOf7x8ZBlpmmEQfYE
g9hq1TMDCLTR2xcD0xRIYq+U2BHL6jhfcQ+r3Vx1PybTfEFg/1q4uX4Na3YCoh4/O+ZucKKKftNN
Tr/WNEPDC1uXDyQbtzcLlyKoPEUMPWoOVCrpPeJfNhLg5fblAniLInkGgYTsOVEx3D7xWvnMMJ1e
XStb/1FIgj4U2vg8YmRRQlEEzKN9MsVgCYlbVlRa/Y2mIMLDw04A1C67YIix/KvR8C1p8z0Kp1uU
LwNzlxEIUuFEdxEbzTW8RW2jA9oPDCstbyHcWTcdIPuj1KRzG5chdgrp2sViBVLPoR896kn2PuIu
yuD7EdbRKWy7aP826TRB+EevtIp7Ba3YtPsrmEOi2zP7VjrGRNyb6LdzqCqiCHyupNpgcsK1oggw
S4XR/zR6/9yqyNkYjeXe0yzoK1/Gm7hus51qsUoxGStPblqBoJza8MNC7rN3MGAcuQzkGsUkEXGM
GQ4ZTJsj4Fzno3PUt2byY+gdc70wO9qlweH/lZb86B1fO4XOQFTcKJ0g4Xpcz7mwT3NGyrsoqh+p
0Y07jczNS6OneDwi9J59atA56pW3yvC4b7IYRNTo182xLibz6rXzp5Qg2yqcIJQoffZqVerV9mQM
HEfR9PkpfMhWv7XrrCfSxY7RH2kZ7Pr8Z1J62d6t/G9+B/bKGfhy3E8q3o4Gl9hQ6MfKhYHAV0G2
Qmpxk7j5IzO8R7dr06NHtCqd+ZQ8tiG4w8zFl9cis8UPFeVXrlNvZTAJQebtW5sxidtVJ+0n14Jh
4UaaOPVp/cLz6v+Y9JJET60szrNZNeuii4vNINvHUAuhE0wbp5pA6cztczrjehz0wd+1JR0Iyt23
vJz0fdq1V0PIiZWaKwMntdptQUf/rEdknQvHo23yH+Em3ZUWBRK9oSBJEv1COxRMgf0BqjN5aFGI
U5USeldgdT2UYcIUFBCWvLOdiSmq0LR13GT5xYc/SekVjQeioOSW/UhzYUs5HEllS9DBYl7I45jj
zG93cydPC7UjBrzZUCGUVXptU9vbmZJJEpEBz0bUTg9spqLjiDyRfU3EqsJ2AG2l5i5LhuI5T6H4
81aRuCfU0LEe6Bjb9Fr4xvJ42ISZWd8mXYuURY0OQwxW/VZgoGhZ92Hzo5INWRygs6A2zv7Zwe12
H7HEW0tCHzZczNaqa50jZGbrQrGFKTUUTEP9kRRQI4/Z41AM6umMPlpz5u+d8vdJx27dGd1q7+lp
lwVyNu7DrIMopyURPPOp2kKjZFrUhu5qcKJ4nXUjzYwjabPMeAnrKXIqPKXpztoftf5Ftb7z1Ee9
u689Fb7AYEAxpqMXFQODRMak8QGLvLqpXZE8Afurb1kB0gXGYjav+WxoZ5ZgMyCFPH2hrHnR46bb
Vo5i00CwoWynO9kN5g/m2MOCUxnXWtIi8UOBjJttquajF2vYYVv5kYh+/DFYbXFxpTWy6XTGfdd5
OV4JJDeam2dbY45ePDuXZ2CzN+AQ2IaxAojgb8I1IguNTQ5r9fpmGkLIDMxG03VBijjSuti9sfMi
vRvnUN6GRpdeKPuMVaX3t72TDIgxuvqFFWEfmBhVz4w9+1WsAI71CXCIolW8nOmcPg0+30Y+qvka
xvP9JMpibTIpWFdqTA6MIe+5hzTwESFUPV1EHw3Uqb2Ra4/RVOvsRktgkmbZXarME3iB5mQNXphu
z0xuCVqBOxXZ1b1IGa8VCWnujeFqcLVdM4AkEqIzNxQ9K4T7Ax6Bfs3kTKzDxCNZo6HemTTGp7D0
CL8soGcNrsUpnIgfkMrKte/kxgoB2n3RON8T08P7n8LcZdaBSUOXqDOHdFzCD+fN0IccLyHWpqoM
n3HCcysu3wOaeBaHCWDOqvPNF2/g05wL09kAfPBP8MAQopiDsJf4i2j80CD7kpOJTP/RlN5P0aan
Yuw5faGOjjHjftO7DBg6SD3JLA0zWzyyjo1R93sZqg0tvbqTIU+u7qTPElTFpjZhwvtz/FyUzk5o
Y752uBNKejj/DX80wANfflYTD5TT5o9DzTAgnRTkmlw/z8N8Knyabm679AlKrHnAq+ivmuWd9jIV
bq0hMgOv4OjpWMGW5gwZqvo2uGbIi0qE6CY3XdafyDkZLLCkg597h/mxOXl6hG0Vy3nCuGulwsFb
VSwe6XZbZNZzWcIlc619O2TNIzLwbj23QCEcxCt7a6redY1TCMbSmlDUjdOJD1Wa+9EWn0VfkonQ
GSXGYfEXm8efqmT/dY36Rxnmf/zPit3dj+pM0Hn7/0e5i7NlmQX+1+Xu+T16X0I5fql3f/9zv9e7
4jeT0R6OKMpgQO4O/cbv9a71VQkvZBkSJxjNUWr+td51KGqReRJLiN8ewAQSlr/Wu+I3A28cT7EJ
nYe/0v0zUk5SoX6tdyFaE4kJeQgIO8LQX+pdaK2mPjBlPKiEqNvSfY9cMoAScHPn2FbhbZL3AhZP
QRZd5qwF6MhdrU/5+2QL95R6hHRMrbdLBdABxs3c3hQcduk9Rfha13njUyz2iz9bAQEcM3u4H+h1
mXVbSBVlnz+0MWbT1G+avRfbb0xXV2brnFTLQtUTzKtg20GPCe977MIO8p2NTtwPy7nwaYpDb8tG
Kw/cQtwWlnLeXRLId0Pmb9oK0WPm+fMpL+Zi1Y1dEeSI7BGZ4LjQvHE7tgMR7ymh67aHXgsVn7Wu
Scpl2eouFECNufZ4X8c21aT/OZITPMriFvnjRrXmFV3+TdXIaIX6ZwU676cwkumoxSEJuE3mzTsz
bh4SXtsLwbgVGFxN7mh5nyadO14bb3vBi+l30rpNFT9yYmVnuwRspaEAKGV9skTfrjy9KnbJ1H2n
DpnP4XPrg9NpawDLZH8cbSPOmRF26A3UGoXFJkfuVRd2vTK88mdn4z/zHYwmlrGePAfYYfpY+9Eh
llyGjYvOAm5fgKWZUeec7jXV32umGLAYtNNTn8ziYLkFaX7mtE6yik0VCp3JraN9UUXxAwaJa2wN
JA9xzUStnW+nSXkYUgv7IlgyBDljqECFCCCxmJAY0aFgR6IuDiaiokerqK5WVtsxLYbdr9MiVg96
Hs4oEtpO7vCeRJfJOaEFeoLvCYordcq7sdG0FSChU6TblzglgDtzXqJcMUSSDIj6iRCksbmNmvag
Qd3VKQHGCGolahIlVMJb1Z6bpvuZlQ/MliW3nm/thSvzlaIpQdO2sadhpSOPD2rf0lbhBLVdmvVZ
Dfotma4D8pAy8DwPh4w6TK3+FBbPzGHphmKsXZOz/Nvpoda1oMml/gTcNVmRNiVQUaJG2pZx2a6Q
cBm7GjlZKYx3m1X1zWz4PxmDnaxsDmy9IAe6vrM6D+lXukbRcG3m2Hgb2HXrEKSSjU0Sw4Pv4JEO
wSEHpnIFjUyjXdjUizu25OhWfTSMJXYopvF1fwOROOlWrRLOXV5b8miFrbpJ7cZ7Z8EWYxYpoxsA
od6hNJr+QA5H/pJaECKRYbXJbWzG+iFOo2av3CZ6bF0m8jyq7YEFgHpjggnKqR6ru9ixhoPrlvk3
rkiXJTVupVzPMirK0rmJncq/wVrgbA1nHLedYaAX0ObpVAx28Th3yfQIobU/pig/nooGtUE9sCoJ
Guk37x3l8ro24gE6qS9OoDzlbTZ44z06TessjLk/diBL34w072lbkHTBpHVu0Jdmhyb2xWVuqviH
ZU89tECCST4xkNC9VsxjT8xxk1Mq/fFWhHl3k4eeQbE3DPqd5036dbSG+gzY1rgtsip+oqzyT7XP
Bo5Hxb21tFG/Leyqa5mf4WyBaenujNzMzz4/4DruOnWf5rFe7v9wy/wLiaP1NYX4u8SRGQj8EmYn
3AIE7vn4L/9xSpHRRFVWO7P9jaL8LO2mGg5pO7RngtRLegqgYtIYx0CZiL+IhSVLHhUPA2U2iHbX
PzlDq21zSzHXc9NFl9kaFczIRN+CjG9X6EMilGI9DB3QN+LOKfX0ptOLM0F/2Dlrf76jfadcCb38
pOAfo6SOnwQbc9b4vtjD/SlWzDVEECvx2DRxHPT9WFycPsLZPqo+fJTjaGoE9Shkgq071+U6LvmL
A+o62hIHmQ2+J+yRqzYJh2mnF/C9ibazqzc0X3Wyroeo2ojZKJ8AqHpvcJCORNWBMDcBY7oa9Niu
XCnLWUuSSld155brRM+xzBSkCFnk86oCmXDfW1c5dbexbB5Cgglw7ukd4x2BrjuZkLGHCbkEZLlZ
oE5X7pgqEtaLm3a2h5uwqW7dhI9/kih2u6j0xpJA+rRv1KZgUhDUoxN9jwcxoi4b7a2GDAOwGAGK
FaNdzhgj37pxll7l7ERr2Uf/yd6ZNMdttFv6r9zoPRSJxLzoTc0jWUVSFMUNghQlzPOQAH59Pyjb
n231Z9/r6M2N6LvwwkGRlKoKme9wznOyu25SzuwI4KM00b8vJhJTTvgIyA/s4uYEVcg7d5YIP4ci
kKcgsqu7BCf9Q6Hb4hIm+PeXECjaI+/1cEKXEZ2VYBFMtcnnnVK6+SBEvjcXhmOE3/Gd5suh9odN
PT8p4/zMuPPTI+fnqJufqLRxESv5g3GXoNi5llVUnUyRcz+HTc8ilqsStk+DZzdDtUHGDiqh+Qn2
5meZrHoA6k6SP+FaGs7YXIJ92RuK4ptzACuadxwnZR9Ls0iWfZXPn4PKfWQdn75G82kyzefKNJ8w
5nzWWPOp087nzzSfRNF8JnlaKfaJq4PECGyOrAFb45fanUj0Tog4LFsVHNO2C5d9a7tvcSrHY+lr
DILY/13CjESbGfjTHSlA7G/01+F2wO626cvIvvCntfuuCuylXoBxiCLwAcuRQVYOYa8Gnt9MHhVK
4un8s10vQWYCOjNW7Ijg7awIerCzpR4Y9YiVPsz6u9yJ3aWwKgtXGo3stJLeYHk7BNXounNq/fIL
89c648ckZYsl2kjaXRHUfXCSqQhoCBsEBIuudfsOzX4OBb6uIoAtItBwWbthOAYrbxyqACq+NXFf
s2cRiHDnnqHM4wJqaWvcG1ovz24wWNdBc/RN6hnEzOP0e2im2kpwgviZ2BIdkaZrrdbZ2fhM19Az
l0zXsAOrleuxbVzUzhRq6y5LqYDoeLt06XBsvkwp2NUlzh6ds2WMY4+PmF7pIOFa+ZCwSKjg4l8d
f8RsE8dqLZqxRPqc7xpAfSyi2s9tf7InSA+BL86O65VnE/74QmKERbBhIHqqI38JTZsFl8+mlXiP
YZUVpVoYpsNMso9f8RWqzRirb3puVEu3NnBhjPLiI0G6I6tDLhGSvUfOOwp47zBKJnO2M8pV33IN
GAUQWWIYt05YXPErPMQFg5ghdS+6D7glzBybVFXWy11lOsfWHuwda0yQTZFxIGDlAa0jd16kGyeN
+38tpvJb2hTa/B6hPBtLkhBCdeE6/zzpZfTDQkm4b7qpX6i0mI6IHtRiQKH+rLtiXMV6Nf7wClxN
SxjFpbFs6lbEOOYj4kz/+cbi/+M+72/XGue3fN5r/Js2j2/7tc0zPzGyI57YhW3Ggmnu2P6VvUha
CptxG2Iw9uV54fFbm2d9YsPAdgSFCxgBllK/t3nGJyC3s5PBmNGUBo3ob/bFXwsEnI9/HX924wP+
XjA4mKYtfg2wIs+yhA6u4M8Fg1U1iAJRvO/iOsp2I+J3gmq9g9lOLCbbAIog6tOnBDfB1sSTvwzC
aficNS22Gj36UgdeddYqd3oI/Gw4OlL1D01vAsPPKtBhOnW8Yq4qh0IwI2dosQhr/9mUbnaGJbRv
avbnJoK5IxkmDxoJHmxGh/Dd0qh5rT5G1tKnl9hlibJIY9y9i8Ye2wXFK7cm7SiWV5YYT95IizH4
rb+Y1FieObOGcGVVI/O8sCi4LH3mkGXi7LTcM62d13jDI31d+BKV5XeMObmzCloD29AQxa+RjN/x
oIgd+s27OCctPQnT5KhQDawawyQswBx/zAPvldnlFeAN1uINopCHGG3r2cNONXaIZlU225Qii1qh
VnjFq4hEmDB66blHFjGmqZQIgTmxoVEVoitjL8iVeI4dDymp6IJNjc+Oe096yYIetXwQKv5QVmOi
P/FBaIQj3iddKJrBRrxm+sCcDJ57T7ARpg5IusFjrwY44Up77DsnvfaprW1TZfn5qiSO+IoO0i0X
DMJZWCHMBout1/PPlIo7jKM0wRl0q1CjuVj1JaCKtjIzDFS4YhgWp7YkpwTT2b7mZD+WQ9rGG3+S
jLtNePL+cSK3r9+EruYd+6LpvrSy9sm2quwm3Hoj2JOqtSq5CL2psle9BTADVanofbKHkJxDoDTF
N7syhuccfVPP6r1xmDU6FQO4noAG9Ena6F2AOWFPzNhBk2rgORbHpZo8XJ2kGrwwG6/PE9I+NgBF
HMwaNp8OEdCjvmqVhoGrTWmeSoTiJKv195ZpNPp1TLC6LL24IR9BmE7qrJWpU/B6NYXzQ1w7PgYP
YpurA58wAwkEpfa0okSRpBcodINllB0dUjKDdTuWdbnlbmx4z1n7HdomoZRVek3iLjaaK6SEvZsI
cj2Af+EoTNataDOiGwy0nI5DTW7cwSN4SRvnMsRznkEkJJVvvQtbmmSrFueUqJdZN/LQz213aT6i
t1mPujneRXMbmxHHoLrqFAfEtSQFQpezjVqGehM4IFGXy7YueMukAsiTjdk+EIlxiUZD+87HeVWA
l2bFcpEtLn8if69C4LYp1LAgU0psvIxVGv/UH8Z0zUgSbly+B/bpS6bJ+NoIsccKGK1UzeoFFoTJ
CCe2aV5ZR0ZpAv9c85l6NBfXHlcNFCAqYxRWveUGu9ucoDPCp8zoQwwKTsxFaCDKxj2ysG1k996I
X0nPimY54shjfVRob6aJWadytqipQ2blhVogu5kVLCKfoZ8rB79AxVTJKHB/5cVZRLH96o3BIzkX
0SrCFrVVPvFtBIlvEpOMat1w2iWSEufbZE6UQ/q41t2hOUkZowT33X1IVNW+t5xHjr4zcU/BwqhG
iYoaBCdCsTFO042JwWZbeSyn2MdsTVt8kDregAgZvweJf2+ECkPXBH/IbNwnjb3vd9W6yXs3BT/+
vj+Ut2CD34/7uT9EsQiSWQoDmJbj/KTFyssBu1+kezstgLIZZlBDvCll/RAMpXUfFjZPiTZ1yEst
JKRnUQzRCxgTZgxD39s9y2D2uVTTNk+dXfgQ6mTZzeqlpB75XEYuZYyekJUzy+2eizrXv+Gg5XnW
awUqhaGKUy0YvdX2amT3JsmnqvtDoodduA0DZDL7Wrc4LJDnHqkSe0hIt9NEu50s1e2UaeYDB81e
yJqkHR1JoazwFtR1Tt8msNKwBokf2lhjBIUo2tnXVcUxNTdd0i/J7WiDTYno7ZQiXlaYtjZdFM26
/v6EQ1YdLZEfZZyER5bi8Ro/z7DEvRQSIhh4S5njpMD+9DDNbSL0yOZk5761rSriQ72+Je+riFCR
D/6Wjlse0F2233W3yNHY05hWBsiKddJUIPqaBP4FutHC65b2FJEly6ArWtkirvl0AyGhvyn1OHmM
xkZXxxEF0zKNFb0zMWnrwQPFICotW6HDyp/Dufe25y68oR2Pijo+joFuXvBxIBR3/SD/yqGAh6Fy
po1FeByEKvCEvKFVfI8zyP0IkFOCI4yvdVrIgy0i3PNBFutnZoHJHS0RpWX7S5lJxgxJ6qg1jiGt
wj1mIW3rsJX95vq9toXj0V7wkRFW7gTBN7+KeFpxY3Svo8Xp1bu9vPetTlwjZrQ49PV3M/X1nRia
jPmshTJBZvUlZdaA1Ftu0wyaKJ3CgduuRgKg9XSjEGTtoYaEiC9g2chVREOyqNrxVLbWSxhMw5pX
7gtmQxjHSYQEDnfXGrNcTwim/pR5bUEKxbDD2gw0PYWePBgfgdDVxq60b8SVsHLNTX1bhu3BAMiH
EOyUSv3YZP4XPzBWGGz2yKPe2dcsgsK7E33PVLPrrM0wdR9ZOOh3MFi+s2hmq9WV5kp3RL1xB83d
AWx+w7vVHEKXFL3GTsKPEc3Yobfd5poVctzjh5/woiCPy7IELEfffKNYtJa5ZXz05hwXygJuybKe
XEs9io4m3qsJa802G4V+l1feOa6ncWkkJCnmuTauDEcvNkZb+suqY1fXW/XE9K1jadin4Fc4rUj3
Wbcuo09YOkXZtOep1GuWheO4dcyS6eQgH0lSHM6prkeARSSzEn20KT50kokGR78mVt5AiwnW6BOj
PUrwdBkwY0gJyEHRZXuWVAuppeZ3ohARrHV6+YO0FHDTJPltzG4qVlmDBcnIJF+NrGAVG0m8rdQw
a+Q7OSJVdKCb2cMovzhj15aLvs7ES2RF7TPhZwIkeRTHPxCuY+TJfKD4cRe0M8pkaMqtVndhsC6q
OmPpyx1dz7d1cru4y9slTtAKF7rhEKC8c28XfX+79KdbATBbNdlx3goD81Yk2HO9wHCo/Z9u6xfJ
19NYfv/f/+vtI+PYiFiORt/af9M2AXD6663a+XsAJeVtfPv33/gvGZnDKcIKTKd1Qq3Fj/yl33K9
T66OWAwQCsqkX77yW79lfyJ6F3aJh6YcjbdHK/b7Wm3mQQNwpU+jUULn9lN/9bf9lkEj+CfWIIO5
WWUoaPhMfpj50wXMXrwF1OHYu9qrzWAnqwRBLfjOoUZFFoUfQ5KmB6YHQ7m3DLt7NPXRDda20uNp
g1fb+FzF7OTy1iZdsLQT/GhZpHGzWqodqm2mhcbnuVI++0oJ/EcaQmDDytkqOzBjOyJNzdjbNUXh
AgUe3ao8Ca3AwACZeGlZAQ+J66PJbCxS1YHGpnPxo2tPkE+qo9s53QsM15SMUNdb6yJNllXuPgju
EbzY4o7U9n4BKKACG9309bcKcy2adgQZFcOmIDiJmKAyJsH6dLJCyvyVMpkAg+gBLTel2c7p6uy+
kpHc+ZZLCqE1GbsxGmkgTeDnHGUDXI90tK8qNLwnt/DcrdITdS7Jfl3GY9YvDM8Qa6POShZ3Hu1j
aNNCmrJ87gtXdQ9+MZTOomqKB50JobtUZTQSyQndVVDS+RFCnlz114pzEPdXzvl9qqI2Vlvf7Xsy
BFRK9enl1RCsGnoCDEga6osFpmB6nUAf0b2mPaby60REwHhfB66dX3XM7oAfROXXuyTWap9dm6tP
+060SM39Xnl4ZWJf79ddh+1jQ8GbvpAZWVlXPG2tRLTCcgldErwmllUyGRfG1PTdxrebfuu0IvwQ
RRk4y6zMvG1ed/qzBSe+XgUiCGbW7w8PMXWnqeoic1eeinosGVwLjYxnt3/BozQswHlcQM1R1FWq
5Z4fMhZPtVplYxVdmXMz/xdkohUwe8HnW1jFGjNvPoysd3aF1MJoG/VTpK/SQlQrfP3uExNP/O2j
g5JnlUWt+0hG3HgiGhdYHbLv+ZBIH1tCIVedQb+MU4gyPzCKg3DorUGVB2sRuQeG5rMVRZ+efGyW
m74qrAMqeuRDsbbFRyruA7dbJkXTPI4m0Y+hbjf3Go0ecV0qyJAys9wBvEA+YFGETrao8A4E2wLt
x4ktOmVEzMZ5RNN0qisKndnnFT3xae2OBZt5YMgSZQ7gxCjej0GiSuKSuxXrXnuRlkG3D3qV3HvU
PV9b3lt6uMLXmyVuTWSSoxoGKOSawhJQz96wzHkeoii7VmOxLfAfritPTM+o6aMPS2pqXbtO+Zh1
QcOQsYt53eNxa8dB9dXxULWlFObnsh2/F11XZotylNnaZeyxI9oq3thQyJIXPAL2oypGhg96mDiv
5YiBeC0y29zPrkC2sUOHkBOxjq3Jbm31VbcRVV1twbqoZT1YeAl0A4HSEIMDqYN0l3raQaB254TJ
hrNtie7FFw26nyZIL4FnVIemjHN64dC7D4zKfzNV77e/mL7+R2zyX7oWZ4LqX1+Lq7fsLf8P1Cb/
gb31/74a52/+5Wp0UETr5EjNeE0miH+4Gh3xiSsRiSI+Nof+cxaD/HY1ik98hQcBihmUZ4IIf78a
xScD+z7EMWHBZEaN8k+uRo+Z5h9vRhO+MKJ7WlM6VN1lGPnnSWRZa6QM5LpJok70o3PsO6e2tqXt
PcU+x5WIQUiNiEZ6hKW4oa8sx76y7tl23muoOjTYWnBEUfecdPaWmI2NThJ3fCJX4tAqC9Rhyt6g
PxPH91xJfJNzDzhZ23iqUccui9Bfowo86vXS7twNKJR1TERSGtc7zI77xDaudm3dWbaxVZV5NX0d
SPtiztwagnAzlh5BDdWjq5WP00DKG9etGdJhwH9J2/cpfRwDWEYZ1IvB3jimOjuli100O+mleZeb
w3NpAPJu8wuP17qk6E4zBkYEx7ODeJpITkTYaT41drCrVXyf+SYOm9DLQIrUu8lHgMDs8doGzs4o
G/y5Vv/a1t4TyISX2OQlQxdBGLO9x9uzZoz5DdcT25bsZHIC/eGT928W0D97vX55E2e/F25Ipso/
j5NHILtNKDSTDLhqFXCfZID2A1XdW+N479QkCYQh+uXJWWvkWfa8M3//FzB/qq8A3VFhOTZj7VlZ
xYj8z58iNsWUBTLy1xTsU1lGJ7erN4NgB9ePFsa9UN6bfmJvO3+6xNX03OeRcbIQCO8zGxWNs/g+
4oLfTDYtFqLCaOPofrb2i+k0pPUOJgdLHJepp0A7m00Nh6SVZqstjlRMQjWKfRLH1orcH1KHba4c
39r5nnGsBrQvcIFYDzXy24hNewFD7dqJaDs1KAR49r4YlTyioT+7cXfMITgciqoMjrfX5x8dpP81
Sd5f/qn5d/3LpvLfBLPIkUF+ykyF/+tz8nPbvtVvSfizLu/37/3lmHT1T4INBLMysLQ2OxE+Qr90
EI7zyXKAHnJM4kL5w77G0D+ZnJEo5UycQx4ZH78fku4nvjCT0289x/xd/6B/wKX80ympwyjXyYeh
X2GYZ/4c7hj6jJRpDOSWWWMGeCm11cTuuEAy4TvWWzP68qqPtMNVmYglDtR8WIpktOWG3UW7UZaj
Th65cHgIBNCoGNhNWH7uSBzNe7CGDuEIq9DmzHPasn8Po67dixg/LDsLcnyBnhMxsUC2O+01srMS
kp8jvC2pbmzytpruJScQQzcc4THkJDJHOzckr74bkOcp9i9l/Z29NaosJ8EF52URWkBPd+9E20Wn
gKdgPco4grlABnImkcyabRatmzZ2jzEQk6UXTvWy0qn9QiAwHzEWfNAbDOI3ZJ2Y22LsxKMzRdF9
UtrVlnfGWWXGAH/VbNV00HQyIYRHaricnFySRBYU0QLL4ltKqAKJHEEabzOXPcciIFFaoXfpUYFb
nXtVaQyBqCrhc7hm+S5gU9+ZCc6MyX5tPXGeClKJGRnvOK5hkwOZsMZrqEFQtMzu4uTJGdduvRpM
BzxVzVNvB3D/3HhA667ZKdMSLStpZAbVrsLEt59azOds9tPeFyuoatCh4yN0OSKh3Mxc+bkF18Qt
3G4TZiNXQevVol/knSzeNEMbz2Nd+68eWBfQFW55mRq9K5YTDLGnlBn4oY7HZjfYmjgPYYjHRbQG
5De3JTWHdWGyt7PB2fVN5ezSoOs/9xy0+OlZUAA3mpjDGJp+Io1M2xeSgVljtOB2E4v4MD5pzaLL
lfNFsSI65gB38JmEbP5tXhFwFFn0EdmqXgs+lTsvLJDOFVaYb0Vh5a89WvB7B5LwIsVD8V6XxdfW
HZ2vIH+drZPlyUOGVPSCmN5+xtiYQtUIxQl9kHNCmxIgBrPDFZ7ZE41ecOrFkG/qytB2niAEB4uH
vDpaKiKmkQgDmAzyibaSZhYMdHduHibndDCZkKWJHJa6k+mnEYkYhB9C/p5bR4bsXjz28kUVjY8A
boZ9phr9IvW0M+Fhlf2bYbnqwP1iIpdoYiSnU/uqMl+d/NxrdqATjadGuFrINVEoFBdx/ZraPqvH
JJ6aagmV3qruPJGkw8JXhF2tTB20MEsuDZifwkHmK7fcEcQyoILS+DWAUtWlZyHybBaAUVhF8lZU
CXnT6yYg3AL+o1FAPKEFN7DMHJwYjbgWCfee4wJxSBLJ6C4OYRC7EKYuqp3aU89y+jLoPVIW6Vjj
I95O/WAmbTOvXvXiG1694F60Y5iSCxTLTV9XzToaGHHCE3W0I8J/UJ9KV4XOL83je4lt4ez3U3Jp
aoXvzR/ydZvq6Up3iV9zHAUspNVUeXVL5d+7jBxPYeYizinbAXAa9paNa41Mf7EgRCcZ+3LjFKN9
0sNmOIq6DbfCkO0pF6U6h7Ryr1aZggUCkdwbSzl+LpGHAXEqDf9JrzOcs3IiCU4xU6D/rB8t1iKr
yOyZXJHnsEUszLM1qiy584NUXeGqDVeKB4XyuKjbZQnjZsWRClSx3WmVqLFh9SFKUF9AWcfQ3Dpa
ddFtL7tElmM9V5qtnnEoFt+VwcZtMQ0FA47J1R4ZZMr7vpHWs+5XGqsDUNRHnGWQosnuZhHh8ZHO
DeMHRmFSwXRVPluF0FcaJILnKMS2nzDlbReAiaa1wUB2E6NM2c7Li41oQsVWKWiWlVnHMFBRwj2a
TuZvwtBtIU+6atwXSW6cgiyatmNmW1sQtGT2Mj1eBXqs72NogC+5NgegNLJ7YIPlX/hff5ZPOS+R
0rNtFtQhKfEswqXddHcM9PP30WEYgrAhe0UEjT/NzbJLZ/fRliUyNvEJ3GqCmIok9NpghKw5cl8n
M1a/IthhaaVJSFpZ2h3AaFTkxLn13px0eDnVUCyxU32T9eAu7bw5lCGNq8OtlvnFa2lM1YAMy3kI
Kja92TDuISwET1Wc9t/J4VEruzaGbVurHGF4Jyt9bY8T/kYBXzRkKIX8VEMXGLARNcpT6WjtcjKx
0dQdG/XUZUjiC+RIFqx3Zm7WwjReamI5rS7SznrR77KAZakTBecBrtiOo3qtz+b6LM6qHbq3et3W
tBdQVPJyjdw4AhxE6kx6SIy2YRXnokQPSWfCmR52pHq0cbpnCDD/W/QgX9cDSj12XK+CIeau7woH
AZMyhpLBkqUe62YaV50pp7WslLXJPQBzhoaifo0+yNvhgkF7iM6focTAAhpjzASKMyXm7SIa7jNQ
KQmFKgxCTFzZYSh5edBHWk+ZgLg2DaV5ZmBnsLTzy5Xe5ONRV3JLzOu0s/thov6V6Ys++B/zODPN
/LdwcJqdyui63FzbtRCTWjNYVlYBIko3i+VgasYDgRbo1eNCPJqo3d1FrcXDfUgCHwhi18Iab4XC
XNn5oOMJhCsNwlb7Mfi1fdAxGz7zfFQnZAzdDgjEDBrqio+szfqdK0t27bKc3uqQzAxA0Bc/0WGw
peO0DvrMf+QNyHhNEaJAFEHx7ErYkWZThXd6gEaPP2gAFxrYABEufYH1JE5sN7MXhYNx3YcsT5dC
6/tyo8hT2km7ZdBDWjJReJphQBrTMIAmiYkazoAxFwWuilgc57a5BZUQ7nMTDAKbbIgI4WD2u5yx
jFhqTW6nWEjz4oH6IsrPaQB6faVlWBKx4BvLcC8ahoErWVWxuveGoT4w50uvM/voe8aJMy6wRqol
OcwuhAs7+mxkGStMyl0cSrqOSrtHkS/zqeX/cRRlhIFsjFhiCSsiBqcgYZaVK6OdyCIyShxVPjRK
3c+gzxyFGr+w2dfEh646HFcLVwzJoqW0WM7W0WXdqOFDRcPwQ5XyowHT9Oqk/Ztd9iLBuBkU954W
2EDBu3Y3OVG0zAtDnRyjRldfiv44mbIGqYdRzmlC0NUp11MjOuNgVO6TnBTyWgkATXYawYV13qzC
BshPWjbBykqtfBM2XXSM81zdt7qvbX2wSAwYSc8GVmAjcUCeasej/+EalbHhGQ22eTgZvA1d9hRZ
BXwDww0ugu3dtpn6dqPFSHCQO9qPgRPUJyPn6lzGcopXltmmmER6LzgQItdvGvKN9zUuiHc97oc1
cwD/kkV1txaqcJY1RxQSzdi662DLLrXUxwNXATPxUwONpHJzbxGygbbWU4q80YLIWyxlpByiGUW4
iVuHVLMuUbSoXmEeHbfucT0P5i4bbP3Rb71wXZcCTy4r1501msk2GZUOQJAU31I2BsipXu2j1C8u
jkohdHX2JGumAlr0YkV1u6tUgsAI1OxqkFFwb0a5Q3rpZD5z0WEesWuX7iCy5dqEkHiI9MzdOX6L
FBguxQ83T9yz3Vjp5554DExpuVizdJe7KTGtPX45c8MkWOxzDJwrM/E9rpoRRxvVgIHyOh9OjWiv
lmg21Kn4KRzwEvhtv2jkGzAQCu/6UfuKTjpcGEGB7SOnrbbdGtZbQdMCfnkOxRLDobRC4u2Jua4X
gwn5pWuKlmFOBpSZDwZmoIxsyAeRWPaTMCdrNQatz79gIJrBb/zDHzrLfzMHgW/3n/RpP80hyG6d
YiVgweLSReplWMlKg2hxYAsTEY9KMgy2Ru0z0KHhCWuB9zK6fXkvwyk4uqOsvvoRK1mTrQXWXUsG
27Aby6fB8KYNnBlG7E4SAX7ztAv8cBny0EYyoaCdTayeSSkBtCh6YQSI8TlKc9Cqss23ZY8Jndw8
MJSR9i2wi2BlaDAPtRiOF0vl565qMIa2pQUC39NfZNchZSXzfhlXRHlgO+ChJajvzkzJjMHLWVur
DPUfbgrHeaVSD7aW7FHlxOqt6K1L17LAokIhbxkgAdaFcWVN4XjtuxzeZTKdUImAWyL3KYSKCcGS
rjQMbabP9cSxHdTWh2wrfMkajBEu94yicN1revFlklkqV+zIIa3Vod2ffAjD+7Ci2sXOK+0rCTr9
fQOrZAZi6T7C9ER+R3QQfZRki6OB09B1kZH3UEwJoxsNfszE3E6si7G3j2bbaTuyaoHtx1NRQdfC
+QRrQQzf+2Z4acKp2uSdFW3MOkuRqFTphlA4sbBLy1gYQEjZv1nw8Sr2Nw7I8mkCRdg3azZf0f2U
5NzQIeIQn/71EuHcRn0y9NEDD7q3H7xB7WVhonMXVNg66o8f6BAoBTOlhqcwU4R7ddQLUG2rvHOW
Lli7k5zr7P5Wcqe38lvOlTi3MEU5SQGgYdtKbgS9PFB0FYb3xlzJIyTnbHLn+l6/VfqQC/DlzfW/
0tz25M09QTJ3B+ncJ3RpLzGkBlCYmxgqeVl4DQBLGoz61mvYVGYcRnMLYty6kW5uTLK5Rclu3QqQ
oWGr6pDL2lZy6YYjoTBGV2nrIGQ26N1aHvfW/uhOnZe7tnIGhNq2fhhqi0WQWca84QkfXPaMQOst
3Xkrc4GKCYUqTNi+vZiM2raji1OQQ4x+a6qmxxKt+yrVygdNRtGu1HjBDK0sHtjjmPBKqZS1sRm0
RUEpfHAAhh37kCbNrH0kBF3cwfR2KcOQ0rewoRGKfGE7Zy07LJQXkqWd54r3gNzDuWWE+4xg6NZH
JiTYn8OkZVJAkwlRlRSrW+dp37pQb25IS9Yt22puUru5XWWxxM6RDracW1lMlrztc3vLX3JudGl5
67n5hWzYX+y5IcbL6GwtLXC/5mb1dWji5N2eG+hubqXJKspf87m9dm+dNki3cRfO7bc3N+LjrSdP
5/Y8mxt11p7yCF3P+TLMbXx76+gR6PvLfG7zQYlq+5hDOvPxoLQY4rJFd5sMJPOQoJvHBdY8OJBt
563+/kS94Xd+V645pm5K9hK6bTN+Q8H2c9B543kGTUKlbcfWNQ95Eu1b6bsw4zVvLWeapPQM6wI3
Gl0nm3QY0FFnbXvp6F8bHBBQklEjfYx9pw7gu8ej5uoID5nmvVAYFM+GW566KCc/RwDLpHhSDzWg
WqBfWpnwnsbGbPMD8Qs4o6EVaGM8LiSwOYfGZVGM1JO/leHJnsrKn/I3MNIp4NnWDln9zgdZcjvT
oKpwvk23s868nXvhfAR682H49y/Yzer1pxfsNimkmJbzmMuxflJ2e/BSRxPz5TZbYLt7MV6qN+2l
elB3zRW3aH6vpf9J8v0twfin30guFq4z0/Q4Kp2ffqNiwJIBgfa3aJn89xRXSsvePx7vkiGaJHlq
5CXUY8UuUYe08a5bE7x2pvE/2JYPxmIcI39DvjNuXLDe7bCefIM7XALwFFsI59oXPKD2E5J6rjo7
h8O/TEzHRTObjPVuqIrqhOExOdgo3vZUMpxPjFMWtoPxi8TjLYv5gGFDFm+gc1WbEeX10S2s6dWG
ar5vEH7u+8pyt+2Yap+zCMto1+bJFYdOcJRpB+uzpyB+DD17YskZxSB21ABBeIjqZ/A68/mVyfTL
7W38RwP7/xf7xX/jaT0l019P6yEfvrVt1AS0aH9aav46ruebfx3Xm59MIRiEsz7E9SNs9oq/Cn7E
JwmcE48FCsV5js9Xfttqmp90wSrU8wQ54lA8+XG/Cn50B8MGNkrXNoFiI5E1/snAHn3+T4WgDXLW
lOiHXA4gft9Pgh+8B33CfwN7vyKUm0FHsKga4jaWo0fazsIoGRSuyXFER9IHPh9+xym7aWUOjEsW
8ANJ8PVsecpRuiyKjiCNRecT6QJPI31MIqU9Wbof7oOhuF0I4bHOHIF/wHKyLdRsb+0YrE+bvAk/
esOd8PWyTwxJXzVCyJekE5CxCpbOJ6v5GOi5iZJW2tB/WFFd7aHICMOZHoPOGJeTtiP3rnNpfFA2
d1FdH0MXkc3AMldukPNicPKHgGgVJx0BbOdSVShRRwaqXTqJR9+K0hdjGILHQkJutAVOC6YNwXlM
SbqFKNNP7wwrrNchNB045QDFFFkmy3kebcUSTnNtpPayiHUmSAQh5ZehadL7ckrida7x6uRyOAai
Re2fMamNjBrpDGQnHCZku5EVpb/PMH5a2aIj46d1o+RUhXbyrmzCEIiHSr2PoNCCzxJNCPpBB9of
oHtNoo6WDAdbZC9rbiFzIQz0wnEcyEPMG0BvBv4fLU9/JBvqeYxwYK8cOZAjMjWsX9I4F8zehyqH
+Dp3PQbLnXPHqfMW5Wb2XUgfiBFbkVIDGN5TtwhvbE5wkrEPW40GtzKjYSOOtg0GBl/g9pAdkZ8k
bRWcW1d5dBV5+fX/sHcmPZIq7RX+RVxBAAFsvCDnrCkra+4Nqu6uIoBgnvn1fmhfy58l27I3lix5
d1tXXV2VBTGc95znqDZqu01OvSkH0SkpayIEQm6o6VDviKIO1nRTqKPd8u9Ys10M26wZfTTQGPrY
inYsCBJETUCtHg2uR9If/W8ARKPa26KcjuhcwcHrPVKzIpbzDuM3soBn+zTDgMhsXzrHFhf4jM5t
JPv2WRWq/IxNW6Uhl8I6uGFAbVOO5E/Vrzp3548W9d/aukAg8FSlTfXDYr1Fz7Kkmx3StGieLDx7
F8exaB1cqjG4TfH5XHJVw4FFrbfEJpj85hGP1fTaOrhiodaYxhdloS5oHMtq3h0vy39Kyu4O/sRs
GnJOMD63RWEz4Oly9O2mS9V8hOIA8mUwVAHQDAjVqAUoLwx1YazG8TWQ6CBuVy4nm+Ag721WH4mE
GkA1K26YXF0Cc1vHXAM2SITZz5iXa/2rjMU4QmpdH82kTRuuc9InK0CEVAPfIc7p6Ml8i5leva+W
phm4Wrkwx8PHG/pANcuDPfsu7sDajFFCyBGFXk02YmkVbSeR/Iq0WD7GGKUxKgn7j/avcljvaCYH
z5+uN1EmxLlq+piIUm3rXk1MmdrxmSspArtvR8fMdcS5yPUIamu9YcH4wJQ0T+3b0nrQxuIWLrZg
VkEsqyvPnrnILgSoQS8KNRN7OmggUsIVOtIReeD7XvDY6oq5/iTCylbNoa9p112EF70GAvt60ZFd
p58ykBvDYhJOc1RT1RuMWvVWLYWThs6SmNYmH6e83AkAQjlyaJ18cQRXL4un1I2ZWVm8I68quFaT
W3k3eFGsPaYOKm2zuu4/cjtVyBvGehLMkoVXe8nd+kIzXT5za0uxfOcLir9lVF3YeS4LC8a7/r6u
sxluZVGWpy5v2/d2JVkRC/+d5UOKWbphnR60xvQeZCt8qOdiHi4BINJOpLStioWwjJqGNyda5aJI
qQ+LFD12STdfdr2AGMYDSxZ0gyliFdrqxfvVFr4+xpgyzDpxaAUrhvLMVkLeNobo/tsxYrKr2JdJ
wxfdON4lPbbmTeDGs4sFkb4aVENmrBsc3PTz8HNK70j+TKH/pbFlbzPGnV+zs4ohI1oHAHV2GWfI
j03e1OdIJgUu0c5YY1AUfnLF1Fl3QDRq1bHM8R46iezMY74wvoJObMcJ9FjpEu7rbd3z05sk4ng0
6+9pnH2i3aVAHobKzqVyYnEKdPFUGLxuNHwmEwemuv5IvJb2WHhM/mNXNeIVjyB8fFln4tZUpXgJ
mqF+pz/bP/upjnH6eR3VR34V2w8VVbYPkjD0Sz0TIGfZkDw+XjtoGxeOleXbNhnuGEDI1WXoxK8Y
V818O5We9W3WpuXf8B0qG1yeSymS8mf/o6O1qGSDEu0d762bHyNHuCwMI0IRa1NzO+RBej9GJRN0
nzP/FAlKetD4udNrIzHURi/a2ht1mcBsiby3OWWwrsHePWRpYG7wcVZcbMvkglum2KjFsjCeyJKc
iKpfe/JWL1VgI6rP/UdlevYzc3fnkmlyxz23jmPt5uYzxQjGl0ipVg9FLPotDRP2CcYXbC9FBygq
fexdvDJ5LkvTuETlHDGgKojaDCrNLkZK/j92qpKh3MzgGEIcneM7xLdiDjs+NrWZvZShd6RhW/Ak
aLv6pJgxgpfRxyAMGNZv2qUcaQyDmNjFHB0GBmy/tLKY1cOobOhJKtVDKXV7m6My7apRJj+SjloO
Jl6HqQ+mQ5QQkPdknnxG/QwYzB+5vFJQewBBthzdQRX7GqImEyFfGLtiJOIx98rGxEtxVHPnuXn+
Q6sBfIxvicnfYT8GlADQey2VqlhcWjK4p14l3XO9jOWRSZUij2kyeGFezDsXQwzKCJ/BtnPsg8MC
tCnptHl22VoeHYN02QaxO4tClYEKK82x/VxQsu78liDQjhVBnYYyUvexOYgn0+mrCxBKJmtd7Hq3
4Arlk+2qud5oJ7MOY2uLQ+pP/j0c9bi7KdqIuXOAooMITR0u7UDRR08/wrXzAL00tbY9dmWOEpjR
UJGYhmVEvq25MSoiuH2hL8mEdBe68FXYv3My503bJRRzOeX8JhY0GqC41SWroFqHDnlE+iVby/6U
A4fmbZfG6lU6rWqIPPmlQXAVJqQTp0QXyR6SVsIcW2xoj5nHE1aStgQNmso3tGjxUuTJgE5eM6XN
cuthZBBO8ZbbkrjtDZYHCqXjg8x190HjQ/nYgPYJtiLuk3Nfm/WNVBnvKjPo9Nab7fm2wWRM0SLo
jEcOsORf62BQ78pCsQ71OEBIdDJlP5vpVL/ZIq0uAarGDo7Ocu/3Mh5Cti1n2ro1LXxh0yRLDpLa
+106DrZYNL353hii4hwgDB2aJQDe04ydAXjNk7+Wxe+srd8482enOvhAON+NnTNjdkkFJOo91IOe
2Y0iEQ1143HIOqv/l5+ydrxiAzlnoGLBe7ZTCLDjMrpvvJw2VS9JUV38FZiq6vzFzfRVKzKFk47b
2yBXDu9sRKIJ3QYGSe6idWII6baFLfjFR5EM3ojcsINE1RjjMXNEjhsNY/prij/gNqAS/BqUpbwO
sL7vuLzoW+73+t0A+ZhuJM2mv7J5UQdYry4BPem599CdhoESrG764SezOZ/LyR7mI1yKITsjP1o6
lHE8HzubRr9Ix1QSFiZCeUGljA7jitayUDR+QKQoBkHIzvVlWK38iuOI0caQZpAk+gWX4VYyeksI
bNuJOIgySF4oShJ7Kj7T98Uwlit1FzQE0n8QsLep4dWC7H2FrKDvqR5ZLktid1/2n823iRh+88ET
iBzj6Dqruf05lX5751Fe89zQfmXVcSxJLg7yU9E0RLeW4yvoXxH17vQNgJMdFmE/MN4at+YYx4rZ
ykxouNVu0Idm4WTZse/TFTBdtywadUl0moSR+27GVo34WXcYDcwEL0VtmtUvx6i7I70HyV1JB/dj
ko/1WwNC8HdLcfNRk1l/HSwTasVEOuEUDD3zaGsEXr/JqaY4GYGzGKesqM2j8BKY5o3NBMadVfdD
YWnT4dR0/W2i7Lw6ZNLvSERZbXrLlSA5ymYUx2oya6ZsEYx4y1WcQ+cBMq/qi6ra2tVKqk2BftJW
j7MlRMlqz4z8IjKKYMX0VkRWeaEHbTn2UH043dh9emDYkh59tyA/SwpaXGOezONoyeKnXy75j/WW
3fEv0O/KSNk2nsy+6S+5tpq3bIJwlVl2zlGVDX8DN3jZVFbr8n8GkyOGIcqb1pyr2zKIEfXBcpTR
ptRl+pmXulEogwyYRJnzI2QZsGDehzR97IP8u4EwbvO65OjDOr0Ya4NwiA2g3DSL697EZOpoIAI7
+kzPe3CdRLrsHH8RzoY6IZndpIQ2+hDDR3tm9OiLrVwcZ4WIyurYdvQHDG6RGFxNFc52LZLcPTZd
y6+GY7yZB5QEuiNeYXakz4QhttwUCXOhEIYzBpyC/kxn5TZFBAhdOsyXsUNvzlpJorBJKUMLzUzu
gNoqhpQ45DA0LL9z30Lrm6a8W4+RebXzetX4G6A6ySnIOJdNcVbexc0flnQcBY81McEX5HLuFKSE
NEBLdvGN6VvNg9NDDkFdi47CHIojomF7KvpZ1RSq5hNIBXTTA7US5cmggRj/r5/Uq+dK38E8qMXJ
bhq4Z14/rck5bySo8r+rU/2jqfSf/i/hIP/Wo/7L5NpZfTb/qfGUv/m3kuX9FQDg4AiF+kQ+beWc
/61k2X8h5pLNsm03+ENG/1cdC4ikT5CbMiAONyCiGDP+a3DN+itA+MWd7wHIceGY/o90LGsdWP6j
uAtrhJJw3ydpCspErgDMf4fHz00QAsYMqNdy8GBS/FAWCO0WHs22d/sAE2ok39iTTL1tG5kg7bYZ
4GAozLG15QiHaT2q6uFpNAk8hZ7buftOG/mdP/Xriqm6a8nplFetJDPGjYnzzExRgaLD64ZvKN8C
VBuPY4Bwcjdjs5tuZWk2NxV85OTB5VoEDVrSAIN5I/WQwTyvFbtUlfoKls6duQTOFAPRjWITnq7N
IjjQOg7lhMY8rr+cc9nCKAD1j2ZQuMMxG6L0OvRufayZ8We0mxXvIKCnYNPTz/CbHw752SfNyiZq
989eK2E6CCPSUTjmVnQY3cpLN8RxuDyP8Cn3riMHdDm79sp9soxOSZF3lNwnHRgP0CCYTrexVy3m
mbEjnYnROOFpYQWIvGMK6M08Ogvmhl3UOAkDAznKaUMlp/EDMSsAw6Tn5LaMWGhrrDK3wDsdqmnL
0ktuJsG9fevrGfBZbntE77OmabkLDpH/Ho9l/6FFNjp4dbvyS1BQ9o3+BlKROTCkY4Lpd9MIxSyk
LrCtw56aDxyR1ZQdLUOM1CEbwyMZqvyXnSuDgutUxXo303383tbObGwjMvLlwYGBcQEkiX1IOLHm
ONhiTtvg0NPPJe3YDM9AXzQb/LRVyWbtW9+yMoPVF2vpD6BndK/0Bog9im4XcC4wlPDDVLhcgTJl
YJL6CNKIBdFlb1VIW6Jp1yu/UV3UgB3L7sr6qlLfvK8JnxkhJOZ83GrX9XeZm1efZttNpLhTu4da
OIOGr7zsbBC+20knq7i2V1xzE0b04TIX86Fz6nJfuta8V3E2EUiO5jszLkhWYid9naoyoYAsxQpt
L3CyfHMtAYi65ckqp+kCkazFj8yxNLOC8SG1GGHozIXCUdXZXW+R8O75Wni7qYWlpBhSQNv5bMWF
uQoyYjcujQB/kkDTx921anbRmWb38ihyFewLm04ZWHD5a2OhKJS+/SJtLnco56DJgiqshxvGYjz5
2K9nLrrcw4IBAk2i+EnH3vQBYSTtDXFFcxvhU3up4gLyXt9PZ7sr1vv4MmxqU7KHyLkJAMU7fP6Z
gGZsAV18tMXA1a3AysWzbh+o9fCqrWIS+e2PTvfYR5XYpr1rPVFOs7wi20HK8vwZx1Rae0Q4p6p4
1ZxP3wjnV69Z2fXf7Jvpq2e5Jzn6NDBkfO3UxCKxabNOXgjC1R+1yNvHIneszzGI6EethRc8iQRb
VaGgpmzSnHl9GLCm0Eea2nSY2DM+R6z0n+OSdnNYGa3zIkSNAWaAqM9ZMyfdk3oPcMLkj5T59E7l
bgSfhNjl1fY9VK8qoVyTk81vr42COSxrU1CjZrjzQ+oV3FQDM62+RVJbr+uD8Gwv3vKtvHGstv5o
6hcqfLzHOZ/Wqzulg5Pq8maDLXfk52Qb32rhWx82nU/GoadN1d0GWkf3tu3155k14hrhQf7KVQZe
ERfe/JZRlkO1EUvz0ZaUnlIzE9nfWVNyUgcSuxa7ZkI+k4xFO+2xNGyoMIgZdMbFp4SF8CVwZpBw
9OmQMBM5CLyuRQPRw59uMaF0qAhLsuynqgu2tKhgOIFohz6Ix4CjBichpnt7htocH2nJaM5YE2u6
FjTz+21h9ctRo2fWGAtVv45e9bjS4xC5pUttuN+J9hoLXR8SCNxlOCR9+5RigNxJSXMyzgR5Y0sd
XWPtOB8YwLJzYS7RD2Nsn8wKrmEa98QSK3NOH6H2ZfmxHLMkRE8XKBs2WU1GsID7iaGKk4UAfisz
v7vTNVimEO+cesjcKbgnCI6dIF2Mng9CO8vjKNt4PAo4SE8cyvWzGmL3h0iJaw5D7N2QGzAf8YaN
54SpKJQITNZJ1ufc76ib3mXZFDzkxTwfhxJ6JMKswfynHwq4w+aYGIgTnQRZktSJu2EQUYO2m8WL
VG35GNcpk8dukGfEgvxzoqLsE5miPxAb5Xsebbv5bXUUyHPbEM+DReX24hR0v9fKBznbVL/iKB4/
KbfETRPbLvDYzMCaHS7D2BzlnMCdTLqVyGIV31FbNhm2S8+Hg0wt1oAlYd4Kt3VP+LXL23TM7H1Z
r5/obCcq9EaXqgAIESfFCPuRXg+DWYPp59U+mTL2W5+OsfsA/Xxt73BzK1TjMBJO0LhdVC6iq+pm
yEGDm/cPVtbjCSl9JwPglHuYxRMnRatN5scGBi87e9M2j0Xp5cGmxXSC/pGCE8pw/N1yhazZvAaZ
3bftFIPOzMuzclsaRxw7Fb89pJI2JO06mpvItpMb2KJjsBdiMF+kp5NX9myoVTTYQKvwgnLAMGG4
N1r7YEFgAtArRxYMOwrylQ9GqoAG0xs3OokW85QMbfFsF9SxQh9p05ulNkznRhWz/VZWppy2yCyn
pJWyCt22KM/DOnTuSk9cJ9MXZydQ2T5qTWpY/Rj6Y7mMl6Vo+UACFt3Q8LruzaXn7Fv5w/Jmjo08
aIY1p3bxuR0sfnENotq59RqbkfgsW/nWiUbBnx8B9SLpO26Ei7vC2qhUcq+jOnsrA0vCCuUzO0TY
hxBf2kDfBnPvfwQLY60pke8UXFWHWWYTLZwOj3PswIxuKufZgMpxUig94LBI+pAuQFR5wczdF7sK
+uABu63+KGJzfBUsnVWYiqa6CZANd6pbTBBoi5iOYtLqLJOSgtHZ8FdnkjxEkbFP4D3V1OoR4ybc
MfyYBcybMMkcuUEdyz78eUX8cDH1j01k+vc2+qDY1pY5fEVuG+z6Kd00HIx2ZpXQomG3K77PP0IE
y8IeM8uN1fnPsMubwxgMDJeG6q0hGn4YnIbMuzf4rFjp4JqHyWhBR5U61k8Jj8lbPZnQXAkwHBn3
DfnOsq3kKpZgmM4MAYJ0U/ZVF+/Qcpz3oO3mn5WHiRYsQIIUN+qAVT3No7ZnclNRJ0LfM+ieWGNd
5Ne8hFPUuy3LdqU/klqOfIgBws0s2D4P0ardLqrPLukfQTdYtd1yNoyLRO6F/uld4lUBTv6IwXDA
7FPvjLB9/4jF1aobV6uCTDrdPqarqpxCDt3HVD1vNK1gz6Nzitb8+OJEYQWD5a7NTRw+5ujsKA7D
8xuYTPkKlZ9yWsM3kM/iS+t31daQ1r1Hi8o9FIoorBtzfIxWETxb5XCSNSjjncUeG45/FHOvHr3t
sMro/SqoW3iJb+M6x9BrtKvsnjOGvGsWDothw3Xm1f0j0S9/5HoxFwbcZg6ICOaN9Lf2qu3XrHXs
YLN7rTxs2NsVtWTvrbrQQxgZfkADxDopIM4Q3I8MqC7xn0ECo5PZZhGbaA5ZJw2ttOSLD/DhVtKL
RyqoGORrK0v3kcXOcoDLmeqDF9jc2/NI0yYOb8YZ62DDW0ccVeYyeOL7FFuMQ/5Z8IN/B3IAF6jG
2MOqyXnzVIw5oxP9Z4xCBKw1j9U6XbH/DFpyXdkFq+ZsGdu+JUYSxkwNuL7jRWawHMfEifuWKmiC
MK5AD3GMT8Nw2qeC2gwqYDizbysEhofF0/1H6UmacWsale963yP94Uso36nBEWd2BvPBb6X+aLHk
dIyjgYk8tIUyqS2ua+1uXeUwmwmADDIfGybAImahsBBPFaZ93oiA+cgggrfI67noDF5E9CxDycNA
hne0hI7sUFYFWtlkorNYb22LdfPQSdO/CWbsi5tUxMlLafj5DOyomfs99n/nuwW4UB4q7JLzPjI7
SFOEy+i5wADfqofOdrhyaF0yH/SVtbDp6QCckD9feWdGJPG8hXWoFs4arP43nRqOTZ8XNxOJ8zeW
JfcqS7aDJI2Cm2KYu6cJPjmGVL28jUvsGYztkgmqMhiPTaNMTXSolov8f4nkv8X2wbuHsYDwA1Qe
/kNwPv2vnD+3n79J6f6j5+c//AJ/ayYwCEjX2ryjSCCoI3jO/g7rir9c2zJXp6DDf4h/o6va3l+m
52FKsQnP/Q1e/Vs0sdcSOg8NxoRrgOyNrft/kNb13dXc82+iCc4QcAqk4f+4w/+hS9DRXcmYulNH
PXr56ukEGocLF36cX+UUlNpYf248o/APvd20jE1d7wyFhp17kB3TxmpN5xT+7OZbb9IkXQwCim3g
z68MugJSf0znqn2T5XAVE3JsVwoq2kcvM51p46W5v9IjSaTWRDZjzpvVYEW71jbpoWnTWsQ/YbAZ
FdOs0rlrhWuf8W+Mn0M0Fz8rlblwDp20OpR50eTh4iZrz+fQSvM4zlL+AKXCpdMug2k+zFzaSYxq
PdQnYMaRsalnFpVtD32tPlMEmTwC3HHjDZyF+tmFzfzEmjThAOghfU5zIz/EnOWXabJmYzMNImNW
k8L327P1KxkyUDM/6nSGRhoQZyJ/nHXedSqSoQxdLJm/UteYzkGaO2cL4OaVg1uxW73wT1js+zdQ
pu4FJlJ+9XIy/0bnBEeONsthTYbuIkN60e2A1kWsiWuJHXNew1Nj+PsBEBEFYqJXvwJ0GHU0dKsC
+nvkgCM0G5ebypD29wiB/slkOvKVjDn0oSiu6g9Ihc5D0M8AK1SbRs0md9L4xXM0rKa+z7uLqgJY
SWlKlR26wuKiPc3DIdPkSQE5DOOLZ0njFRg67m+auswXAoj0kgWynrNdgnMYXqYSP1NrrBlv+fR6
iC6LqWCKMccUksADJrHc2+UVyx0Htu4WnF3DQc9uiqPHhao9OTlhPiYNRfcjJwXbkGjp2684j6Zn
dyjpB2idjsYRcoL+xot6/44mMsrkkNq03naBQ7tZnbbBAyMVXeN9TbE5cWgBSTobukyoOqVGPQQe
VDq7dMAAsEcj8L4K7qPI6Lp2ow3QmGrZyVpQKmUEeVqiL+EBwnCu3rlFc6PNaWF/yN0JqCtvDXRQ
fDn5eHQLryeQEDVTv0lwMfP5DUSCNvAbC2KcjFauLk0AFFoDzHjPGd5+J2nlzedGi+iLaHV39NO6
t35VdK+TueNyOhzsPFp4pCZcPntO04qYN7y/2z6g1pCxuPZPXGTaX71UE/BzWtq3ZpLz51a0xq1l
JGW2G3pQJE65LOmFDUjC2poi0tfjnL/UXez8phs4+UDxj8i5MWCtiNTgz6Ec0N2nppE5WHWK8VQp
+OIEAaXHIN5A1d0SrtTg4UsGkRsSR/1+DhiwhGqZ/a9gaKTYZm2AHcXTLsn8qfMeKZhtT9A6WwYm
eT89GTpofwaN276lqTLvnWkBAcmcCuaemiSJ8iYYHtcDxdvYuG7YuCOJ4QWL7KDhEOwmP10bD4do
2OUi6BKyYgpXUFVoPgtaXygeTDlKg/rPbgorc9VOppK25ZTULaSyGC+QFdkAnXkqcUaQiWJ+xfGO
zh1P7hAHh18wSDFbWWnPDK+bF27lGCCu2BQUpSpRWUU77c7TgQ5H92BV2jx5VYZoK/g1fjRBtvzu
jDaW3CRMdLi8M+56T8V3AWocmcHS8a5jXiVPw2AwWdGDtE7mKJejQ/fhNfFHgiJERsgcjoVB3V5f
vK+oqN2wYH1rwS0/dz1LDgareNmnGRGq0A2qZMfkmyvh4vjpD4z55UOqG3fX1ly8CFFMJwr8lt/9
bFP+OCucbocsKxn1ymHmd99nlQJnPMbVR0WB0odnxYLGOtuif86dvCZkDe9e+O1Max10bD3g7mo3
A5e/+Wy409iGI7YEJGyfJFGUGFgvzdaGThXptPxJMkc+dw6mJmaYfSBCCCzpD6t0qncaSMcgrOtm
9Q/2DiK8QxqMTuQsZUbfeWRX6Dc0q9c2BT16FT4uIH4lNotObJLHtQ3SFjcqnQnUAo+ylp2XdGsF
UzXTJir0aDunxpxbvDp11dyhF0UoFUUwZ1svFsF9U3v656Ri9a2MptxWrZk8x4i1aGUaETmkpI/W
qDpK8dXEpbeLZouuoBiI5BH9kzSEUdbT2RnqiUAYZNlzPw6YfdxB58BNy668p3txaLdUM6LU+dF0
GavaXrYGvZmHIVfmyaK/hHaTXjubKcd4vq9tO721G4vUlCg7Gx6QrQ7D9NDgGo9DRZVvFTao1bdz
SjN0n+eFG5q1Aym9lnn606uzAjOKfTNOFCSHcAhWIDPf4WNVeu2brSECYEUzbUYhnbtKcOjMYUk4
DOq4V555bdzyLSeJjvuta4+exIJOcom2bZRvgsc4J+XKAwId7YSqCPRZ2SNhFILadQZHLXJNfF1L
wTrkGofGQpucHoVFN4NvMoXU7AZs1NhidKHx+C7lmqSK/A0At+5aRP3w7bD5HOiVI2oZUJYFKne7
YCI7LsgIjGzb9sWeXPvoZ67Hq6s5Sne+5XzRMRENTHeH4NJbEEAyPfbwzknknq2IfC0KU0+o2KJx
0kawp9grSafbxa6J6selCS43grjgspDv0rHAJmVNcTlvHN8ykDCkFWUbRdrr0KZzkIZLUmenJYHd
R7u7Pk88are+36G5BIlz06ver7Eu9e17wHOGqaXwf0loKAVRAad+cHLtX0nHMUzpuoIewyrCSzUZ
4jcaraBb2yoe6xTaeq2XxNlxG3WOpttVL2YBowfBbmGkXWOkVRkQuVFkCyF9GZuh5aXefYGj8RcV
teCbGrxeG9l01cpgcjdLV+NHwsL0a4qt6iJBO94V0DdgD2ZpfN+6rbezGUQxL8IkGhpcBTvOXML7
kS82rTJlr6cX6ST0e7jcIb8iVSsIUAYFYX3lAQTOeQvDseosNlAs2B+DM3s7b6AwxXDswWQBiOIP
z2TAFMbJMP0wJKXqWe/A/k27FPQUHrqD8ivvAZuQfSZ8ln3z/TYXENXzz2DpEwj61dxyPEuorwK7
6ncQ90cA/2k7uly7Y7jZoQTw9OjHjb/HIDy+LkR49l5d5J+BkBw1GJeNTJDaCIhC1HRFsxG1HR/4
VY23Vhx3rA5J1DwmSO01xxcJ6r9bNCsVzuNOUzemmgR2hdGXh75j6HMCvWrGNI7gYN9rS1n3bVU5
b8IbB/DBLTGnPfWrAyV0jY+FMMHHcpPE3pJvSvD03XYgN02v62Jyf4YFIINNNI/Nx9glTbptEoVh
O1l0dJdIASvcJcZz4gkJFhxjSfdJOTybGgk/65oNHp8/dTgODY552iNu5frVcVR9rWrdZmHDfeia
zk6wHawBUViY3k3Suv6DNfXmV2LVvg55CgqxY99FFfZEz5U28xv3CfdDgk1v5kgQjk2rCqozlyrB
uMoV5uK7+QDlcHCdo6dFWVJ75lRgIofChyfJVjHciQS9CU95HsebKSi9g0QBu2otqnq7BKO/hGWg
ne80NwK6/OBWvgSuMWP9M8zfvq/7Hgl9YSdnXtj1HFaZP4Z1X08VnvYU13fbKRA5Ov4WcHSu3UIi
bw4qK9lzxsSU5fjJbvHK5rH3SWs3BPpuraL15X7m1JZunYli1ED5PutUn/lQ3dvoMxhrcTULjhg7
Tr2BsWnywNW7qZJkzcFxGN80Nyyc0aiiJ/mGi3OBCbk3omLaNZ7Na+KwL2N3m2jkq1Oz/LSDuhKX
dGAqGQ3QCfjTdClNjferqMpRhLQj01bKUyU2BCvUBTnYOdmZHz9kZo5pHF3Vs7gBiZoOPyAsw8bj
S8YvaeLwPVmNXb1Wo+e32zqI9HdJUvJKUAHgJDVnpA6jmpLv1Fi2mC/4JTcTOAS76XYyggaCYZwT
YDjHzNriout2GKp4Fqskc0PXjKtPpY3mJpsWhjmTBW3B6HALzg49OQfqa73pDlqe8QzUna/iK8T6
mEQUVzLunCufoY/OFNs0v2YdcGheaPW7snNXRAFEEtz4UVkA8zCzimh/aR9MvMRUVdDdi61/2sWN
qHdSMF+C+OotJyfFy2/QsLMLSsZV/dz2d3zTzhnjv/nOOaDeYWvBFk5vrsFLo0umBNEC54moIHmK
GDtcmvXX0ukJS+W2hgoRAYkNcUcljwyp9c6qAgJzrh+4N2YuOE65WbQTMvrJOTU4mLyTu7LvCNIG
QfxDNHn3czZNMrdGYkXbeBbZj7gtvcd4sQjpcTtIz2Np6MNi5DmFg930TPP4BfMVpXBwPx6Jv/Ne
isnDmyDd6ezXw3h0Kh3fIPhlfO4yoV5Y0wmOm8o9lJkp3upmYWJSJqVcT+gM9pVpYlXy/sV9GKec
ZrPE/OmyxBwTjqUUQU1pewd2pOcholC4bwYKlIWRpB3zx0WfSly2SQhyoXymQ9Hfc4STFykn58lZ
0HM92RqXssUTOmLvwtKUyuG5Nqp4DFl5xUnGvr/zpkE98+pFH0oKUj5+1DNkDGLivm0/YHHXBVx4
XPvqjDNdXoDiyiasfZ/ecFua2Z1r2P1RYUS7T8Qy+XC70/Sh0XVMZtukxpA0iHeK8nhmJt2n3RPu
veSl1/1wIVbn/uLdtS6WaoKvmnTCvgnSKA+lmMlVGKNjvYmu5FRvZekJi3p655kmNk9zQMvIO9Yr
bO0Cer+fpydd9GrbF3kOdLdGXQyM6SQqWYFLcKYbQ/PDZh5fBI23ILfSxaXcuUzF3hq2OsW/Rhjb
NLG+JyaE2Uj8M3NX99u2DcT/FWEPe+oEkfqwjGIF0rhdujaZ0Rrr48BaWiRbllx9JHH/+v1IiY5p
y4nnSwHpLZF85B2Px+N9ZuGsThr0kN80ayS1rpP74P335QIpvS5/uC6K39DYT2ou/iVaVecztmIo
purdLaaFx/8d4TKIUxm9EKrJA/xin5BSOUKNSa98d7dcwv+CglH3fwc4lLGWP74X4fvmrqijJRIv
L1/hcp6t/8nd7Mrd+NBosvLhYeIEiwL24k2C9oM4UhrUP1s41c+pl/oT4qy6xMaJqMW7vE7RG6aJ
y83nGEWc622lbPl2WqR5PSvO+0gb5foBWbtmyTnua7WcwW1a5LtWRWike2ZINSU136cgZAJoNRGq
mXNYC33pDg65ox4kGKI33m33ejSW9VFxUXf99nVr9tyh0DEaPI1eS8ynvzEQOFp13WMhRxyXkYV5
hAh7MB6JwMa253MHnodxiyUSIHeJECDTMhzD84Xq6vKBHRbjDYgISA1FDKfnEOnAQzuABRpKctBL
h5HNGOzJoc9aOrR0HxAdRuh0wl2wMIkdsCcCqPQBai91j8kOzEZbUpzIcL2pZ3B7grl+SN0TfIxe
3CGD48FEPrBdz+HwoIUtiwyOB/iIeydKxaMCgQc2IkTBSjIsVT0mEdDAzseWQ65US4ThCYQAtVGI
24Ch7R9qIXAPwU7qOZSKqFPAfAgM9bREH5A0wK3coXKCi7LiSH33xxzk3D0TfNtjQYjU+45DBoe9
KyUYlQVQR5gFzEFwp4l9iIIFIwdNRQYn+1xPlS6mHQCBDUcvysEC8x7ODx0bsegQ/+FQOR++ZEZd
ey6FnMd8+JmNtQ8R4o+ce7iq223/f7ShE4TDVsFG1mcWKdU6jas+DfzYB1qrPHzfaZQfot9/kZqz
8aHsYtCO/ah5vzEOCKXw7bzUCqAap/t5h+Dh0MZYGiv9z6s0LkU5Tzbqxaab5o1YQUG/yKOkFNa0
FFFcGSEFzJeNgR4ndNCaaLsHnoRfVWKlwUjKSIe//ltidR7YtynyRTQYCRZ1g6CXUWd7JcqNyIUG
pFayVXbIkNOVmKM3Uy+lUYUfujV1iD8FSotYv4rV+rX1UaD+Y2pQCCfpGKcIdZSPosxxN12aRGr1
ATJs8Gm2B9iT8SpUwJ/EskpEdB/Haw1Mra2MbdH/OJ8Zr0WUbPr3kIydoQ/wV5Ri+hqO2kXo4vAC
izltomaexAg6N4AHruxaQSX6tMkX4puGo2bdakxUwJ/FQsBuLgxbRaeXU2F/SZfL1BBYrhNKNYQK
eCZWaWbdiKjRsCRFOi2KClw1bugTLZ26QoX/Na5q622c34rMmH2rB1ChXwsIcwisujR4vDO9UKH/
0SwAvd6d9/YeT4ZdGDOWcJFEqoc6X6LgVN62LLpJ58U3UVofqgx9OSoNXHIPrkeMydsoFY8LROYf
P57gX0FRwZcQlOmPojTVAYBGpdsxrvlUHGZIP0C9Kw1I0qcD/gK7dyIiaEmgP3Yw6q1ZV+IuztKD
sVyUQiMjIkeQS60hdZjAAiczSqlkupYR/Y2pGSjzngw5JQN/pv+kMnefvy0mcZbsE70zTFJnPtnu
NzhSNCEeKa9ahBFnfyn76qQH1fpa2+oL8M0p9QCJKJzQIIg4wrN54ET4sxhb63Zfxw8YErdhadIL
fz6LnhqaTUSjXx5ZF7LF3TFOHqnOX6j8w3Hthv0Bje6ew7fvvrn1TBzeQrXbpe9n5hVbfjHPYlG+
+Q8AAP//</cx:binary>
              </cx:geoCache>
            </cx:geography>
          </cx:layoutPr>
        </cx:series>
      </cx:plotAreaRegion>
    </cx:plotArea>
  </cx:chart>
  <cx:spPr>
    <a:noFill/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497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solidFill>
        <a:schemeClr val="dk1"/>
      </a:soli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3175">
        <a:solidFill>
          <a:schemeClr val="dk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3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3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539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Relationship Id="rId4" Target="../media/image2.png" Type="http://schemas.openxmlformats.org/officeDocument/2006/relationships/image"/></Relationships>
</file>

<file path=ppt/slideLayouts/_rels/slideLayout11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Relationship Id="rId4" Target="../media/image2.png" Type="http://schemas.openxmlformats.org/officeDocument/2006/relationships/image"/></Relationships>
</file>

<file path=ppt/slideLayouts/_rels/slideLayout12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Relationship Id="rId4" Target="../media/image2.png" Type="http://schemas.openxmlformats.org/officeDocument/2006/relationships/image"/></Relationships>
</file>

<file path=ppt/slideLayouts/_rels/slideLayout13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Relationship Id="rId4" Target="../media/image2.png" Type="http://schemas.openxmlformats.org/officeDocument/2006/relationships/image"/></Relationships>
</file>

<file path=ppt/slideLayouts/_rels/slideLayout14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Relationship Id="rId4" Target="../media/image2.png" Type="http://schemas.openxmlformats.org/officeDocument/2006/relationships/image"/></Relationships>
</file>

<file path=ppt/slideLayouts/_rels/slideLayout15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Relationship Id="rId4" Target="../media/image2.png" Type="http://schemas.openxmlformats.org/officeDocument/2006/relationships/image"/></Relationships>
</file>

<file path=ppt/slideLayouts/_rels/slideLayout16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Relationship Id="rId4" Target="../media/image2.png" Type="http://schemas.openxmlformats.org/officeDocument/2006/relationships/image"/></Relationships>
</file>

<file path=ppt/slideLayouts/_rels/slideLayout2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Relationship Id="rId4" Target="../media/image2.png" Type="http://schemas.openxmlformats.org/officeDocument/2006/relationships/image"/></Relationships>
</file>

<file path=ppt/slideLayouts/_rels/slideLayout3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Relationship Id="rId4" Target="../media/image2.png" Type="http://schemas.openxmlformats.org/officeDocument/2006/relationships/image"/></Relationships>
</file>

<file path=ppt/slideLayouts/_rels/slideLayout4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Relationship Id="rId4" Target="../media/image2.png" Type="http://schemas.openxmlformats.org/officeDocument/2006/relationships/image"/></Relationships>
</file>

<file path=ppt/slideLayouts/_rels/slideLayout5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Relationship Id="rId4" Target="../media/image2.png" Type="http://schemas.openxmlformats.org/officeDocument/2006/relationships/image"/></Relationships>
</file>

<file path=ppt/slideLayouts/_rels/slideLayout6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Relationship Id="rId4" Target="../media/image2.png" Type="http://schemas.openxmlformats.org/officeDocument/2006/relationships/image"/></Relationships>
</file>

<file path=ppt/slideLayouts/_rels/slideLayout7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Relationship Id="rId4" Target="../media/image2.png" Type="http://schemas.openxmlformats.org/officeDocument/2006/relationships/image"/></Relationships>
</file>

<file path=ppt/slideLayouts/_rels/slideLayout8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Relationship Id="rId4" Target="../media/image2.png" Type="http://schemas.openxmlformats.org/officeDocument/2006/relationships/image"/></Relationships>
</file>

<file path=ppt/slideLayouts/_rels/slideLayout9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Relationship Id="rId4" Target="../media/image2.png" Type="http://schemas.openxmlformats.org/officeDocument/2006/relationships/image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3" Target="../media/image3.jpe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2.xml" Type="http://schemas.openxmlformats.org/officeDocument/2006/relationships/slideLayout"/><Relationship Id="rId4" Target="../media/image4.png" Type="http://schemas.openxmlformats.org/officeDocument/2006/relationships/image"/></Relationships>
</file>

<file path=ppt/slides/_rels/slide10.xml.rels><?xml version="1.0" encoding="UTF-8" standalone="yes" ?><Relationships xmlns="http://schemas.openxmlformats.org/package/2006/relationships"><Relationship Id="rId3" Target="../media/image14.pn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8.xml" Type="http://schemas.openxmlformats.org/officeDocument/2006/relationships/slideLayout"/><Relationship Id="rId5" Target="../media/image16.jpe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microsoft.com/office/2014/relationships/chartEx" Target="../charts/chartEx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 ?><Relationships xmlns="http://schemas.openxmlformats.org/package/2006/relationships"><Relationship Id="rId3" Target="../media/image25.png" Type="http://schemas.openxmlformats.org/officeDocument/2006/relationships/image"/><Relationship Id="rId7" Target="../media/image29.pn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11.xml" Type="http://schemas.openxmlformats.org/officeDocument/2006/relationships/slideLayout"/><Relationship Id="rId6" Target="../media/image28.png" Type="http://schemas.openxmlformats.org/officeDocument/2006/relationships/image"/><Relationship Id="rId5" Target="../media/image27.jpeg" Type="http://schemas.openxmlformats.org/officeDocument/2006/relationships/image"/><Relationship Id="rId4" Target="../media/image26.svg" Type="http://schemas.openxmlformats.org/officeDocument/2006/relationships/image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svg"/></Relationships>
</file>

<file path=ppt/slides/_rels/slide15.xml.rels><?xml version="1.0" encoding="UTF-8" standalone="yes" ?><Relationships xmlns="http://schemas.openxmlformats.org/package/2006/relationships"><Relationship Id="rId3" Target="../media/image33.png" Type="http://schemas.openxmlformats.org/officeDocument/2006/relationships/image"/><Relationship Id="rId2" Target="../media/image32.pn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34.jpeg" Type="http://schemas.openxmlformats.org/officeDocument/2006/relationships/image"/></Relationships>
</file>

<file path=ppt/slides/_rels/slide16.xml.rels><?xml version="1.0" encoding="UTF-8" standalone="yes" ?><Relationships xmlns="http://schemas.openxmlformats.org/package/2006/relationships"><Relationship Id="rId8" Target="../media/image40.png" Type="http://schemas.openxmlformats.org/officeDocument/2006/relationships/image"/><Relationship Id="rId13" Target="../media/image45.png" Type="http://schemas.openxmlformats.org/officeDocument/2006/relationships/image"/><Relationship Id="rId18" Target="../media/image50.svg" Type="http://schemas.openxmlformats.org/officeDocument/2006/relationships/image"/><Relationship Id="rId3" Target="../media/image35.jpeg" Type="http://schemas.openxmlformats.org/officeDocument/2006/relationships/image"/><Relationship Id="rId7" Target="../media/image39.png" Type="http://schemas.openxmlformats.org/officeDocument/2006/relationships/image"/><Relationship Id="rId12" Target="../media/image44.svg" Type="http://schemas.openxmlformats.org/officeDocument/2006/relationships/image"/><Relationship Id="rId17" Target="../media/image49.png" Type="http://schemas.openxmlformats.org/officeDocument/2006/relationships/image"/><Relationship Id="rId2" Target="../notesSlides/notesSlide12.xml" Type="http://schemas.openxmlformats.org/officeDocument/2006/relationships/notesSlide"/><Relationship Id="rId16" Target="../media/image48.png" Type="http://schemas.openxmlformats.org/officeDocument/2006/relationships/image"/><Relationship Id="rId1" Target="../slideLayouts/slideLayout13.xml" Type="http://schemas.openxmlformats.org/officeDocument/2006/relationships/slideLayout"/><Relationship Id="rId6" Target="../media/image38.svg" Type="http://schemas.openxmlformats.org/officeDocument/2006/relationships/image"/><Relationship Id="rId11" Target="../media/image43.png" Type="http://schemas.openxmlformats.org/officeDocument/2006/relationships/image"/><Relationship Id="rId5" Target="../media/image37.png" Type="http://schemas.openxmlformats.org/officeDocument/2006/relationships/image"/><Relationship Id="rId15" Target="../media/image47.svg" Type="http://schemas.openxmlformats.org/officeDocument/2006/relationships/image"/><Relationship Id="rId10" Target="../media/image42.png" Type="http://schemas.openxmlformats.org/officeDocument/2006/relationships/image"/><Relationship Id="rId4" Target="../media/image36.png" Type="http://schemas.openxmlformats.org/officeDocument/2006/relationships/image"/><Relationship Id="rId9" Target="../media/image41.svg" Type="http://schemas.openxmlformats.org/officeDocument/2006/relationships/image"/><Relationship Id="rId14" Target="../media/image46.png" Type="http://schemas.openxmlformats.org/officeDocument/2006/relationships/image"/></Relationships>
</file>

<file path=ppt/slides/_rels/slide17.xml.rels><?xml version="1.0" encoding="UTF-8" standalone="yes" ?><Relationships xmlns="http://schemas.openxmlformats.org/package/2006/relationships"><Relationship Id="rId3" Target="../media/image51.jpeg" Type="http://schemas.openxmlformats.org/officeDocument/2006/relationships/image"/><Relationship Id="rId2" Target="../notesSlides/notesSlide13.xml" Type="http://schemas.openxmlformats.org/officeDocument/2006/relationships/notesSlide"/><Relationship Id="rId1" Target="../slideLayouts/slideLayout14.xml" Type="http://schemas.openxmlformats.org/officeDocument/2006/relationships/slideLayout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5.sv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image" Target="../media/image53.svg"/><Relationship Id="rId9" Type="http://schemas.openxmlformats.org/officeDocument/2006/relationships/image" Target="../media/image58.png"/></Relationships>
</file>

<file path=ppt/slides/_rels/slide19.xml.rels><?xml version="1.0" encoding="UTF-8" standalone="yes" ?><Relationships xmlns="http://schemas.openxmlformats.org/package/2006/relationships"><Relationship Id="rId8" Target="../media/image67.svg" Type="http://schemas.openxmlformats.org/officeDocument/2006/relationships/image"/><Relationship Id="rId3" Target="../media/image62.jpeg" Type="http://schemas.openxmlformats.org/officeDocument/2006/relationships/image"/><Relationship Id="rId7" Target="../media/image66.png" Type="http://schemas.openxmlformats.org/officeDocument/2006/relationships/image"/><Relationship Id="rId12" Target="../media/image71.svg" Type="http://schemas.openxmlformats.org/officeDocument/2006/relationships/image"/><Relationship Id="rId2" Target="../notesSlides/notesSlide15.xml" Type="http://schemas.openxmlformats.org/officeDocument/2006/relationships/notesSlide"/><Relationship Id="rId1" Target="../slideLayouts/slideLayout16.xml" Type="http://schemas.openxmlformats.org/officeDocument/2006/relationships/slideLayout"/><Relationship Id="rId6" Target="../media/image65.png" Type="http://schemas.openxmlformats.org/officeDocument/2006/relationships/image"/><Relationship Id="rId11" Target="../media/image70.png" Type="http://schemas.openxmlformats.org/officeDocument/2006/relationships/image"/><Relationship Id="rId5" Target="../media/image64.svg" Type="http://schemas.openxmlformats.org/officeDocument/2006/relationships/image"/><Relationship Id="rId10" Target="../media/image69.svg" Type="http://schemas.openxmlformats.org/officeDocument/2006/relationships/image"/><Relationship Id="rId4" Target="../media/image63.png" Type="http://schemas.openxmlformats.org/officeDocument/2006/relationships/image"/><Relationship Id="rId9" Target="../media/image68.png" Type="http://schemas.openxmlformats.org/officeDocument/2006/relationships/image"/></Relationships>
</file>

<file path=ppt/slides/_rels/slide2.xml.rels><?xml version="1.0" encoding="UTF-8" standalone="yes" ?><Relationships xmlns="http://schemas.openxmlformats.org/package/2006/relationships"><Relationship Id="rId3" Target="../media/image5.jpe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3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 ?><Relationships xmlns="http://schemas.openxmlformats.org/package/2006/relationships"><Relationship Id="rId3" Target="../media/image9.jpe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8.xml.rels><?xml version="1.0" encoding="UTF-8" standalone="yes" ?><Relationships xmlns="http://schemas.openxmlformats.org/package/2006/relationships"><Relationship Id="rId3" Target="../media/image10.jpe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6.xml" Type="http://schemas.openxmlformats.org/officeDocument/2006/relationships/slideLayout"/><Relationship Id="rId5" Target="../media/image12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00099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Flipkart Sales &amp; Performance Analysis Dashboard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16659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Comprehensive E-commerce Business Insights (2020–2025)</a:t>
            </a:r>
            <a:endParaRPr lang="en-US" sz="17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1B28C6-4340-DD8E-9848-C19DF894D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89" y="902414"/>
            <a:ext cx="1641186" cy="1633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9935" y="337780"/>
            <a:ext cx="5538549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Order Patterns: Weekday vs Weekend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690217" y="1842492"/>
            <a:ext cx="1511141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72%</a:t>
            </a:r>
            <a:endParaRPr lang="en-US" sz="24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363" y="1074658"/>
            <a:ext cx="1842968" cy="184296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77954" y="3070979"/>
            <a:ext cx="1535787" cy="191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Weekday Orders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29935" y="3385661"/>
            <a:ext cx="6031825" cy="1965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71,635 orders</a:t>
            </a:r>
            <a:endParaRPr lang="en-US" sz="950" dirty="0"/>
          </a:p>
        </p:txBody>
      </p:sp>
      <p:sp>
        <p:nvSpPr>
          <p:cNvPr id="7" name="Text 4"/>
          <p:cNvSpPr/>
          <p:nvPr/>
        </p:nvSpPr>
        <p:spPr>
          <a:xfrm>
            <a:off x="2690217" y="4626293"/>
            <a:ext cx="1511141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28%</a:t>
            </a:r>
            <a:endParaRPr lang="en-US" sz="24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363" y="3858458"/>
            <a:ext cx="1842968" cy="184296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2677954" y="5854779"/>
            <a:ext cx="1535787" cy="191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Weekend Orders</a:t>
            </a:r>
            <a:endParaRPr lang="en-US" sz="1200" dirty="0"/>
          </a:p>
        </p:txBody>
      </p:sp>
      <p:sp>
        <p:nvSpPr>
          <p:cNvPr id="10" name="Text 6"/>
          <p:cNvSpPr/>
          <p:nvPr/>
        </p:nvSpPr>
        <p:spPr>
          <a:xfrm>
            <a:off x="429935" y="6169462"/>
            <a:ext cx="6031825" cy="1965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28,365 orders</a:t>
            </a:r>
            <a:endParaRPr lang="en-US" sz="9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180" y="1044060"/>
            <a:ext cx="7091676" cy="446044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769179" y="5932085"/>
            <a:ext cx="2359104" cy="932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40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Customer Behavior Insight</a:t>
            </a:r>
            <a:endParaRPr lang="en-US" sz="4000" dirty="0"/>
          </a:p>
        </p:txBody>
      </p:sp>
      <p:sp>
        <p:nvSpPr>
          <p:cNvPr id="13" name="Text 8"/>
          <p:cNvSpPr/>
          <p:nvPr/>
        </p:nvSpPr>
        <p:spPr>
          <a:xfrm>
            <a:off x="6769179" y="6285225"/>
            <a:ext cx="7438787" cy="15912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20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Weekdays dominate order volume, generating </a:t>
            </a:r>
            <a:r>
              <a:rPr lang="en-US" sz="20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71.7% of total profit</a:t>
            </a:r>
            <a:r>
              <a:rPr lang="en-US" sz="20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 This pattern suggests professional customers shopping during work hours or utilizing lunch breaks for online purchases.</a:t>
            </a:r>
            <a:endParaRPr lang="en-US" sz="2000" dirty="0"/>
          </a:p>
        </p:txBody>
      </p:sp>
      <p:sp>
        <p:nvSpPr>
          <p:cNvPr id="14" name="Text 9"/>
          <p:cNvSpPr/>
          <p:nvPr/>
        </p:nvSpPr>
        <p:spPr>
          <a:xfrm>
            <a:off x="6769179" y="7123836"/>
            <a:ext cx="7438787" cy="393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20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Weekend traffic represents significant opportunity for targeted marketing campaigns and promotional activities to boost conversion rates during off-peak periods.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6260" y="437317"/>
            <a:ext cx="8945523" cy="496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Geographic Performance: State &amp; City Analysis</a:t>
            </a:r>
            <a:endParaRPr lang="en-US" sz="3100" dirty="0"/>
          </a:p>
        </p:txBody>
      </p:sp>
      <p:sp>
        <p:nvSpPr>
          <p:cNvPr id="3" name="Text 1"/>
          <p:cNvSpPr/>
          <p:nvPr/>
        </p:nvSpPr>
        <p:spPr>
          <a:xfrm>
            <a:off x="556260" y="997625"/>
            <a:ext cx="2550795" cy="298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Top Performing States</a:t>
            </a:r>
            <a:endParaRPr lang="en-US" sz="1850" dirty="0"/>
          </a:p>
        </p:txBody>
      </p:sp>
      <p:sp>
        <p:nvSpPr>
          <p:cNvPr id="4" name="Shape 2"/>
          <p:cNvSpPr/>
          <p:nvPr/>
        </p:nvSpPr>
        <p:spPr>
          <a:xfrm>
            <a:off x="556260" y="1534001"/>
            <a:ext cx="635794" cy="953691"/>
          </a:xfrm>
          <a:prstGeom prst="roundRect">
            <a:avLst>
              <a:gd name="adj" fmla="val 360026"/>
            </a:avLst>
          </a:prstGeom>
          <a:solidFill>
            <a:srgbClr val="3A3B3C"/>
          </a:solidFill>
          <a:ln/>
        </p:spPr>
      </p:sp>
      <p:sp>
        <p:nvSpPr>
          <p:cNvPr id="5" name="Text 3"/>
          <p:cNvSpPr/>
          <p:nvPr/>
        </p:nvSpPr>
        <p:spPr>
          <a:xfrm>
            <a:off x="754975" y="1861780"/>
            <a:ext cx="238363" cy="298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8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1351002" y="1692950"/>
            <a:ext cx="1986915" cy="248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Haryana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1351002" y="2036683"/>
            <a:ext cx="12723138" cy="254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Leading state revenue</a:t>
            </a:r>
            <a:endParaRPr lang="en-US" sz="1250" dirty="0"/>
          </a:p>
        </p:txBody>
      </p:sp>
      <p:sp>
        <p:nvSpPr>
          <p:cNvPr id="8" name="Shape 6"/>
          <p:cNvSpPr/>
          <p:nvPr/>
        </p:nvSpPr>
        <p:spPr>
          <a:xfrm>
            <a:off x="556260" y="2646640"/>
            <a:ext cx="635794" cy="953691"/>
          </a:xfrm>
          <a:prstGeom prst="roundRect">
            <a:avLst>
              <a:gd name="adj" fmla="val 360026"/>
            </a:avLst>
          </a:prstGeom>
          <a:solidFill>
            <a:srgbClr val="3A3B3C"/>
          </a:solidFill>
          <a:ln/>
        </p:spPr>
      </p:sp>
      <p:sp>
        <p:nvSpPr>
          <p:cNvPr id="9" name="Text 7"/>
          <p:cNvSpPr/>
          <p:nvPr/>
        </p:nvSpPr>
        <p:spPr>
          <a:xfrm>
            <a:off x="754975" y="2974419"/>
            <a:ext cx="238363" cy="298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8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1351002" y="2805589"/>
            <a:ext cx="1986915" cy="248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Punjab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1351002" y="3149322"/>
            <a:ext cx="12723138" cy="254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Strong market presence</a:t>
            </a:r>
            <a:endParaRPr lang="en-US" sz="1250" dirty="0"/>
          </a:p>
        </p:txBody>
      </p:sp>
      <p:sp>
        <p:nvSpPr>
          <p:cNvPr id="12" name="Shape 10"/>
          <p:cNvSpPr/>
          <p:nvPr/>
        </p:nvSpPr>
        <p:spPr>
          <a:xfrm>
            <a:off x="556260" y="3759279"/>
            <a:ext cx="635794" cy="953691"/>
          </a:xfrm>
          <a:prstGeom prst="roundRect">
            <a:avLst>
              <a:gd name="adj" fmla="val 360026"/>
            </a:avLst>
          </a:prstGeom>
          <a:solidFill>
            <a:srgbClr val="3A3B3C"/>
          </a:solidFill>
          <a:ln/>
        </p:spPr>
      </p:sp>
      <p:sp>
        <p:nvSpPr>
          <p:cNvPr id="13" name="Text 11"/>
          <p:cNvSpPr/>
          <p:nvPr/>
        </p:nvSpPr>
        <p:spPr>
          <a:xfrm>
            <a:off x="754975" y="4087058"/>
            <a:ext cx="238363" cy="298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8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1850" dirty="0"/>
          </a:p>
        </p:txBody>
      </p:sp>
      <p:sp>
        <p:nvSpPr>
          <p:cNvPr id="14" name="Text 12"/>
          <p:cNvSpPr/>
          <p:nvPr/>
        </p:nvSpPr>
        <p:spPr>
          <a:xfrm>
            <a:off x="1351002" y="3918228"/>
            <a:ext cx="1986915" cy="248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Karnataka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1351002" y="4261961"/>
            <a:ext cx="12723138" cy="254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Tech hub advantage</a:t>
            </a:r>
            <a:endParaRPr lang="en-US" sz="1250" dirty="0"/>
          </a:p>
        </p:txBody>
      </p:sp>
      <p:sp>
        <p:nvSpPr>
          <p:cNvPr id="16" name="Shape 14"/>
          <p:cNvSpPr/>
          <p:nvPr/>
        </p:nvSpPr>
        <p:spPr>
          <a:xfrm>
            <a:off x="556260" y="4871918"/>
            <a:ext cx="635794" cy="953691"/>
          </a:xfrm>
          <a:prstGeom prst="roundRect">
            <a:avLst>
              <a:gd name="adj" fmla="val 360026"/>
            </a:avLst>
          </a:prstGeom>
          <a:solidFill>
            <a:srgbClr val="3A3B3C"/>
          </a:solidFill>
          <a:ln/>
        </p:spPr>
      </p:sp>
      <p:sp>
        <p:nvSpPr>
          <p:cNvPr id="17" name="Text 15"/>
          <p:cNvSpPr/>
          <p:nvPr/>
        </p:nvSpPr>
        <p:spPr>
          <a:xfrm>
            <a:off x="754975" y="5199698"/>
            <a:ext cx="238363" cy="298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8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</a:t>
            </a:r>
            <a:endParaRPr lang="en-US" sz="1850" dirty="0"/>
          </a:p>
        </p:txBody>
      </p:sp>
      <p:sp>
        <p:nvSpPr>
          <p:cNvPr id="18" name="Text 16"/>
          <p:cNvSpPr/>
          <p:nvPr/>
        </p:nvSpPr>
        <p:spPr>
          <a:xfrm>
            <a:off x="1351002" y="5030867"/>
            <a:ext cx="1986915" cy="248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West Bengal</a:t>
            </a:r>
            <a:endParaRPr lang="en-US" sz="1550" dirty="0"/>
          </a:p>
        </p:txBody>
      </p:sp>
      <p:sp>
        <p:nvSpPr>
          <p:cNvPr id="19" name="Text 17"/>
          <p:cNvSpPr/>
          <p:nvPr/>
        </p:nvSpPr>
        <p:spPr>
          <a:xfrm>
            <a:off x="1351002" y="5374600"/>
            <a:ext cx="12723138" cy="254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Eastern market leader</a:t>
            </a:r>
            <a:endParaRPr lang="en-US" sz="1250" dirty="0"/>
          </a:p>
        </p:txBody>
      </p:sp>
      <p:sp>
        <p:nvSpPr>
          <p:cNvPr id="20" name="Shape 18"/>
          <p:cNvSpPr/>
          <p:nvPr/>
        </p:nvSpPr>
        <p:spPr>
          <a:xfrm>
            <a:off x="556260" y="5984558"/>
            <a:ext cx="635794" cy="953691"/>
          </a:xfrm>
          <a:prstGeom prst="roundRect">
            <a:avLst>
              <a:gd name="adj" fmla="val 360026"/>
            </a:avLst>
          </a:prstGeom>
          <a:solidFill>
            <a:srgbClr val="3A3B3C"/>
          </a:solidFill>
          <a:ln/>
        </p:spPr>
      </p:sp>
      <p:sp>
        <p:nvSpPr>
          <p:cNvPr id="21" name="Text 19"/>
          <p:cNvSpPr/>
          <p:nvPr/>
        </p:nvSpPr>
        <p:spPr>
          <a:xfrm>
            <a:off x="754975" y="6312337"/>
            <a:ext cx="238363" cy="298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8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5</a:t>
            </a:r>
            <a:endParaRPr lang="en-US" sz="1850" dirty="0"/>
          </a:p>
        </p:txBody>
      </p:sp>
      <p:sp>
        <p:nvSpPr>
          <p:cNvPr id="22" name="Text 20"/>
          <p:cNvSpPr/>
          <p:nvPr/>
        </p:nvSpPr>
        <p:spPr>
          <a:xfrm>
            <a:off x="1351002" y="6143506"/>
            <a:ext cx="1986915" cy="248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Maharashtra</a:t>
            </a:r>
            <a:endParaRPr lang="en-US" sz="1550" dirty="0"/>
          </a:p>
        </p:txBody>
      </p:sp>
      <p:sp>
        <p:nvSpPr>
          <p:cNvPr id="23" name="Text 21"/>
          <p:cNvSpPr/>
          <p:nvPr/>
        </p:nvSpPr>
        <p:spPr>
          <a:xfrm>
            <a:off x="1351002" y="6487239"/>
            <a:ext cx="12723138" cy="254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Metro market strength</a:t>
            </a:r>
            <a:endParaRPr lang="en-US" sz="1250" dirty="0"/>
          </a:p>
        </p:txBody>
      </p:sp>
      <p:sp>
        <p:nvSpPr>
          <p:cNvPr id="24" name="Shape 22"/>
          <p:cNvSpPr/>
          <p:nvPr/>
        </p:nvSpPr>
        <p:spPr>
          <a:xfrm>
            <a:off x="556260" y="7116961"/>
            <a:ext cx="13517880" cy="675323"/>
          </a:xfrm>
          <a:prstGeom prst="roundRect">
            <a:avLst>
              <a:gd name="adj" fmla="val 3531"/>
            </a:avLst>
          </a:prstGeom>
          <a:solidFill>
            <a:srgbClr val="443D09"/>
          </a:solidFill>
          <a:ln/>
        </p:spPr>
      </p:sp>
      <p:pic>
        <p:nvPicPr>
          <p:cNvPr id="2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8" y="7359253"/>
            <a:ext cx="198596" cy="158948"/>
          </a:xfrm>
          <a:prstGeom prst="rect">
            <a:avLst/>
          </a:prstGeom>
        </p:spPr>
      </p:pic>
      <p:sp>
        <p:nvSpPr>
          <p:cNvPr id="26" name="Text 23"/>
          <p:cNvSpPr/>
          <p:nvPr/>
        </p:nvSpPr>
        <p:spPr>
          <a:xfrm>
            <a:off x="1072753" y="7315557"/>
            <a:ext cx="12842438" cy="254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Top City Revenue:</a:t>
            </a:r>
            <a:r>
              <a:rPr lang="en-US" sz="1250" dirty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Single city generated </a:t>
            </a:r>
            <a:r>
              <a:rPr lang="en-US" sz="1250" b="1" dirty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₹518.67M</a:t>
            </a:r>
            <a:r>
              <a:rPr lang="en-US" sz="1250" dirty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representing </a:t>
            </a:r>
            <a:r>
              <a:rPr lang="en-US" sz="1250" b="1" dirty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10.23%</a:t>
            </a:r>
            <a:r>
              <a:rPr lang="en-US" sz="1250" dirty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of total revenue, demonstrating strong urban market concentration.</a:t>
            </a:r>
            <a:endParaRPr lang="en-US" sz="1250" dirty="0"/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27" name="Chart 26">
                <a:extLst>
                  <a:ext uri="{FF2B5EF4-FFF2-40B4-BE49-F238E27FC236}">
                    <a16:creationId xmlns:a16="http://schemas.microsoft.com/office/drawing/2014/main" id="{84C478C4-D29E-4348-8C96-A4F29BEDDA2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3789735"/>
                  </p:ext>
                </p:extLst>
              </p:nvPr>
            </p:nvGraphicFramePr>
            <p:xfrm>
              <a:off x="6314178" y="905456"/>
              <a:ext cx="7309355" cy="620026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7" name="Chart 26">
                <a:extLst>
                  <a:ext uri="{FF2B5EF4-FFF2-40B4-BE49-F238E27FC236}">
                    <a16:creationId xmlns:a16="http://schemas.microsoft.com/office/drawing/2014/main" id="{84C478C4-D29E-4348-8C96-A4F29BEDDA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4178" y="905456"/>
                <a:ext cx="7309355" cy="620026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2233" y="568404"/>
            <a:ext cx="7913370" cy="644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Top 5 Cities Driving Profitability</a:t>
            </a:r>
            <a:endParaRPr lang="en-US" sz="4050" dirty="0"/>
          </a:p>
        </p:txBody>
      </p:sp>
      <p:sp>
        <p:nvSpPr>
          <p:cNvPr id="3" name="Shape 1"/>
          <p:cNvSpPr/>
          <p:nvPr/>
        </p:nvSpPr>
        <p:spPr>
          <a:xfrm>
            <a:off x="722233" y="1625918"/>
            <a:ext cx="4257675" cy="2468285"/>
          </a:xfrm>
          <a:prstGeom prst="roundRect">
            <a:avLst>
              <a:gd name="adj" fmla="val 1254"/>
            </a:avLst>
          </a:prstGeom>
          <a:solidFill>
            <a:srgbClr val="3A3B3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68" y="1832253"/>
            <a:ext cx="619125" cy="619125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8828" y="2002393"/>
            <a:ext cx="278606" cy="27860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28568" y="2657713"/>
            <a:ext cx="2579727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Kolkata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928568" y="3103959"/>
            <a:ext cx="3845004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₹159.28M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928568" y="3557826"/>
            <a:ext cx="3845004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Eastern India's profit leader</a:t>
            </a:r>
            <a:endParaRPr lang="en-US" sz="1600" dirty="0"/>
          </a:p>
        </p:txBody>
      </p:sp>
      <p:sp>
        <p:nvSpPr>
          <p:cNvPr id="9" name="Shape 5"/>
          <p:cNvSpPr/>
          <p:nvPr/>
        </p:nvSpPr>
        <p:spPr>
          <a:xfrm>
            <a:off x="5186243" y="1625918"/>
            <a:ext cx="4257794" cy="2468285"/>
          </a:xfrm>
          <a:prstGeom prst="roundRect">
            <a:avLst>
              <a:gd name="adj" fmla="val 1254"/>
            </a:avLst>
          </a:prstGeom>
          <a:solidFill>
            <a:srgbClr val="3A3B3C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579" y="1832253"/>
            <a:ext cx="619125" cy="619125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2838" y="2002393"/>
            <a:ext cx="278606" cy="27860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392579" y="2657713"/>
            <a:ext cx="2579727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Jaipur</a:t>
            </a:r>
            <a:endParaRPr lang="en-US" sz="2000" dirty="0"/>
          </a:p>
        </p:txBody>
      </p:sp>
      <p:sp>
        <p:nvSpPr>
          <p:cNvPr id="13" name="Text 7"/>
          <p:cNvSpPr/>
          <p:nvPr/>
        </p:nvSpPr>
        <p:spPr>
          <a:xfrm>
            <a:off x="5392579" y="3103959"/>
            <a:ext cx="3845123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₹156.63M</a:t>
            </a:r>
            <a:endParaRPr lang="en-US" sz="1600" dirty="0"/>
          </a:p>
        </p:txBody>
      </p:sp>
      <p:sp>
        <p:nvSpPr>
          <p:cNvPr id="14" name="Text 8"/>
          <p:cNvSpPr/>
          <p:nvPr/>
        </p:nvSpPr>
        <p:spPr>
          <a:xfrm>
            <a:off x="5392579" y="3557826"/>
            <a:ext cx="3845123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Rajasthan market strength</a:t>
            </a:r>
            <a:endParaRPr lang="en-US" sz="1600" dirty="0"/>
          </a:p>
        </p:txBody>
      </p:sp>
      <p:sp>
        <p:nvSpPr>
          <p:cNvPr id="15" name="Shape 9"/>
          <p:cNvSpPr/>
          <p:nvPr/>
        </p:nvSpPr>
        <p:spPr>
          <a:xfrm>
            <a:off x="9650373" y="1625918"/>
            <a:ext cx="4257675" cy="2468285"/>
          </a:xfrm>
          <a:prstGeom prst="roundRect">
            <a:avLst>
              <a:gd name="adj" fmla="val 1254"/>
            </a:avLst>
          </a:prstGeom>
          <a:solidFill>
            <a:srgbClr val="3A3B3C"/>
          </a:solidFill>
          <a:ln/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708" y="1832253"/>
            <a:ext cx="619125" cy="619125"/>
          </a:xfrm>
          <a:prstGeom prst="rect">
            <a:avLst/>
          </a:prstGeom>
        </p:spPr>
      </p:pic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6968" y="2002393"/>
            <a:ext cx="278606" cy="278606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9856708" y="2657713"/>
            <a:ext cx="2579727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Mumbai</a:t>
            </a:r>
            <a:endParaRPr lang="en-US" sz="2000" dirty="0"/>
          </a:p>
        </p:txBody>
      </p:sp>
      <p:sp>
        <p:nvSpPr>
          <p:cNvPr id="19" name="Text 11"/>
          <p:cNvSpPr/>
          <p:nvPr/>
        </p:nvSpPr>
        <p:spPr>
          <a:xfrm>
            <a:off x="9856708" y="3103959"/>
            <a:ext cx="3845004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₹156.07M</a:t>
            </a:r>
            <a:endParaRPr lang="en-US" sz="1600" dirty="0"/>
          </a:p>
        </p:txBody>
      </p:sp>
      <p:sp>
        <p:nvSpPr>
          <p:cNvPr id="20" name="Text 12"/>
          <p:cNvSpPr/>
          <p:nvPr/>
        </p:nvSpPr>
        <p:spPr>
          <a:xfrm>
            <a:off x="9856708" y="3557826"/>
            <a:ext cx="3845004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Financial capital performance</a:t>
            </a:r>
            <a:endParaRPr lang="en-US" sz="1600" dirty="0"/>
          </a:p>
        </p:txBody>
      </p:sp>
      <p:sp>
        <p:nvSpPr>
          <p:cNvPr id="21" name="Shape 13"/>
          <p:cNvSpPr/>
          <p:nvPr/>
        </p:nvSpPr>
        <p:spPr>
          <a:xfrm>
            <a:off x="722233" y="4300538"/>
            <a:ext cx="6489740" cy="2468285"/>
          </a:xfrm>
          <a:prstGeom prst="roundRect">
            <a:avLst>
              <a:gd name="adj" fmla="val 1254"/>
            </a:avLst>
          </a:prstGeom>
          <a:solidFill>
            <a:srgbClr val="3A3B3C"/>
          </a:solidFill>
          <a:ln/>
        </p:spPr>
      </p:sp>
      <p:pic>
        <p:nvPicPr>
          <p:cNvPr id="22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568" y="4506873"/>
            <a:ext cx="619125" cy="619125"/>
          </a:xfrm>
          <a:prstGeom prst="rect">
            <a:avLst/>
          </a:prstGeom>
        </p:spPr>
      </p:pic>
      <p:pic>
        <p:nvPicPr>
          <p:cNvPr id="23" name="Image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8828" y="4677013"/>
            <a:ext cx="278606" cy="278606"/>
          </a:xfrm>
          <a:prstGeom prst="rect">
            <a:avLst/>
          </a:prstGeom>
        </p:spPr>
      </p:pic>
      <p:sp>
        <p:nvSpPr>
          <p:cNvPr id="24" name="Text 14"/>
          <p:cNvSpPr/>
          <p:nvPr/>
        </p:nvSpPr>
        <p:spPr>
          <a:xfrm>
            <a:off x="928568" y="5332333"/>
            <a:ext cx="2579727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Bangalore</a:t>
            </a:r>
            <a:endParaRPr lang="en-US" sz="2000" dirty="0"/>
          </a:p>
        </p:txBody>
      </p:sp>
      <p:sp>
        <p:nvSpPr>
          <p:cNvPr id="25" name="Text 15"/>
          <p:cNvSpPr/>
          <p:nvPr/>
        </p:nvSpPr>
        <p:spPr>
          <a:xfrm>
            <a:off x="928568" y="5778579"/>
            <a:ext cx="6077069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₹135.67M</a:t>
            </a:r>
            <a:endParaRPr lang="en-US" sz="1600" dirty="0"/>
          </a:p>
        </p:txBody>
      </p:sp>
      <p:sp>
        <p:nvSpPr>
          <p:cNvPr id="26" name="Text 16"/>
          <p:cNvSpPr/>
          <p:nvPr/>
        </p:nvSpPr>
        <p:spPr>
          <a:xfrm>
            <a:off x="928568" y="6232446"/>
            <a:ext cx="6077069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Tech city contribution</a:t>
            </a:r>
            <a:endParaRPr lang="en-US" sz="1600" dirty="0"/>
          </a:p>
        </p:txBody>
      </p:sp>
      <p:sp>
        <p:nvSpPr>
          <p:cNvPr id="27" name="Shape 17"/>
          <p:cNvSpPr/>
          <p:nvPr/>
        </p:nvSpPr>
        <p:spPr>
          <a:xfrm>
            <a:off x="7418308" y="4300538"/>
            <a:ext cx="6489740" cy="2468285"/>
          </a:xfrm>
          <a:prstGeom prst="roundRect">
            <a:avLst>
              <a:gd name="adj" fmla="val 1254"/>
            </a:avLst>
          </a:prstGeom>
          <a:solidFill>
            <a:srgbClr val="3A3B3C"/>
          </a:solidFill>
          <a:ln/>
        </p:spPr>
      </p:sp>
      <p:pic>
        <p:nvPicPr>
          <p:cNvPr id="28" name="Image 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4643" y="4506873"/>
            <a:ext cx="619125" cy="619125"/>
          </a:xfrm>
          <a:prstGeom prst="rect">
            <a:avLst/>
          </a:prstGeom>
        </p:spPr>
      </p:pic>
      <p:pic>
        <p:nvPicPr>
          <p:cNvPr id="29" name="Image 9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4903" y="4677013"/>
            <a:ext cx="278606" cy="278606"/>
          </a:xfrm>
          <a:prstGeom prst="rect">
            <a:avLst/>
          </a:prstGeom>
        </p:spPr>
      </p:pic>
      <p:sp>
        <p:nvSpPr>
          <p:cNvPr id="30" name="Text 18"/>
          <p:cNvSpPr/>
          <p:nvPr/>
        </p:nvSpPr>
        <p:spPr>
          <a:xfrm>
            <a:off x="7624643" y="5332333"/>
            <a:ext cx="2579727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Lucknow</a:t>
            </a:r>
            <a:endParaRPr lang="en-US" sz="2000" dirty="0"/>
          </a:p>
        </p:txBody>
      </p:sp>
      <p:sp>
        <p:nvSpPr>
          <p:cNvPr id="31" name="Text 19"/>
          <p:cNvSpPr/>
          <p:nvPr/>
        </p:nvSpPr>
        <p:spPr>
          <a:xfrm>
            <a:off x="7624643" y="5778579"/>
            <a:ext cx="6077069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₹155.38M</a:t>
            </a:r>
            <a:endParaRPr lang="en-US" sz="1600" dirty="0"/>
          </a:p>
        </p:txBody>
      </p:sp>
      <p:sp>
        <p:nvSpPr>
          <p:cNvPr id="32" name="Text 20"/>
          <p:cNvSpPr/>
          <p:nvPr/>
        </p:nvSpPr>
        <p:spPr>
          <a:xfrm>
            <a:off x="7624643" y="6232446"/>
            <a:ext cx="6077069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UP market dominance</a:t>
            </a:r>
            <a:endParaRPr lang="en-US" sz="1600" dirty="0"/>
          </a:p>
        </p:txBody>
      </p:sp>
      <p:sp>
        <p:nvSpPr>
          <p:cNvPr id="33" name="Text 21"/>
          <p:cNvSpPr/>
          <p:nvPr/>
        </p:nvSpPr>
        <p:spPr>
          <a:xfrm>
            <a:off x="722233" y="7000994"/>
            <a:ext cx="13185934" cy="660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These five metropolitan markets collectively contribute </a:t>
            </a:r>
            <a:r>
              <a:rPr lang="en-US" sz="16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50.4% of total profit</a:t>
            </a:r>
            <a:r>
              <a:rPr lang="en-US" sz="16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highlighting the strategic importance of urban market penetration and the concentration of high-value customers in tier-1 cities.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54288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Product Category Performance Analysis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396835" y="949523"/>
            <a:ext cx="211395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Top 5 Revenue Categories</a:t>
            </a:r>
            <a:endParaRPr lang="en-US" sz="13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341" y="1293197"/>
            <a:ext cx="170021" cy="1700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65334" y="1289685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Home &amp; Kitchen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765334" y="1580198"/>
            <a:ext cx="711708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₹346.36M</a:t>
            </a: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- Leading category</a:t>
            </a:r>
            <a:endParaRPr lang="en-US" sz="8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341" y="1991975"/>
            <a:ext cx="170021" cy="17002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65334" y="1988463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Appliances</a:t>
            </a:r>
            <a:endParaRPr lang="en-US" sz="1100" dirty="0"/>
          </a:p>
        </p:txBody>
      </p:sp>
      <p:sp>
        <p:nvSpPr>
          <p:cNvPr id="9" name="Text 5"/>
          <p:cNvSpPr/>
          <p:nvPr/>
        </p:nvSpPr>
        <p:spPr>
          <a:xfrm>
            <a:off x="765334" y="2278975"/>
            <a:ext cx="711708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₹344.95M</a:t>
            </a: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- Strong demand</a:t>
            </a:r>
            <a:endParaRPr lang="en-US" sz="8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341" y="2690753"/>
            <a:ext cx="170021" cy="17002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65334" y="2687241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Fashion</a:t>
            </a:r>
            <a:endParaRPr lang="en-US" sz="1100" dirty="0"/>
          </a:p>
        </p:txBody>
      </p:sp>
      <p:sp>
        <p:nvSpPr>
          <p:cNvPr id="12" name="Text 7"/>
          <p:cNvSpPr/>
          <p:nvPr/>
        </p:nvSpPr>
        <p:spPr>
          <a:xfrm>
            <a:off x="765334" y="2977753"/>
            <a:ext cx="711708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₹343.78M</a:t>
            </a: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- Consistent performer</a:t>
            </a:r>
            <a:endParaRPr lang="en-US" sz="8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341" y="3389531"/>
            <a:ext cx="170021" cy="17002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65334" y="3386018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Sports &amp; Fitness</a:t>
            </a:r>
            <a:endParaRPr lang="en-US" sz="1100" dirty="0"/>
          </a:p>
        </p:txBody>
      </p:sp>
      <p:sp>
        <p:nvSpPr>
          <p:cNvPr id="15" name="Text 9"/>
          <p:cNvSpPr/>
          <p:nvPr/>
        </p:nvSpPr>
        <p:spPr>
          <a:xfrm>
            <a:off x="765334" y="3676531"/>
            <a:ext cx="711708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₹341.59M</a:t>
            </a: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- Growing segment</a:t>
            </a:r>
            <a:endParaRPr lang="en-US" sz="85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341" y="4088309"/>
            <a:ext cx="170021" cy="170021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765334" y="4084796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Footwear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765334" y="4375309"/>
            <a:ext cx="711708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₹341.53M</a:t>
            </a: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- Competitive category</a:t>
            </a:r>
            <a:endParaRPr lang="en-US" sz="850" dirty="0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735" y="175022"/>
            <a:ext cx="6074331" cy="6177140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6208633" y="3393836"/>
            <a:ext cx="1394936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33.9%</a:t>
            </a:r>
            <a:endParaRPr lang="en-US" sz="2200" dirty="0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4208" y="2599015"/>
            <a:ext cx="1701165" cy="1701165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6186011" y="4441865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Top 5 Share</a:t>
            </a:r>
            <a:endParaRPr lang="en-US" sz="1100" dirty="0"/>
          </a:p>
        </p:txBody>
      </p:sp>
      <p:sp>
        <p:nvSpPr>
          <p:cNvPr id="23" name="Text 14"/>
          <p:cNvSpPr/>
          <p:nvPr/>
        </p:nvSpPr>
        <p:spPr>
          <a:xfrm>
            <a:off x="3857625" y="4732377"/>
            <a:ext cx="6074331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Market capture</a:t>
            </a:r>
            <a:endParaRPr lang="en-US" sz="850" dirty="0"/>
          </a:p>
        </p:txBody>
      </p:sp>
      <p:sp>
        <p:nvSpPr>
          <p:cNvPr id="24" name="Text 15"/>
          <p:cNvSpPr/>
          <p:nvPr/>
        </p:nvSpPr>
        <p:spPr>
          <a:xfrm>
            <a:off x="6208633" y="5963800"/>
            <a:ext cx="1394936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66.1%</a:t>
            </a:r>
            <a:endParaRPr lang="en-US" sz="2200" dirty="0"/>
          </a:p>
        </p:txBody>
      </p:sp>
      <p:pic>
        <p:nvPicPr>
          <p:cNvPr id="25" name="Image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4208" y="5168979"/>
            <a:ext cx="1701165" cy="1701165"/>
          </a:xfrm>
          <a:prstGeom prst="rect">
            <a:avLst/>
          </a:prstGeom>
        </p:spPr>
      </p:pic>
      <p:sp>
        <p:nvSpPr>
          <p:cNvPr id="26" name="Text 16"/>
          <p:cNvSpPr/>
          <p:nvPr/>
        </p:nvSpPr>
        <p:spPr>
          <a:xfrm>
            <a:off x="6186011" y="7011829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Others</a:t>
            </a:r>
            <a:endParaRPr lang="en-US" sz="1100" dirty="0"/>
          </a:p>
        </p:txBody>
      </p:sp>
      <p:sp>
        <p:nvSpPr>
          <p:cNvPr id="27" name="Text 17"/>
          <p:cNvSpPr/>
          <p:nvPr/>
        </p:nvSpPr>
        <p:spPr>
          <a:xfrm>
            <a:off x="3857625" y="7302341"/>
            <a:ext cx="6074331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Long tail potential</a:t>
            </a:r>
            <a:endParaRPr lang="en-US" sz="850" dirty="0"/>
          </a:p>
        </p:txBody>
      </p:sp>
      <p:sp>
        <p:nvSpPr>
          <p:cNvPr id="28" name="Text 18"/>
          <p:cNvSpPr/>
          <p:nvPr/>
        </p:nvSpPr>
        <p:spPr>
          <a:xfrm>
            <a:off x="3857625" y="7611308"/>
            <a:ext cx="6074331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Category diversification creates revenue resilience, with top five categories showing balanced performance and significant opportunity in the long-tail segment.</a:t>
            </a:r>
            <a:endParaRPr lang="en-US" sz="8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305109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Top 5 Brands by Profit</a:t>
            </a:r>
            <a:endParaRPr lang="en-US" sz="2200" dirty="0"/>
          </a:p>
        </p:txBody>
      </p:sp>
      <p:sp>
        <p:nvSpPr>
          <p:cNvPr id="3" name="Shape 1"/>
          <p:cNvSpPr/>
          <p:nvPr/>
        </p:nvSpPr>
        <p:spPr>
          <a:xfrm>
            <a:off x="396835" y="892969"/>
            <a:ext cx="13836729" cy="933212"/>
          </a:xfrm>
          <a:prstGeom prst="roundRect">
            <a:avLst>
              <a:gd name="adj" fmla="val 1823"/>
            </a:avLst>
          </a:prstGeom>
          <a:solidFill>
            <a:srgbClr val="1B1C1D"/>
          </a:solidFill>
          <a:ln w="15240">
            <a:solidFill>
              <a:srgbClr val="53545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12075" y="908209"/>
            <a:ext cx="453628" cy="902732"/>
          </a:xfrm>
          <a:prstGeom prst="rect">
            <a:avLst/>
          </a:prstGeom>
          <a:solidFill>
            <a:srgbClr val="3A3B3C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79" y="1274564"/>
            <a:ext cx="170021" cy="1700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79051" y="1021556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Nike</a:t>
            </a:r>
            <a:endParaRPr lang="en-US" sz="1100" dirty="0"/>
          </a:p>
        </p:txBody>
      </p:sp>
      <p:sp>
        <p:nvSpPr>
          <p:cNvPr id="7" name="Text 4"/>
          <p:cNvSpPr/>
          <p:nvPr/>
        </p:nvSpPr>
        <p:spPr>
          <a:xfrm>
            <a:off x="979051" y="1266706"/>
            <a:ext cx="1323927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₹107.92M</a:t>
            </a:r>
            <a:endParaRPr lang="en-US" sz="850" dirty="0"/>
          </a:p>
        </p:txBody>
      </p:sp>
      <p:sp>
        <p:nvSpPr>
          <p:cNvPr id="8" name="Text 5"/>
          <p:cNvSpPr/>
          <p:nvPr/>
        </p:nvSpPr>
        <p:spPr>
          <a:xfrm>
            <a:off x="979051" y="1516142"/>
            <a:ext cx="1323927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Leader in sportswear</a:t>
            </a:r>
            <a:endParaRPr lang="en-US" sz="850" dirty="0"/>
          </a:p>
        </p:txBody>
      </p:sp>
      <p:sp>
        <p:nvSpPr>
          <p:cNvPr id="9" name="Shape 6"/>
          <p:cNvSpPr/>
          <p:nvPr/>
        </p:nvSpPr>
        <p:spPr>
          <a:xfrm>
            <a:off x="396835" y="1939528"/>
            <a:ext cx="13836729" cy="933212"/>
          </a:xfrm>
          <a:prstGeom prst="roundRect">
            <a:avLst>
              <a:gd name="adj" fmla="val 1823"/>
            </a:avLst>
          </a:prstGeom>
          <a:solidFill>
            <a:srgbClr val="1B1C1D"/>
          </a:solidFill>
          <a:ln w="15240">
            <a:solidFill>
              <a:srgbClr val="535455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412075" y="1954768"/>
            <a:ext cx="453628" cy="902732"/>
          </a:xfrm>
          <a:prstGeom prst="rect">
            <a:avLst/>
          </a:prstGeom>
          <a:solidFill>
            <a:srgbClr val="3A3B3C"/>
          </a:solidFill>
          <a:ln/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79" y="2321123"/>
            <a:ext cx="170021" cy="170021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979051" y="2068116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HUL</a:t>
            </a:r>
            <a:endParaRPr lang="en-US" sz="1100" dirty="0"/>
          </a:p>
        </p:txBody>
      </p:sp>
      <p:sp>
        <p:nvSpPr>
          <p:cNvPr id="13" name="Text 9"/>
          <p:cNvSpPr/>
          <p:nvPr/>
        </p:nvSpPr>
        <p:spPr>
          <a:xfrm>
            <a:off x="979051" y="2313265"/>
            <a:ext cx="1323927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₹106.49M</a:t>
            </a:r>
            <a:endParaRPr lang="en-US" sz="850" dirty="0"/>
          </a:p>
        </p:txBody>
      </p:sp>
      <p:sp>
        <p:nvSpPr>
          <p:cNvPr id="14" name="Text 10"/>
          <p:cNvSpPr/>
          <p:nvPr/>
        </p:nvSpPr>
        <p:spPr>
          <a:xfrm>
            <a:off x="979051" y="2562701"/>
            <a:ext cx="1323927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Household consumer goods</a:t>
            </a:r>
            <a:endParaRPr lang="en-US" sz="850" dirty="0"/>
          </a:p>
        </p:txBody>
      </p:sp>
      <p:sp>
        <p:nvSpPr>
          <p:cNvPr id="15" name="Shape 11"/>
          <p:cNvSpPr/>
          <p:nvPr/>
        </p:nvSpPr>
        <p:spPr>
          <a:xfrm>
            <a:off x="396835" y="2986088"/>
            <a:ext cx="13836729" cy="933212"/>
          </a:xfrm>
          <a:prstGeom prst="roundRect">
            <a:avLst>
              <a:gd name="adj" fmla="val 1823"/>
            </a:avLst>
          </a:prstGeom>
          <a:solidFill>
            <a:srgbClr val="1B1C1D"/>
          </a:solidFill>
          <a:ln w="15240">
            <a:solidFill>
              <a:srgbClr val="535455"/>
            </a:solidFill>
            <a:prstDash val="solid"/>
          </a:ln>
        </p:spPr>
      </p:sp>
      <p:sp>
        <p:nvSpPr>
          <p:cNvPr id="16" name="Shape 12"/>
          <p:cNvSpPr/>
          <p:nvPr/>
        </p:nvSpPr>
        <p:spPr>
          <a:xfrm>
            <a:off x="412075" y="3001327"/>
            <a:ext cx="453628" cy="902732"/>
          </a:xfrm>
          <a:prstGeom prst="rect">
            <a:avLst/>
          </a:prstGeom>
          <a:solidFill>
            <a:srgbClr val="3A3B3C"/>
          </a:solidFill>
          <a:ln/>
        </p:spPr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79" y="3367683"/>
            <a:ext cx="170021" cy="170021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979051" y="3114675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Philips</a:t>
            </a:r>
            <a:endParaRPr lang="en-US" sz="1100" dirty="0"/>
          </a:p>
        </p:txBody>
      </p:sp>
      <p:sp>
        <p:nvSpPr>
          <p:cNvPr id="19" name="Text 14"/>
          <p:cNvSpPr/>
          <p:nvPr/>
        </p:nvSpPr>
        <p:spPr>
          <a:xfrm>
            <a:off x="979051" y="3359825"/>
            <a:ext cx="1323927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₹104.50M</a:t>
            </a:r>
            <a:endParaRPr lang="en-US" sz="850" dirty="0"/>
          </a:p>
        </p:txBody>
      </p:sp>
      <p:sp>
        <p:nvSpPr>
          <p:cNvPr id="20" name="Text 15"/>
          <p:cNvSpPr/>
          <p:nvPr/>
        </p:nvSpPr>
        <p:spPr>
          <a:xfrm>
            <a:off x="979051" y="3609261"/>
            <a:ext cx="1323927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Diverse electronics &amp; health tech</a:t>
            </a:r>
            <a:endParaRPr lang="en-US" sz="850" dirty="0"/>
          </a:p>
        </p:txBody>
      </p:sp>
      <p:sp>
        <p:nvSpPr>
          <p:cNvPr id="21" name="Shape 16"/>
          <p:cNvSpPr/>
          <p:nvPr/>
        </p:nvSpPr>
        <p:spPr>
          <a:xfrm>
            <a:off x="396835" y="4032647"/>
            <a:ext cx="13836729" cy="933212"/>
          </a:xfrm>
          <a:prstGeom prst="roundRect">
            <a:avLst>
              <a:gd name="adj" fmla="val 1823"/>
            </a:avLst>
          </a:prstGeom>
          <a:solidFill>
            <a:srgbClr val="1B1C1D"/>
          </a:solidFill>
          <a:ln w="15240">
            <a:solidFill>
              <a:srgbClr val="535455"/>
            </a:solidFill>
            <a:prstDash val="solid"/>
          </a:ln>
        </p:spPr>
      </p:sp>
      <p:sp>
        <p:nvSpPr>
          <p:cNvPr id="22" name="Shape 17"/>
          <p:cNvSpPr/>
          <p:nvPr/>
        </p:nvSpPr>
        <p:spPr>
          <a:xfrm>
            <a:off x="412075" y="4047887"/>
            <a:ext cx="453628" cy="902732"/>
          </a:xfrm>
          <a:prstGeom prst="rect">
            <a:avLst/>
          </a:prstGeom>
          <a:solidFill>
            <a:srgbClr val="3A3B3C"/>
          </a:solidFill>
          <a:ln/>
        </p:spPr>
      </p:sp>
      <p:pic>
        <p:nvPicPr>
          <p:cNvPr id="23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79" y="4414242"/>
            <a:ext cx="170021" cy="170021"/>
          </a:xfrm>
          <a:prstGeom prst="rect">
            <a:avLst/>
          </a:prstGeom>
        </p:spPr>
      </p:pic>
      <p:sp>
        <p:nvSpPr>
          <p:cNvPr id="24" name="Text 18"/>
          <p:cNvSpPr/>
          <p:nvPr/>
        </p:nvSpPr>
        <p:spPr>
          <a:xfrm>
            <a:off x="979051" y="4161234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Samsung</a:t>
            </a:r>
            <a:endParaRPr lang="en-US" sz="1100" dirty="0"/>
          </a:p>
        </p:txBody>
      </p:sp>
      <p:sp>
        <p:nvSpPr>
          <p:cNvPr id="25" name="Text 19"/>
          <p:cNvSpPr/>
          <p:nvPr/>
        </p:nvSpPr>
        <p:spPr>
          <a:xfrm>
            <a:off x="979051" y="4406384"/>
            <a:ext cx="1323927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₹104.37M</a:t>
            </a:r>
            <a:endParaRPr lang="en-US" sz="850" dirty="0"/>
          </a:p>
        </p:txBody>
      </p:sp>
      <p:sp>
        <p:nvSpPr>
          <p:cNvPr id="26" name="Text 20"/>
          <p:cNvSpPr/>
          <p:nvPr/>
        </p:nvSpPr>
        <p:spPr>
          <a:xfrm>
            <a:off x="979051" y="4655820"/>
            <a:ext cx="1323927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Global tech powerhouse</a:t>
            </a:r>
            <a:endParaRPr lang="en-US" sz="850" dirty="0"/>
          </a:p>
        </p:txBody>
      </p:sp>
      <p:sp>
        <p:nvSpPr>
          <p:cNvPr id="27" name="Shape 21"/>
          <p:cNvSpPr/>
          <p:nvPr/>
        </p:nvSpPr>
        <p:spPr>
          <a:xfrm>
            <a:off x="396835" y="5079206"/>
            <a:ext cx="13836729" cy="933212"/>
          </a:xfrm>
          <a:prstGeom prst="roundRect">
            <a:avLst>
              <a:gd name="adj" fmla="val 1823"/>
            </a:avLst>
          </a:prstGeom>
          <a:solidFill>
            <a:srgbClr val="1B1C1D"/>
          </a:solidFill>
          <a:ln w="15240">
            <a:solidFill>
              <a:srgbClr val="535455"/>
            </a:solidFill>
            <a:prstDash val="solid"/>
          </a:ln>
        </p:spPr>
      </p:sp>
      <p:sp>
        <p:nvSpPr>
          <p:cNvPr id="28" name="Shape 22"/>
          <p:cNvSpPr/>
          <p:nvPr/>
        </p:nvSpPr>
        <p:spPr>
          <a:xfrm>
            <a:off x="412075" y="5094446"/>
            <a:ext cx="453628" cy="902732"/>
          </a:xfrm>
          <a:prstGeom prst="rect">
            <a:avLst/>
          </a:prstGeom>
          <a:solidFill>
            <a:srgbClr val="3A3B3C"/>
          </a:solidFill>
          <a:ln/>
        </p:spPr>
      </p:sp>
      <p:pic>
        <p:nvPicPr>
          <p:cNvPr id="29" name="Image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879" y="5460802"/>
            <a:ext cx="170021" cy="170021"/>
          </a:xfrm>
          <a:prstGeom prst="rect">
            <a:avLst/>
          </a:prstGeom>
        </p:spPr>
      </p:pic>
      <p:sp>
        <p:nvSpPr>
          <p:cNvPr id="30" name="Text 23"/>
          <p:cNvSpPr/>
          <p:nvPr/>
        </p:nvSpPr>
        <p:spPr>
          <a:xfrm>
            <a:off x="979051" y="5207794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Dell</a:t>
            </a:r>
            <a:endParaRPr lang="en-US" sz="1100" dirty="0"/>
          </a:p>
        </p:txBody>
      </p:sp>
      <p:sp>
        <p:nvSpPr>
          <p:cNvPr id="31" name="Text 24"/>
          <p:cNvSpPr/>
          <p:nvPr/>
        </p:nvSpPr>
        <p:spPr>
          <a:xfrm>
            <a:off x="979051" y="5452943"/>
            <a:ext cx="1323927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₹104.17M</a:t>
            </a:r>
            <a:endParaRPr lang="en-US" sz="850" dirty="0"/>
          </a:p>
        </p:txBody>
      </p:sp>
      <p:sp>
        <p:nvSpPr>
          <p:cNvPr id="32" name="Text 25"/>
          <p:cNvSpPr/>
          <p:nvPr/>
        </p:nvSpPr>
        <p:spPr>
          <a:xfrm>
            <a:off x="979051" y="5702379"/>
            <a:ext cx="1323927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Trusted computing solutions</a:t>
            </a:r>
            <a:endParaRPr lang="en-US" sz="850" dirty="0"/>
          </a:p>
        </p:txBody>
      </p:sp>
      <p:sp>
        <p:nvSpPr>
          <p:cNvPr id="33" name="Text 26"/>
          <p:cNvSpPr/>
          <p:nvPr/>
        </p:nvSpPr>
        <p:spPr>
          <a:xfrm>
            <a:off x="396835" y="6139934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These five brands collectively demonstrate significant market influence, contributing a substantial portion to overall profitability.</a:t>
            </a:r>
            <a:endParaRPr lang="en-US" sz="850" dirty="0"/>
          </a:p>
        </p:txBody>
      </p:sp>
      <p:sp>
        <p:nvSpPr>
          <p:cNvPr id="41" name="Text 32"/>
          <p:cNvSpPr/>
          <p:nvPr/>
        </p:nvSpPr>
        <p:spPr>
          <a:xfrm>
            <a:off x="396835" y="11308080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Profit share</a:t>
            </a:r>
            <a:endParaRPr lang="en-US" sz="850" dirty="0"/>
          </a:p>
        </p:txBody>
      </p:sp>
      <p:sp>
        <p:nvSpPr>
          <p:cNvPr id="43" name="Text 33"/>
          <p:cNvSpPr/>
          <p:nvPr/>
        </p:nvSpPr>
        <p:spPr>
          <a:xfrm>
            <a:off x="7461171" y="13483947"/>
            <a:ext cx="6780014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top 5 brands by profit account for </a:t>
            </a: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33.9%</a:t>
            </a: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of the total profit, indicating a strong performance from key partners. The remaining </a:t>
            </a:r>
            <a:r>
              <a:rPr lang="en-US" sz="8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66.1%</a:t>
            </a: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is distributed among a long tail of other brands, highlighting the breadth of Flipkart's product offerings.</a:t>
            </a:r>
            <a:endParaRPr lang="en-US" sz="850" dirty="0"/>
          </a:p>
        </p:txBody>
      </p:sp>
      <p:sp>
        <p:nvSpPr>
          <p:cNvPr id="44" name="Text 34"/>
          <p:cNvSpPr/>
          <p:nvPr/>
        </p:nvSpPr>
        <p:spPr>
          <a:xfrm>
            <a:off x="7461171" y="13948886"/>
            <a:ext cx="6780014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This distribution suggests both the importance of strategic brand partnerships and the potential for growth across a wider vendor ecosystem.</a:t>
            </a:r>
            <a:endParaRPr lang="en-US" sz="8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preencoded.png">
            <a:extLst>
              <a:ext uri="{FF2B5EF4-FFF2-40B4-BE49-F238E27FC236}">
                <a16:creationId xmlns:a16="http://schemas.microsoft.com/office/drawing/2014/main" id="{D2E709BD-B423-DE84-A9F4-741826AA1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200" y="822522"/>
            <a:ext cx="2314813" cy="2314813"/>
          </a:xfrm>
          <a:prstGeom prst="rect">
            <a:avLst/>
          </a:prstGeom>
        </p:spPr>
      </p:pic>
      <p:sp>
        <p:nvSpPr>
          <p:cNvPr id="3" name="Text 28">
            <a:extLst>
              <a:ext uri="{FF2B5EF4-FFF2-40B4-BE49-F238E27FC236}">
                <a16:creationId xmlns:a16="http://schemas.microsoft.com/office/drawing/2014/main" id="{F866C4D1-3CB0-C136-A48B-ED810EDCC944}"/>
              </a:ext>
            </a:extLst>
          </p:cNvPr>
          <p:cNvSpPr/>
          <p:nvPr/>
        </p:nvSpPr>
        <p:spPr>
          <a:xfrm>
            <a:off x="3478692" y="3435931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20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Top 5 Brands</a:t>
            </a:r>
            <a:endParaRPr lang="en-US" sz="2000" dirty="0"/>
          </a:p>
        </p:txBody>
      </p:sp>
      <p:sp>
        <p:nvSpPr>
          <p:cNvPr id="4" name="Text 29">
            <a:extLst>
              <a:ext uri="{FF2B5EF4-FFF2-40B4-BE49-F238E27FC236}">
                <a16:creationId xmlns:a16="http://schemas.microsoft.com/office/drawing/2014/main" id="{273234EC-C17F-CD29-918F-334EBF58D1BB}"/>
              </a:ext>
            </a:extLst>
          </p:cNvPr>
          <p:cNvSpPr/>
          <p:nvPr/>
        </p:nvSpPr>
        <p:spPr>
          <a:xfrm>
            <a:off x="797523" y="3726444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r>
              <a:rPr lang="en-US" sz="12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Profit share</a:t>
            </a:r>
            <a:endParaRPr lang="en-US" sz="1200" dirty="0"/>
          </a:p>
        </p:txBody>
      </p:sp>
      <p:pic>
        <p:nvPicPr>
          <p:cNvPr id="5" name="Image 6" descr="preencoded.png">
            <a:extLst>
              <a:ext uri="{FF2B5EF4-FFF2-40B4-BE49-F238E27FC236}">
                <a16:creationId xmlns:a16="http://schemas.microsoft.com/office/drawing/2014/main" id="{720EF34B-33D7-9217-DE59-444E03F24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200" y="4378798"/>
            <a:ext cx="2457733" cy="2457733"/>
          </a:xfrm>
          <a:prstGeom prst="rect">
            <a:avLst/>
          </a:prstGeom>
        </p:spPr>
      </p:pic>
      <p:sp>
        <p:nvSpPr>
          <p:cNvPr id="6" name="Text 31">
            <a:extLst>
              <a:ext uri="{FF2B5EF4-FFF2-40B4-BE49-F238E27FC236}">
                <a16:creationId xmlns:a16="http://schemas.microsoft.com/office/drawing/2014/main" id="{89238D27-37DF-9E79-605C-C7885FE96A8A}"/>
              </a:ext>
            </a:extLst>
          </p:cNvPr>
          <p:cNvSpPr/>
          <p:nvPr/>
        </p:nvSpPr>
        <p:spPr>
          <a:xfrm>
            <a:off x="3478692" y="7043584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20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Other Brands</a:t>
            </a:r>
            <a:endParaRPr lang="en-US" sz="2000" dirty="0"/>
          </a:p>
        </p:txBody>
      </p:sp>
      <p:sp>
        <p:nvSpPr>
          <p:cNvPr id="7" name="Text 32">
            <a:extLst>
              <a:ext uri="{FF2B5EF4-FFF2-40B4-BE49-F238E27FC236}">
                <a16:creationId xmlns:a16="http://schemas.microsoft.com/office/drawing/2014/main" id="{8195EA9F-0C71-6E0B-6BEA-8999E0928AA5}"/>
              </a:ext>
            </a:extLst>
          </p:cNvPr>
          <p:cNvSpPr/>
          <p:nvPr/>
        </p:nvSpPr>
        <p:spPr>
          <a:xfrm>
            <a:off x="797523" y="7334096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r>
              <a:rPr lang="en-US" sz="12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Profit share</a:t>
            </a:r>
            <a:endParaRPr lang="en-US" sz="1200" dirty="0"/>
          </a:p>
        </p:txBody>
      </p:sp>
      <p:pic>
        <p:nvPicPr>
          <p:cNvPr id="8" name="Image 7" descr="preencoded.png">
            <a:extLst>
              <a:ext uri="{FF2B5EF4-FFF2-40B4-BE49-F238E27FC236}">
                <a16:creationId xmlns:a16="http://schemas.microsoft.com/office/drawing/2014/main" id="{0A530856-4066-2669-4BFE-DEC5D7372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171" y="794185"/>
            <a:ext cx="6780014" cy="6780014"/>
          </a:xfrm>
          <a:prstGeom prst="rect">
            <a:avLst/>
          </a:prstGeom>
        </p:spPr>
      </p:pic>
      <p:sp>
        <p:nvSpPr>
          <p:cNvPr id="9" name="Text 27">
            <a:extLst>
              <a:ext uri="{FF2B5EF4-FFF2-40B4-BE49-F238E27FC236}">
                <a16:creationId xmlns:a16="http://schemas.microsoft.com/office/drawing/2014/main" id="{B0B80CA2-A340-F9D1-DA62-A0EF58E47B2F}"/>
              </a:ext>
            </a:extLst>
          </p:cNvPr>
          <p:cNvSpPr/>
          <p:nvPr/>
        </p:nvSpPr>
        <p:spPr>
          <a:xfrm>
            <a:off x="3469336" y="1898753"/>
            <a:ext cx="1394936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36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33.9%</a:t>
            </a:r>
            <a:endParaRPr lang="en-US" sz="3600" dirty="0"/>
          </a:p>
        </p:txBody>
      </p:sp>
      <p:sp>
        <p:nvSpPr>
          <p:cNvPr id="10" name="Text 30">
            <a:extLst>
              <a:ext uri="{FF2B5EF4-FFF2-40B4-BE49-F238E27FC236}">
                <a16:creationId xmlns:a16="http://schemas.microsoft.com/office/drawing/2014/main" id="{2A2367DC-2119-E28F-19F7-C1DC63ECB0C7}"/>
              </a:ext>
            </a:extLst>
          </p:cNvPr>
          <p:cNvSpPr/>
          <p:nvPr/>
        </p:nvSpPr>
        <p:spPr>
          <a:xfrm>
            <a:off x="3469336" y="5568048"/>
            <a:ext cx="1394936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36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66.1%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6849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19351" y="408980"/>
            <a:ext cx="4177308" cy="463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r>
              <a:rPr lang="en-US" sz="29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Payment Mode Insights</a:t>
            </a:r>
            <a:endParaRPr lang="en-US" sz="2900" dirty="0"/>
          </a:p>
        </p:txBody>
      </p:sp>
      <p:sp>
        <p:nvSpPr>
          <p:cNvPr id="4" name="Text 1"/>
          <p:cNvSpPr/>
          <p:nvPr/>
        </p:nvSpPr>
        <p:spPr>
          <a:xfrm>
            <a:off x="519351" y="1095256"/>
            <a:ext cx="8105299" cy="474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Understanding customer preferences for payment methods is crucial for optimizing the checkout experience and financial operations.</a:t>
            </a:r>
            <a:endParaRPr lang="en-US" sz="1150" dirty="0"/>
          </a:p>
        </p:txBody>
      </p:sp>
      <p:sp>
        <p:nvSpPr>
          <p:cNvPr id="5" name="Shape 2"/>
          <p:cNvSpPr/>
          <p:nvPr/>
        </p:nvSpPr>
        <p:spPr>
          <a:xfrm>
            <a:off x="519351" y="1736765"/>
            <a:ext cx="3978473" cy="1774508"/>
          </a:xfrm>
          <a:prstGeom prst="roundRect">
            <a:avLst>
              <a:gd name="adj" fmla="val 1254"/>
            </a:avLst>
          </a:prstGeom>
          <a:solidFill>
            <a:srgbClr val="3A3B3C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02" y="1885117"/>
            <a:ext cx="445175" cy="445175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0099" y="2007513"/>
            <a:ext cx="200263" cy="20026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67702" y="2478643"/>
            <a:ext cx="1854875" cy="2318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Credit Card</a:t>
            </a:r>
            <a:endParaRPr lang="en-US" sz="1450" dirty="0"/>
          </a:p>
        </p:txBody>
      </p:sp>
      <p:sp>
        <p:nvSpPr>
          <p:cNvPr id="9" name="Text 4"/>
          <p:cNvSpPr/>
          <p:nvPr/>
        </p:nvSpPr>
        <p:spPr>
          <a:xfrm>
            <a:off x="667702" y="2799398"/>
            <a:ext cx="3681770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₹1,020.82M</a:t>
            </a:r>
            <a:r>
              <a:rPr lang="en-US" sz="11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Revenue</a:t>
            </a:r>
            <a:endParaRPr lang="en-US" sz="1150" dirty="0"/>
          </a:p>
        </p:txBody>
      </p:sp>
      <p:sp>
        <p:nvSpPr>
          <p:cNvPr id="10" name="Text 5"/>
          <p:cNvSpPr/>
          <p:nvPr/>
        </p:nvSpPr>
        <p:spPr>
          <a:xfrm>
            <a:off x="667702" y="3125629"/>
            <a:ext cx="3681770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20.06%</a:t>
            </a:r>
            <a:r>
              <a:rPr lang="en-US" sz="11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of all transactions</a:t>
            </a:r>
            <a:endParaRPr lang="en-US" sz="1150" dirty="0"/>
          </a:p>
        </p:txBody>
      </p:sp>
      <p:sp>
        <p:nvSpPr>
          <p:cNvPr id="11" name="Shape 6"/>
          <p:cNvSpPr/>
          <p:nvPr/>
        </p:nvSpPr>
        <p:spPr>
          <a:xfrm>
            <a:off x="4646176" y="1736765"/>
            <a:ext cx="3978473" cy="1774508"/>
          </a:xfrm>
          <a:prstGeom prst="roundRect">
            <a:avLst>
              <a:gd name="adj" fmla="val 1254"/>
            </a:avLst>
          </a:prstGeom>
          <a:solidFill>
            <a:srgbClr val="3A3B3C"/>
          </a:solidFill>
          <a:ln/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4528" y="1885117"/>
            <a:ext cx="445175" cy="445175"/>
          </a:xfrm>
          <a:prstGeom prst="rect">
            <a:avLst/>
          </a:prstGeom>
        </p:spPr>
      </p:pic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16924" y="2007513"/>
            <a:ext cx="200263" cy="20026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94528" y="2478643"/>
            <a:ext cx="1854875" cy="2318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UPI</a:t>
            </a:r>
            <a:endParaRPr lang="en-US" sz="1450" dirty="0"/>
          </a:p>
        </p:txBody>
      </p:sp>
      <p:sp>
        <p:nvSpPr>
          <p:cNvPr id="15" name="Text 8"/>
          <p:cNvSpPr/>
          <p:nvPr/>
        </p:nvSpPr>
        <p:spPr>
          <a:xfrm>
            <a:off x="4794528" y="2799398"/>
            <a:ext cx="3681770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20.1K</a:t>
            </a:r>
            <a:r>
              <a:rPr lang="en-US" sz="11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Transactions</a:t>
            </a:r>
            <a:endParaRPr lang="en-US" sz="1150" dirty="0"/>
          </a:p>
        </p:txBody>
      </p:sp>
      <p:sp>
        <p:nvSpPr>
          <p:cNvPr id="16" name="Shape 9"/>
          <p:cNvSpPr/>
          <p:nvPr/>
        </p:nvSpPr>
        <p:spPr>
          <a:xfrm>
            <a:off x="519351" y="3659624"/>
            <a:ext cx="3978473" cy="1448276"/>
          </a:xfrm>
          <a:prstGeom prst="roundRect">
            <a:avLst>
              <a:gd name="adj" fmla="val 1537"/>
            </a:avLst>
          </a:prstGeom>
          <a:solidFill>
            <a:srgbClr val="3A3B3C"/>
          </a:solidFill>
          <a:ln/>
        </p:spPr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702" y="3807976"/>
            <a:ext cx="445175" cy="445175"/>
          </a:xfrm>
          <a:prstGeom prst="rect">
            <a:avLst/>
          </a:prstGeom>
        </p:spPr>
      </p:pic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0099" y="3930372"/>
            <a:ext cx="200263" cy="200263"/>
          </a:xfrm>
          <a:prstGeom prst="rect">
            <a:avLst/>
          </a:prstGeom>
        </p:spPr>
      </p:pic>
      <p:sp>
        <p:nvSpPr>
          <p:cNvPr id="19" name="Text 10"/>
          <p:cNvSpPr/>
          <p:nvPr/>
        </p:nvSpPr>
        <p:spPr>
          <a:xfrm>
            <a:off x="667702" y="4401503"/>
            <a:ext cx="1854875" cy="2318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Net Banking</a:t>
            </a:r>
            <a:endParaRPr lang="en-US" sz="1450" dirty="0"/>
          </a:p>
        </p:txBody>
      </p:sp>
      <p:sp>
        <p:nvSpPr>
          <p:cNvPr id="20" name="Text 11"/>
          <p:cNvSpPr/>
          <p:nvPr/>
        </p:nvSpPr>
        <p:spPr>
          <a:xfrm>
            <a:off x="667702" y="4722257"/>
            <a:ext cx="3681770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20K</a:t>
            </a:r>
            <a:r>
              <a:rPr lang="en-US" sz="11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Transactions</a:t>
            </a:r>
            <a:endParaRPr lang="en-US" sz="1150" dirty="0"/>
          </a:p>
        </p:txBody>
      </p:sp>
      <p:sp>
        <p:nvSpPr>
          <p:cNvPr id="21" name="Shape 12"/>
          <p:cNvSpPr/>
          <p:nvPr/>
        </p:nvSpPr>
        <p:spPr>
          <a:xfrm>
            <a:off x="4646176" y="3659624"/>
            <a:ext cx="3978473" cy="1448276"/>
          </a:xfrm>
          <a:prstGeom prst="roundRect">
            <a:avLst>
              <a:gd name="adj" fmla="val 1537"/>
            </a:avLst>
          </a:prstGeom>
          <a:solidFill>
            <a:srgbClr val="3A3B3C"/>
          </a:solidFill>
          <a:ln/>
        </p:spPr>
      </p:sp>
      <p:pic>
        <p:nvPicPr>
          <p:cNvPr id="22" name="Image 7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94528" y="3807976"/>
            <a:ext cx="445175" cy="445175"/>
          </a:xfrm>
          <a:prstGeom prst="rect">
            <a:avLst/>
          </a:prstGeom>
        </p:spPr>
      </p:pic>
      <p:pic>
        <p:nvPicPr>
          <p:cNvPr id="23" name="Image 8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16924" y="3930372"/>
            <a:ext cx="200263" cy="200263"/>
          </a:xfrm>
          <a:prstGeom prst="rect">
            <a:avLst/>
          </a:prstGeom>
        </p:spPr>
      </p:pic>
      <p:sp>
        <p:nvSpPr>
          <p:cNvPr id="24" name="Text 13"/>
          <p:cNvSpPr/>
          <p:nvPr/>
        </p:nvSpPr>
        <p:spPr>
          <a:xfrm>
            <a:off x="4794528" y="4401503"/>
            <a:ext cx="1854875" cy="2318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Debit Card</a:t>
            </a:r>
            <a:endParaRPr lang="en-US" sz="1450" dirty="0"/>
          </a:p>
        </p:txBody>
      </p:sp>
      <p:sp>
        <p:nvSpPr>
          <p:cNvPr id="25" name="Text 14"/>
          <p:cNvSpPr/>
          <p:nvPr/>
        </p:nvSpPr>
        <p:spPr>
          <a:xfrm>
            <a:off x="4794528" y="4722257"/>
            <a:ext cx="3681770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20K</a:t>
            </a:r>
            <a:r>
              <a:rPr lang="en-US" sz="11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Transactions</a:t>
            </a:r>
            <a:endParaRPr lang="en-US" sz="1150" dirty="0"/>
          </a:p>
        </p:txBody>
      </p:sp>
      <p:sp>
        <p:nvSpPr>
          <p:cNvPr id="26" name="Shape 15"/>
          <p:cNvSpPr/>
          <p:nvPr/>
        </p:nvSpPr>
        <p:spPr>
          <a:xfrm>
            <a:off x="519351" y="5256252"/>
            <a:ext cx="8105299" cy="1448276"/>
          </a:xfrm>
          <a:prstGeom prst="roundRect">
            <a:avLst>
              <a:gd name="adj" fmla="val 1537"/>
            </a:avLst>
          </a:prstGeom>
          <a:solidFill>
            <a:srgbClr val="3A3B3C"/>
          </a:solidFill>
          <a:ln/>
        </p:spPr>
      </p:sp>
      <p:pic>
        <p:nvPicPr>
          <p:cNvPr id="27" name="Image 9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7702" y="5404604"/>
            <a:ext cx="445175" cy="445175"/>
          </a:xfrm>
          <a:prstGeom prst="rect">
            <a:avLst/>
          </a:prstGeom>
        </p:spPr>
      </p:pic>
      <p:pic>
        <p:nvPicPr>
          <p:cNvPr id="28" name="Image 10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0099" y="5527000"/>
            <a:ext cx="200263" cy="200263"/>
          </a:xfrm>
          <a:prstGeom prst="rect">
            <a:avLst/>
          </a:prstGeom>
        </p:spPr>
      </p:pic>
      <p:sp>
        <p:nvSpPr>
          <p:cNvPr id="29" name="Text 16"/>
          <p:cNvSpPr/>
          <p:nvPr/>
        </p:nvSpPr>
        <p:spPr>
          <a:xfrm>
            <a:off x="667702" y="5998131"/>
            <a:ext cx="1854875" cy="2318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COD</a:t>
            </a:r>
            <a:endParaRPr lang="en-US" sz="1450" dirty="0"/>
          </a:p>
        </p:txBody>
      </p:sp>
      <p:sp>
        <p:nvSpPr>
          <p:cNvPr id="30" name="Text 17"/>
          <p:cNvSpPr/>
          <p:nvPr/>
        </p:nvSpPr>
        <p:spPr>
          <a:xfrm>
            <a:off x="667702" y="6318885"/>
            <a:ext cx="7808595" cy="2372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19.9K</a:t>
            </a:r>
            <a:r>
              <a:rPr lang="en-US" sz="11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Transactions</a:t>
            </a:r>
            <a:endParaRPr lang="en-US" sz="1150" dirty="0"/>
          </a:p>
        </p:txBody>
      </p:sp>
      <p:sp>
        <p:nvSpPr>
          <p:cNvPr id="31" name="Text 18"/>
          <p:cNvSpPr/>
          <p:nvPr/>
        </p:nvSpPr>
        <p:spPr>
          <a:xfrm>
            <a:off x="519351" y="6871454"/>
            <a:ext cx="8105299" cy="949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Credit Cards emerge as the leading payment method, contributing the highest revenue and a significant portion of total transactions, indicating a strong preference among high-value customers. Other digital payment methods like UPI, Net Banking, and Debit Cards show very similar transaction volumes, highlighting a diversified digital payment landscape.</a:t>
            </a:r>
            <a:endParaRPr lang="en-US" sz="11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9601" y="487323"/>
            <a:ext cx="6553795" cy="553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Order &amp; Delivery Performance</a:t>
            </a:r>
            <a:endParaRPr lang="en-US" sz="3450" dirty="0"/>
          </a:p>
        </p:txBody>
      </p:sp>
      <p:sp>
        <p:nvSpPr>
          <p:cNvPr id="4" name="Text 1"/>
          <p:cNvSpPr/>
          <p:nvPr/>
        </p:nvSpPr>
        <p:spPr>
          <a:xfrm>
            <a:off x="619601" y="1394460"/>
            <a:ext cx="3841790" cy="584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00"/>
              </a:lnSpc>
              <a:buNone/>
            </a:pPr>
            <a:r>
              <a:rPr lang="en-US" sz="46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95,113</a:t>
            </a:r>
            <a:endParaRPr lang="en-US" sz="4600" dirty="0"/>
          </a:p>
        </p:txBody>
      </p:sp>
      <p:sp>
        <p:nvSpPr>
          <p:cNvPr id="5" name="Text 2"/>
          <p:cNvSpPr/>
          <p:nvPr/>
        </p:nvSpPr>
        <p:spPr>
          <a:xfrm>
            <a:off x="1433989" y="2199799"/>
            <a:ext cx="2212896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7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Orders Delivered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619601" y="2582585"/>
            <a:ext cx="3841790" cy="283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3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 fulfillment success rate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682609" y="1394460"/>
            <a:ext cx="3841790" cy="584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00"/>
              </a:lnSpc>
              <a:buNone/>
            </a:pPr>
            <a:r>
              <a:rPr lang="en-US" sz="46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4,887</a:t>
            </a:r>
            <a:endParaRPr lang="en-US" sz="4600" dirty="0"/>
          </a:p>
        </p:txBody>
      </p:sp>
      <p:sp>
        <p:nvSpPr>
          <p:cNvPr id="8" name="Text 5"/>
          <p:cNvSpPr/>
          <p:nvPr/>
        </p:nvSpPr>
        <p:spPr>
          <a:xfrm>
            <a:off x="5496997" y="2199799"/>
            <a:ext cx="2212896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7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Cancellations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4682609" y="2582585"/>
            <a:ext cx="3841790" cy="283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3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Minimal order disruptions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619601" y="3308271"/>
            <a:ext cx="3841790" cy="584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00"/>
              </a:lnSpc>
              <a:buNone/>
            </a:pPr>
            <a:r>
              <a:rPr lang="en-US" sz="46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6</a:t>
            </a:r>
            <a:endParaRPr lang="en-US" sz="4600" dirty="0"/>
          </a:p>
        </p:txBody>
      </p:sp>
      <p:sp>
        <p:nvSpPr>
          <p:cNvPr id="11" name="Text 8"/>
          <p:cNvSpPr/>
          <p:nvPr/>
        </p:nvSpPr>
        <p:spPr>
          <a:xfrm>
            <a:off x="1433989" y="4113609"/>
            <a:ext cx="2212896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7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Avg. Delivery Days</a:t>
            </a: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619601" y="4496395"/>
            <a:ext cx="3841790" cy="283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3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Efficient logistics turnaround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4682609" y="3308271"/>
            <a:ext cx="3841790" cy="584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00"/>
              </a:lnSpc>
              <a:buNone/>
            </a:pPr>
            <a:r>
              <a:rPr lang="en-US" sz="46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95.12%</a:t>
            </a:r>
            <a:endParaRPr lang="en-US" sz="4600" dirty="0"/>
          </a:p>
        </p:txBody>
      </p:sp>
      <p:sp>
        <p:nvSpPr>
          <p:cNvPr id="14" name="Text 11"/>
          <p:cNvSpPr/>
          <p:nvPr/>
        </p:nvSpPr>
        <p:spPr>
          <a:xfrm>
            <a:off x="5496997" y="4113609"/>
            <a:ext cx="2212896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7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Stock Clearance</a:t>
            </a:r>
            <a:endParaRPr lang="en-US" sz="1700" dirty="0"/>
          </a:p>
        </p:txBody>
      </p:sp>
      <p:sp>
        <p:nvSpPr>
          <p:cNvPr id="15" name="Text 12"/>
          <p:cNvSpPr/>
          <p:nvPr/>
        </p:nvSpPr>
        <p:spPr>
          <a:xfrm>
            <a:off x="4682609" y="4496395"/>
            <a:ext cx="3841790" cy="283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3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Effective inventory management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619601" y="5222081"/>
            <a:ext cx="3841790" cy="584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00"/>
              </a:lnSpc>
              <a:buNone/>
            </a:pPr>
            <a:r>
              <a:rPr lang="en-US" sz="46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237,547</a:t>
            </a:r>
            <a:endParaRPr lang="en-US" sz="4600" dirty="0"/>
          </a:p>
        </p:txBody>
      </p:sp>
      <p:sp>
        <p:nvSpPr>
          <p:cNvPr id="17" name="Text 14"/>
          <p:cNvSpPr/>
          <p:nvPr/>
        </p:nvSpPr>
        <p:spPr>
          <a:xfrm>
            <a:off x="1433989" y="6027420"/>
            <a:ext cx="2212896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7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Products Delivered</a:t>
            </a:r>
            <a:endParaRPr lang="en-US" sz="1700" dirty="0"/>
          </a:p>
        </p:txBody>
      </p:sp>
      <p:sp>
        <p:nvSpPr>
          <p:cNvPr id="18" name="Text 15"/>
          <p:cNvSpPr/>
          <p:nvPr/>
        </p:nvSpPr>
        <p:spPr>
          <a:xfrm>
            <a:off x="619601" y="6410206"/>
            <a:ext cx="3841790" cy="283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3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Vast volume reaching customers</a:t>
            </a:r>
            <a:endParaRPr lang="en-US" sz="1350" dirty="0"/>
          </a:p>
        </p:txBody>
      </p:sp>
      <p:sp>
        <p:nvSpPr>
          <p:cNvPr id="19" name="Text 16"/>
          <p:cNvSpPr/>
          <p:nvPr/>
        </p:nvSpPr>
        <p:spPr>
          <a:xfrm>
            <a:off x="4682609" y="5222081"/>
            <a:ext cx="3841790" cy="584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00"/>
              </a:lnSpc>
              <a:buNone/>
            </a:pPr>
            <a:r>
              <a:rPr lang="en-US" sz="46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12,189</a:t>
            </a:r>
            <a:endParaRPr lang="en-US" sz="4600" dirty="0"/>
          </a:p>
        </p:txBody>
      </p:sp>
      <p:sp>
        <p:nvSpPr>
          <p:cNvPr id="20" name="Text 17"/>
          <p:cNvSpPr/>
          <p:nvPr/>
        </p:nvSpPr>
        <p:spPr>
          <a:xfrm>
            <a:off x="5496997" y="6027420"/>
            <a:ext cx="2212896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7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Stock Remaining</a:t>
            </a:r>
            <a:endParaRPr lang="en-US" sz="1700" dirty="0"/>
          </a:p>
        </p:txBody>
      </p:sp>
      <p:sp>
        <p:nvSpPr>
          <p:cNvPr id="21" name="Text 18"/>
          <p:cNvSpPr/>
          <p:nvPr/>
        </p:nvSpPr>
        <p:spPr>
          <a:xfrm>
            <a:off x="4682609" y="6410206"/>
            <a:ext cx="3841790" cy="283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3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Optimized inventory levels</a:t>
            </a:r>
            <a:endParaRPr lang="en-US" sz="1350" dirty="0"/>
          </a:p>
        </p:txBody>
      </p:sp>
      <p:sp>
        <p:nvSpPr>
          <p:cNvPr id="22" name="Text 19"/>
          <p:cNvSpPr/>
          <p:nvPr/>
        </p:nvSpPr>
        <p:spPr>
          <a:xfrm>
            <a:off x="619601" y="6892528"/>
            <a:ext cx="7904798" cy="8497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Operational efficiency is evident with a high volume of delivered orders and products, coupled with a commendable stock clearance rate and efficient delivery times. The low cancellation rate further indicates customer satisfaction and accurate order processing.</a:t>
            </a:r>
            <a:endParaRPr 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3073" y="785217"/>
            <a:ext cx="9259014" cy="690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Business Insights &amp; Key Takeaways</a:t>
            </a:r>
            <a:endParaRPr lang="en-US" sz="4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073" y="1917144"/>
            <a:ext cx="552212" cy="55221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73073" y="2745462"/>
            <a:ext cx="2831425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Weekday Dominance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773073" y="3223022"/>
            <a:ext cx="4177308" cy="1060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72% of orders occur during weekdays, indicating consistent demand and purchasing habits during the work week.</a:t>
            </a:r>
            <a:endParaRPr lang="en-US" sz="17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6487" y="1917144"/>
            <a:ext cx="552212" cy="55221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26487" y="2745462"/>
            <a:ext cx="3085267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Credit Card Preference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5226487" y="3223022"/>
            <a:ext cx="4177308" cy="1060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Credit Cards drive the highest revenue (₹1,020.82M), accounting for over 20% of all transactions.</a:t>
            </a:r>
            <a:endParaRPr lang="en-US" sz="17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79900" y="1917144"/>
            <a:ext cx="552212" cy="55221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9900" y="2745462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Q3 Profit Peak</a:t>
            </a:r>
            <a:endParaRPr lang="en-US" sz="2150" dirty="0"/>
          </a:p>
        </p:txBody>
      </p:sp>
      <p:sp>
        <p:nvSpPr>
          <p:cNvPr id="11" name="Text 6"/>
          <p:cNvSpPr/>
          <p:nvPr/>
        </p:nvSpPr>
        <p:spPr>
          <a:xfrm>
            <a:off x="9679900" y="3223022"/>
            <a:ext cx="4177427" cy="1060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third quarter leads in profitability, securing 27% of the annual profit, marking it as a key performance period.</a:t>
            </a:r>
            <a:endParaRPr lang="en-US" sz="17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073" y="4724876"/>
            <a:ext cx="552212" cy="55221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73073" y="5553194"/>
            <a:ext cx="3686413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Leading Product Categories</a:t>
            </a:r>
            <a:endParaRPr lang="en-US" sz="2150" dirty="0"/>
          </a:p>
        </p:txBody>
      </p:sp>
      <p:sp>
        <p:nvSpPr>
          <p:cNvPr id="14" name="Text 8"/>
          <p:cNvSpPr/>
          <p:nvPr/>
        </p:nvSpPr>
        <p:spPr>
          <a:xfrm>
            <a:off x="773073" y="6030754"/>
            <a:ext cx="4177308" cy="14135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Home &amp; Kitchen and Appliances are top revenue generators, contributing significantly to overall sales performance.</a:t>
            </a:r>
            <a:endParaRPr lang="en-US" sz="17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26487" y="4724876"/>
            <a:ext cx="552212" cy="552212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5226487" y="5553194"/>
            <a:ext cx="3211949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High Delivery Efficiency</a:t>
            </a:r>
            <a:endParaRPr lang="en-US" sz="2150" dirty="0"/>
          </a:p>
        </p:txBody>
      </p:sp>
      <p:sp>
        <p:nvSpPr>
          <p:cNvPr id="17" name="Text 10"/>
          <p:cNvSpPr/>
          <p:nvPr/>
        </p:nvSpPr>
        <p:spPr>
          <a:xfrm>
            <a:off x="5226487" y="6030754"/>
            <a:ext cx="4177308" cy="1060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95% stock clearance and quick average delivery times reflect robust operational logistics and customer satisfaction.</a:t>
            </a:r>
            <a:endParaRPr lang="en-US" sz="17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80787" y="585192"/>
            <a:ext cx="6566178" cy="518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32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Recommendations &amp; Conclusion</a:t>
            </a:r>
            <a:endParaRPr lang="en-US" sz="3250" dirty="0"/>
          </a:p>
        </p:txBody>
      </p:sp>
      <p:sp>
        <p:nvSpPr>
          <p:cNvPr id="4" name="Text 1"/>
          <p:cNvSpPr/>
          <p:nvPr/>
        </p:nvSpPr>
        <p:spPr>
          <a:xfrm>
            <a:off x="580787" y="1352669"/>
            <a:ext cx="7982426" cy="5310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Based on our comprehensive analysis of Flipkart's sales and performance data, we present key recommendations to drive future growth and optimize operations.</a:t>
            </a:r>
            <a:endParaRPr lang="en-US" sz="13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787" y="2157293"/>
            <a:ext cx="165854" cy="165854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787" y="2329458"/>
            <a:ext cx="7982426" cy="2286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80787" y="2458045"/>
            <a:ext cx="2074426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Strategic Expansion</a:t>
            </a:r>
            <a:endParaRPr lang="en-US" sz="1600" dirty="0"/>
          </a:p>
        </p:txBody>
      </p:sp>
      <p:sp>
        <p:nvSpPr>
          <p:cNvPr id="8" name="Text 3"/>
          <p:cNvSpPr/>
          <p:nvPr/>
        </p:nvSpPr>
        <p:spPr>
          <a:xfrm>
            <a:off x="580787" y="2816781"/>
            <a:ext cx="7982426" cy="265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Target and invest in underperforming states to unlock new market potential and broaden reach.</a:t>
            </a:r>
            <a:endParaRPr lang="en-US" sz="13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0787" y="3426381"/>
            <a:ext cx="165854" cy="165854"/>
          </a:xfrm>
          <a:prstGeom prst="rect">
            <a:avLst/>
          </a:prstGeom>
        </p:spPr>
      </p:pic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787" y="3615095"/>
            <a:ext cx="7982426" cy="2286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580787" y="3760232"/>
            <a:ext cx="2074426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Targeted Marketing</a:t>
            </a:r>
            <a:endParaRPr lang="en-US" sz="1600" dirty="0"/>
          </a:p>
        </p:txBody>
      </p:sp>
      <p:sp>
        <p:nvSpPr>
          <p:cNvPr id="12" name="Text 5"/>
          <p:cNvSpPr/>
          <p:nvPr/>
        </p:nvSpPr>
        <p:spPr>
          <a:xfrm>
            <a:off x="580787" y="4118967"/>
            <a:ext cx="7982426" cy="265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Strengthen marketing efforts for high-margin product categories to maximize profitability and revenue.</a:t>
            </a:r>
            <a:endParaRPr lang="en-US" sz="1300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0787" y="4695468"/>
            <a:ext cx="165854" cy="165854"/>
          </a:xfrm>
          <a:prstGeom prst="rect">
            <a:avLst/>
          </a:prstGeom>
        </p:spPr>
      </p:pic>
      <p:pic>
        <p:nvPicPr>
          <p:cNvPr id="14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787" y="4900732"/>
            <a:ext cx="7982426" cy="22860"/>
          </a:xfrm>
          <a:prstGeom prst="rect">
            <a:avLst/>
          </a:prstGeom>
        </p:spPr>
      </p:pic>
      <p:sp>
        <p:nvSpPr>
          <p:cNvPr id="15" name="Text 6"/>
          <p:cNvSpPr/>
          <p:nvPr/>
        </p:nvSpPr>
        <p:spPr>
          <a:xfrm>
            <a:off x="580787" y="5062418"/>
            <a:ext cx="2342317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Operational Excellence</a:t>
            </a:r>
            <a:endParaRPr lang="en-US" sz="1600" dirty="0"/>
          </a:p>
        </p:txBody>
      </p:sp>
      <p:sp>
        <p:nvSpPr>
          <p:cNvPr id="16" name="Text 7"/>
          <p:cNvSpPr/>
          <p:nvPr/>
        </p:nvSpPr>
        <p:spPr>
          <a:xfrm>
            <a:off x="580787" y="5421154"/>
            <a:ext cx="7982426" cy="5310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Continuously improve delivery times and expand product diversity to enhance customer satisfaction and loyalty.</a:t>
            </a:r>
            <a:endParaRPr lang="en-US" sz="1300" dirty="0"/>
          </a:p>
        </p:txBody>
      </p:sp>
      <p:pic>
        <p:nvPicPr>
          <p:cNvPr id="17" name="Image 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0787" y="6230064"/>
            <a:ext cx="165854" cy="165854"/>
          </a:xfrm>
          <a:prstGeom prst="rect">
            <a:avLst/>
          </a:prstGeom>
        </p:spPr>
      </p:pic>
      <p:pic>
        <p:nvPicPr>
          <p:cNvPr id="18" name="Image 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787" y="6451878"/>
            <a:ext cx="7982426" cy="22860"/>
          </a:xfrm>
          <a:prstGeom prst="rect">
            <a:avLst/>
          </a:prstGeom>
        </p:spPr>
      </p:pic>
      <p:sp>
        <p:nvSpPr>
          <p:cNvPr id="19" name="Text 8"/>
          <p:cNvSpPr/>
          <p:nvPr/>
        </p:nvSpPr>
        <p:spPr>
          <a:xfrm>
            <a:off x="580787" y="6630114"/>
            <a:ext cx="2587228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Customer-Centric Growth</a:t>
            </a:r>
            <a:endParaRPr lang="en-US" sz="1600" dirty="0"/>
          </a:p>
        </p:txBody>
      </p:sp>
      <p:sp>
        <p:nvSpPr>
          <p:cNvPr id="20" name="Text 9"/>
          <p:cNvSpPr/>
          <p:nvPr/>
        </p:nvSpPr>
        <p:spPr>
          <a:xfrm>
            <a:off x="580787" y="6988850"/>
            <a:ext cx="7982426" cy="5310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Leverage advanced data analytics to develop personalized customer retention strategies and foster long-term engagement.</a:t>
            </a:r>
            <a:endParaRPr lang="en-US" sz="13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92612"/>
            <a:ext cx="593169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Objective &amp;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45625"/>
            <a:ext cx="760428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This comprehensive analysis examines Flipkart's sales performance, profitability trends, and customer behavior patterns across a five-year period from 2020 to 2025.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438406"/>
            <a:ext cx="760428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Our dashboard provides actionable insights derived from </a:t>
            </a:r>
            <a:r>
              <a:rPr lang="en-US" sz="17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100,000 total orders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analyzing revenue streams, cost structures, geographic performance, and product category dynamics to inform strategic business decisions.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94089"/>
            <a:ext cx="760428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focus areas include quarterly profit trends, regional market penetration, customer ordering patterns, and category-level performance metrics.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096" y="0"/>
            <a:ext cx="5671304" cy="8229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801987F-B472-F55E-D500-0FE6DF085FEC}"/>
              </a:ext>
            </a:extLst>
          </p:cNvPr>
          <p:cNvSpPr/>
          <p:nvPr/>
        </p:nvSpPr>
        <p:spPr>
          <a:xfrm>
            <a:off x="793790" y="892612"/>
            <a:ext cx="593169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</a:rPr>
              <a:t>Data Collection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B39935FF-ECCF-3D0B-6FEC-F7D6D42E7DC7}"/>
              </a:ext>
            </a:extLst>
          </p:cNvPr>
          <p:cNvSpPr/>
          <p:nvPr/>
        </p:nvSpPr>
        <p:spPr>
          <a:xfrm>
            <a:off x="793790" y="2145624"/>
            <a:ext cx="7604284" cy="56627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B407AAD0-D04B-B247-1D55-27F2D21B6BB5}"/>
              </a:ext>
            </a:extLst>
          </p:cNvPr>
          <p:cNvSpPr/>
          <p:nvPr/>
        </p:nvSpPr>
        <p:spPr>
          <a:xfrm>
            <a:off x="793790" y="2145624"/>
            <a:ext cx="7604284" cy="57962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35691878-BCD5-28FC-4B1C-C696E9DA8920}"/>
              </a:ext>
            </a:extLst>
          </p:cNvPr>
          <p:cNvSpPr/>
          <p:nvPr/>
        </p:nvSpPr>
        <p:spPr>
          <a:xfrm>
            <a:off x="793790" y="2145624"/>
            <a:ext cx="7604284" cy="55291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A3AF1F71-7210-0094-2875-6D3F5BAA0559}"/>
              </a:ext>
            </a:extLst>
          </p:cNvPr>
          <p:cNvSpPr/>
          <p:nvPr/>
        </p:nvSpPr>
        <p:spPr>
          <a:xfrm>
            <a:off x="793790" y="2145625"/>
            <a:ext cx="7604284" cy="56627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Bahnschrift" panose="020B0502040204020203" pitchFamily="34" charset="0"/>
                <a:ea typeface="Raleway" pitchFamily="34" charset="-122"/>
                <a:cs typeface="Raleway" pitchFamily="34" charset="-120"/>
              </a:rPr>
              <a:t>»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dataset was sourced from Kaggle, an open data platform widely used for analytics and machine learning projects.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solidFill>
                <a:srgbClr val="CFCBBF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CFCBBF"/>
                </a:solidFill>
                <a:latin typeface="Bahnschrift" panose="020B0502040204020203" pitchFamily="34" charset="0"/>
                <a:ea typeface="Raleway" pitchFamily="34" charset="-122"/>
                <a:cs typeface="Raleway" pitchFamily="34" charset="-120"/>
              </a:rPr>
              <a:t>» 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Dataset Name: Flipkart E-Commerce Sales Data (2020–2025)</a:t>
            </a:r>
          </a:p>
          <a:p>
            <a:pPr>
              <a:lnSpc>
                <a:spcPts val="2850"/>
              </a:lnSpc>
            </a:pPr>
            <a:endParaRPr lang="en-US" sz="1750" dirty="0">
              <a:solidFill>
                <a:srgbClr val="CFCBBF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CFCBBF"/>
                </a:solidFill>
                <a:latin typeface="Bahnschrift" panose="020B0502040204020203" pitchFamily="34" charset="0"/>
                <a:ea typeface="Raleway" pitchFamily="34" charset="-122"/>
                <a:cs typeface="Raleway" pitchFamily="34" charset="-120"/>
              </a:rPr>
              <a:t>» 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dataset contained over 100,000+ records and 20+ attributes, including: Order ID, Product Name, Category, Brand, State, City, Order Date, Revenue, Profit, COGS, Rating, Payment Mode, and Delivery Days.</a:t>
            </a:r>
          </a:p>
          <a:p>
            <a:pPr>
              <a:lnSpc>
                <a:spcPts val="2850"/>
              </a:lnSpc>
            </a:pPr>
            <a:endParaRPr lang="en-US" sz="1750" dirty="0">
              <a:solidFill>
                <a:srgbClr val="CFCBBF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CFCBBF"/>
                </a:solidFill>
                <a:latin typeface="Bahnschrift" panose="020B0502040204020203" pitchFamily="34" charset="0"/>
                <a:ea typeface="Raleway" pitchFamily="34" charset="-122"/>
                <a:cs typeface="Raleway" pitchFamily="34" charset="-120"/>
              </a:rPr>
              <a:t>» 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represents customer transactions from multiple product categories across Indian states and cities.</a:t>
            </a:r>
          </a:p>
          <a:p>
            <a:pPr>
              <a:lnSpc>
                <a:spcPts val="2850"/>
              </a:lnSpc>
            </a:pPr>
            <a:endParaRPr lang="en-US" sz="1750" dirty="0">
              <a:solidFill>
                <a:srgbClr val="CFCBBF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CFCBBF"/>
                </a:solidFill>
                <a:latin typeface="Bahnschrift" panose="020B0502040204020203" pitchFamily="34" charset="0"/>
                <a:ea typeface="Raleway" pitchFamily="34" charset="-122"/>
                <a:cs typeface="Raleway" pitchFamily="34" charset="-120"/>
              </a:rPr>
              <a:t>» 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goal was to analyze sales trends, profit margins, order patterns, and customer behavior over time.</a:t>
            </a:r>
            <a:endParaRPr lang="en-US" sz="1750" dirty="0"/>
          </a:p>
        </p:txBody>
      </p:sp>
      <p:sp>
        <p:nvSpPr>
          <p:cNvPr id="9" name="AutoShape 4" descr="Image of ">
            <a:extLst>
              <a:ext uri="{FF2B5EF4-FFF2-40B4-BE49-F238E27FC236}">
                <a16:creationId xmlns:a16="http://schemas.microsoft.com/office/drawing/2014/main" id="{A2DE4690-7D1F-23B4-0315-B8ABA08F06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D51BCA-8FA0-1DB6-D24D-91BFE73BA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338" y="0"/>
            <a:ext cx="5661061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6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00C4A-2334-9964-2131-426E5C7FB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CC316DC-9810-1E53-289E-AA29FF9F36A1}"/>
              </a:ext>
            </a:extLst>
          </p:cNvPr>
          <p:cNvSpPr/>
          <p:nvPr/>
        </p:nvSpPr>
        <p:spPr>
          <a:xfrm>
            <a:off x="793790" y="306988"/>
            <a:ext cx="593169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</a:rPr>
              <a:t>Data Cleaning &amp; Preparation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dirty="0">
              <a:solidFill>
                <a:srgbClr val="F2E782"/>
              </a:solidFill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6A230257-5781-9DF8-D146-617314CBD5EE}"/>
              </a:ext>
            </a:extLst>
          </p:cNvPr>
          <p:cNvSpPr/>
          <p:nvPr/>
        </p:nvSpPr>
        <p:spPr>
          <a:xfrm>
            <a:off x="793790" y="2145624"/>
            <a:ext cx="7604284" cy="56627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EA9112B7-2DD9-0B98-42F1-2FB24206446F}"/>
              </a:ext>
            </a:extLst>
          </p:cNvPr>
          <p:cNvSpPr/>
          <p:nvPr/>
        </p:nvSpPr>
        <p:spPr>
          <a:xfrm>
            <a:off x="793790" y="2145624"/>
            <a:ext cx="7604284" cy="57962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9A147A35-741C-75E7-8B15-79C37ABE7371}"/>
              </a:ext>
            </a:extLst>
          </p:cNvPr>
          <p:cNvSpPr/>
          <p:nvPr/>
        </p:nvSpPr>
        <p:spPr>
          <a:xfrm>
            <a:off x="793790" y="2145624"/>
            <a:ext cx="7604284" cy="55291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332B4AE9-28EF-183F-4617-06549E7EC9EA}"/>
              </a:ext>
            </a:extLst>
          </p:cNvPr>
          <p:cNvSpPr/>
          <p:nvPr/>
        </p:nvSpPr>
        <p:spPr>
          <a:xfrm>
            <a:off x="793790" y="943552"/>
            <a:ext cx="7604284" cy="7080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b="1" dirty="0">
                <a:solidFill>
                  <a:srgbClr val="F2E782"/>
                </a:solidFill>
                <a:latin typeface="Bahnschrift" panose="020B0502040204020203" pitchFamily="34" charset="0"/>
                <a:ea typeface="Raleway" pitchFamily="34" charset="-122"/>
                <a:cs typeface="Raleway" pitchFamily="34" charset="-120"/>
              </a:rPr>
              <a:t>» Removed Missing Values: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Bahnschrift" panose="020B0502040204020203" pitchFamily="34" charset="0"/>
                <a:ea typeface="Raleway" pitchFamily="34" charset="-122"/>
                <a:cs typeface="Raleway" pitchFamily="34" charset="-120"/>
              </a:rPr>
              <a:t>Checked for blanks and null entries in key columns (Revenue, Profit, Category, Payment Mode).Replaced or removed incomplete rows.</a:t>
            </a:r>
          </a:p>
          <a:p>
            <a:pPr>
              <a:lnSpc>
                <a:spcPts val="2850"/>
              </a:lnSpc>
            </a:pPr>
            <a:r>
              <a:rPr lang="en-US" b="1" dirty="0">
                <a:solidFill>
                  <a:srgbClr val="F2E782"/>
                </a:solidFill>
                <a:latin typeface="Bahnschrift" panose="020B0502040204020203" pitchFamily="34" charset="0"/>
                <a:ea typeface="Raleway" pitchFamily="34" charset="-122"/>
                <a:cs typeface="Raleway" pitchFamily="34" charset="-120"/>
              </a:rPr>
              <a:t>» Handled Duplicates: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Bahnschrift" panose="020B0502040204020203" pitchFamily="34" charset="0"/>
                <a:ea typeface="Raleway" pitchFamily="34" charset="-122"/>
                <a:cs typeface="Raleway" pitchFamily="34" charset="-120"/>
              </a:rPr>
              <a:t>Identified and removed duplicate Order IDs to ensure unique transactions.</a:t>
            </a:r>
          </a:p>
          <a:p>
            <a:pPr>
              <a:lnSpc>
                <a:spcPts val="2850"/>
              </a:lnSpc>
            </a:pPr>
            <a:r>
              <a:rPr lang="en-US" b="1" dirty="0">
                <a:solidFill>
                  <a:srgbClr val="F2E782"/>
                </a:solidFill>
                <a:latin typeface="Bahnschrift" panose="020B0502040204020203" pitchFamily="34" charset="0"/>
                <a:ea typeface="Raleway" pitchFamily="34" charset="-122"/>
                <a:cs typeface="Raleway" pitchFamily="34" charset="-120"/>
              </a:rPr>
              <a:t>» Standardized Data Formats: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Bahnschrift" panose="020B0502040204020203" pitchFamily="34" charset="0"/>
                <a:ea typeface="Raleway" pitchFamily="34" charset="-122"/>
                <a:cs typeface="Raleway" pitchFamily="34" charset="-120"/>
              </a:rPr>
              <a:t>Converted Order Date to proper date format (DD-MM-YYYY).Standardized text fields (e.g., “COD” vs “Cash on Delivery”).</a:t>
            </a:r>
          </a:p>
          <a:p>
            <a:pPr>
              <a:lnSpc>
                <a:spcPts val="2850"/>
              </a:lnSpc>
            </a:pPr>
            <a:r>
              <a:rPr lang="en-US" b="1" dirty="0">
                <a:solidFill>
                  <a:srgbClr val="F2E782"/>
                </a:solidFill>
                <a:latin typeface="Bahnschrift" panose="020B0502040204020203" pitchFamily="34" charset="0"/>
                <a:ea typeface="Raleway" pitchFamily="34" charset="-122"/>
                <a:cs typeface="Raleway" pitchFamily="34" charset="-120"/>
              </a:rPr>
              <a:t>» Calculated Derived Metrics: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Bahnschrift" panose="020B0502040204020203" pitchFamily="34" charset="0"/>
                <a:ea typeface="Raleway" pitchFamily="34" charset="-122"/>
                <a:cs typeface="Raleway" pitchFamily="34" charset="-120"/>
              </a:rPr>
              <a:t>Added new columns for Profit Margin (%), Month, and Quarter for time-based analysis.</a:t>
            </a:r>
          </a:p>
          <a:p>
            <a:pPr>
              <a:lnSpc>
                <a:spcPts val="2850"/>
              </a:lnSpc>
            </a:pPr>
            <a:r>
              <a:rPr lang="en-US" b="1" dirty="0">
                <a:solidFill>
                  <a:srgbClr val="F2E782"/>
                </a:solidFill>
                <a:latin typeface="Bahnschrift" panose="020B0502040204020203" pitchFamily="34" charset="0"/>
                <a:ea typeface="Raleway" pitchFamily="34" charset="-122"/>
                <a:cs typeface="Raleway" pitchFamily="34" charset="-120"/>
              </a:rPr>
              <a:t>» Outlier Treatment: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Bahnschrift" panose="020B0502040204020203" pitchFamily="34" charset="0"/>
                <a:ea typeface="Raleway" pitchFamily="34" charset="-122"/>
                <a:cs typeface="Raleway" pitchFamily="34" charset="-120"/>
              </a:rPr>
              <a:t>Reviewed unusually high or negative revenue/profit values and adjusted or excluded outliers after verification.</a:t>
            </a:r>
          </a:p>
          <a:p>
            <a:pPr>
              <a:lnSpc>
                <a:spcPts val="2850"/>
              </a:lnSpc>
            </a:pPr>
            <a:r>
              <a:rPr lang="en-US" b="1" dirty="0">
                <a:solidFill>
                  <a:srgbClr val="F2E782"/>
                </a:solidFill>
                <a:latin typeface="Bahnschrift" panose="020B0502040204020203" pitchFamily="34" charset="0"/>
                <a:ea typeface="Raleway" pitchFamily="34" charset="-122"/>
                <a:cs typeface="Raleway" pitchFamily="34" charset="-120"/>
              </a:rPr>
              <a:t>» Categorical Cleanup: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Bahnschrift" panose="020B0502040204020203" pitchFamily="34" charset="0"/>
                <a:ea typeface="Raleway" pitchFamily="34" charset="-122"/>
                <a:cs typeface="Raleway" pitchFamily="34" charset="-120"/>
              </a:rPr>
              <a:t>Normalized product categories and payment mode names for consistency.</a:t>
            </a:r>
          </a:p>
          <a:p>
            <a:pPr>
              <a:lnSpc>
                <a:spcPts val="2850"/>
              </a:lnSpc>
            </a:pPr>
            <a:r>
              <a:rPr lang="en-US" b="1" dirty="0">
                <a:solidFill>
                  <a:srgbClr val="F2E782"/>
                </a:solidFill>
                <a:latin typeface="Bahnschrift" panose="020B0502040204020203" pitchFamily="34" charset="0"/>
                <a:ea typeface="Raleway" pitchFamily="34" charset="-122"/>
                <a:cs typeface="Raleway" pitchFamily="34" charset="-120"/>
              </a:rPr>
              <a:t>» Final Data Validation: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Bahnschrift" panose="020B0502040204020203" pitchFamily="34" charset="0"/>
                <a:ea typeface="Raleway" pitchFamily="34" charset="-122"/>
                <a:cs typeface="Raleway" pitchFamily="34" charset="-120"/>
              </a:rPr>
              <a:t>Verified total orders, sales, and profits using Excel pivot summaries to match Kaggle base data.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9FB5F9-3A23-6578-58E0-F2243AC9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726" y="0"/>
            <a:ext cx="5496674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8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A8981E7-3839-3488-626F-E03F658FF6FD}"/>
              </a:ext>
            </a:extLst>
          </p:cNvPr>
          <p:cNvSpPr/>
          <p:nvPr/>
        </p:nvSpPr>
        <p:spPr>
          <a:xfrm>
            <a:off x="793790" y="306988"/>
            <a:ext cx="83810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</a:rPr>
              <a:t>Raw Data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dirty="0">
              <a:solidFill>
                <a:srgbClr val="F2E78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3D561-7354-32C8-DB6B-AB3EAD5A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980"/>
            <a:ext cx="14630400" cy="698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1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17840"/>
            <a:ext cx="69342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Key Performance Metrics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93595"/>
            <a:ext cx="304800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100K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900113" y="31253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Total Orders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615809"/>
            <a:ext cx="304800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Complete dataset analyzed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125278" y="2093595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₹6.3B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4231719" y="31253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Total COGS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4125278" y="3615809"/>
            <a:ext cx="30481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Cost of goods sold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456884" y="2093595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₹5.1B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7563326" y="31253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Total Revenue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456884" y="3615809"/>
            <a:ext cx="30481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Generated across period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0788491" y="2093595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₹1.6B</a:t>
            </a:r>
            <a:endParaRPr lang="en-US" sz="5850" dirty="0"/>
          </a:p>
        </p:txBody>
      </p:sp>
      <p:sp>
        <p:nvSpPr>
          <p:cNvPr id="13" name="Text 11"/>
          <p:cNvSpPr/>
          <p:nvPr/>
        </p:nvSpPr>
        <p:spPr>
          <a:xfrm>
            <a:off x="10894933" y="31253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Total Profit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788491" y="3615809"/>
            <a:ext cx="30481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Net earnings achieved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4125278" y="4545687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24.5%</a:t>
            </a:r>
            <a:endParaRPr lang="en-US" sz="5850" dirty="0"/>
          </a:p>
        </p:txBody>
      </p:sp>
      <p:sp>
        <p:nvSpPr>
          <p:cNvPr id="16" name="Text 14"/>
          <p:cNvSpPr/>
          <p:nvPr/>
        </p:nvSpPr>
        <p:spPr>
          <a:xfrm>
            <a:off x="4231719" y="55774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Profit Margin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4125278" y="6067901"/>
            <a:ext cx="30481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Healthy profitability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456884" y="4545687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3.0</a:t>
            </a:r>
            <a:endParaRPr lang="en-US" sz="5850" dirty="0"/>
          </a:p>
        </p:txBody>
      </p:sp>
      <p:sp>
        <p:nvSpPr>
          <p:cNvPr id="19" name="Text 17"/>
          <p:cNvSpPr/>
          <p:nvPr/>
        </p:nvSpPr>
        <p:spPr>
          <a:xfrm>
            <a:off x="7563326" y="55774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Avg Rating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7456884" y="6067901"/>
            <a:ext cx="30481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Customer satisfaction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793790" y="668595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These metrics demonstrate strong operational efficiency and consistent profitability across the analyzed period, with a robust profit margin indicating effective cost management and pricing strategies.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8069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Revenue vs Profit Performance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538413"/>
            <a:ext cx="3664744" cy="2032754"/>
          </a:xfrm>
          <a:prstGeom prst="roundRect">
            <a:avLst>
              <a:gd name="adj" fmla="val 1674"/>
            </a:avLst>
          </a:prstGeom>
          <a:solidFill>
            <a:srgbClr val="3A3B3C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Total Revenue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255645"/>
            <a:ext cx="3211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₹5,067.91 Million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generated across all channels and categories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348" y="2538413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3A3B3C"/>
          </a:solidFill>
          <a:ln/>
        </p:spPr>
      </p:sp>
      <p:sp>
        <p:nvSpPr>
          <p:cNvPr id="8" name="Text 5"/>
          <p:cNvSpPr/>
          <p:nvPr/>
        </p:nvSpPr>
        <p:spPr>
          <a:xfrm>
            <a:off x="4912162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Total Profit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162" y="3255645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₹1,553.58 Million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with exceptional margin consistency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797981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3A3B3C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0247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Profit Margin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51521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24.53%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maintained throughout the period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790" y="6360081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data reveals impressive profitability maintained consistently above 24% across the entire five-year period, demonstrating robust business fundamentals and effective operational management.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14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8651" y="501729"/>
            <a:ext cx="5895499" cy="570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Monthly Turnover Analysis</a:t>
            </a:r>
            <a:endParaRPr lang="en-US" sz="3550" dirty="0"/>
          </a:p>
        </p:txBody>
      </p:sp>
      <p:sp>
        <p:nvSpPr>
          <p:cNvPr id="4" name="Text 1"/>
          <p:cNvSpPr/>
          <p:nvPr/>
        </p:nvSpPr>
        <p:spPr>
          <a:xfrm>
            <a:off x="638651" y="1528167"/>
            <a:ext cx="3510915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Peak Performance Months</a:t>
            </a:r>
            <a:endParaRPr lang="en-US" sz="2150" dirty="0"/>
          </a:p>
        </p:txBody>
      </p:sp>
      <p:sp>
        <p:nvSpPr>
          <p:cNvPr id="5" name="Shape 2"/>
          <p:cNvSpPr/>
          <p:nvPr/>
        </p:nvSpPr>
        <p:spPr>
          <a:xfrm>
            <a:off x="638651" y="2349222"/>
            <a:ext cx="3710821" cy="1420892"/>
          </a:xfrm>
          <a:prstGeom prst="roundRect">
            <a:avLst>
              <a:gd name="adj" fmla="val 7722"/>
            </a:avLst>
          </a:prstGeom>
          <a:solidFill>
            <a:srgbClr val="1B1C1D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51" y="2326362"/>
            <a:ext cx="3710821" cy="91440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278" y="2075498"/>
            <a:ext cx="547449" cy="54744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384465" y="2212300"/>
            <a:ext cx="218956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00000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1700" dirty="0"/>
          </a:p>
        </p:txBody>
      </p:sp>
      <p:sp>
        <p:nvSpPr>
          <p:cNvPr id="9" name="Text 4"/>
          <p:cNvSpPr/>
          <p:nvPr/>
        </p:nvSpPr>
        <p:spPr>
          <a:xfrm>
            <a:off x="843915" y="2805351"/>
            <a:ext cx="2280999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July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843915" y="3272909"/>
            <a:ext cx="3300293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₹459.04M</a:t>
            </a:r>
            <a:r>
              <a:rPr lang="en-US" sz="14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- Highest monthly turnover</a:t>
            </a:r>
            <a:endParaRPr lang="en-US" sz="1400" dirty="0"/>
          </a:p>
        </p:txBody>
      </p:sp>
      <p:sp>
        <p:nvSpPr>
          <p:cNvPr id="11" name="Shape 6"/>
          <p:cNvSpPr/>
          <p:nvPr/>
        </p:nvSpPr>
        <p:spPr>
          <a:xfrm>
            <a:off x="638651" y="4226243"/>
            <a:ext cx="3710821" cy="1420892"/>
          </a:xfrm>
          <a:prstGeom prst="roundRect">
            <a:avLst>
              <a:gd name="adj" fmla="val 7722"/>
            </a:avLst>
          </a:prstGeom>
          <a:solidFill>
            <a:srgbClr val="1B1C1D"/>
          </a:solidFill>
          <a:ln/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51" y="4203383"/>
            <a:ext cx="3710821" cy="91440"/>
          </a:xfrm>
          <a:prstGeom prst="rect">
            <a:avLst/>
          </a:prstGeom>
        </p:spPr>
      </p:pic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278" y="3952518"/>
            <a:ext cx="547449" cy="54744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384465" y="4089321"/>
            <a:ext cx="218956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00000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1700" dirty="0"/>
          </a:p>
        </p:txBody>
      </p:sp>
      <p:sp>
        <p:nvSpPr>
          <p:cNvPr id="15" name="Text 8"/>
          <p:cNvSpPr/>
          <p:nvPr/>
        </p:nvSpPr>
        <p:spPr>
          <a:xfrm>
            <a:off x="843915" y="4682371"/>
            <a:ext cx="2280999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January</a:t>
            </a:r>
            <a:endParaRPr lang="en-US" sz="1750" dirty="0"/>
          </a:p>
        </p:txBody>
      </p:sp>
      <p:sp>
        <p:nvSpPr>
          <p:cNvPr id="16" name="Text 9"/>
          <p:cNvSpPr/>
          <p:nvPr/>
        </p:nvSpPr>
        <p:spPr>
          <a:xfrm>
            <a:off x="843915" y="5149929"/>
            <a:ext cx="3300293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₹442.47M</a:t>
            </a:r>
            <a:r>
              <a:rPr lang="en-US" sz="14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- Strong year start</a:t>
            </a:r>
            <a:endParaRPr lang="en-US" sz="1400" dirty="0"/>
          </a:p>
        </p:txBody>
      </p:sp>
      <p:sp>
        <p:nvSpPr>
          <p:cNvPr id="17" name="Shape 10"/>
          <p:cNvSpPr/>
          <p:nvPr/>
        </p:nvSpPr>
        <p:spPr>
          <a:xfrm>
            <a:off x="638651" y="6103263"/>
            <a:ext cx="3710821" cy="1420892"/>
          </a:xfrm>
          <a:prstGeom prst="roundRect">
            <a:avLst>
              <a:gd name="adj" fmla="val 7722"/>
            </a:avLst>
          </a:prstGeom>
          <a:solidFill>
            <a:srgbClr val="1B1C1D"/>
          </a:solidFill>
          <a:ln/>
        </p:spPr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51" y="6080403"/>
            <a:ext cx="3710821" cy="91440"/>
          </a:xfrm>
          <a:prstGeom prst="rect">
            <a:avLst/>
          </a:prstGeom>
        </p:spPr>
      </p:pic>
      <p:pic>
        <p:nvPicPr>
          <p:cNvPr id="19" name="Image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278" y="5829538"/>
            <a:ext cx="547449" cy="547449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2384465" y="5966341"/>
            <a:ext cx="218956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00000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1700" dirty="0"/>
          </a:p>
        </p:txBody>
      </p:sp>
      <p:sp>
        <p:nvSpPr>
          <p:cNvPr id="21" name="Text 12"/>
          <p:cNvSpPr/>
          <p:nvPr/>
        </p:nvSpPr>
        <p:spPr>
          <a:xfrm>
            <a:off x="843915" y="6559391"/>
            <a:ext cx="2280999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December</a:t>
            </a:r>
            <a:endParaRPr lang="en-US" sz="1750" dirty="0"/>
          </a:p>
        </p:txBody>
      </p:sp>
      <p:sp>
        <p:nvSpPr>
          <p:cNvPr id="22" name="Text 13"/>
          <p:cNvSpPr/>
          <p:nvPr/>
        </p:nvSpPr>
        <p:spPr>
          <a:xfrm>
            <a:off x="843915" y="7026950"/>
            <a:ext cx="3300293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₹370.76M</a:t>
            </a:r>
            <a:r>
              <a:rPr lang="en-US" sz="14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- Holiday season impact</a:t>
            </a:r>
            <a:endParaRPr lang="en-US" sz="1400" dirty="0"/>
          </a:p>
        </p:txBody>
      </p:sp>
      <p:sp>
        <p:nvSpPr>
          <p:cNvPr id="23" name="Text 14"/>
          <p:cNvSpPr/>
          <p:nvPr/>
        </p:nvSpPr>
        <p:spPr>
          <a:xfrm>
            <a:off x="4802148" y="1528167"/>
            <a:ext cx="273724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Strategic Insights</a:t>
            </a:r>
            <a:endParaRPr lang="en-US" sz="2150" dirty="0"/>
          </a:p>
        </p:txBody>
      </p:sp>
      <p:sp>
        <p:nvSpPr>
          <p:cNvPr id="24" name="Text 15"/>
          <p:cNvSpPr/>
          <p:nvPr/>
        </p:nvSpPr>
        <p:spPr>
          <a:xfrm>
            <a:off x="4802148" y="2052638"/>
            <a:ext cx="3710821" cy="8758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Monthly turnover ranges from </a:t>
            </a:r>
            <a:r>
              <a:rPr lang="en-US" sz="14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₹370.76M to ₹459.04M</a:t>
            </a:r>
            <a:r>
              <a:rPr lang="en-US" sz="14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with July representing peak sales activity.</a:t>
            </a:r>
            <a:endParaRPr lang="en-US" sz="1400" dirty="0"/>
          </a:p>
        </p:txBody>
      </p:sp>
      <p:sp>
        <p:nvSpPr>
          <p:cNvPr id="25" name="Text 16"/>
          <p:cNvSpPr/>
          <p:nvPr/>
        </p:nvSpPr>
        <p:spPr>
          <a:xfrm>
            <a:off x="4802148" y="3092648"/>
            <a:ext cx="3710821" cy="8758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October experienced a notable dip at </a:t>
            </a:r>
            <a:r>
              <a:rPr lang="en-US" sz="14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₹372.50M</a:t>
            </a:r>
            <a:r>
              <a:rPr lang="en-US" sz="14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suggesting potential for targeted promotional campaigns during this period.</a:t>
            </a:r>
            <a:endParaRPr lang="en-US" sz="1400" dirty="0"/>
          </a:p>
        </p:txBody>
      </p:sp>
      <p:sp>
        <p:nvSpPr>
          <p:cNvPr id="26" name="Text 17"/>
          <p:cNvSpPr/>
          <p:nvPr/>
        </p:nvSpPr>
        <p:spPr>
          <a:xfrm>
            <a:off x="4802148" y="4132659"/>
            <a:ext cx="3710821" cy="8758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consistent performance across months indicates stable demand and effective inventory management.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6727" y="382429"/>
            <a:ext cx="4748570" cy="434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7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Quarterly Profit Distribution</a:t>
            </a:r>
            <a:endParaRPr lang="en-US" sz="27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" y="1095137"/>
            <a:ext cx="13656945" cy="5395115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3422928" y="6688048"/>
            <a:ext cx="139065" cy="139065"/>
          </a:xfrm>
          <a:prstGeom prst="roundRect">
            <a:avLst>
              <a:gd name="adj" fmla="val 13151"/>
            </a:avLst>
          </a:prstGeom>
          <a:solidFill>
            <a:srgbClr val="443D09"/>
          </a:solidFill>
          <a:ln/>
        </p:spPr>
      </p:sp>
      <p:sp>
        <p:nvSpPr>
          <p:cNvPr id="5" name="Text 2"/>
          <p:cNvSpPr/>
          <p:nvPr/>
        </p:nvSpPr>
        <p:spPr>
          <a:xfrm>
            <a:off x="3622953" y="6688048"/>
            <a:ext cx="163711" cy="139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10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Q1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5400675" y="6688048"/>
            <a:ext cx="139065" cy="139065"/>
          </a:xfrm>
          <a:prstGeom prst="roundRect">
            <a:avLst>
              <a:gd name="adj" fmla="val 13151"/>
            </a:avLst>
          </a:prstGeom>
          <a:solidFill>
            <a:srgbClr val="9E8F15"/>
          </a:solidFill>
          <a:ln/>
        </p:spPr>
      </p:sp>
      <p:sp>
        <p:nvSpPr>
          <p:cNvPr id="7" name="Text 4"/>
          <p:cNvSpPr/>
          <p:nvPr/>
        </p:nvSpPr>
        <p:spPr>
          <a:xfrm>
            <a:off x="5600700" y="6711772"/>
            <a:ext cx="176689" cy="139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10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Q2</a:t>
            </a:r>
            <a:endParaRPr lang="en-US" sz="1050" dirty="0"/>
          </a:p>
        </p:txBody>
      </p:sp>
      <p:sp>
        <p:nvSpPr>
          <p:cNvPr id="8" name="Shape 5"/>
          <p:cNvSpPr/>
          <p:nvPr/>
        </p:nvSpPr>
        <p:spPr>
          <a:xfrm>
            <a:off x="8852059" y="6688048"/>
            <a:ext cx="139065" cy="139065"/>
          </a:xfrm>
          <a:prstGeom prst="roundRect">
            <a:avLst>
              <a:gd name="adj" fmla="val 13151"/>
            </a:avLst>
          </a:prstGeom>
          <a:solidFill>
            <a:srgbClr val="E4D234"/>
          </a:solidFill>
          <a:ln/>
        </p:spPr>
      </p:sp>
      <p:sp>
        <p:nvSpPr>
          <p:cNvPr id="9" name="Text 6"/>
          <p:cNvSpPr/>
          <p:nvPr/>
        </p:nvSpPr>
        <p:spPr>
          <a:xfrm>
            <a:off x="9052084" y="6711772"/>
            <a:ext cx="178475" cy="139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10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Q3</a:t>
            </a:r>
            <a:endParaRPr lang="en-US" sz="1050" dirty="0"/>
          </a:p>
        </p:txBody>
      </p:sp>
      <p:sp>
        <p:nvSpPr>
          <p:cNvPr id="10" name="Shape 7"/>
          <p:cNvSpPr/>
          <p:nvPr/>
        </p:nvSpPr>
        <p:spPr>
          <a:xfrm>
            <a:off x="10843736" y="6688048"/>
            <a:ext cx="139065" cy="139065"/>
          </a:xfrm>
          <a:prstGeom prst="roundRect">
            <a:avLst>
              <a:gd name="adj" fmla="val 13151"/>
            </a:avLst>
          </a:prstGeom>
          <a:solidFill>
            <a:srgbClr val="F0E68E"/>
          </a:solidFill>
          <a:ln/>
        </p:spPr>
      </p:sp>
      <p:sp>
        <p:nvSpPr>
          <p:cNvPr id="11" name="Text 8"/>
          <p:cNvSpPr/>
          <p:nvPr/>
        </p:nvSpPr>
        <p:spPr>
          <a:xfrm>
            <a:off x="11043761" y="6711772"/>
            <a:ext cx="179546" cy="139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10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Q4</a:t>
            </a:r>
            <a:endParaRPr lang="en-US" sz="1050" dirty="0"/>
          </a:p>
        </p:txBody>
      </p:sp>
      <p:sp>
        <p:nvSpPr>
          <p:cNvPr id="12" name="Shape 9"/>
          <p:cNvSpPr/>
          <p:nvPr/>
        </p:nvSpPr>
        <p:spPr>
          <a:xfrm>
            <a:off x="486727" y="6983561"/>
            <a:ext cx="312896" cy="312896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13" name="Text 10"/>
          <p:cNvSpPr/>
          <p:nvPr/>
        </p:nvSpPr>
        <p:spPr>
          <a:xfrm>
            <a:off x="938689" y="7031305"/>
            <a:ext cx="1941314" cy="2172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Q3 Leads Performance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938689" y="7331938"/>
            <a:ext cx="3984427" cy="44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0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Third quarter achieved highest profitability at </a:t>
            </a:r>
            <a:r>
              <a:rPr lang="en-US" sz="10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₹412.19M (27%)</a:t>
            </a:r>
            <a:r>
              <a:rPr lang="en-US" sz="10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of annual profit</a:t>
            </a:r>
            <a:endParaRPr lang="en-US" sz="1050" dirty="0"/>
          </a:p>
        </p:txBody>
      </p:sp>
      <p:sp>
        <p:nvSpPr>
          <p:cNvPr id="15" name="Shape 12"/>
          <p:cNvSpPr/>
          <p:nvPr/>
        </p:nvSpPr>
        <p:spPr>
          <a:xfrm>
            <a:off x="5096947" y="6983561"/>
            <a:ext cx="312896" cy="312896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16" name="Text 13"/>
          <p:cNvSpPr/>
          <p:nvPr/>
        </p:nvSpPr>
        <p:spPr>
          <a:xfrm>
            <a:off x="5548908" y="7031305"/>
            <a:ext cx="2585799" cy="2172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Consistent Q1-Q3 Performance</a:t>
            </a:r>
            <a:endParaRPr lang="en-US" sz="1350" dirty="0"/>
          </a:p>
        </p:txBody>
      </p:sp>
      <p:sp>
        <p:nvSpPr>
          <p:cNvPr id="17" name="Text 14"/>
          <p:cNvSpPr/>
          <p:nvPr/>
        </p:nvSpPr>
        <p:spPr>
          <a:xfrm>
            <a:off x="5548908" y="7331938"/>
            <a:ext cx="3984427" cy="44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0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First three quarters maintained steady profit levels between </a:t>
            </a:r>
            <a:r>
              <a:rPr lang="en-US" sz="10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26-27%</a:t>
            </a:r>
            <a:r>
              <a:rPr lang="en-US" sz="10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each</a:t>
            </a:r>
            <a:endParaRPr lang="en-US" sz="1050" dirty="0"/>
          </a:p>
        </p:txBody>
      </p:sp>
      <p:sp>
        <p:nvSpPr>
          <p:cNvPr id="18" name="Shape 15"/>
          <p:cNvSpPr/>
          <p:nvPr/>
        </p:nvSpPr>
        <p:spPr>
          <a:xfrm>
            <a:off x="9707166" y="6983561"/>
            <a:ext cx="312896" cy="312896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19" name="Text 16"/>
          <p:cNvSpPr/>
          <p:nvPr/>
        </p:nvSpPr>
        <p:spPr>
          <a:xfrm>
            <a:off x="10159127" y="7031305"/>
            <a:ext cx="1768673" cy="2172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Q4 Opportunity Area</a:t>
            </a:r>
            <a:endParaRPr lang="en-US" sz="1350" dirty="0"/>
          </a:p>
        </p:txBody>
      </p:sp>
      <p:sp>
        <p:nvSpPr>
          <p:cNvPr id="20" name="Text 17"/>
          <p:cNvSpPr/>
          <p:nvPr/>
        </p:nvSpPr>
        <p:spPr>
          <a:xfrm>
            <a:off x="10159127" y="7331938"/>
            <a:ext cx="3984546" cy="44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0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Fourth quarter at </a:t>
            </a:r>
            <a:r>
              <a:rPr lang="en-US" sz="10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₹340.12M (22%)</a:t>
            </a:r>
            <a:r>
              <a:rPr lang="en-US" sz="10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presents growth potential for strategic intervention</a:t>
            </a:r>
            <a:endParaRPr lang="en-US" sz="10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1442</Words>
  <Application>Microsoft Office PowerPoint</Application>
  <PresentationFormat>Custom</PresentationFormat>
  <Paragraphs>246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Prata</vt:lpstr>
      <vt:lpstr>Arial</vt:lpstr>
      <vt:lpstr>Bahnschrift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Dhiman Chakraborty</cp:lastModifiedBy>
  <cp:revision>2</cp:revision>
  <dcterms:created xsi:type="dcterms:W3CDTF">2025-10-19T14:13:29Z</dcterms:created>
  <dcterms:modified xsi:type="dcterms:W3CDTF">2025-10-19T14:59:49Z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2795281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S10.9.4</vt:lpwstr>
  </property>
</Properties>
</file>