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62" r:id="rId2"/>
    <p:sldId id="363" r:id="rId3"/>
    <p:sldId id="355" r:id="rId4"/>
    <p:sldId id="373" r:id="rId5"/>
    <p:sldId id="374" r:id="rId6"/>
    <p:sldId id="346" r:id="rId7"/>
    <p:sldId id="367" r:id="rId8"/>
    <p:sldId id="357" r:id="rId9"/>
    <p:sldId id="375" r:id="rId10"/>
    <p:sldId id="369" r:id="rId11"/>
    <p:sldId id="376" r:id="rId12"/>
    <p:sldId id="377" r:id="rId13"/>
    <p:sldId id="378" r:id="rId14"/>
    <p:sldId id="379" r:id="rId15"/>
    <p:sldId id="372" r:id="rId16"/>
    <p:sldId id="380" r:id="rId17"/>
    <p:sldId id="381" r:id="rId18"/>
    <p:sldId id="382" r:id="rId19"/>
    <p:sldId id="358" r:id="rId20"/>
    <p:sldId id="383" r:id="rId21"/>
    <p:sldId id="350" r:id="rId22"/>
    <p:sldId id="321" r:id="rId23"/>
  </p:sldIdLst>
  <p:sldSz cx="9144000" cy="6858000" type="screen4x3"/>
  <p:notesSz cx="6858000" cy="9144000"/>
  <p:custDataLst>
    <p:tags r:id="rId2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FFF"/>
    <a:srgbClr val="3AD8FF"/>
    <a:srgbClr val="C4AC67"/>
    <a:srgbClr val="C38C64"/>
    <a:srgbClr val="48D84F"/>
    <a:srgbClr val="CF1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152" autoAdjust="0"/>
  </p:normalViewPr>
  <p:slideViewPr>
    <p:cSldViewPr>
      <p:cViewPr varScale="1">
        <p:scale>
          <a:sx n="59" d="100"/>
          <a:sy n="59" d="100"/>
        </p:scale>
        <p:origin x="16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2134-1E19-EC42-96DA-675BEA67B230}" type="datetime1">
              <a:rPr lang="en-CA" smtClean="0"/>
              <a:t>2021-01-02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A7D81-3CD7-794C-9367-3C03699E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1C235-3BCD-F645-8605-2D0F589FE922}" type="datetime1">
              <a:rPr lang="en-CA" smtClean="0"/>
              <a:t>2021-01-02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0FD81-2F4A-4CA8-8DD5-F20D630C8A5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40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4515F6-88AF-4003-8939-2FCB756F40B3}" type="slidenum">
              <a:rPr lang="en-GB" sz="1200"/>
              <a:pPr eaLnBrk="1" hangingPunct="1"/>
              <a:t>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50124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10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11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12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13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en-US" baseline="0" dirty="0" smtClean="0"/>
              <a:t> behind each multiple choice answer: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Answer reversed.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(5/12x40000).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Correct answer.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(5/3x40000).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DD298-0D88-42C9-B823-0080A505455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2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F8166-BECC-4405-A3CA-EB9BBBC66BA0}" type="slidenum">
              <a:rPr lang="en-GB" sz="1200"/>
              <a:pPr eaLnBrk="1" hangingPunct="1"/>
              <a:t>15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86840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F8166-BECC-4405-A3CA-EB9BBBC66BA0}" type="slidenum">
              <a:rPr lang="en-GB" sz="1200"/>
              <a:pPr eaLnBrk="1" hangingPunct="1"/>
              <a:t>16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86840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F8166-BECC-4405-A3CA-EB9BBBC66BA0}" type="slidenum">
              <a:rPr lang="en-GB" sz="1200"/>
              <a:pPr eaLnBrk="1" hangingPunct="1"/>
              <a:t>17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868400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F8166-BECC-4405-A3CA-EB9BBBC66BA0}" type="slidenum">
              <a:rPr lang="en-GB" sz="1200"/>
              <a:pPr eaLnBrk="1" hangingPunct="1"/>
              <a:t>18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868400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10995C-76E4-4F6F-8CEA-4A40157D0B44}" type="slidenum">
              <a:rPr lang="en-GB" sz="1200"/>
              <a:pPr eaLnBrk="1" hangingPunct="1"/>
              <a:t>19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51410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7D8A5B-FB72-4C98-849A-850163F798FD}" type="slidenum">
              <a:rPr lang="en-GB" sz="1200"/>
              <a:pPr eaLnBrk="1" hangingPunct="1"/>
              <a:t>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220328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20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defRPr/>
            </a:pPr>
            <a:r>
              <a:rPr lang="en-US" dirty="0" smtClean="0">
                <a:ea typeface="+mn-ea"/>
                <a:cs typeface="+mn-cs"/>
              </a:rPr>
              <a:t>Reasoning behind each multiple choice answer: </a:t>
            </a:r>
          </a:p>
          <a:p>
            <a:pPr marL="228600" indent="-228600">
              <a:buFontTx/>
              <a:buAutoNum type="alphaLcPeriod"/>
              <a:defRPr/>
            </a:pPr>
            <a:r>
              <a:rPr lang="en-US" dirty="0" smtClean="0">
                <a:ea typeface="+mn-ea"/>
                <a:cs typeface="+mn-cs"/>
              </a:rPr>
              <a:t>Correct answer.</a:t>
            </a:r>
          </a:p>
          <a:p>
            <a:pPr marL="228600" indent="-228600">
              <a:buFontTx/>
              <a:buAutoNum type="alphaLcPeriod"/>
              <a:defRPr/>
            </a:pPr>
            <a:r>
              <a:rPr lang="en-US" dirty="0" smtClean="0">
                <a:ea typeface="+mn-ea"/>
                <a:cs typeface="+mn-cs"/>
              </a:rPr>
              <a:t>250,000/3,294,500 x 100.</a:t>
            </a:r>
          </a:p>
          <a:p>
            <a:pPr marL="228600" indent="-228600">
              <a:buFontTx/>
              <a:buAutoNum type="alphaLcPeriod"/>
              <a:defRPr/>
            </a:pPr>
            <a:r>
              <a:rPr lang="en-US" dirty="0" smtClean="0">
                <a:ea typeface="+mn-ea"/>
                <a:cs typeface="+mn-cs"/>
              </a:rPr>
              <a:t>3,294,500/250,000.</a:t>
            </a:r>
          </a:p>
          <a:p>
            <a:pPr marL="228600" indent="-228600">
              <a:buFontTx/>
              <a:buAutoNum type="alphaLcPeriod"/>
              <a:defRPr/>
            </a:pPr>
            <a:r>
              <a:rPr lang="en-US" dirty="0" smtClean="0">
                <a:ea typeface="+mn-ea"/>
                <a:cs typeface="+mn-cs"/>
              </a:rPr>
              <a:t>250,000/3,294,500 x 10,000.</a:t>
            </a:r>
          </a:p>
          <a:p>
            <a:pPr>
              <a:defRPr/>
            </a:pPr>
            <a:endParaRPr lang="en-CA" dirty="0">
              <a:ea typeface="+mn-ea"/>
              <a:cs typeface="+mn-cs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4F51D1-BF68-4A97-AE8C-6C023F23DA14}" type="slidenum">
              <a:rPr lang="en-GB" sz="1200"/>
              <a:pPr eaLnBrk="1" hangingPunct="1"/>
              <a:t>21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87109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7F8166-BECC-4405-A3CA-EB9BBBC66BA0}" type="slidenum">
              <a:rPr lang="en-GB" sz="1200"/>
              <a:pPr eaLnBrk="1" hangingPunct="1"/>
              <a:t>22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86840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6C5FCA-7E17-4634-B245-1905B12FBEA8}" type="slidenum">
              <a:rPr lang="en-GB" sz="1200"/>
              <a:pPr eaLnBrk="1" hangingPunct="1"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0380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6C5FCA-7E17-4634-B245-1905B12FBEA8}" type="slidenum">
              <a:rPr lang="en-GB" sz="1200"/>
              <a:pPr eaLnBrk="1" hangingPunct="1"/>
              <a:t>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0380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6C5FCA-7E17-4634-B245-1905B12FBEA8}" type="slidenum">
              <a:rPr lang="en-GB" sz="1200"/>
              <a:pPr eaLnBrk="1" hangingPunct="1"/>
              <a:t>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0380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r>
              <a:rPr lang="en-US" baseline="0" dirty="0" smtClean="0"/>
              <a:t> behind each multiple choice answer: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(6/11) x 10.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Correct answer: (11/6) x 10.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6/(10x11).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Random error.</a:t>
            </a:r>
          </a:p>
          <a:p>
            <a:pPr>
              <a:defRPr/>
            </a:pPr>
            <a:endParaRPr lang="en-CA" dirty="0">
              <a:ea typeface="+mn-ea"/>
              <a:cs typeface="+mn-cs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10F7785-389B-4C33-898A-DBB8D7082A7F}" type="slidenum">
              <a:rPr lang="en-GB" sz="1200"/>
              <a:pPr eaLnBrk="1" hangingPunct="1"/>
              <a:t>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1444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C9566E-5DA8-45DC-BC9D-CBAB3EBACF2C}" type="slidenum">
              <a:rPr lang="en-GB" sz="1200"/>
              <a:pPr eaLnBrk="1" hangingPunct="1"/>
              <a:t>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21261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4E0F79-7C79-4F40-867B-1B78C4D8CA56}" type="slidenum">
              <a:rPr lang="en-GB" sz="1200"/>
              <a:pPr eaLnBrk="1" hangingPunct="1"/>
              <a:t>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50021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4E0F79-7C79-4F40-867B-1B78C4D8CA56}" type="slidenum">
              <a:rPr lang="en-GB" sz="1200"/>
              <a:pPr eaLnBrk="1" hangingPunct="1"/>
              <a:t>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5002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5888"/>
            <a:ext cx="7308850" cy="649287"/>
          </a:xfrm>
          <a:prstGeom prst="rect">
            <a:avLst/>
          </a:prstGeom>
          <a:solidFill>
            <a:srgbClr val="C55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568"/>
            <a:ext cx="8405842" cy="878160"/>
          </a:xfrm>
        </p:spPr>
        <p:txBody>
          <a:bodyPr anchor="t"/>
          <a:lstStyle>
            <a:lvl1pPr>
              <a:defRPr sz="1800" spc="-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858125" y="819134"/>
            <a:ext cx="1071563" cy="285750"/>
          </a:xfr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4"/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3997D1EB-FA06-455E-80FC-4C9E65CDD2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95C29-D5BC-4D29-8917-3144785F7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3F8D2-842F-45F5-8E1F-0556128DC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40439-29EA-44CA-9A8A-03E70B5DD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094BC-A4BF-42E1-A3C2-09050586F5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3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06A32-8E61-4DB3-ADDF-400AA4F635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F651C-BF45-4895-AB27-79A9E903B1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0" y="6550025"/>
            <a:ext cx="1125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sz="140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no.: </a:t>
            </a:r>
            <a:fld id="{AAB7722F-BDB9-45E0-821D-970F67B98CD8}" type="slidenum">
              <a:rPr lang="en-CA" sz="140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‹#›</a:t>
            </a:fld>
            <a:endParaRPr lang="en-CA" sz="120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15250" y="714356"/>
            <a:ext cx="1214468" cy="28576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4"/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7F626C2-0EB3-4C8E-839B-D65C1AB84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568"/>
            <a:ext cx="8405842" cy="878160"/>
          </a:xfrm>
        </p:spPr>
        <p:txBody>
          <a:bodyPr anchor="t"/>
          <a:lstStyle>
            <a:lvl1pPr>
              <a:defRPr sz="1800" spc="-1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858125" y="819134"/>
            <a:ext cx="1071563" cy="285750"/>
          </a:xfr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4"/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4FF9800-763F-4BB7-B32F-7228E56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5888"/>
            <a:ext cx="7308850" cy="1152525"/>
          </a:xfrm>
          <a:prstGeom prst="rect">
            <a:avLst/>
          </a:prstGeom>
          <a:solidFill>
            <a:srgbClr val="C55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568"/>
            <a:ext cx="8405842" cy="878160"/>
          </a:xfrm>
        </p:spPr>
        <p:txBody>
          <a:bodyPr anchor="t"/>
          <a:lstStyle>
            <a:lvl1pPr>
              <a:defRPr sz="1800" spc="-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858125" y="819134"/>
            <a:ext cx="1071563" cy="285750"/>
          </a:xfrm>
        </p:spPr>
        <p:txBody>
          <a:bodyPr/>
          <a:lstStyle>
            <a:lvl1pPr>
              <a:buNone/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4"/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8A213E18-E08B-40DC-BDFA-008EDA25DB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ADD3A-3FE0-4833-8660-D1203C4D9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15250" y="714356"/>
            <a:ext cx="1214468" cy="28576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4"/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2875" y="6357938"/>
            <a:ext cx="285750" cy="357187"/>
          </a:xfrm>
        </p:spPr>
        <p:txBody>
          <a:bodyPr/>
          <a:lstStyle>
            <a:lvl1pPr>
              <a:buNone/>
              <a:defRPr sz="1200">
                <a:latin typeface="Arial" pitchFamily="34" charset="0"/>
                <a:cs typeface="Arial" pitchFamily="34" charset="0"/>
              </a:defRPr>
            </a:lvl1pPr>
            <a:lvl2pPr>
              <a:defRPr sz="12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endParaRPr lang="en-US" dirty="0" smtClean="0"/>
          </a:p>
          <a:p>
            <a:pPr lvl="4"/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231A2B5-876A-4A3B-B89F-6AD96F2E41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6BA4-80CE-4FD7-9C66-B970BD4091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C66FA-ABE1-4CAA-A072-136E56F01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34A3F-D108-43EF-BCB1-3E6EFF778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25389-A3A8-4C7A-B36E-42D20C34B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4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Slide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FDD123E-BE9A-462E-BD81-8320238449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TextBox 12"/>
          <p:cNvSpPr txBox="1">
            <a:spLocks noChangeArrowheads="1"/>
          </p:cNvSpPr>
          <p:nvPr/>
        </p:nvSpPr>
        <p:spPr bwMode="auto">
          <a:xfrm>
            <a:off x="7715250" y="668338"/>
            <a:ext cx="1214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smtClean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028384" y="6564310"/>
            <a:ext cx="1039332" cy="293690"/>
            <a:chOff x="4644008" y="6223716"/>
            <a:chExt cx="1039332" cy="29369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18" cstate="screen">
              <a:lum bright="20000"/>
            </a:blip>
            <a:srcRect l="78947"/>
            <a:stretch>
              <a:fillRect/>
            </a:stretch>
          </p:blipFill>
          <p:spPr bwMode="auto">
            <a:xfrm>
              <a:off x="5395308" y="6223716"/>
              <a:ext cx="288032" cy="28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18" cstate="screen">
              <a:lum bright="20000"/>
            </a:blip>
            <a:srcRect r="42105"/>
            <a:stretch>
              <a:fillRect/>
            </a:stretch>
          </p:blipFill>
          <p:spPr bwMode="auto">
            <a:xfrm>
              <a:off x="4644008" y="6237312"/>
              <a:ext cx="792088" cy="280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4" name="Picture 13" descr="Q:\Lambton In Toronto\Students Service\General Admin Desk\Hemant\Extra\Logo\In Toronto\Horizontal\LambtonCollege_TO_HORIZONTAL.png"/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14675"/>
            <a:ext cx="2076450" cy="6546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1" r:id="rId2"/>
    <p:sldLayoutId id="2147483775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6" r:id="rId1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54A6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54A6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54A6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54A6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0054A6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54A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54A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54A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54A6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1.png"/><Relationship Id="rId5" Type="http://schemas.openxmlformats.org/officeDocument/2006/relationships/tags" Target="../tags/tag14.xml"/><Relationship Id="rId10" Type="http://schemas.openxmlformats.org/officeDocument/2006/relationships/image" Target="../media/image10.emf"/><Relationship Id="rId4" Type="http://schemas.openxmlformats.org/officeDocument/2006/relationships/tags" Target="../tags/tag13.xml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retta.com/photogallery/iStock_000009781582XSmall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7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5" Type="http://schemas.openxmlformats.org/officeDocument/2006/relationships/tags" Target="../tags/tag19.xml"/><Relationship Id="rId10" Type="http://schemas.openxmlformats.org/officeDocument/2006/relationships/image" Target="../media/image13.emf"/><Relationship Id="rId4" Type="http://schemas.openxmlformats.org/officeDocument/2006/relationships/tags" Target="../tags/tag18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6-12 at 5.52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4"/>
          <a:stretch/>
        </p:blipFill>
        <p:spPr>
          <a:xfrm>
            <a:off x="0" y="-1"/>
            <a:ext cx="9180512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\\Charlesanifowos\Users\Public\Chucks kitchen\Photobank\green chalkboard school education black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26988"/>
            <a:ext cx="9180513" cy="23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40960" cy="172819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Adam (A), Buck (B), and Charlie (C) start a computer software business together. A invests $120,000, B invests $180,000, and C invests $160,000. They agree to share the profits in the same ratio as their investments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2391271"/>
            <a:ext cx="5796136" cy="4616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)  What is the ratio of their investments?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3648" y="3140968"/>
            <a:ext cx="5913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120,000 : 180,000: 160,000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2007831" y="3427886"/>
            <a:ext cx="1125235" cy="1756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V="1">
            <a:off x="4067944" y="3383734"/>
            <a:ext cx="1166758" cy="1770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6012161" y="3391050"/>
            <a:ext cx="1166759" cy="169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Yellow Sticky Not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7221129" y="2996952"/>
            <a:ext cx="1907704" cy="194421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52320" y="3175808"/>
            <a:ext cx="156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Divide each term by the common factor of 10,000.</a:t>
            </a: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103948" y="411228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8800" y="4221088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12 : 18: 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5468" y="3177615"/>
            <a:ext cx="156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Divide each term by the common factor of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104742" y="516046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38201" y="5353472"/>
            <a:ext cx="1681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6 : 9: 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70044" y="389085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÷10,000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71712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÷2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5656" y="6093296"/>
            <a:ext cx="6336704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ratio of their investments is 6 : 9 : 8.</a:t>
            </a:r>
            <a:endParaRPr lang="en-C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1" grpId="1"/>
      <p:bldP spid="43" grpId="0"/>
      <p:bldP spid="44" grpId="0"/>
      <p:bldP spid="46" grpId="0"/>
      <p:bldP spid="48" grpId="0"/>
      <p:bldP spid="49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7544" y="3789040"/>
            <a:ext cx="771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Ratio of investment = Ratio of profit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1680" y="3789040"/>
            <a:ext cx="55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CA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2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59632" y="4725144"/>
            <a:ext cx="1728192" cy="14693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23378" y="4923165"/>
            <a:ext cx="156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094892" y="4581128"/>
            <a:ext cx="1981164" cy="901897"/>
          </a:xfrm>
          <a:custGeom>
            <a:avLst/>
            <a:gdLst>
              <a:gd name="connsiteX0" fmla="*/ 0 w 1730326"/>
              <a:gd name="connsiteY0" fmla="*/ 773723 h 874542"/>
              <a:gd name="connsiteX1" fmla="*/ 1322363 w 1730326"/>
              <a:gd name="connsiteY1" fmla="*/ 745588 h 874542"/>
              <a:gd name="connsiteX2" fmla="*/ 1730326 w 1730326"/>
              <a:gd name="connsiteY2" fmla="*/ 0 h 87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326" h="874542">
                <a:moveTo>
                  <a:pt x="0" y="773723"/>
                </a:moveTo>
                <a:cubicBezTo>
                  <a:pt x="516987" y="824132"/>
                  <a:pt x="1033975" y="874542"/>
                  <a:pt x="1322363" y="745588"/>
                </a:cubicBezTo>
                <a:cubicBezTo>
                  <a:pt x="1610751" y="616634"/>
                  <a:pt x="1670538" y="308317"/>
                  <a:pt x="1730326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355976" y="5551406"/>
            <a:ext cx="1728192" cy="13065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99234" y="5661248"/>
            <a:ext cx="116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580112" y="4467806"/>
            <a:ext cx="750350" cy="1193442"/>
          </a:xfrm>
          <a:custGeom>
            <a:avLst/>
            <a:gdLst>
              <a:gd name="connsiteX0" fmla="*/ 0 w 731520"/>
              <a:gd name="connsiteY0" fmla="*/ 1026942 h 1026942"/>
              <a:gd name="connsiteX1" fmla="*/ 211015 w 731520"/>
              <a:gd name="connsiteY1" fmla="*/ 393896 h 1026942"/>
              <a:gd name="connsiteX2" fmla="*/ 731520 w 731520"/>
              <a:gd name="connsiteY2" fmla="*/ 0 h 10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026942">
                <a:moveTo>
                  <a:pt x="0" y="1026942"/>
                </a:moveTo>
                <a:cubicBezTo>
                  <a:pt x="44547" y="795997"/>
                  <a:pt x="89095" y="565053"/>
                  <a:pt x="211015" y="393896"/>
                </a:cubicBezTo>
                <a:cubicBezTo>
                  <a:pt x="332935" y="222739"/>
                  <a:pt x="532227" y="111369"/>
                  <a:pt x="731520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308304" y="5445224"/>
            <a:ext cx="1800200" cy="14081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40352" y="5661248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427742" y="4425603"/>
            <a:ext cx="844061" cy="1083212"/>
          </a:xfrm>
          <a:custGeom>
            <a:avLst/>
            <a:gdLst>
              <a:gd name="connsiteX0" fmla="*/ 844061 w 844061"/>
              <a:gd name="connsiteY0" fmla="*/ 1083212 h 1083212"/>
              <a:gd name="connsiteX1" fmla="*/ 576775 w 844061"/>
              <a:gd name="connsiteY1" fmla="*/ 337625 h 1083212"/>
              <a:gd name="connsiteX2" fmla="*/ 0 w 844061"/>
              <a:gd name="connsiteY2" fmla="*/ 0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3212">
                <a:moveTo>
                  <a:pt x="844061" y="1083212"/>
                </a:moveTo>
                <a:cubicBezTo>
                  <a:pt x="780756" y="800686"/>
                  <a:pt x="717452" y="518160"/>
                  <a:pt x="576775" y="337625"/>
                </a:cubicBezTo>
                <a:cubicBezTo>
                  <a:pt x="436098" y="157090"/>
                  <a:pt x="0" y="0"/>
                  <a:pt x="0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2" descr="\\Charlesanifowos\Users\Public\Chucks kitchen\Photobank\green chalkboard school education black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26988"/>
            <a:ext cx="9180513" cy="23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40960" cy="172819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Adam (A), Buck (B), and Charlie (C) start a computer software business together. A invests $120,000, B invests $180,000, and C invests $160,000. They agree to share the profits in the same ratio as their investments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391271"/>
            <a:ext cx="7776864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A’s profit was $20,000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. What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were B’s and C’s profits?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5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732E-6 1.17702E-6 L -0.00278 -0.0771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8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4" grpId="0"/>
      <p:bldP spid="24" grpId="1"/>
      <p:bldP spid="25" grpId="0" animBg="1"/>
      <p:bldP spid="25" grpId="1" animBg="1"/>
      <p:bldP spid="27" grpId="0"/>
      <p:bldP spid="27" grpId="1"/>
      <p:bldP spid="28" grpId="0" animBg="1"/>
      <p:bldP spid="28" grpId="1" animBg="1"/>
      <p:bldP spid="30" grpId="0"/>
      <p:bldP spid="30" grpId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83768" y="3113612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5936" y="311187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07018" y="407707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79909" y="454622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88024" y="407834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66862" y="4509120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4186" y="435766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3779912" y="4461552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499992" y="4677576"/>
            <a:ext cx="1164650" cy="4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1147" y="5014917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0544" y="362244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6042" y="3573016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29074" y="362316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9763" y="358887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97918" y="3617314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24128" y="360393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40152" y="363705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5856" y="497069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6790" y="497069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08009" y="5004465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9290" y="5013176"/>
            <a:ext cx="153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80802" y="5013176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19872" y="569259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5012" y="572969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85695" y="5532559"/>
            <a:ext cx="16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41590" y="5536646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80802" y="5517232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446136" y="6069828"/>
            <a:ext cx="2030228" cy="8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73037" y="5940569"/>
            <a:ext cx="7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95736" y="6237312"/>
            <a:ext cx="28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B’s profit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86947" y="624091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76170" y="6240917"/>
            <a:ext cx="199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30,000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504" y="2391271"/>
            <a:ext cx="7776864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A’s profit was $20,000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. What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were B’s and C’s profits?</a:t>
            </a:r>
          </a:p>
        </p:txBody>
      </p:sp>
      <p:pic>
        <p:nvPicPr>
          <p:cNvPr id="64" name="Picture 2" descr="\\Charlesanifowos\Users\Public\Chucks kitchen\Photobank\green chalkboard school education black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26988"/>
            <a:ext cx="9180513" cy="23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40960" cy="172819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Adam (A), Buck (B), and Charlie (C) start a computer software business together. A invests $120,000, B invests $180,000, and C invests $160,000. They agree to share the profits in the same ratio as their investments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0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195736" y="314270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6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44997" y="3142709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14019" y="407707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CA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86910" y="4610795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25171" y="407707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73863" y="4573693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91187" y="435639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70" name="Straight Connector 69"/>
          <p:cNvCxnSpPr/>
          <p:nvPr/>
        </p:nvCxnSpPr>
        <p:spPr>
          <a:xfrm rot="5400000" flipH="1" flipV="1">
            <a:off x="3786913" y="4452841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06993" y="4668865"/>
            <a:ext cx="1164650" cy="4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52120" y="4956619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02951" y="367447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8449" y="362504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11481" y="367519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CA" sz="36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2170" y="364090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80325" y="3669345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06535" y="365597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2559" y="368909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70784" y="4956616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11718" y="495661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44997" y="499039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2210" y="4972212"/>
            <a:ext cx="153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12160" y="4941168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CA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8881" y="562748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44997" y="566457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55976" y="5373216"/>
            <a:ext cx="355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20,000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52120" y="5392630"/>
            <a:ext cx="86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91333" y="5373216"/>
            <a:ext cx="126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CA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386121" y="5941249"/>
            <a:ext cx="2030228" cy="8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13022" y="5868561"/>
            <a:ext cx="7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82543" y="6192609"/>
            <a:ext cx="28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C’s profit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57545" y="618453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62977" y="6176451"/>
            <a:ext cx="209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26,666.67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504" y="2391271"/>
            <a:ext cx="7776864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A’s profit was $20,000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. What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were B’s and C’s profits?</a:t>
            </a:r>
          </a:p>
        </p:txBody>
      </p:sp>
      <p:pic>
        <p:nvPicPr>
          <p:cNvPr id="41" name="Picture 2" descr="\\Charlesanifowos\Users\Public\Chucks kitchen\Photobank\green chalkboard school education black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26988"/>
            <a:ext cx="9180513" cy="230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40960" cy="1728192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Adam (A), Buck (B), and Charlie (C) start a computer software business together. A invests $120,000, B invests $180,000, and C invests $160,000. They agree to share the profits in the same ratio as their investments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9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2" grpId="0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27385"/>
            <a:ext cx="9180512" cy="6922859"/>
          </a:xfrm>
          <a:prstGeom prst="rect">
            <a:avLst/>
          </a:prstGeom>
          <a:noFill/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307082"/>
            <a:ext cx="8621910" cy="18977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Paul (P), Quincy (Q), and Robert (R) start a marketing firm. P invests $200,000,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Q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$150,000, and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$250,000. They agree to share the profits in the same ratio as their investments. </a:t>
            </a:r>
            <a:r>
              <a:rPr lang="en-CA" sz="2400" dirty="0">
                <a:solidFill>
                  <a:schemeClr val="bg1"/>
                </a:solidFill>
                <a:latin typeface="Times New Roman"/>
                <a:cs typeface="Times New Roman"/>
              </a:rPr>
              <a:t>In the first year of running the business, P’s profit was $40,000. What were Q’s and R’s profits?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0097261"/>
              </p:ext>
            </p:extLst>
          </p:nvPr>
        </p:nvGraphicFramePr>
        <p:xfrm>
          <a:off x="4788024" y="1741884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41884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:\Users\Public\Chucks kitchen\In-class PPTs\Clicker.png"/>
          <p:cNvPicPr>
            <a:picLocks noChangeAspect="1" noChangeArrowheads="1"/>
          </p:cNvPicPr>
          <p:nvPr/>
        </p:nvPicPr>
        <p:blipFill>
          <a:blip r:embed="rId11" cstate="print"/>
          <a:srcRect l="14683" r="16797"/>
          <a:stretch>
            <a:fillRect/>
          </a:stretch>
        </p:blipFill>
        <p:spPr bwMode="auto">
          <a:xfrm>
            <a:off x="8438778" y="261266"/>
            <a:ext cx="648072" cy="846263"/>
          </a:xfrm>
          <a:prstGeom prst="rect">
            <a:avLst/>
          </a:prstGeom>
          <a:noFill/>
        </p:spPr>
      </p:pic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51520" y="2564904"/>
            <a:ext cx="5292080" cy="2764904"/>
          </a:xfrm>
        </p:spPr>
        <p:txBody>
          <a:bodyPr>
            <a:noAutofit/>
          </a:bodyPr>
          <a:lstStyle/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Q: </a:t>
            </a:r>
            <a:r>
              <a:rPr lang="en-US" sz="3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$50,000.  </a:t>
            </a: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R: $30,000</a:t>
            </a:r>
            <a:r>
              <a:rPr lang="en-US" sz="3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Q: $30,000.  R: $16,666.67.</a:t>
            </a:r>
          </a:p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Q: $30,000.  R: </a:t>
            </a:r>
            <a:r>
              <a:rPr lang="en-US" sz="3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$50,000.</a:t>
            </a:r>
            <a:endParaRPr lang="en-US" sz="32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Q: </a:t>
            </a:r>
            <a:r>
              <a:rPr lang="en-US" sz="3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$30,000</a:t>
            </a: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.  R: $66,666.67</a:t>
            </a:r>
            <a:r>
              <a:rPr lang="en-US" sz="32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lang="en-US" sz="32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CorShape1"/>
          <p:cNvSpPr/>
          <p:nvPr>
            <p:custDataLst>
              <p:tags r:id="rId5"/>
            </p:custDataLst>
          </p:nvPr>
        </p:nvSpPr>
        <p:spPr>
          <a:xfrm rot="10800000">
            <a:off x="255960" y="3860180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>
            <a:prstShdw prst="shdw14" dist="35921" dir="2700000">
              <a:scrgbClr r="0" g="0" b="0">
                <a:alpha val="50000"/>
              </a:scrgbClr>
            </a:prstShdw>
          </a:effectLst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Times New Roman"/>
              <a:cs typeface="Times New Roman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182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008" y="2391271"/>
            <a:ext cx="6444208" cy="4616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(i)  What is the ratio of their investments?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3648" y="3066058"/>
            <a:ext cx="5913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200,000 : 150,000: 250,000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2007831" y="3352976"/>
            <a:ext cx="1125235" cy="1756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4067944" y="3308824"/>
            <a:ext cx="1166758" cy="1770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6012161" y="3316140"/>
            <a:ext cx="1166759" cy="169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236296" y="2636912"/>
            <a:ext cx="1907704" cy="194421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00186" y="2711267"/>
            <a:ext cx="156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Divide each term by the common factor of 10,000.</a:t>
            </a: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103948" y="4040274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8800" y="4149080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20 : 15: 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24328" y="2708920"/>
            <a:ext cx="156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Divide each term by the common factor of 5.</a:t>
            </a:r>
            <a:endParaRPr lang="en-GB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104742" y="504838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3888" y="5241394"/>
            <a:ext cx="1681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latin typeface="Times New Roman" pitchFamily="18" charset="0"/>
                <a:cs typeface="Times New Roman" pitchFamily="18" charset="0"/>
              </a:rPr>
              <a:t>4 : 3: 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70044" y="381884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÷10,000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1712" y="482909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÷5</a:t>
            </a:r>
          </a:p>
        </p:txBody>
      </p:sp>
      <p:sp>
        <p:nvSpPr>
          <p:cNvPr id="48" name="TPQuestion"/>
          <p:cNvSpPr>
            <a:spLocks noGrp="1"/>
          </p:cNvSpPr>
          <p:nvPr>
            <p:ph type="title"/>
          </p:nvPr>
        </p:nvSpPr>
        <p:spPr>
          <a:xfrm>
            <a:off x="0" y="307082"/>
            <a:ext cx="8621910" cy="18977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Paul (P), Quincy (Q), and Robert (R) start a marketing firm. P invests $200,000,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Q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$150,000, and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$250,000. They agree to share the profits in the same ratio as their investments. </a:t>
            </a:r>
            <a:r>
              <a:rPr lang="en-CA" sz="2400" dirty="0">
                <a:solidFill>
                  <a:schemeClr val="bg1"/>
                </a:solidFill>
                <a:latin typeface="Times New Roman"/>
                <a:cs typeface="Times New Roman"/>
              </a:rPr>
              <a:t>In the first year of running the business, P’s profit was $40,000. What were Q’s and R’s profits?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656" y="6093296"/>
            <a:ext cx="6336704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ratio of their investments is </a:t>
            </a:r>
            <a:r>
              <a:rPr lang="en-GB" sz="2800" b="1" dirty="0">
                <a:solidFill>
                  <a:sysClr val="windowText" lastClr="000000"/>
                </a:solidFill>
                <a:latin typeface="Times New Roman" pitchFamily="18" charset="0"/>
              </a:rPr>
              <a:t>4 : 3 : 5</a:t>
            </a: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C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2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2" grpId="0"/>
      <p:bldP spid="32" grpId="1"/>
      <p:bldP spid="34" grpId="0"/>
      <p:bldP spid="35" grpId="0"/>
      <p:bldP spid="37" grpId="0"/>
      <p:bldP spid="46" grpId="0"/>
      <p:bldP spid="47" grpId="0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292" y="2420888"/>
            <a:ext cx="7858076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P’s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 was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$40,000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. What were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Q’s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R’s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3789040"/>
            <a:ext cx="846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>
                <a:latin typeface="Times New Roman" pitchFamily="18" charset="0"/>
                <a:cs typeface="Times New Roman" pitchFamily="18" charset="0"/>
              </a:rPr>
              <a:t>Ratio of investment = Ratio of profit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6101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4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4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4400" b="1" dirty="0" smtClean="0"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CA" sz="4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40,000</a:t>
            </a:r>
            <a:r>
              <a:rPr lang="en-CA" sz="4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4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4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4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4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3" name="TPQuestion"/>
          <p:cNvSpPr>
            <a:spLocks noGrp="1"/>
          </p:cNvSpPr>
          <p:nvPr>
            <p:ph type="title"/>
          </p:nvPr>
        </p:nvSpPr>
        <p:spPr>
          <a:xfrm>
            <a:off x="0" y="307082"/>
            <a:ext cx="8621910" cy="18977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Paul (P), Quincy (Q), and Robert (R) start a marketing firm. P invests $200,000,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Q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$150,000, and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$250,000. They agree to share the profits in the same ratio as their investments. </a:t>
            </a:r>
            <a:r>
              <a:rPr lang="en-CA" sz="2400" dirty="0">
                <a:solidFill>
                  <a:schemeClr val="bg1"/>
                </a:solidFill>
                <a:latin typeface="Times New Roman"/>
                <a:cs typeface="Times New Roman"/>
              </a:rPr>
              <a:t>In the first year of running the business, P’s profit was $40,000. What were Q’s and R’s profits?</a:t>
            </a:r>
          </a:p>
        </p:txBody>
      </p:sp>
      <p:pic>
        <p:nvPicPr>
          <p:cNvPr id="35" name="Picture 34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59632" y="4725144"/>
            <a:ext cx="1728192" cy="14693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23378" y="4923165"/>
            <a:ext cx="156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3094892" y="4581128"/>
            <a:ext cx="1981164" cy="901897"/>
          </a:xfrm>
          <a:custGeom>
            <a:avLst/>
            <a:gdLst>
              <a:gd name="connsiteX0" fmla="*/ 0 w 1730326"/>
              <a:gd name="connsiteY0" fmla="*/ 773723 h 874542"/>
              <a:gd name="connsiteX1" fmla="*/ 1322363 w 1730326"/>
              <a:gd name="connsiteY1" fmla="*/ 745588 h 874542"/>
              <a:gd name="connsiteX2" fmla="*/ 1730326 w 1730326"/>
              <a:gd name="connsiteY2" fmla="*/ 0 h 87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326" h="874542">
                <a:moveTo>
                  <a:pt x="0" y="773723"/>
                </a:moveTo>
                <a:cubicBezTo>
                  <a:pt x="516987" y="824132"/>
                  <a:pt x="1033975" y="874542"/>
                  <a:pt x="1322363" y="745588"/>
                </a:cubicBezTo>
                <a:cubicBezTo>
                  <a:pt x="1610751" y="616634"/>
                  <a:pt x="1670538" y="308317"/>
                  <a:pt x="1730326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8" name="Picture 37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355976" y="5551406"/>
            <a:ext cx="1728192" cy="13065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699234" y="5661248"/>
            <a:ext cx="1168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580112" y="4467806"/>
            <a:ext cx="750350" cy="1193442"/>
          </a:xfrm>
          <a:custGeom>
            <a:avLst/>
            <a:gdLst>
              <a:gd name="connsiteX0" fmla="*/ 0 w 731520"/>
              <a:gd name="connsiteY0" fmla="*/ 1026942 h 1026942"/>
              <a:gd name="connsiteX1" fmla="*/ 211015 w 731520"/>
              <a:gd name="connsiteY1" fmla="*/ 393896 h 1026942"/>
              <a:gd name="connsiteX2" fmla="*/ 731520 w 731520"/>
              <a:gd name="connsiteY2" fmla="*/ 0 h 10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026942">
                <a:moveTo>
                  <a:pt x="0" y="1026942"/>
                </a:moveTo>
                <a:cubicBezTo>
                  <a:pt x="44547" y="795997"/>
                  <a:pt x="89095" y="565053"/>
                  <a:pt x="211015" y="393896"/>
                </a:cubicBezTo>
                <a:cubicBezTo>
                  <a:pt x="332935" y="222739"/>
                  <a:pt x="532227" y="111369"/>
                  <a:pt x="731520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8" name="Picture 47" descr="Yellow Sticky Not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308304" y="5445224"/>
            <a:ext cx="1800200" cy="140815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740352" y="5661248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’s profit</a:t>
            </a: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7427742" y="4425603"/>
            <a:ext cx="844061" cy="1083212"/>
          </a:xfrm>
          <a:custGeom>
            <a:avLst/>
            <a:gdLst>
              <a:gd name="connsiteX0" fmla="*/ 844061 w 844061"/>
              <a:gd name="connsiteY0" fmla="*/ 1083212 h 1083212"/>
              <a:gd name="connsiteX1" fmla="*/ 576775 w 844061"/>
              <a:gd name="connsiteY1" fmla="*/ 337625 h 1083212"/>
              <a:gd name="connsiteX2" fmla="*/ 0 w 844061"/>
              <a:gd name="connsiteY2" fmla="*/ 0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3212">
                <a:moveTo>
                  <a:pt x="844061" y="1083212"/>
                </a:moveTo>
                <a:cubicBezTo>
                  <a:pt x="780756" y="800686"/>
                  <a:pt x="717452" y="518160"/>
                  <a:pt x="576775" y="337625"/>
                </a:cubicBezTo>
                <a:cubicBezTo>
                  <a:pt x="436098" y="157090"/>
                  <a:pt x="0" y="0"/>
                  <a:pt x="0" y="0"/>
                </a:cubicBezTo>
              </a:path>
            </a:pathLst>
          </a:cu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512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732E-6 0.05607 L 3.48732E-6 1.612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5" grpId="1"/>
      <p:bldP spid="26" grpId="0"/>
      <p:bldP spid="26" grpId="1"/>
      <p:bldP spid="36" grpId="0"/>
      <p:bldP spid="36" grpId="1"/>
      <p:bldP spid="37" grpId="0" animBg="1"/>
      <p:bldP spid="37" grpId="1" animBg="1"/>
      <p:bldP spid="46" grpId="0"/>
      <p:bldP spid="46" grpId="1"/>
      <p:bldP spid="47" grpId="0" animBg="1"/>
      <p:bldP spid="47" grpId="1" animBg="1"/>
      <p:bldP spid="49" grpId="0"/>
      <p:bldP spid="49" grpId="1"/>
      <p:bldP spid="50" grpId="0" animBg="1"/>
      <p:bldP spid="5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47806" y="3151224"/>
            <a:ext cx="500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40,000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314096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4019" y="408357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6910" y="451086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171" y="400680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CA" sz="36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3863" y="4473759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1187" y="429216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3786913" y="4396051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993" y="4612075"/>
            <a:ext cx="1164650" cy="4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1129" y="4964544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2951" y="362244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8449" y="3573016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1481" y="362316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2170" y="358887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0325" y="3617314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06535" y="360393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22559" y="363705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CA" sz="36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0784" y="496454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1718" y="496454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CA" sz="36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9491" y="499934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4218" y="4980137"/>
            <a:ext cx="168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24818" y="4964543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59857" y="557211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44997" y="559490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97688" y="5412074"/>
            <a:ext cx="147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48591" y="5416161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24818" y="5396747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386121" y="5957375"/>
            <a:ext cx="22741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13022" y="5805264"/>
            <a:ext cx="7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0729" y="6181462"/>
            <a:ext cx="428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’s profit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86727" y="6173383"/>
            <a:ext cx="65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2159" y="6165304"/>
            <a:ext cx="21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30,000</a:t>
            </a:r>
          </a:p>
        </p:txBody>
      </p:sp>
      <p:pic>
        <p:nvPicPr>
          <p:cNvPr id="39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1" name="TPQuestion"/>
          <p:cNvSpPr>
            <a:spLocks noGrp="1"/>
          </p:cNvSpPr>
          <p:nvPr>
            <p:ph type="title"/>
          </p:nvPr>
        </p:nvSpPr>
        <p:spPr>
          <a:xfrm>
            <a:off x="0" y="307082"/>
            <a:ext cx="8621910" cy="18977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Paul (P), Quincy (Q), and Robert (R) start a marketing firm. P invests $200,000,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Q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$150,000, and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$250,000. They agree to share the profits in the same ratio as their investments. </a:t>
            </a:r>
            <a:r>
              <a:rPr lang="en-CA" sz="2400" dirty="0">
                <a:solidFill>
                  <a:schemeClr val="bg1"/>
                </a:solidFill>
                <a:latin typeface="Times New Roman"/>
                <a:cs typeface="Times New Roman"/>
              </a:rPr>
              <a:t>In the first year of running the business, P’s profit was $40,000. What were Q’s and R’s profits?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292" y="2420888"/>
            <a:ext cx="7858076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P’s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 was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$40,000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. What were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Q’s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R’s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profits?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01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411760" y="3142709"/>
            <a:ext cx="490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40,000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CA" sz="36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CA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4998" y="314270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4020" y="401157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6911" y="4481997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5026" y="400680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73864" y="4444895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91188" y="422016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3786914" y="4324043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06994" y="4540067"/>
            <a:ext cx="1164650" cy="4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59122" y="4892536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02952" y="355043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68450" y="350100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11482" y="355116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72171" y="351686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80326" y="3545306"/>
            <a:ext cx="179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06536" y="3531931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2560" y="356505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70785" y="489253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11719" y="489253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02938" y="4926307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04219" y="4908129"/>
            <a:ext cx="154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80802" y="4869160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98882" y="5500105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02938" y="553719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69697" y="5340066"/>
            <a:ext cx="162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0,000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48592" y="5344153"/>
            <a:ext cx="44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4818" y="5324739"/>
            <a:ext cx="6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3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386122" y="5885366"/>
            <a:ext cx="249013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257039" y="5849181"/>
            <a:ext cx="7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CA" sz="36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30730" y="6239053"/>
            <a:ext cx="28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R’s profit</a:t>
            </a:r>
            <a:r>
              <a:rPr lang="en-CA" sz="36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93950" y="623097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311164" y="6222895"/>
            <a:ext cx="148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50,000</a:t>
            </a:r>
            <a:endParaRPr lang="en-CA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292" y="2420888"/>
            <a:ext cx="7858076" cy="83099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scene3d>
            <a:camera prst="orthographicFront"/>
            <a:lightRig rig="threePt" dir="t"/>
          </a:scene3d>
          <a:sp3d>
            <a:bevelT w="63500" h="25400"/>
          </a:sp3d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itchFamily="18" charset="0"/>
                <a:cs typeface="Times New Roman" pitchFamily="18" charset="0"/>
              </a:rPr>
              <a:t>(ii) In the first year of running the business,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P’s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 was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$40,000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. What were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Q’s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R’s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profits?</a:t>
            </a:r>
          </a:p>
        </p:txBody>
      </p:sp>
      <p:pic>
        <p:nvPicPr>
          <p:cNvPr id="46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8" name="TPQuestion"/>
          <p:cNvSpPr>
            <a:spLocks noGrp="1"/>
          </p:cNvSpPr>
          <p:nvPr>
            <p:ph type="title"/>
          </p:nvPr>
        </p:nvSpPr>
        <p:spPr>
          <a:xfrm>
            <a:off x="0" y="307082"/>
            <a:ext cx="8621910" cy="189778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Paul (P), Quincy (Q), and Robert (R) start a marketing firm. P invests $200,000,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Q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$150,000, and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invests $250,000. They agree to share the profits in the same ratio as their investments. </a:t>
            </a:r>
            <a:r>
              <a:rPr lang="en-CA" sz="2400" dirty="0">
                <a:solidFill>
                  <a:schemeClr val="bg1"/>
                </a:solidFill>
                <a:latin typeface="Times New Roman"/>
                <a:cs typeface="Times New Roman"/>
              </a:rPr>
              <a:t>In the first year of running the business, P’s profit was $40,000. What were Q’s and R’s profits?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6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7" grpId="0"/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 txBox="1">
            <a:spLocks/>
          </p:cNvSpPr>
          <p:nvPr/>
        </p:nvSpPr>
        <p:spPr bwMode="auto">
          <a:xfrm>
            <a:off x="-36512" y="103188"/>
            <a:ext cx="7344815" cy="661515"/>
          </a:xfrm>
          <a:prstGeom prst="rect">
            <a:avLst/>
          </a:prstGeom>
          <a:solidFill>
            <a:srgbClr val="C4AC6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spc="-100" baseline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Pro-ration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3144451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Times New Roman" pitchFamily="18" charset="0"/>
                <a:cs typeface="Times New Roman" pitchFamily="18" charset="0"/>
              </a:rPr>
              <a:t>$250</a:t>
            </a:r>
            <a:endParaRPr lang="en-CA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6344" y="4705980"/>
            <a:ext cx="42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1760" y="521003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4 hrs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5210036"/>
            <a:ext cx="94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2hrs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885066"/>
            <a:ext cx="7848872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84150" h="69850" prst="convex"/>
          </a:sp3d>
        </p:spPr>
        <p:txBody>
          <a:bodyPr wrap="square" lIns="548640" tIns="365760" rIns="548640" bIns="457200" rtlCol="0">
            <a:spAutoFit/>
          </a:bodyPr>
          <a:lstStyle/>
          <a:p>
            <a:pPr algn="ctr"/>
            <a:r>
              <a:rPr lang="en-GB" sz="2000" b="1" dirty="0" smtClean="0">
                <a:latin typeface="Times New Roman" pitchFamily="18" charset="0"/>
              </a:rPr>
              <a:t>Pro-ration</a:t>
            </a:r>
            <a:r>
              <a:rPr lang="en-GB" sz="2000" dirty="0" smtClean="0">
                <a:latin typeface="Times New Roman" pitchFamily="18" charset="0"/>
              </a:rPr>
              <a:t> is defined as sharing or allocating the quantities, usually amounts of money, on a proportionate basis.</a:t>
            </a:r>
            <a:endParaRPr lang="en-GB" sz="2000" b="1" dirty="0" smtClean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3144451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Times New Roman" pitchFamily="18" charset="0"/>
                <a:cs typeface="Times New Roman" pitchFamily="18" charset="0"/>
              </a:rPr>
              <a:t>$500</a:t>
            </a:r>
            <a:endParaRPr lang="en-CA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2368" y="3105675"/>
            <a:ext cx="86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4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123728" y="5281844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07904" y="4562044"/>
            <a:ext cx="720080" cy="7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2483768" y="3842044"/>
            <a:ext cx="720000" cy="144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Notched Right Arrow 26"/>
          <p:cNvSpPr/>
          <p:nvPr/>
        </p:nvSpPr>
        <p:spPr>
          <a:xfrm>
            <a:off x="395536" y="2420888"/>
            <a:ext cx="1584902" cy="705634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Example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1720" y="2492896"/>
            <a:ext cx="709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 4 hour consultation session with Raymond cost a company $500. The company wants to hire him for another 2 hours. </a:t>
            </a:r>
          </a:p>
        </p:txBody>
      </p:sp>
      <p:pic>
        <p:nvPicPr>
          <p:cNvPr id="29" name="Picture 2" descr="http://vretta.com/photogallery/iStock_000009781582XSmall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6250" y="3501008"/>
            <a:ext cx="2266322" cy="3384376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851920" y="3144451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CA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19728" y="518190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31" descr="Yellow Sticky Note.jpg"/>
          <p:cNvPicPr>
            <a:picLocks noChangeAspect="1"/>
          </p:cNvPicPr>
          <p:nvPr/>
        </p:nvPicPr>
        <p:blipFill>
          <a:blip r:embed="rId5" cstate="print"/>
          <a:srcRect l="3775" t="3514"/>
          <a:stretch>
            <a:fillRect/>
          </a:stretch>
        </p:blipFill>
        <p:spPr>
          <a:xfrm>
            <a:off x="0" y="3861048"/>
            <a:ext cx="1835696" cy="1565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1882" y="4293096"/>
            <a:ext cx="156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Let the missing value be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en-GB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88024" y="39138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 : </a:t>
            </a:r>
            <a:r>
              <a:rPr lang="en-C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4 :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3956" y="4489956"/>
            <a:ext cx="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2276" y="4335300"/>
            <a:ext cx="42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5422029" y="4797152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241" y="4478735"/>
            <a:ext cx="153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500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1920" y="3140968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4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99410" y="3162925"/>
            <a:ext cx="2848131" cy="719527"/>
          </a:xfrm>
          <a:custGeom>
            <a:avLst/>
            <a:gdLst>
              <a:gd name="connsiteX0" fmla="*/ 0 w 2848131"/>
              <a:gd name="connsiteY0" fmla="*/ 719527 h 719527"/>
              <a:gd name="connsiteX1" fmla="*/ 1319134 w 2848131"/>
              <a:gd name="connsiteY1" fmla="*/ 89941 h 719527"/>
              <a:gd name="connsiteX2" fmla="*/ 2848131 w 2848131"/>
              <a:gd name="connsiteY2" fmla="*/ 179882 h 71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1" h="719527">
                <a:moveTo>
                  <a:pt x="0" y="719527"/>
                </a:moveTo>
                <a:cubicBezTo>
                  <a:pt x="422223" y="449704"/>
                  <a:pt x="844446" y="179882"/>
                  <a:pt x="1319134" y="89941"/>
                </a:cubicBezTo>
                <a:cubicBezTo>
                  <a:pt x="1793822" y="0"/>
                  <a:pt x="2320976" y="89941"/>
                  <a:pt x="2848131" y="179882"/>
                </a:cubicBezTo>
              </a:path>
            </a:pathLst>
          </a:cu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5004048" y="51380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250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6093296"/>
            <a:ext cx="6984776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Raymond’s pay pro-rated to 2 hours is $250.</a:t>
            </a:r>
            <a:endParaRPr lang="en-C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  <p:bldP spid="22" grpId="0"/>
      <p:bldP spid="23" grpId="0"/>
      <p:bldP spid="25" grpId="0" animBg="1"/>
      <p:bldP spid="26" grpId="0" animBg="1"/>
      <p:bldP spid="27" grpId="0" animBg="1"/>
      <p:bldP spid="28" grpId="0"/>
      <p:bldP spid="30" grpId="0"/>
      <p:bldP spid="30" grpId="1"/>
      <p:bldP spid="31" grpId="0"/>
      <p:bldP spid="33" grpId="0"/>
      <p:bldP spid="33" grpId="1"/>
      <p:bldP spid="33" grpId="2"/>
      <p:bldP spid="35" grpId="0"/>
      <p:bldP spid="36" grpId="0"/>
      <p:bldP spid="37" grpId="0"/>
      <p:bldP spid="39" grpId="0"/>
      <p:bldP spid="40" grpId="0"/>
      <p:bldP spid="40" grpId="1"/>
      <p:bldP spid="41" grpId="0" animBg="1"/>
      <p:bldP spid="41" grpId="1" animBg="1"/>
      <p:bldP spid="41" grpId="2" animBg="1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36511" y="103188"/>
            <a:ext cx="7344815" cy="661515"/>
          </a:xfrm>
          <a:solidFill>
            <a:srgbClr val="C4AC67"/>
          </a:solidFill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Topics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55300" name="TextBox 9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504" y="929040"/>
            <a:ext cx="8892480" cy="408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4.1: Ratios</a:t>
            </a: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4.2: </a:t>
            </a: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Proportions and Pro-rations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4.3: Exchange Rates and their Applications</a:t>
            </a: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kern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 4.4  Index Numbers and Applications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107504" y="929040"/>
            <a:ext cx="8892480" cy="408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4.1: Ratios</a:t>
            </a: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4.2: </a:t>
            </a: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Proportions and Pro-rations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Section 4.3: Exchange Rates and their Applications</a:t>
            </a:r>
          </a:p>
          <a:p>
            <a:pPr marL="1666875" marR="0" lvl="0" indent="-1666875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Section 4.4: Index Numbers and Applications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09" name="Picture 2" descr="\\Charlesanifowos\Users\Public\Chucks kitchen\Photobank\green chalkboard school education black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26988"/>
            <a:ext cx="9180513" cy="17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640960" cy="115212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 the pro-rated insurance premium for 3 months if the annual premium is $6000.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4774" y="290900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5543" y="359277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3486" y="3045629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6000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9013" y="3609057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6392" y="244618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14282" y="3640939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87156" y="3653089"/>
            <a:ext cx="1380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5672" y="433914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×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3928" y="522920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= $1500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2536" y="1484784"/>
            <a:ext cx="9144000" cy="1200329"/>
            <a:chOff x="414230" y="1844824"/>
            <a:chExt cx="9144000" cy="1200329"/>
          </a:xfrm>
        </p:grpSpPr>
        <p:sp>
          <p:nvSpPr>
            <p:cNvPr id="31" name="TextBox 30"/>
            <p:cNvSpPr txBox="1"/>
            <p:nvPr/>
          </p:nvSpPr>
          <p:spPr>
            <a:xfrm>
              <a:off x="414230" y="2083495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b="1" dirty="0" smtClean="0">
                  <a:latin typeface="Times New Roman" pitchFamily="18" charset="0"/>
                  <a:cs typeface="Times New Roman" pitchFamily="18" charset="0"/>
                </a:rPr>
                <a:t>Premium : Time      Premium : Time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3614" y="1844824"/>
              <a:ext cx="576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20124" y="238876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77474" y="2417113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099" y="329914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67388" y="240620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6000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63056" y="237459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Times New Roman" pitchFamily="18" charset="0"/>
                <a:cs typeface="Times New Roman" pitchFamily="18" charset="0"/>
              </a:rPr>
              <a:t> : </a:t>
            </a:r>
            <a:endParaRPr lang="en-CA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95104" y="2414686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69836" y="196321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4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7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sz="7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2432" y="4248205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62099" y="431533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70164" y="407707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6000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433816" y="4728595"/>
            <a:ext cx="17612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35221" y="4719249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04248" y="4377298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15543" y="515719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6093296"/>
            <a:ext cx="7272808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pro-rated premium for 3 months is $1500.</a:t>
            </a:r>
            <a:endParaRPr lang="en-C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2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7" grpId="0"/>
      <p:bldP spid="35" grpId="0"/>
      <p:bldP spid="36" grpId="0"/>
      <p:bldP spid="50" grpId="0"/>
      <p:bldP spid="53" grpId="0"/>
      <p:bldP spid="54" grpId="0"/>
      <p:bldP spid="55" grpId="0"/>
      <p:bldP spid="56" grpId="0"/>
      <p:bldP spid="60" grpId="0"/>
      <p:bldP spid="61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PAnswers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57200" y="2996952"/>
            <a:ext cx="4114800" cy="30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$307.69</a:t>
            </a:r>
          </a:p>
          <a:p>
            <a:pPr marL="45720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$192.31</a:t>
            </a:r>
          </a:p>
          <a:p>
            <a:pPr marL="45720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$288.46</a:t>
            </a:r>
          </a:p>
          <a:p>
            <a:pPr marL="45720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$15.625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7106" name="TPQuestion"/>
          <p:cNvSpPr>
            <a:spLocks noGrp="1"/>
          </p:cNvSpPr>
          <p:nvPr>
            <p:ph type="title"/>
          </p:nvPr>
        </p:nvSpPr>
        <p:spPr>
          <a:xfrm>
            <a:off x="179388" y="764704"/>
            <a:ext cx="8713787" cy="1838450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Angela paid $500 for a 1 year weekly gym membership. 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going for 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 weeks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she decided to cancel her membership. What should be her refund? Assume 1 year = 52 weeks.</a:t>
            </a:r>
            <a:endParaRPr lang="en-CA" sz="3000" dirty="0" smtClean="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02949455"/>
              </p:ext>
            </p:extLst>
          </p:nvPr>
        </p:nvGraphicFramePr>
        <p:xfrm>
          <a:off x="4514850" y="1657350"/>
          <a:ext cx="4559300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657350"/>
                        <a:ext cx="4559300" cy="513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9" name="Picture 7" descr="C:\Users\Public\Chucks kitchen\In-class PPTs\Click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61938"/>
            <a:ext cx="6477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rShape1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10800000">
            <a:off x="471488" y="3163665"/>
            <a:ext cx="355600" cy="355600"/>
          </a:xfrm>
          <a:custGeom>
            <a:avLst/>
            <a:gdLst>
              <a:gd name="T0" fmla="*/ 1295400 w 1524001"/>
              <a:gd name="T1" fmla="*/ 1066800 h 1752601"/>
              <a:gd name="T2" fmla="*/ 1524000 w 1524001"/>
              <a:gd name="T3" fmla="*/ 533400 h 1752601"/>
              <a:gd name="T4" fmla="*/ 914400 w 1524001"/>
              <a:gd name="T5" fmla="*/ 0 h 1752601"/>
              <a:gd name="T6" fmla="*/ 0 w 1524001"/>
              <a:gd name="T7" fmla="*/ 1447800 h 1752601"/>
              <a:gd name="T8" fmla="*/ 0 w 1524001"/>
              <a:gd name="T9" fmla="*/ 1752600 h 1752601"/>
              <a:gd name="T10" fmla="*/ 990600 w 1524001"/>
              <a:gd name="T11" fmla="*/ 533400 h 1752601"/>
              <a:gd name="T12" fmla="*/ 1295400 w 1524001"/>
              <a:gd name="T13" fmla="*/ 1066800 h 1752601"/>
              <a:gd name="T14" fmla="*/ 0 w 1524001"/>
              <a:gd name="T15" fmla="*/ 0 h 1752601"/>
              <a:gd name="T16" fmla="*/ 1524001 w 1524001"/>
              <a:gd name="T17" fmla="*/ 1752601 h 175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lnTo>
                  <a:pt x="1295400" y="1066800"/>
                </a:lnTo>
                <a:close/>
              </a:path>
            </a:pathLst>
          </a:custGeom>
          <a:solidFill>
            <a:srgbClr val="00C800"/>
          </a:solidFill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347864" y="3962934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8534" y="4494408"/>
            <a:ext cx="72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0648" y="3996352"/>
            <a:ext cx="925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500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4048" y="4382788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9365" y="3636312"/>
            <a:ext cx="6409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083103" y="4466683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55977" y="4509120"/>
            <a:ext cx="14561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4996591"/>
            <a:ext cx="72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×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6120" y="3564304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0669" y="3591651"/>
            <a:ext cx="72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0920" y="4196898"/>
            <a:ext cx="576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6209" y="3596332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0112" y="3564304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 : </a:t>
            </a:r>
            <a:endParaRPr lang="en-CA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83591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90147" y="4982333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30920" y="4972781"/>
            <a:ext cx="576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8985" y="4734521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502637" y="5352626"/>
            <a:ext cx="14375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32040" y="5220488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8184" y="5011643"/>
            <a:ext cx="7200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en-C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6916" y="5580528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580528"/>
            <a:ext cx="37359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latin typeface="Times New Roman" pitchFamily="18" charset="0"/>
                <a:cs typeface="Times New Roman" pitchFamily="18" charset="0"/>
              </a:rPr>
              <a:t>= $307.69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43808" y="3068960"/>
            <a:ext cx="288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CA" sz="7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PQuestion"/>
          <p:cNvSpPr>
            <a:spLocks noGrp="1"/>
          </p:cNvSpPr>
          <p:nvPr>
            <p:ph type="title"/>
          </p:nvPr>
        </p:nvSpPr>
        <p:spPr>
          <a:xfrm>
            <a:off x="179388" y="548680"/>
            <a:ext cx="8713787" cy="1838450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Angela paid $500 for a 1 year weekly gym membership. 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going for </a:t>
            </a:r>
            <a:r>
              <a:rPr lang="en-US" sz="3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 weeks</a:t>
            </a:r>
            <a:r>
              <a:rPr lang="en-US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she decided to cancel her membership. What should be her refund? Assume 1 year = 52 weeks.</a:t>
            </a:r>
            <a:endParaRPr lang="en-CA" sz="3000" dirty="0" smtClean="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15616" y="3068960"/>
            <a:ext cx="6696744" cy="584776"/>
            <a:chOff x="1205302" y="3356992"/>
            <a:chExt cx="6696744" cy="584776"/>
          </a:xfrm>
        </p:grpSpPr>
        <p:sp>
          <p:nvSpPr>
            <p:cNvPr id="34" name="TextBox 33"/>
            <p:cNvSpPr txBox="1"/>
            <p:nvPr/>
          </p:nvSpPr>
          <p:spPr>
            <a:xfrm>
              <a:off x="1205302" y="3356992"/>
              <a:ext cx="669674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 smtClean="0">
                  <a:latin typeface="Times New Roman" pitchFamily="18" charset="0"/>
                  <a:cs typeface="Times New Roman" pitchFamily="18" charset="0"/>
                </a:rPr>
                <a:t>Premium : Time      Premium : 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85622" y="3356992"/>
              <a:ext cx="57606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95736" y="6165304"/>
            <a:ext cx="4824536" cy="52322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 refund should be $307.69.</a:t>
            </a:r>
            <a:endParaRPr lang="en-CA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63691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Angela should receive a refund for 52 </a:t>
            </a:r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− 20 = 32 weeks.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40" grpId="0"/>
      <p:bldP spid="43" grpId="0"/>
      <p:bldP spid="44" grpId="0"/>
      <p:bldP spid="45" grpId="0"/>
      <p:bldP spid="46" grpId="0"/>
      <p:bldP spid="49" grpId="0"/>
      <p:bldP spid="50" grpId="0"/>
      <p:bldP spid="51" grpId="0"/>
      <p:bldP spid="55" grpId="0"/>
      <p:bldP spid="56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36511" y="103188"/>
            <a:ext cx="7344815" cy="661515"/>
          </a:xfrm>
          <a:solidFill>
            <a:srgbClr val="C4AC67"/>
          </a:solidFill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Proportions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8142" y="5603127"/>
            <a:ext cx="61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9724" y="5603127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5764" y="55892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7346" y="55892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885066"/>
            <a:ext cx="78488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prstDash val="solid"/>
          </a:ln>
          <a:scene3d>
            <a:camera prst="orthographicFront"/>
            <a:lightRig rig="threePt" dir="t"/>
          </a:scene3d>
          <a:sp3d>
            <a:bevelT w="184150" h="69850" prst="convex"/>
          </a:sp3d>
        </p:spPr>
        <p:txBody>
          <a:bodyPr wrap="square" lIns="548640" tIns="365760" rIns="548640" bIns="457200" rtlCol="0">
            <a:spAutoFit/>
          </a:bodyPr>
          <a:lstStyle/>
          <a:p>
            <a:pPr algn="ctr"/>
            <a:r>
              <a:rPr lang="en-GB" sz="2000" dirty="0" smtClean="0">
                <a:latin typeface="Times New Roman" pitchFamily="18" charset="0"/>
              </a:rPr>
              <a:t>When two sets of ratios are equal, we say that they are </a:t>
            </a:r>
            <a:r>
              <a:rPr lang="en-GB" sz="2000" b="1" dirty="0" smtClean="0">
                <a:latin typeface="Times New Roman" pitchFamily="18" charset="0"/>
              </a:rPr>
              <a:t>proportionate</a:t>
            </a:r>
            <a:r>
              <a:rPr lang="en-GB" sz="2000" dirty="0" smtClean="0">
                <a:latin typeface="Times New Roman" pitchFamily="18" charset="0"/>
              </a:rPr>
              <a:t> to each other. In the proportion equation, the ratios on the left side of the equation are equal to the ratios on the right side of the equation.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2989401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989401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8064" y="29894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8224" y="2989401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2989401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2989401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15616" y="56612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03648" y="4581248"/>
            <a:ext cx="72008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2771800" y="3861248"/>
            <a:ext cx="720000" cy="18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4048" y="56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92080" y="4581048"/>
            <a:ext cx="72008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/>
          <p:cNvSpPr/>
          <p:nvPr/>
        </p:nvSpPr>
        <p:spPr>
          <a:xfrm>
            <a:off x="6660232" y="3861048"/>
            <a:ext cx="720000" cy="18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/>
          <p:cNvSpPr txBox="1"/>
          <p:nvPr/>
        </p:nvSpPr>
        <p:spPr>
          <a:xfrm>
            <a:off x="1619672" y="55892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8090" y="55892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088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2240" y="558924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CA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457612" y="602128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04248" y="602128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36096" y="589784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4AB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2800" b="1" dirty="0">
              <a:solidFill>
                <a:srgbClr val="4AB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04248" y="589784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4AB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CA" sz="2800" b="1" dirty="0">
              <a:solidFill>
                <a:srgbClr val="4AB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4637" y="3061409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35696" y="55892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× 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3848" y="55892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544" y="6207695"/>
            <a:ext cx="8352928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The proportion equation can also be represented as a fraction.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 animBg="1"/>
      <p:bldP spid="18" grpId="0"/>
      <p:bldP spid="20" grpId="0"/>
      <p:bldP spid="21" grpId="0"/>
      <p:bldP spid="22" grpId="0"/>
      <p:bldP spid="23" grpId="0"/>
      <p:bldP spid="24" grpId="0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7" grpId="0"/>
      <p:bldP spid="37" grpId="1"/>
      <p:bldP spid="37" grpId="2"/>
      <p:bldP spid="38" grpId="0"/>
      <p:bldP spid="38" grpId="1"/>
      <p:bldP spid="38" grpId="2"/>
      <p:bldP spid="39" grpId="0"/>
      <p:bldP spid="40" grpId="0"/>
      <p:bldP spid="40" grpId="1"/>
      <p:bldP spid="41" grpId="0"/>
      <p:bldP spid="41" grpId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36511" y="103188"/>
            <a:ext cx="7344815" cy="661515"/>
          </a:xfrm>
          <a:solidFill>
            <a:srgbClr val="C4AC67"/>
          </a:solidFill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Proportions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7664" y="212530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7784" y="212530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6056" y="2125305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16216" y="2125305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736" y="212530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56176" y="212530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2629" y="2197313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699792" y="2845385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2845385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03183" y="1789072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pic>
        <p:nvPicPr>
          <p:cNvPr id="54" name="Picture 53" descr="Yellow Sticky No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627784" y="3717032"/>
            <a:ext cx="3845630" cy="25204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131840" y="3933056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 one of the terms is an  unknown quantity, we can find its value by rearranging the proportion equation and solving for the unknown term.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" name="Picture 55" descr="Yellow Sticky No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16424" y="1333217"/>
            <a:ext cx="2699792" cy="72008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175593" y="1430479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Unknown term</a:t>
            </a:r>
          </a:p>
        </p:txBody>
      </p:sp>
      <p:sp>
        <p:nvSpPr>
          <p:cNvPr id="58" name="Freeform 57"/>
          <p:cNvSpPr/>
          <p:nvPr/>
        </p:nvSpPr>
        <p:spPr>
          <a:xfrm>
            <a:off x="3237530" y="1721305"/>
            <a:ext cx="890016" cy="398272"/>
          </a:xfrm>
          <a:custGeom>
            <a:avLst/>
            <a:gdLst>
              <a:gd name="connsiteX0" fmla="*/ 890016 w 890016"/>
              <a:gd name="connsiteY0" fmla="*/ 56896 h 398272"/>
              <a:gd name="connsiteX1" fmla="*/ 146304 w 890016"/>
              <a:gd name="connsiteY1" fmla="*/ 56896 h 398272"/>
              <a:gd name="connsiteX2" fmla="*/ 12192 w 890016"/>
              <a:gd name="connsiteY2" fmla="*/ 398272 h 39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016" h="398272">
                <a:moveTo>
                  <a:pt x="890016" y="56896"/>
                </a:moveTo>
                <a:cubicBezTo>
                  <a:pt x="591312" y="28448"/>
                  <a:pt x="292608" y="0"/>
                  <a:pt x="146304" y="56896"/>
                </a:cubicBezTo>
                <a:cubicBezTo>
                  <a:pt x="0" y="113792"/>
                  <a:pt x="6096" y="256032"/>
                  <a:pt x="12192" y="398272"/>
                </a:cubicBezTo>
              </a:path>
            </a:pathLst>
          </a:cu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467544" y="6165304"/>
            <a:ext cx="8352928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The proportion equation can also be represented as a fraction.</a:t>
            </a:r>
          </a:p>
        </p:txBody>
      </p:sp>
    </p:spTree>
    <p:extLst>
      <p:ext uri="{BB962C8B-B14F-4D97-AF65-F5344CB8AC3E}">
        <p14:creationId xmlns:p14="http://schemas.microsoft.com/office/powerpoint/2010/main" val="24123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02031 0.07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38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14427 -0.0412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6908E-6 L -0.00833 -0.0402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16267 0.0724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5" grpId="0"/>
      <p:bldP spid="46" grpId="0"/>
      <p:bldP spid="47" grpId="0"/>
      <p:bldP spid="48" grpId="0"/>
      <p:bldP spid="53" grpId="0"/>
      <p:bldP spid="55" grpId="0"/>
      <p:bldP spid="5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-36511" y="103188"/>
            <a:ext cx="7344815" cy="661515"/>
          </a:xfrm>
          <a:solidFill>
            <a:srgbClr val="C4AC67"/>
          </a:solidFill>
        </p:spPr>
        <p:txBody>
          <a:bodyPr/>
          <a:lstStyle/>
          <a:p>
            <a:pPr>
              <a:defRPr/>
            </a:pPr>
            <a:r>
              <a:rPr lang="en-US" sz="3200" dirty="0" smtClean="0">
                <a:latin typeface="Times New Roman"/>
                <a:cs typeface="Times New Roman"/>
              </a:rPr>
              <a:t>Proportions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7425" y="2648787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1844824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802" y="262268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2629" y="220486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99792" y="2852936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8064" y="2852936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3183" y="1796623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6176" y="2084655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×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5936" y="407707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=  3</a:t>
            </a:r>
          </a:p>
        </p:txBody>
      </p:sp>
      <p:pic>
        <p:nvPicPr>
          <p:cNvPr id="30" name="Picture 29" descr="Yellow Sticky No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816424" y="1340768"/>
            <a:ext cx="2699792" cy="7200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75593" y="1438030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Unknown term</a:t>
            </a:r>
          </a:p>
        </p:txBody>
      </p:sp>
      <p:sp>
        <p:nvSpPr>
          <p:cNvPr id="32" name="Freeform 31"/>
          <p:cNvSpPr/>
          <p:nvPr/>
        </p:nvSpPr>
        <p:spPr>
          <a:xfrm>
            <a:off x="3237530" y="1728856"/>
            <a:ext cx="890016" cy="398272"/>
          </a:xfrm>
          <a:custGeom>
            <a:avLst/>
            <a:gdLst>
              <a:gd name="connsiteX0" fmla="*/ 890016 w 890016"/>
              <a:gd name="connsiteY0" fmla="*/ 56896 h 398272"/>
              <a:gd name="connsiteX1" fmla="*/ 146304 w 890016"/>
              <a:gd name="connsiteY1" fmla="*/ 56896 h 398272"/>
              <a:gd name="connsiteX2" fmla="*/ 12192 w 890016"/>
              <a:gd name="connsiteY2" fmla="*/ 398272 h 39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016" h="398272">
                <a:moveTo>
                  <a:pt x="890016" y="56896"/>
                </a:moveTo>
                <a:cubicBezTo>
                  <a:pt x="591312" y="28448"/>
                  <a:pt x="292608" y="0"/>
                  <a:pt x="146304" y="56896"/>
                </a:cubicBezTo>
                <a:cubicBezTo>
                  <a:pt x="0" y="113792"/>
                  <a:pt x="6096" y="256032"/>
                  <a:pt x="12192" y="398272"/>
                </a:cubicBezTo>
              </a:path>
            </a:pathLst>
          </a:cu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32" descr="Yellow Sticky No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627784" y="3832870"/>
            <a:ext cx="3888432" cy="25484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23185" y="4048768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 one of the terms is an  unknown quantity, we can find its value by rearranging the proportion equation and solving for the unknown term.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6165304"/>
            <a:ext cx="8352928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The proportion equation can also be represented as a fraction.</a:t>
            </a:r>
          </a:p>
        </p:txBody>
      </p:sp>
    </p:spTree>
    <p:extLst>
      <p:ext uri="{BB962C8B-B14F-4D97-AF65-F5344CB8AC3E}">
        <p14:creationId xmlns:p14="http://schemas.microsoft.com/office/powerpoint/2010/main" val="23138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03698 0.0319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16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44166 -0.094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0" y="-47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  <p:bldP spid="28" grpId="0"/>
      <p:bldP spid="31" grpId="0"/>
      <p:bldP spid="32" grpId="0" animBg="1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8" name="Chart" r:id="rId9" imgW="4584700" imgH="5156200" progId="MSGraph.Chart.8">
                  <p:embed followColorScheme="full"/>
                </p:oleObj>
              </mc:Choice>
              <mc:Fallback>
                <p:oleObj name="Chart" r:id="rId9" imgW="4584700" imgH="51562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85763" y="2564904"/>
            <a:ext cx="4114800" cy="2547937"/>
          </a:xfrm>
        </p:spPr>
        <p:txBody>
          <a:bodyPr/>
          <a:lstStyle/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5.45</a:t>
            </a:r>
          </a:p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18.33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0.05</a:t>
            </a:r>
          </a:p>
          <a:p>
            <a:pPr marL="457200" lvl="0" indent="-457200">
              <a:spcAft>
                <a:spcPts val="0"/>
              </a:spcAft>
              <a:buFont typeface="Arial" charset="0"/>
              <a:buAutoNum type="alphaLcPeriod"/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</a:t>
            </a:r>
            <a:r>
              <a:rPr lang="en-US" sz="32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x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= 16.01</a:t>
            </a:r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orShape1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10800000">
            <a:off x="395536" y="3284984"/>
            <a:ext cx="355600" cy="355600"/>
          </a:xfrm>
          <a:custGeom>
            <a:avLst/>
            <a:gdLst>
              <a:gd name="T0" fmla="*/ 1295400 w 1524001"/>
              <a:gd name="T1" fmla="*/ 1066800 h 1752601"/>
              <a:gd name="T2" fmla="*/ 1524000 w 1524001"/>
              <a:gd name="T3" fmla="*/ 533400 h 1752601"/>
              <a:gd name="T4" fmla="*/ 914400 w 1524001"/>
              <a:gd name="T5" fmla="*/ 0 h 1752601"/>
              <a:gd name="T6" fmla="*/ 0 w 1524001"/>
              <a:gd name="T7" fmla="*/ 1447800 h 1752601"/>
              <a:gd name="T8" fmla="*/ 0 w 1524001"/>
              <a:gd name="T9" fmla="*/ 1752600 h 1752601"/>
              <a:gd name="T10" fmla="*/ 990600 w 1524001"/>
              <a:gd name="T11" fmla="*/ 533400 h 1752601"/>
              <a:gd name="T12" fmla="*/ 1295400 w 1524001"/>
              <a:gd name="T13" fmla="*/ 1066800 h 1752601"/>
              <a:gd name="T14" fmla="*/ 0 w 1524001"/>
              <a:gd name="T15" fmla="*/ 0 h 1752601"/>
              <a:gd name="T16" fmla="*/ 1524001 w 1524001"/>
              <a:gd name="T17" fmla="*/ 1752601 h 175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lnTo>
                  <a:pt x="1295400" y="1066800"/>
                </a:lnTo>
                <a:close/>
              </a:path>
            </a:pathLst>
          </a:custGeom>
          <a:solidFill>
            <a:srgbClr val="00C800"/>
          </a:solidFill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22535" name="Picture 10" descr="C:\Users\Public\Chucks kitchen\In-class PPTs\Click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261938"/>
            <a:ext cx="6477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12968" cy="576064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Solve for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6 : 11 = 10 :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x.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\\Charlesanifowos\Users\Public\Chucks kitchen\Photobank\black chalkboard school education black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4.2</a:t>
            </a:r>
            <a:endParaRPr lang="en-US" sz="11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0322" y="1757714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5146" y="1765265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1829723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176526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6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176526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1909282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627784" y="2413338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44008" y="2485345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23947" y="2934430"/>
            <a:ext cx="1415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6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51934" y="3029745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1433" y="2932550"/>
            <a:ext cx="4237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5187" y="3925505"/>
            <a:ext cx="1415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6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87610" y="4069787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20072" y="4501569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99992" y="3804706"/>
            <a:ext cx="464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CA" sz="6000" i="1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10     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644008" y="4669952"/>
            <a:ext cx="20168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499992" y="5214098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18.33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87824" y="5149641"/>
            <a:ext cx="83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CA" sz="6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5449" y="5221649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12968" cy="576064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Solve for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6 : 11 = 10 : </a:t>
            </a:r>
            <a:r>
              <a:rPr lang="en-US" sz="3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x.</a:t>
            </a: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5736" y="1757714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C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13E-6 2.06857E-6 L 0.12261 -0.03104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1" y="-15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56908E-6 L -0.00833 -0.0402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20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815E-6 4.95251E-6 L -0.14171 0.0625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6" y="312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02569E-8 L 0.004 0.0729 " pathEditMode="relative" ptsTypes="AA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5" grpId="0"/>
      <p:bldP spid="45" grpId="1"/>
      <p:bldP spid="47" grpId="0"/>
      <p:bldP spid="47" grpId="1"/>
      <p:bldP spid="49" grpId="0"/>
      <p:bldP spid="49" grpId="1"/>
      <p:bldP spid="50" grpId="0"/>
      <p:bldP spid="53" grpId="0"/>
      <p:bldP spid="54" grpId="0"/>
      <p:bldP spid="55" grpId="0"/>
      <p:bldP spid="56" grpId="0"/>
      <p:bldP spid="58" grpId="0"/>
      <p:bldP spid="59" grpId="0"/>
      <p:bldP spid="61" grpId="0"/>
      <p:bldP spid="62" grpId="0"/>
      <p:bldP spid="63" grpId="0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-36511" y="103188"/>
            <a:ext cx="7344815" cy="661515"/>
          </a:xfrm>
          <a:prstGeom prst="rect">
            <a:avLst/>
          </a:prstGeom>
          <a:solidFill>
            <a:srgbClr val="C4AC6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spc="-100" baseline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Proportions</a:t>
            </a:r>
            <a:endParaRPr lang="en-GB" sz="32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9940" y="3524815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CA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0750" y="3498708"/>
            <a:ext cx="76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CA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0769" y="3080892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7932" y="3728964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46204" y="3728964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9140" y="2672651"/>
            <a:ext cx="648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8104" y="2658120"/>
            <a:ext cx="936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CA" sz="7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 descr="Yellow Sticky No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20567" y="2311143"/>
            <a:ext cx="2699792" cy="720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7544" y="2371829"/>
            <a:ext cx="2167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latin typeface="Times New Roman" pitchFamily="18" charset="0"/>
                <a:cs typeface="Times New Roman" pitchFamily="18" charset="0"/>
              </a:rPr>
              <a:t>A : B</a:t>
            </a:r>
            <a:r>
              <a:rPr lang="en-CA" sz="28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800" b="1" dirty="0" smtClean="0">
                <a:latin typeface="Times New Roman" pitchFamily="18" charset="0"/>
                <a:cs typeface="Times New Roman" pitchFamily="18" charset="0"/>
              </a:rPr>
              <a:t>: D</a:t>
            </a:r>
            <a:endParaRPr lang="en-CA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528813" y="2949235"/>
            <a:ext cx="954955" cy="789005"/>
          </a:xfrm>
          <a:custGeom>
            <a:avLst/>
            <a:gdLst>
              <a:gd name="connsiteX0" fmla="*/ 165463 w 1314995"/>
              <a:gd name="connsiteY0" fmla="*/ 0 h 1428206"/>
              <a:gd name="connsiteX1" fmla="*/ 191589 w 1314995"/>
              <a:gd name="connsiteY1" fmla="*/ 1201783 h 1428206"/>
              <a:gd name="connsiteX2" fmla="*/ 1314995 w 1314995"/>
              <a:gd name="connsiteY2" fmla="*/ 1358538 h 142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995" h="1428206">
                <a:moveTo>
                  <a:pt x="165463" y="0"/>
                </a:moveTo>
                <a:cubicBezTo>
                  <a:pt x="82731" y="487680"/>
                  <a:pt x="0" y="975360"/>
                  <a:pt x="191589" y="1201783"/>
                </a:cubicBezTo>
                <a:cubicBezTo>
                  <a:pt x="383178" y="1428206"/>
                  <a:pt x="849086" y="1393372"/>
                  <a:pt x="1314995" y="1358538"/>
                </a:cubicBezTo>
              </a:path>
            </a:pathLst>
          </a:cu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07504" y="980728"/>
            <a:ext cx="2520280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ysClr val="windowText" lastClr="000000"/>
                </a:solidFill>
                <a:latin typeface="Times New Roman" pitchFamily="18" charset="0"/>
              </a:rPr>
              <a:t>We just learned that: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20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3"/>
          <p:cNvSpPr txBox="1">
            <a:spLocks noChangeArrowheads="1"/>
          </p:cNvSpPr>
          <p:nvPr/>
        </p:nvSpPr>
        <p:spPr bwMode="auto">
          <a:xfrm>
            <a:off x="8072438" y="-15875"/>
            <a:ext cx="10795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100" b="1" dirty="0">
                <a:latin typeface="Times New Roman"/>
                <a:cs typeface="Times New Roman"/>
              </a:rPr>
              <a:t>Section </a:t>
            </a:r>
            <a:r>
              <a:rPr lang="en-US" sz="1100" b="1" dirty="0" smtClean="0">
                <a:latin typeface="Times New Roman"/>
                <a:cs typeface="Times New Roman"/>
              </a:rPr>
              <a:t>4.2</a:t>
            </a:r>
            <a:endParaRPr lang="en-US" sz="1100" b="1" dirty="0">
              <a:latin typeface="Times New Roman"/>
              <a:cs typeface="Times New Roman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-36511" y="103188"/>
            <a:ext cx="7344815" cy="661515"/>
          </a:xfrm>
          <a:prstGeom prst="rect">
            <a:avLst/>
          </a:prstGeom>
          <a:solidFill>
            <a:srgbClr val="C4AC6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spc="-100" baseline="0">
                <a:solidFill>
                  <a:schemeClr val="bg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4A6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4A6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Proportions with Three Terms</a:t>
            </a:r>
            <a:endParaRPr lang="en-GB" sz="3200" dirty="0">
              <a:latin typeface="Times New Roman"/>
              <a:cs typeface="Times New Roman"/>
            </a:endParaRPr>
          </a:p>
        </p:txBody>
      </p:sp>
      <p:grpSp>
        <p:nvGrpSpPr>
          <p:cNvPr id="17" name="Group 42"/>
          <p:cNvGrpSpPr/>
          <p:nvPr/>
        </p:nvGrpSpPr>
        <p:grpSpPr>
          <a:xfrm>
            <a:off x="2483768" y="2132856"/>
            <a:ext cx="3744416" cy="720080"/>
            <a:chOff x="-756592" y="2204864"/>
            <a:chExt cx="3744416" cy="720080"/>
          </a:xfrm>
        </p:grpSpPr>
        <p:pic>
          <p:nvPicPr>
            <p:cNvPr id="19" name="Picture 18" descr="Yellow Sticky Note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-756592" y="2204864"/>
              <a:ext cx="3744416" cy="72008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-337607" y="2265550"/>
              <a:ext cx="3224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CA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CA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B </a:t>
              </a:r>
              <a:r>
                <a:rPr lang="en-CA" sz="28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CA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CA" sz="2800" b="1" i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i="1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CA" sz="2800" b="1" i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CA" sz="2800" b="1" i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CA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E </a:t>
              </a:r>
              <a:r>
                <a:rPr lang="en-CA" sz="2800" b="1" dirty="0" smtClean="0"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CA" sz="28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CA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C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13088" y="3212976"/>
            <a:ext cx="2427064" cy="1700004"/>
            <a:chOff x="3297064" y="3212976"/>
            <a:chExt cx="2427064" cy="1700004"/>
          </a:xfrm>
        </p:grpSpPr>
        <p:sp>
          <p:nvSpPr>
            <p:cNvPr id="27" name="TextBox 26"/>
            <p:cNvSpPr txBox="1"/>
            <p:nvPr/>
          </p:nvSpPr>
          <p:spPr>
            <a:xfrm>
              <a:off x="3322464" y="3897317"/>
              <a:ext cx="864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CA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97754" y="3882508"/>
              <a:ext cx="7663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CA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95936" y="3537277"/>
              <a:ext cx="5760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326656" y="4087941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44008" y="4087941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97064" y="3212976"/>
              <a:ext cx="648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0" y="3223549"/>
              <a:ext cx="1152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CA" sz="6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CA" sz="6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06870" y="3211184"/>
            <a:ext cx="2101584" cy="1700004"/>
            <a:chOff x="3724532" y="5185380"/>
            <a:chExt cx="2101584" cy="1700004"/>
          </a:xfrm>
        </p:grpSpPr>
        <p:sp>
          <p:nvSpPr>
            <p:cNvPr id="35" name="TextBox 34"/>
            <p:cNvSpPr txBox="1"/>
            <p:nvPr/>
          </p:nvSpPr>
          <p:spPr>
            <a:xfrm>
              <a:off x="3724532" y="5869721"/>
              <a:ext cx="864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CA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59782" y="5854912"/>
              <a:ext cx="7663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CA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27984" y="5509681"/>
              <a:ext cx="5760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758704" y="6060345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76056" y="6060345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759092" y="5185380"/>
              <a:ext cx="648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49018" y="5195953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E </a:t>
              </a:r>
              <a:endParaRPr lang="en-CA" sz="6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06870" y="3214126"/>
            <a:ext cx="2139032" cy="1700004"/>
            <a:chOff x="6825456" y="5185380"/>
            <a:chExt cx="2139032" cy="1700004"/>
          </a:xfrm>
        </p:grpSpPr>
        <p:sp>
          <p:nvSpPr>
            <p:cNvPr id="43" name="TextBox 42"/>
            <p:cNvSpPr txBox="1"/>
            <p:nvPr/>
          </p:nvSpPr>
          <p:spPr>
            <a:xfrm>
              <a:off x="6835866" y="5869721"/>
              <a:ext cx="864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CA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26146" y="5854912"/>
              <a:ext cx="7663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CA" sz="6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5509681"/>
              <a:ext cx="5760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55048" y="6060345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172400" y="6060345"/>
              <a:ext cx="64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825456" y="5185380"/>
              <a:ext cx="648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00392" y="5195953"/>
              <a:ext cx="864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endParaRPr lang="en-CA" sz="6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" name="Freeform 49"/>
          <p:cNvSpPr/>
          <p:nvPr/>
        </p:nvSpPr>
        <p:spPr>
          <a:xfrm>
            <a:off x="3162925" y="1808813"/>
            <a:ext cx="1618937" cy="469692"/>
          </a:xfrm>
          <a:custGeom>
            <a:avLst/>
            <a:gdLst>
              <a:gd name="connsiteX0" fmla="*/ 0 w 1618937"/>
              <a:gd name="connsiteY0" fmla="*/ 439712 h 469692"/>
              <a:gd name="connsiteX1" fmla="*/ 839449 w 1618937"/>
              <a:gd name="connsiteY1" fmla="*/ 4997 h 469692"/>
              <a:gd name="connsiteX2" fmla="*/ 1618937 w 1618937"/>
              <a:gd name="connsiteY2" fmla="*/ 469692 h 46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37" h="469692">
                <a:moveTo>
                  <a:pt x="0" y="439712"/>
                </a:moveTo>
                <a:cubicBezTo>
                  <a:pt x="284813" y="219856"/>
                  <a:pt x="569626" y="0"/>
                  <a:pt x="839449" y="4997"/>
                </a:cubicBezTo>
                <a:cubicBezTo>
                  <a:pt x="1109272" y="9994"/>
                  <a:pt x="1489022" y="397240"/>
                  <a:pt x="1618937" y="469692"/>
                </a:cubicBezTo>
              </a:path>
            </a:pathLst>
          </a:cu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Freeform 50"/>
          <p:cNvSpPr/>
          <p:nvPr/>
        </p:nvSpPr>
        <p:spPr>
          <a:xfrm>
            <a:off x="3612630" y="2668249"/>
            <a:ext cx="1738859" cy="439712"/>
          </a:xfrm>
          <a:custGeom>
            <a:avLst/>
            <a:gdLst>
              <a:gd name="connsiteX0" fmla="*/ 0 w 1738859"/>
              <a:gd name="connsiteY0" fmla="*/ 0 h 439712"/>
              <a:gd name="connsiteX1" fmla="*/ 914400 w 1738859"/>
              <a:gd name="connsiteY1" fmla="*/ 434715 h 439712"/>
              <a:gd name="connsiteX2" fmla="*/ 1738859 w 1738859"/>
              <a:gd name="connsiteY2" fmla="*/ 29981 h 43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8859" h="439712">
                <a:moveTo>
                  <a:pt x="0" y="0"/>
                </a:moveTo>
                <a:cubicBezTo>
                  <a:pt x="312295" y="214859"/>
                  <a:pt x="624590" y="429718"/>
                  <a:pt x="914400" y="434715"/>
                </a:cubicBezTo>
                <a:cubicBezTo>
                  <a:pt x="1204210" y="439712"/>
                  <a:pt x="1738859" y="29981"/>
                  <a:pt x="1738859" y="29981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Freeform 51"/>
          <p:cNvSpPr/>
          <p:nvPr/>
        </p:nvSpPr>
        <p:spPr>
          <a:xfrm>
            <a:off x="4227226" y="1868773"/>
            <a:ext cx="1618938" cy="424722"/>
          </a:xfrm>
          <a:custGeom>
            <a:avLst/>
            <a:gdLst>
              <a:gd name="connsiteX0" fmla="*/ 0 w 1618938"/>
              <a:gd name="connsiteY0" fmla="*/ 394742 h 424722"/>
              <a:gd name="connsiteX1" fmla="*/ 929390 w 1618938"/>
              <a:gd name="connsiteY1" fmla="*/ 4997 h 424722"/>
              <a:gd name="connsiteX2" fmla="*/ 1618938 w 1618938"/>
              <a:gd name="connsiteY2" fmla="*/ 424722 h 4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38" h="424722">
                <a:moveTo>
                  <a:pt x="0" y="394742"/>
                </a:moveTo>
                <a:cubicBezTo>
                  <a:pt x="329783" y="197371"/>
                  <a:pt x="659567" y="0"/>
                  <a:pt x="929390" y="4997"/>
                </a:cubicBezTo>
                <a:cubicBezTo>
                  <a:pt x="1199213" y="9994"/>
                  <a:pt x="1521502" y="379752"/>
                  <a:pt x="1618938" y="42472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reeform 52"/>
          <p:cNvSpPr/>
          <p:nvPr/>
        </p:nvSpPr>
        <p:spPr>
          <a:xfrm>
            <a:off x="4182256" y="2668249"/>
            <a:ext cx="1663908" cy="419725"/>
          </a:xfrm>
          <a:custGeom>
            <a:avLst/>
            <a:gdLst>
              <a:gd name="connsiteX0" fmla="*/ 0 w 1663908"/>
              <a:gd name="connsiteY0" fmla="*/ 0 h 419725"/>
              <a:gd name="connsiteX1" fmla="*/ 959370 w 1663908"/>
              <a:gd name="connsiteY1" fmla="*/ 419725 h 419725"/>
              <a:gd name="connsiteX2" fmla="*/ 1663908 w 1663908"/>
              <a:gd name="connsiteY2" fmla="*/ 0 h 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908" h="419725">
                <a:moveTo>
                  <a:pt x="0" y="0"/>
                </a:moveTo>
                <a:cubicBezTo>
                  <a:pt x="341026" y="209862"/>
                  <a:pt x="682052" y="419725"/>
                  <a:pt x="959370" y="419725"/>
                </a:cubicBezTo>
                <a:cubicBezTo>
                  <a:pt x="1236688" y="419725"/>
                  <a:pt x="1450298" y="209862"/>
                  <a:pt x="1663908" y="0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/>
          <p:cNvSpPr txBox="1"/>
          <p:nvPr/>
        </p:nvSpPr>
        <p:spPr>
          <a:xfrm>
            <a:off x="7880345" y="6453336"/>
            <a:ext cx="1263655" cy="404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2222E-6 L -0.3401 0.2235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1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431E-6 L 2.5E-6 0.2235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4987E-6 L 0.33854 0.221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1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3" grpId="0" animBg="1"/>
      <p:bldP spid="5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4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POLLINGCYCLE" val="2"/>
  <p:tag name="INCLUDENONRESPONDERS" val="False"/>
  <p:tag name="CORRECTPOINTVALUE" val="100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True"/>
  <p:tag name="PRRESPONSE4" val="7"/>
  <p:tag name="TPVERSION" val="2008"/>
  <p:tag name="RESPTABLESTYLE" val="0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1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POWERPOINTVERSION" val="14.0"/>
  <p:tag name="EXPANDSHOWBAR" val="True"/>
  <p:tag name="TASKPANEKEY" val="355be237-695a-4b3d-926d-b3409f704af2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3A591B750894BB7BBFF8C960E758DB3"/>
  <p:tag name="SLIDEID" val="53A591B750894BB7BBFF8C960E758DB3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QUESTIONALIAS" val="Paul (P), Quincy (Q), and Robert (R) start a marketing firm. P invests $200,000, B invests $150,000, and C invests $250,000. They agree to share the profits in the same ratio as their investments. In the first year of running the business, P’s profit was $40,000. What were Q’s and R’s profits?"/>
  <p:tag name="ANSWERSALIAS" val="Q: $50,000.  R: $30,000.|smicln|Q: $30,000.  R: $16,666.67.|smicln|Q: $30,000.  R: $50,000.|smicln|Q: $30,000.  R: $66,666.67."/>
  <p:tag name="CHARTCOLORINDICES" val="10,3,11,14,13,23,46,9,5,16,10,3"/>
  <p:tag name="TOTALRESPONSES" val="0"/>
  <p:tag name="VALUES" val="Incorrect|smicln|Incorrect|smicln|Correct|smicln|Incorrect"/>
  <p:tag name="RESPONSESGATHERED" val="False"/>
  <p:tag name="ANONYMOUSTEMP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0"/>
  <p:tag name="TEXTLENGTH" val="105"/>
  <p:tag name="FONTSIZE" val="32"/>
  <p:tag name="BULLETTYPE" val="ppBulletAlphaLCPeriod"/>
  <p:tag name="ANSWERTEXT" val="Q: $50,000.  R: $30,000.&#10;Q: $30,000.  R: $16,666.67.&#10;Q: $30,000.  R: $50,000.&#10;Q: $30,000.  R: $66,666.67."/>
  <p:tag name="OLDNUMANSWERS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RSHAPE" val="True"/>
  <p:tag name="SHAPE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5215F4148FFE47CC92C1AEA6A3CCE46B"/>
  <p:tag name="SLIDEID" val="5215F4148FFE47CC92C1AEA6A3CCE46B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SALIAS" val="$837.89|smicln|$950.35|smicln|$916.90|smicln|$845.07"/>
  <p:tag name="CHARTCOLORINDICES" val="10,3,11,14,13,23,46,9,5,16,10,3"/>
  <p:tag name="QUESTIONALIAS" val="Rebecca approaches a local bank to sell US$900.  If C$1 = US$1.065, and the bank charges a commission of 0.85%, how much in Canadian dollars would Rebecca receive for US$900?"/>
  <p:tag name="TOTALRESPONSES" val="0"/>
  <p:tag name="VALUES" val="Correct|smicln|Incorrect|smicln|Incorrect|smicln|Incorrect"/>
  <p:tag name="RESPONSESGATHERED" val="False"/>
  <p:tag name="ANONYMOUSTEMP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0"/>
  <p:tag name="TEXTLENGTH" val="31"/>
  <p:tag name="FONTSIZE" val="32"/>
  <p:tag name="BULLETTYPE" val="ppBulletAlphaLCPeriod"/>
  <p:tag name="ANSWERTEXT" val="$307.69&#10;$192.31&#10;$288.46&#10;$15.625"/>
  <p:tag name="OLDNUMANSWERS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RSHAPE" val="True"/>
  <p:tag name="SHAPE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71FD487F550849268C5E858A3506AC6C"/>
  <p:tag name="SLIDEID" val="71FD487F550849268C5E858A3506AC6C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QUESTIONALIAS" val="If C$1 = US$1.035, how much will you receive if you convert C$300 to US dollars?"/>
  <p:tag name="CHARTCOLORINDICES" val="10,3,11,14,13,23,46,9,5,16,10,3"/>
  <p:tag name="ANSWERSALIAS" val="US$310.50|smicln|US$289.86|smicln|US$317.10"/>
  <p:tag name="TOTALRESPONSES" val="30"/>
  <p:tag name="RESPONSECOUNT" val="30"/>
  <p:tag name="SLICED" val="False"/>
  <p:tag name="RESPONSES" val="2;2;1;3;1;2;3;1;1;3;2;2;2;3;3;3;1;1;2;2;2;1;2;2;1;1;3;1;3;3;"/>
  <p:tag name="CHARTSTRINGSTD" val="10 11 9"/>
  <p:tag name="CHARTSTRINGREV" val="9 11 10"/>
  <p:tag name="CHARTSTRINGSTDPER" val="0.333333333333333 0.366666666666667 0.3"/>
  <p:tag name="CHARTSTRINGREVPER" val="0.3 0.366666666666667 0.333333333333333"/>
  <p:tag name="VALUES" val="Correct|smicln|Incorrect|smicln|Incorrect"/>
  <p:tag name="RESPONSESGATHERED" val="False"/>
  <p:tag name="ANONYMOUSTEMP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0"/>
  <p:tag name="TEXTLENGTH" val="29"/>
  <p:tag name="FONTSIZE" val="32"/>
  <p:tag name="BULLETTYPE" val="ppBulletAlphaLCPeriod"/>
  <p:tag name="ANSWERTEXT" val="US$310.50&#10;US$289.86&#10;US$317.10"/>
  <p:tag name="OLDNUMANSWERS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RSHAPE" val="True"/>
  <p:tag name="SHAPE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5A75383660A4F879D939CA3C7F9A417"/>
  <p:tag name="SLIDEORDER" val="1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"/>
  <p:tag name="ANSWERBULLETTYPE" val="0"/>
  <p:tag name="RESPONSECOUNT" val="30"/>
  <p:tag name="SLICED" val="False"/>
  <p:tag name="RESPONSES" val="3;1;4;4;1;2;2;1;4;2;1;1;3;3;1;4;3;1;1;4;3;4;3;1;1;4;2;4;3;1;"/>
  <p:tag name="CHARTSTRINGSTD" val="11 4 7 8"/>
  <p:tag name="CHARTSTRINGREV" val="8 7 4 11"/>
  <p:tag name="CHARTSTRINGSTDPER" val="0.366666666666667 0.133333333333333 0.233333333333333 0.266666666666667"/>
  <p:tag name="CHARTSTRINGREVPER" val="0.266666666666667 0.233333333333333 0.133333333333333 0.366666666666667"/>
  <p:tag name="QUESTIONALIAS" val="Which of these is true for nominal and effective interest rates: "/>
  <p:tag name="ANSWERSALIAS" val="Nominal interest rate is the quoted or stated interest rate. |smicln|Effective interest rate compounded annually is the nominal interest rate. |smicln|Nominal interest rate is only used to express annually compounding interest rates. |smicln|Nominal interest rate compounded annually is the effective interest rate. "/>
  <p:tag name="CHARTCOLORINDICES" val="10,3,11,14,13,23,46,9,5,16,10,3"/>
  <p:tag name="VALUES" val="Correct|smicln|Incorrect|smicln|Incorrect|smicln|Correct"/>
  <p:tag name="TOTALRESPONSES" val="0"/>
  <p:tag name="RESPONSESGATHERED" val="False"/>
  <p:tag name="ANONYMOUSTEMP" val="False"/>
</p:tagLst>
</file>

<file path=ppt/theme/theme1.xml><?xml version="1.0" encoding="utf-8"?>
<a:theme xmlns:a="http://schemas.openxmlformats.org/drawingml/2006/main" name="1_In Class Power Point Template">
  <a:themeElements>
    <a:clrScheme name="1_In Class Power Point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In Class Power Point 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1_In Class Power Point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1812</Words>
  <Application>Microsoft Office PowerPoint</Application>
  <PresentationFormat>On-screen Show (4:3)</PresentationFormat>
  <Paragraphs>397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Times New Roman</vt:lpstr>
      <vt:lpstr>1_In Class Power Point Template</vt:lpstr>
      <vt:lpstr>Chart</vt:lpstr>
      <vt:lpstr>PowerPoint Presentation</vt:lpstr>
      <vt:lpstr>Topics</vt:lpstr>
      <vt:lpstr>Proportions</vt:lpstr>
      <vt:lpstr>Proportions</vt:lpstr>
      <vt:lpstr>Proportions</vt:lpstr>
      <vt:lpstr>Solve for x in 6 : 11 = 10 : x.</vt:lpstr>
      <vt:lpstr>Solve for x in 6 : 11 = 10 : x.</vt:lpstr>
      <vt:lpstr>PowerPoint Presentation</vt:lpstr>
      <vt:lpstr>PowerPoint Presentation</vt:lpstr>
      <vt:lpstr>Adam (A), Buck (B), and Charlie (C) start a computer software business together. A invests $120,000, B invests $180,000, and C invests $160,000. They agree to share the profits in the same ratio as their investments.</vt:lpstr>
      <vt:lpstr>Adam (A), Buck (B), and Charlie (C) start a computer software business together. A invests $120,000, B invests $180,000, and C invests $160,000. They agree to share the profits in the same ratio as their investments.</vt:lpstr>
      <vt:lpstr>Adam (A), Buck (B), and Charlie (C) start a computer software business together. A invests $120,000, B invests $180,000, and C invests $160,000. They agree to share the profits in the same ratio as their investments.</vt:lpstr>
      <vt:lpstr>Adam (A), Buck (B), and Charlie (C) start a computer software business together. A invests $120,000, B invests $180,000, and C invests $160,000. They agree to share the profits in the same ratio as their investments.</vt:lpstr>
      <vt:lpstr>Paul (P), Quincy (Q), and Robert (R) start a marketing firm. P invests $200,000, Q invests $150,000, and R invests $250,000. They agree to share the profits in the same ratio as their investments. In the first year of running the business, P’s profit was $40,000. What were Q’s and R’s profits?</vt:lpstr>
      <vt:lpstr>Paul (P), Quincy (Q), and Robert (R) start a marketing firm. P invests $200,000, Q invests $150,000, and R invests $250,000. They agree to share the profits in the same ratio as their investments. In the first year of running the business, P’s profit was $40,000. What were Q’s and R’s profits?</vt:lpstr>
      <vt:lpstr>Paul (P), Quincy (Q), and Robert (R) start a marketing firm. P invests $200,000, Q invests $150,000, and R invests $250,000. They agree to share the profits in the same ratio as their investments. In the first year of running the business, P’s profit was $40,000. What were Q’s and R’s profits?</vt:lpstr>
      <vt:lpstr>Paul (P), Quincy (Q), and Robert (R) start a marketing firm. P invests $200,000, Q invests $150,000, and R invests $250,000. They agree to share the profits in the same ratio as their investments. In the first year of running the business, P’s profit was $40,000. What were Q’s and R’s profits?</vt:lpstr>
      <vt:lpstr>Paul (P), Quincy (Q), and Robert (R) start a marketing firm. P invests $200,000, Q invests $150,000, and R invests $250,000. They agree to share the profits in the same ratio as their investments. In the first year of running the business, P’s profit was $40,000. What were Q’s and R’s profits?</vt:lpstr>
      <vt:lpstr>PowerPoint Presentation</vt:lpstr>
      <vt:lpstr>Find the pro-rated insurance premium for 3 months if the annual premium is $6000.</vt:lpstr>
      <vt:lpstr>Angela paid $500 for a 1 year weekly gym membership. After going for 20 weeks, she decided to cancel her membership. What should be her refund? Assume 1 year = 52 weeks.</vt:lpstr>
      <vt:lpstr>Angela paid $500 for a 1 year weekly gym membership. After going for 20 weeks, she decided to cancel her membership. What should be her refund? Assume 1 year = 52 weeks.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 KARAT JOSHUA</dc:creator>
  <cp:lastModifiedBy>User</cp:lastModifiedBy>
  <cp:revision>1503</cp:revision>
  <dcterms:created xsi:type="dcterms:W3CDTF">2010-05-31T16:30:43Z</dcterms:created>
  <dcterms:modified xsi:type="dcterms:W3CDTF">2021-01-02T16:34:10Z</dcterms:modified>
</cp:coreProperties>
</file>