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66" r:id="rId2"/>
    <p:sldId id="267" r:id="rId3"/>
    <p:sldId id="268" r:id="rId4"/>
    <p:sldId id="329" r:id="rId5"/>
    <p:sldId id="312" r:id="rId6"/>
    <p:sldId id="313" r:id="rId7"/>
    <p:sldId id="314" r:id="rId8"/>
    <p:sldId id="317" r:id="rId9"/>
    <p:sldId id="315" r:id="rId10"/>
    <p:sldId id="316" r:id="rId11"/>
    <p:sldId id="330" r:id="rId12"/>
    <p:sldId id="287" r:id="rId13"/>
    <p:sldId id="288" r:id="rId14"/>
    <p:sldId id="289" r:id="rId15"/>
    <p:sldId id="275" r:id="rId16"/>
    <p:sldId id="290" r:id="rId17"/>
    <p:sldId id="291" r:id="rId18"/>
    <p:sldId id="331" r:id="rId19"/>
    <p:sldId id="323" r:id="rId20"/>
    <p:sldId id="319" r:id="rId21"/>
    <p:sldId id="320" r:id="rId22"/>
    <p:sldId id="321" r:id="rId23"/>
    <p:sldId id="322" r:id="rId24"/>
    <p:sldId id="332" r:id="rId25"/>
    <p:sldId id="334" r:id="rId26"/>
    <p:sldId id="333" r:id="rId27"/>
    <p:sldId id="327" r:id="rId28"/>
    <p:sldId id="325" r:id="rId29"/>
    <p:sldId id="324" r:id="rId30"/>
    <p:sldId id="278" r:id="rId3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52">
          <p15:clr>
            <a:srgbClr val="A4A3A4"/>
          </p15:clr>
        </p15:guide>
        <p15:guide id="2" orient="horz" pos="2685">
          <p15:clr>
            <a:srgbClr val="A4A3A4"/>
          </p15:clr>
        </p15:guide>
        <p15:guide id="3" pos="2879">
          <p15:clr>
            <a:srgbClr val="A4A3A4"/>
          </p15:clr>
        </p15:guide>
        <p15:guide id="4" pos="3027">
          <p15:clr>
            <a:srgbClr val="A4A3A4"/>
          </p15:clr>
        </p15:guide>
        <p15:guide id="5" pos="5533">
          <p15:clr>
            <a:srgbClr val="A4A3A4"/>
          </p15:clr>
        </p15:guide>
        <p15:guide id="6" pos="2733">
          <p15:clr>
            <a:srgbClr val="A4A3A4"/>
          </p15:clr>
        </p15:guide>
        <p15:guide id="7" pos="22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A54"/>
    <a:srgbClr val="D5D1CE"/>
    <a:srgbClr val="FF008C"/>
    <a:srgbClr val="3A7013"/>
    <a:srgbClr val="E49B13"/>
    <a:srgbClr val="0ACEE8"/>
    <a:srgbClr val="9E00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623" autoAdjust="0"/>
    <p:restoredTop sz="94343" autoAdjust="0"/>
  </p:normalViewPr>
  <p:slideViewPr>
    <p:cSldViewPr snapToGrid="0" showGuides="1">
      <p:cViewPr varScale="1">
        <p:scale>
          <a:sx n="146" d="100"/>
          <a:sy n="146" d="100"/>
        </p:scale>
        <p:origin x="114" y="138"/>
      </p:cViewPr>
      <p:guideLst>
        <p:guide orient="horz" pos="752"/>
        <p:guide orient="horz" pos="2685"/>
        <p:guide pos="2879"/>
        <p:guide pos="3027"/>
        <p:guide pos="5533"/>
        <p:guide pos="2733"/>
        <p:guide pos="228"/>
      </p:guideLst>
    </p:cSldViewPr>
  </p:slideViewPr>
  <p:outlineViewPr>
    <p:cViewPr>
      <p:scale>
        <a:sx n="33" d="100"/>
        <a:sy n="33" d="100"/>
      </p:scale>
      <p:origin x="0" y="-1322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file:///\\us1dsntv005\rd-pts-pd-psde\Projects\Freeslate\SAMPL\Matt's%20Final%20Reports\Aqueous_Solubility.xlsx" TargetMode="External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1"/>
          <c:order val="0"/>
          <c:tx>
            <c:strRef>
              <c:f>'Combined Data'!$C$33</c:f>
              <c:strCache>
                <c:ptCount val="1"/>
                <c:pt idx="0">
                  <c:v>Log C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marker>
            <c:spPr>
              <a:solidFill>
                <a:srgbClr val="FF0000"/>
              </a:solidFill>
              <a:ln>
                <a:solidFill>
                  <a:srgbClr val="FF0000"/>
                </a:solidFill>
              </a:ln>
            </c:spPr>
          </c:marker>
          <c:xVal>
            <c:numRef>
              <c:f>'Combined Data'!$A$34:$A$44</c:f>
              <c:numCache>
                <c:formatCode>0.0</c:formatCode>
                <c:ptCount val="11"/>
                <c:pt idx="0">
                  <c:v>2</c:v>
                </c:pt>
                <c:pt idx="1">
                  <c:v>2.98</c:v>
                </c:pt>
                <c:pt idx="2">
                  <c:v>4.17</c:v>
                </c:pt>
                <c:pt idx="3">
                  <c:v>5.12</c:v>
                </c:pt>
                <c:pt idx="4">
                  <c:v>6.16</c:v>
                </c:pt>
                <c:pt idx="5">
                  <c:v>7.18</c:v>
                </c:pt>
                <c:pt idx="6">
                  <c:v>7.83</c:v>
                </c:pt>
                <c:pt idx="7">
                  <c:v>8.5500000000000007</c:v>
                </c:pt>
                <c:pt idx="8">
                  <c:v>9.0299999999999994</c:v>
                </c:pt>
                <c:pt idx="9">
                  <c:v>9.09</c:v>
                </c:pt>
                <c:pt idx="10">
                  <c:v>9.2799999999999994</c:v>
                </c:pt>
              </c:numCache>
            </c:numRef>
          </c:xVal>
          <c:yVal>
            <c:numRef>
              <c:f>'Combined Data'!$C$34:$C$44</c:f>
              <c:numCache>
                <c:formatCode>0.00</c:formatCode>
                <c:ptCount val="11"/>
                <c:pt idx="0">
                  <c:v>-2.3010299956639813</c:v>
                </c:pt>
                <c:pt idx="1">
                  <c:v>-2.1549019599857431</c:v>
                </c:pt>
                <c:pt idx="2">
                  <c:v>-2.5228787452803374</c:v>
                </c:pt>
                <c:pt idx="3">
                  <c:v>-2.5228787452803374</c:v>
                </c:pt>
                <c:pt idx="4">
                  <c:v>-2.5228787452803374</c:v>
                </c:pt>
                <c:pt idx="5">
                  <c:v>-2.5228787452803374</c:v>
                </c:pt>
                <c:pt idx="6">
                  <c:v>-2.5228787452803374</c:v>
                </c:pt>
                <c:pt idx="7">
                  <c:v>-2.5228787452803374</c:v>
                </c:pt>
                <c:pt idx="8">
                  <c:v>-2.5228787452803374</c:v>
                </c:pt>
                <c:pt idx="9">
                  <c:v>-2.5228787452803374</c:v>
                </c:pt>
                <c:pt idx="10">
                  <c:v>-2.6989700043360187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6B24-4A81-A37B-1D88884050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34268568"/>
        <c:axId val="1034268896"/>
      </c:scatterChart>
      <c:valAx>
        <c:axId val="10342685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rgbClr val="0070C0"/>
              </a:solidFill>
              <a:prstDash val="sysDash"/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pH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0.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34268896"/>
        <c:crosses val="autoZero"/>
        <c:crossBetween val="midCat"/>
      </c:valAx>
      <c:valAx>
        <c:axId val="10342688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rgbClr val="0070C0"/>
              </a:solidFill>
              <a:prstDash val="sysDash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Log C (mg/mL)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0.00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34268568"/>
        <c:crosses val="autoZero"/>
        <c:crossBetween val="midCat"/>
      </c:valAx>
      <c:spPr>
        <a:noFill/>
        <a:ln>
          <a:solidFill>
            <a:srgbClr val="0070C0"/>
          </a:solidFill>
        </a:ln>
        <a:effectLst/>
      </c:spPr>
    </c:plotArea>
    <c:plotVisOnly val="1"/>
    <c:dispBlanksAs val="gap"/>
    <c:showDLblsOverMax val="0"/>
  </c:chart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0A8971-52B8-4C5A-99D8-986A596F2912}" type="datetimeFigureOut">
              <a:rPr lang="en-GB" smtClean="0"/>
              <a:pPr/>
              <a:t>07/01/2021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6B53C8-14E4-49A7-A1A5-3BF810B81EB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9032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34"/>
          <a:stretch/>
        </p:blipFill>
        <p:spPr>
          <a:xfrm>
            <a:off x="0" y="1065924"/>
            <a:ext cx="4102298" cy="3827396"/>
          </a:xfrm>
          <a:prstGeom prst="rect">
            <a:avLst/>
          </a:prstGeom>
        </p:spPr>
      </p:pic>
      <p:sp>
        <p:nvSpPr>
          <p:cNvPr id="17" name="Title 1"/>
          <p:cNvSpPr>
            <a:spLocks noGrp="1"/>
          </p:cNvSpPr>
          <p:nvPr>
            <p:ph type="ctrTitle" hasCustomPrompt="1"/>
          </p:nvPr>
        </p:nvSpPr>
        <p:spPr>
          <a:xfrm>
            <a:off x="296521" y="2068940"/>
            <a:ext cx="2876985" cy="1000274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ts val="2600"/>
              </a:lnSpc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6521" y="3427589"/>
            <a:ext cx="2554256" cy="492443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spcAft>
                <a:spcPts val="0"/>
              </a:spcAft>
              <a:buNone/>
              <a:defRPr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subheading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038" y="237109"/>
            <a:ext cx="1464646" cy="72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613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Widescreen (16x9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dia Placeholder 5"/>
          <p:cNvSpPr>
            <a:spLocks noGrp="1" noChangeAspect="1"/>
          </p:cNvSpPr>
          <p:nvPr>
            <p:ph type="media" sz="quarter" idx="12" hasCustomPrompt="1"/>
          </p:nvPr>
        </p:nvSpPr>
        <p:spPr>
          <a:xfrm>
            <a:off x="1627200" y="1193800"/>
            <a:ext cx="5889600" cy="3312000"/>
          </a:xfrm>
          <a:prstGeom prst="rect">
            <a:avLst/>
          </a:prstGeom>
        </p:spPr>
        <p:txBody>
          <a:bodyPr lIns="108000" tIns="108000"/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the film icon to insert your widescreen (16x9) video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pPr algn="ctr"/>
            <a:r>
              <a:rPr lang="en-US" dirty="0"/>
              <a:t>Insert your date / confidentiality text here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16x9 core template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693553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600" i="0">
                <a:latin typeface="+mn-lt"/>
              </a:defRPr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2599322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Non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59153" y="1193239"/>
            <a:ext cx="3979484" cy="3310128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359152" y="288639"/>
            <a:ext cx="7577139" cy="338554"/>
          </a:xfrm>
        </p:spPr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359152" y="693553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600" i="0">
                <a:latin typeface="+mn-lt"/>
              </a:defRPr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8"/>
          </p:nvPr>
        </p:nvSpPr>
        <p:spPr/>
        <p:txBody>
          <a:bodyPr/>
          <a:lstStyle/>
          <a:p>
            <a:pPr algn="ctr"/>
            <a:r>
              <a:rPr lang="en-US" dirty="0"/>
              <a:t>Insert your date / confidentiality text here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9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16x9 core template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4798800" y="1193799"/>
            <a:ext cx="3982697" cy="3309567"/>
          </a:xfrm>
          <a:prstGeom prst="rect">
            <a:avLst/>
          </a:prstGeom>
        </p:spPr>
        <p:txBody>
          <a:bodyPr lIns="0" tIns="0"/>
          <a:lstStyle>
            <a:lvl1pPr marL="0" indent="0">
              <a:buNone/>
              <a:defRPr sz="1100" baseline="0"/>
            </a:lvl1pPr>
          </a:lstStyle>
          <a:p>
            <a:r>
              <a:rPr lang="en-GB" dirty="0"/>
              <a:t>Click on the picture icon to insert your picture</a:t>
            </a:r>
          </a:p>
        </p:txBody>
      </p:sp>
    </p:spTree>
    <p:extLst>
      <p:ext uri="{BB962C8B-B14F-4D97-AF65-F5344CB8AC3E}">
        <p14:creationId xmlns:p14="http://schemas.microsoft.com/office/powerpoint/2010/main" val="41240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359152" y="288639"/>
            <a:ext cx="7577139" cy="338554"/>
          </a:xfrm>
        </p:spPr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359152" y="693553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600" i="0">
                <a:latin typeface="+mn-lt"/>
              </a:defRPr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8"/>
          </p:nvPr>
        </p:nvSpPr>
        <p:spPr/>
        <p:txBody>
          <a:bodyPr/>
          <a:lstStyle/>
          <a:p>
            <a:pPr algn="ctr"/>
            <a:r>
              <a:rPr lang="en-US" dirty="0"/>
              <a:t>Insert your date / confidentiality text here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9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16x9 core template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4798800" y="1193799"/>
            <a:ext cx="3982697" cy="3309567"/>
          </a:xfrm>
          <a:prstGeom prst="rect">
            <a:avLst/>
          </a:prstGeom>
        </p:spPr>
        <p:txBody>
          <a:bodyPr lIns="0" tIns="0"/>
          <a:lstStyle>
            <a:lvl1pPr marL="0" indent="0">
              <a:buNone/>
              <a:defRPr sz="1100" baseline="0"/>
            </a:lvl1pPr>
          </a:lstStyle>
          <a:p>
            <a:r>
              <a:rPr lang="en-GB" dirty="0"/>
              <a:t>Click on the picture icon to insert your picture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59152" y="1190625"/>
            <a:ext cx="3986213" cy="3312741"/>
          </a:xfrm>
          <a:prstGeom prst="rect">
            <a:avLst/>
          </a:prstGeom>
        </p:spPr>
        <p:txBody>
          <a:bodyPr l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01620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59152" y="1190625"/>
            <a:ext cx="3986213" cy="3312741"/>
          </a:xfrm>
          <a:prstGeom prst="rect">
            <a:avLst/>
          </a:prstGeom>
        </p:spPr>
        <p:txBody>
          <a:bodyPr l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0" name="Picture Placeholder 8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4798800" y="1190626"/>
            <a:ext cx="3996794" cy="1228724"/>
          </a:xfrm>
          <a:prstGeom prst="rect">
            <a:avLst/>
          </a:prstGeom>
        </p:spPr>
        <p:txBody>
          <a:bodyPr lIns="0" tIns="0"/>
          <a:lstStyle>
            <a:lvl1pPr marL="0" indent="0">
              <a:buNone/>
              <a:defRPr sz="1100" baseline="0"/>
            </a:lvl1pPr>
          </a:lstStyle>
          <a:p>
            <a:r>
              <a:rPr lang="en-GB" dirty="0"/>
              <a:t>Click on the picture icon to insert your picture</a:t>
            </a:r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4798800" y="2517776"/>
            <a:ext cx="3996266" cy="25399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0"/>
              </a:spcAft>
              <a:buNone/>
              <a:defRPr sz="800">
                <a:solidFill>
                  <a:schemeClr val="accent1"/>
                </a:solidFill>
              </a:defRPr>
            </a:lvl1pPr>
            <a:lvl2pPr marL="268163" indent="0">
              <a:buNone/>
              <a:defRPr sz="800">
                <a:solidFill>
                  <a:schemeClr val="bg2"/>
                </a:solidFill>
              </a:defRPr>
            </a:lvl2pPr>
            <a:lvl3pPr marL="540000" indent="0">
              <a:buNone/>
              <a:defRPr sz="800">
                <a:solidFill>
                  <a:schemeClr val="bg2"/>
                </a:solidFill>
              </a:defRPr>
            </a:lvl3pPr>
            <a:lvl4pPr marL="811088" indent="0">
              <a:buNone/>
              <a:defRPr sz="800">
                <a:solidFill>
                  <a:schemeClr val="bg2"/>
                </a:solidFill>
              </a:defRPr>
            </a:lvl4pPr>
            <a:lvl5pPr marL="1080000" indent="0"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Enter your image caption text here</a:t>
            </a:r>
          </a:p>
        </p:txBody>
      </p:sp>
      <p:sp>
        <p:nvSpPr>
          <p:cNvPr id="35" name="Picture Placeholder 8"/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4798800" y="2922217"/>
            <a:ext cx="3996794" cy="1228724"/>
          </a:xfrm>
          <a:prstGeom prst="rect">
            <a:avLst/>
          </a:prstGeom>
        </p:spPr>
        <p:txBody>
          <a:bodyPr lIns="0" tIns="0"/>
          <a:lstStyle>
            <a:lvl1pPr marL="0" indent="0">
              <a:buNone/>
              <a:defRPr sz="1100" baseline="0"/>
            </a:lvl1pPr>
          </a:lstStyle>
          <a:p>
            <a:r>
              <a:rPr lang="en-GB" dirty="0"/>
              <a:t>Click on the picture icon to insert your picture</a:t>
            </a:r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28" hasCustomPrompt="1"/>
          </p:nvPr>
        </p:nvSpPr>
        <p:spPr>
          <a:xfrm>
            <a:off x="4798800" y="4249367"/>
            <a:ext cx="3996266" cy="25399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0"/>
              </a:spcAft>
              <a:buNone/>
              <a:defRPr sz="800">
                <a:solidFill>
                  <a:schemeClr val="accent1"/>
                </a:solidFill>
              </a:defRPr>
            </a:lvl1pPr>
            <a:lvl2pPr marL="268163" indent="0">
              <a:buNone/>
              <a:defRPr sz="800">
                <a:solidFill>
                  <a:schemeClr val="bg2"/>
                </a:solidFill>
              </a:defRPr>
            </a:lvl2pPr>
            <a:lvl3pPr marL="540000" indent="0">
              <a:buNone/>
              <a:defRPr sz="800">
                <a:solidFill>
                  <a:schemeClr val="bg2"/>
                </a:solidFill>
              </a:defRPr>
            </a:lvl3pPr>
            <a:lvl4pPr marL="811088" indent="0">
              <a:buNone/>
              <a:defRPr sz="800">
                <a:solidFill>
                  <a:schemeClr val="bg2"/>
                </a:solidFill>
              </a:defRPr>
            </a:lvl4pPr>
            <a:lvl5pPr marL="1080000" indent="0"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Enter your image caption text here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59152" y="693553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600" i="0">
                <a:latin typeface="+mn-lt"/>
              </a:defRPr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pPr algn="ctr"/>
            <a:r>
              <a:rPr lang="en-US" dirty="0"/>
              <a:t>Insert your date / confidentiality text here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16x9 core template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72122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59152" y="693553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600" i="0">
                <a:latin typeface="+mn-lt"/>
              </a:defRPr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pPr algn="ctr"/>
            <a:r>
              <a:rPr lang="en-US" dirty="0"/>
              <a:t>Insert your date / confidentiality text here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16x9 core template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91909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>
          <a:xfrm>
            <a:off x="359152" y="4599183"/>
            <a:ext cx="842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 dirty="0"/>
              <a:t>Insert your date / confidentiality text here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16x9 core template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82236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HITE with ORANG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3743011"/>
            <a:ext cx="8193024" cy="400110"/>
          </a:xfrm>
          <a:prstGeom prst="rect">
            <a:avLst/>
          </a:prstGeom>
        </p:spPr>
        <p:txBody>
          <a:bodyPr lIns="0" anchor="t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2200" i="0">
                <a:solidFill>
                  <a:schemeClr val="bg2"/>
                </a:solidFill>
                <a:latin typeface="+mn-lt"/>
              </a:defRPr>
            </a:lvl1pPr>
            <a:lvl2pPr marL="271463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2pPr>
            <a:lvl3pPr marL="53340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3pPr>
            <a:lvl4pPr marL="815975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4pPr>
            <a:lvl5pPr marL="110490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2840385"/>
            <a:ext cx="8196702" cy="823302"/>
          </a:xfrm>
          <a:prstGeom prst="rect">
            <a:avLst/>
          </a:prstGeom>
        </p:spPr>
        <p:txBody>
          <a:bodyPr wrap="square" lIns="0" anchor="b" anchorCtr="0">
            <a:spAutoFit/>
          </a:bodyPr>
          <a:lstStyle>
            <a:lvl1pPr marL="0" indent="0">
              <a:lnSpc>
                <a:spcPts val="5700"/>
              </a:lnSpc>
              <a:spcAft>
                <a:spcPts val="0"/>
              </a:spcAft>
              <a:buNone/>
              <a:defRPr sz="5500" b="1">
                <a:solidFill>
                  <a:schemeClr val="bg2"/>
                </a:solidFill>
              </a:defRPr>
            </a:lvl1pPr>
            <a:lvl2pPr marL="271463" indent="0">
              <a:buNone/>
              <a:defRPr sz="2600" b="1">
                <a:solidFill>
                  <a:schemeClr val="bg1"/>
                </a:solidFill>
              </a:defRPr>
            </a:lvl2pPr>
            <a:lvl3pPr marL="533400" indent="0">
              <a:buNone/>
              <a:defRPr sz="2600" b="1">
                <a:solidFill>
                  <a:schemeClr val="bg1"/>
                </a:solidFill>
              </a:defRPr>
            </a:lvl3pPr>
            <a:lvl4pPr marL="815975" indent="0">
              <a:buNone/>
              <a:defRPr sz="2600" b="1">
                <a:solidFill>
                  <a:schemeClr val="bg1"/>
                </a:solidFill>
              </a:defRPr>
            </a:lvl4pPr>
            <a:lvl5pPr marL="1104900" indent="0">
              <a:buNone/>
              <a:defRPr sz="2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Section Heading title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783" y="237109"/>
            <a:ext cx="749683" cy="71948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HITE with GRE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3743011"/>
            <a:ext cx="8193024" cy="400110"/>
          </a:xfrm>
          <a:prstGeom prst="rect">
            <a:avLst/>
          </a:prstGeom>
        </p:spPr>
        <p:txBody>
          <a:bodyPr lIns="0" anchor="t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2200" i="0">
                <a:solidFill>
                  <a:schemeClr val="tx1"/>
                </a:solidFill>
                <a:latin typeface="+mn-lt"/>
              </a:defRPr>
            </a:lvl1pPr>
            <a:lvl2pPr marL="271463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2pPr>
            <a:lvl3pPr marL="53340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3pPr>
            <a:lvl4pPr marL="815975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4pPr>
            <a:lvl5pPr marL="110490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2840385"/>
            <a:ext cx="8196702" cy="823302"/>
          </a:xfrm>
          <a:prstGeom prst="rect">
            <a:avLst/>
          </a:prstGeom>
        </p:spPr>
        <p:txBody>
          <a:bodyPr wrap="square" lIns="0" anchor="b" anchorCtr="0">
            <a:spAutoFit/>
          </a:bodyPr>
          <a:lstStyle>
            <a:lvl1pPr marL="0" indent="0">
              <a:lnSpc>
                <a:spcPts val="5700"/>
              </a:lnSpc>
              <a:spcAft>
                <a:spcPts val="0"/>
              </a:spcAft>
              <a:buNone/>
              <a:defRPr sz="5500" b="1">
                <a:solidFill>
                  <a:schemeClr val="tx1"/>
                </a:solidFill>
              </a:defRPr>
            </a:lvl1pPr>
            <a:lvl2pPr marL="271463" indent="0">
              <a:buNone/>
              <a:defRPr sz="2600" b="1">
                <a:solidFill>
                  <a:schemeClr val="bg1"/>
                </a:solidFill>
              </a:defRPr>
            </a:lvl2pPr>
            <a:lvl3pPr marL="533400" indent="0">
              <a:buNone/>
              <a:defRPr sz="2600" b="1">
                <a:solidFill>
                  <a:schemeClr val="bg1"/>
                </a:solidFill>
              </a:defRPr>
            </a:lvl3pPr>
            <a:lvl4pPr marL="815975" indent="0">
              <a:buNone/>
              <a:defRPr sz="2600" b="1">
                <a:solidFill>
                  <a:schemeClr val="bg1"/>
                </a:solidFill>
              </a:defRPr>
            </a:lvl4pPr>
            <a:lvl5pPr marL="1104900" indent="0">
              <a:buNone/>
              <a:defRPr sz="2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Section Heading title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783" y="237109"/>
            <a:ext cx="749683" cy="71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1612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INNOVA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356840" y="2753758"/>
            <a:ext cx="7872760" cy="923330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ts val="72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itchFamily="34" charset="0"/>
              <a:buNone/>
              <a:tabLst/>
              <a:defRPr sz="7000" b="1" baseline="0">
                <a:solidFill>
                  <a:schemeClr val="bg1"/>
                </a:solidFill>
              </a:defRPr>
            </a:lvl1pPr>
            <a:lvl2pPr marL="271463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2pPr>
            <a:lvl3pPr marL="533400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3pPr>
            <a:lvl4pPr marL="815975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4pPr>
            <a:lvl5pPr marL="1104900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5pPr>
            <a:lvl6pPr marL="162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6pPr>
            <a:lvl7pPr marL="180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7pPr>
            <a:lvl8pPr marL="207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8pPr>
            <a:lvl9pPr marL="234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9pPr>
          </a:lstStyle>
          <a:p>
            <a:pPr lvl="0"/>
            <a:r>
              <a:rPr lang="en-US" dirty="0">
                <a:solidFill>
                  <a:schemeClr val="accent5"/>
                </a:solidFill>
              </a:rPr>
              <a:t>Innovation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783" y="237109"/>
            <a:ext cx="749683" cy="71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0975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PERFORMANC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356840" y="2753758"/>
            <a:ext cx="7872760" cy="923330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ts val="72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itchFamily="34" charset="0"/>
              <a:buNone/>
              <a:tabLst/>
              <a:defRPr sz="7000" b="1" baseline="0">
                <a:solidFill>
                  <a:schemeClr val="bg1"/>
                </a:solidFill>
              </a:defRPr>
            </a:lvl1pPr>
            <a:lvl2pPr marL="271463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2pPr>
            <a:lvl3pPr marL="533400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3pPr>
            <a:lvl4pPr marL="815975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4pPr>
            <a:lvl5pPr marL="1104900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5pPr>
            <a:lvl6pPr marL="162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6pPr>
            <a:lvl7pPr marL="180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7pPr>
            <a:lvl8pPr marL="207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8pPr>
            <a:lvl9pPr marL="234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9pPr>
          </a:lstStyle>
          <a:p>
            <a:pPr marL="0" marR="0" lvl="0" indent="0" algn="l" defTabSz="914400" rtl="0" eaLnBrk="1" fontAlgn="auto" latinLnBrk="0" hangingPunct="1">
              <a:lnSpc>
                <a:spcPts val="72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US" dirty="0">
                <a:solidFill>
                  <a:schemeClr val="accent4"/>
                </a:solidFill>
              </a:rPr>
              <a:t>Pe</a:t>
            </a:r>
            <a:r>
              <a:rPr lang="en-US" spc="500" baseline="0" dirty="0">
                <a:solidFill>
                  <a:schemeClr val="accent4"/>
                </a:solidFill>
              </a:rPr>
              <a:t>r</a:t>
            </a:r>
            <a:r>
              <a:rPr lang="en-US" dirty="0">
                <a:solidFill>
                  <a:schemeClr val="accent4"/>
                </a:solidFill>
              </a:rPr>
              <a:t>formance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783" y="237109"/>
            <a:ext cx="749683" cy="71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56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296520" y="2402365"/>
            <a:ext cx="5042395" cy="666849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ts val="2600"/>
              </a:lnSpc>
              <a:defRPr sz="2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heading style</a:t>
            </a:r>
            <a:endParaRPr lang="en-GB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6520" y="3427590"/>
            <a:ext cx="5042395" cy="338554"/>
          </a:xfrm>
          <a:prstGeom prst="rect">
            <a:avLst/>
          </a:prstGeom>
        </p:spPr>
        <p:txBody>
          <a:bodyPr wrap="square" lIns="0" anchor="t" anchorCtr="0">
            <a:spAutoFit/>
          </a:bodyPr>
          <a:lstStyle>
            <a:lvl1pPr marL="0" indent="0" algn="l">
              <a:spcAft>
                <a:spcPts val="0"/>
              </a:spcAft>
              <a:buNone/>
              <a:defRPr i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subheading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038" y="237109"/>
            <a:ext cx="1464646" cy="72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2209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TRUS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356840" y="2753758"/>
            <a:ext cx="7872760" cy="923330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ts val="72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itchFamily="34" charset="0"/>
              <a:buNone/>
              <a:tabLst/>
              <a:defRPr sz="7000" b="1" baseline="0">
                <a:solidFill>
                  <a:schemeClr val="bg1"/>
                </a:solidFill>
              </a:defRPr>
            </a:lvl1pPr>
            <a:lvl2pPr marL="271463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2pPr>
            <a:lvl3pPr marL="533400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3pPr>
            <a:lvl4pPr marL="815975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4pPr>
            <a:lvl5pPr marL="1104900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5pPr>
            <a:lvl6pPr marL="162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6pPr>
            <a:lvl7pPr marL="180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7pPr>
            <a:lvl8pPr marL="207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8pPr>
            <a:lvl9pPr marL="234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9pPr>
          </a:lstStyle>
          <a:p>
            <a:pPr lvl="0"/>
            <a:r>
              <a:rPr lang="en-US" dirty="0">
                <a:solidFill>
                  <a:schemeClr val="accent3"/>
                </a:solidFill>
              </a:rPr>
              <a:t>Trust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783" y="237109"/>
            <a:ext cx="749683" cy="71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9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Tex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296521" y="1109709"/>
            <a:ext cx="5042394" cy="666849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ts val="2600"/>
              </a:lnSpc>
              <a:defRPr sz="2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heading style</a:t>
            </a:r>
            <a:endParaRPr lang="en-GB" dirty="0"/>
          </a:p>
        </p:txBody>
      </p:sp>
      <p:sp>
        <p:nvSpPr>
          <p:cNvPr id="2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6520" y="2134932"/>
            <a:ext cx="5009911" cy="338554"/>
          </a:xfrm>
          <a:prstGeom prst="rect">
            <a:avLst/>
          </a:prstGeom>
        </p:spPr>
        <p:txBody>
          <a:bodyPr wrap="square" lIns="0" anchor="t" anchorCtr="0">
            <a:spAutoFit/>
          </a:bodyPr>
          <a:lstStyle>
            <a:lvl1pPr marL="0" indent="0" algn="l">
              <a:spcAft>
                <a:spcPts val="0"/>
              </a:spcAft>
              <a:buNone/>
              <a:defRPr i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subheading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038" y="237109"/>
            <a:ext cx="1464646" cy="72237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15"/>
          <p:cNvSpPr>
            <a:spLocks noGrp="1" noChangeAspect="1"/>
          </p:cNvSpPr>
          <p:nvPr>
            <p:ph sz="quarter" idx="12"/>
          </p:nvPr>
        </p:nvSpPr>
        <p:spPr>
          <a:xfrm>
            <a:off x="359152" y="1192388"/>
            <a:ext cx="8423275" cy="3070050"/>
          </a:xfrm>
          <a:prstGeom prst="rect">
            <a:avLst/>
          </a:prstGeom>
        </p:spPr>
        <p:txBody>
          <a:bodyPr lIns="0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59152" y="693553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600" i="0">
                <a:latin typeface="+mn-lt"/>
              </a:defRPr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59152" y="4322020"/>
            <a:ext cx="8424000" cy="123111"/>
          </a:xfrm>
          <a:prstGeom prst="rect">
            <a:avLst/>
          </a:prstGeo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359152" y="288639"/>
            <a:ext cx="7577139" cy="338554"/>
          </a:xfrm>
        </p:spPr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pPr algn="ctr"/>
            <a:r>
              <a:rPr lang="en-US" dirty="0"/>
              <a:t>Insert your date / confidentiality text here</a:t>
            </a:r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16x9 core template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4054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 noChangeAspect="1"/>
          </p:cNvSpPr>
          <p:nvPr>
            <p:ph sz="quarter" idx="19"/>
          </p:nvPr>
        </p:nvSpPr>
        <p:spPr>
          <a:xfrm>
            <a:off x="360000" y="1539685"/>
            <a:ext cx="8418513" cy="2729104"/>
          </a:xfrm>
          <a:prstGeom prst="rect">
            <a:avLst/>
          </a:prstGeom>
        </p:spPr>
        <p:txBody>
          <a:bodyPr l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59152" y="1191711"/>
            <a:ext cx="8418513" cy="338554"/>
          </a:xfrm>
          <a:prstGeom prst="rect">
            <a:avLst/>
          </a:prstGeom>
        </p:spPr>
        <p:txBody>
          <a:bodyPr lIns="0" anchor="t" anchorCtr="0">
            <a:spAutoFit/>
          </a:bodyPr>
          <a:lstStyle>
            <a:lvl1pPr marL="0" indent="0">
              <a:spcAft>
                <a:spcPts val="0"/>
              </a:spcAft>
              <a:buNone/>
              <a:defRPr sz="1600" b="1">
                <a:solidFill>
                  <a:schemeClr val="accent1"/>
                </a:solidFill>
              </a:defRPr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Subheading here if required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59152" y="693553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600" i="0">
                <a:latin typeface="+mn-lt"/>
              </a:defRPr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59152" y="4322020"/>
            <a:ext cx="8424000" cy="123111"/>
          </a:xfrm>
          <a:prstGeom prst="rect">
            <a:avLst/>
          </a:prstGeom>
        </p:spPr>
        <p:txBody>
          <a:bodyPr wrap="square"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20" name="Title 1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pPr algn="ctr"/>
            <a:r>
              <a:rPr lang="en-US" dirty="0"/>
              <a:t>Insert your date / confidentiality text here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16x9 core template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2332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693553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600" i="0">
                <a:latin typeface="+mn-lt"/>
              </a:defRPr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60000" y="4229687"/>
            <a:ext cx="8424000" cy="215444"/>
          </a:xfrm>
          <a:prstGeom prst="rect">
            <a:avLst/>
          </a:prstGeom>
        </p:spPr>
        <p:txBody>
          <a:bodyPr wrap="square" lIns="0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19" name="Title 18"/>
          <p:cNvSpPr>
            <a:spLocks noGrp="1"/>
          </p:cNvSpPr>
          <p:nvPr>
            <p:ph type="title" hasCustomPrompt="1"/>
          </p:nvPr>
        </p:nvSpPr>
        <p:spPr>
          <a:xfrm>
            <a:off x="360000" y="288639"/>
            <a:ext cx="7577139" cy="338554"/>
          </a:xfrm>
        </p:spPr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pPr algn="ctr"/>
            <a:r>
              <a:rPr lang="en-US" dirty="0"/>
              <a:t>Insert your date / confidentiality text here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16x9 core template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Content Placeholder 12"/>
          <p:cNvSpPr>
            <a:spLocks noGrp="1" noChangeAspect="1"/>
          </p:cNvSpPr>
          <p:nvPr>
            <p:ph sz="quarter" idx="17"/>
          </p:nvPr>
        </p:nvSpPr>
        <p:spPr>
          <a:xfrm>
            <a:off x="360000" y="1192389"/>
            <a:ext cx="8423275" cy="3076400"/>
          </a:xfrm>
          <a:prstGeom prst="rect">
            <a:avLst/>
          </a:prstGeom>
        </p:spPr>
        <p:txBody>
          <a:bodyPr lIns="0"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7225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 noChangeAspect="1"/>
          </p:cNvSpPr>
          <p:nvPr>
            <p:ph sz="quarter" idx="18"/>
          </p:nvPr>
        </p:nvSpPr>
        <p:spPr>
          <a:xfrm>
            <a:off x="4805363" y="1193800"/>
            <a:ext cx="3978275" cy="3065463"/>
          </a:xfrm>
          <a:prstGeom prst="rect">
            <a:avLst/>
          </a:prstGeom>
        </p:spPr>
        <p:txBody>
          <a:bodyPr l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9152" y="288639"/>
            <a:ext cx="7577139" cy="338554"/>
          </a:xfrm>
        </p:spPr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59152" y="693553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600" i="0">
                <a:latin typeface="+mn-lt"/>
              </a:defRPr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359152" y="4229687"/>
            <a:ext cx="3979486" cy="215444"/>
          </a:xfrm>
          <a:prstGeom prst="rect">
            <a:avLst/>
          </a:prstGeom>
        </p:spPr>
        <p:txBody>
          <a:bodyPr wrap="square" lIns="0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4797217" y="4229687"/>
            <a:ext cx="3996000" cy="215444"/>
          </a:xfrm>
          <a:prstGeom prst="rect">
            <a:avLst/>
          </a:prstGeom>
        </p:spPr>
        <p:txBody>
          <a:bodyPr wrap="square" lIns="0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pPr algn="ctr"/>
            <a:r>
              <a:rPr lang="en-US" dirty="0"/>
              <a:t>Insert your date / confidentiality text here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16x9 core template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Content Placeholder 11"/>
          <p:cNvSpPr>
            <a:spLocks noGrp="1" noChangeAspect="1"/>
          </p:cNvSpPr>
          <p:nvPr>
            <p:ph sz="quarter" idx="17"/>
          </p:nvPr>
        </p:nvSpPr>
        <p:spPr>
          <a:xfrm>
            <a:off x="360000" y="1193800"/>
            <a:ext cx="3973875" cy="3065463"/>
          </a:xfrm>
          <a:prstGeom prst="rect">
            <a:avLst/>
          </a:prstGeom>
        </p:spPr>
        <p:txBody>
          <a:bodyPr l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6052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2"/>
          <p:cNvSpPr>
            <a:spLocks noGrp="1"/>
          </p:cNvSpPr>
          <p:nvPr>
            <p:ph type="body" idx="19" hasCustomPrompt="1"/>
          </p:nvPr>
        </p:nvSpPr>
        <p:spPr>
          <a:xfrm>
            <a:off x="360000" y="1194204"/>
            <a:ext cx="3973875" cy="338554"/>
          </a:xfrm>
          <a:prstGeom prst="rect">
            <a:avLst/>
          </a:prstGeom>
        </p:spPr>
        <p:txBody>
          <a:bodyPr wrap="square" lIns="0" anchor="t" anchorCtr="0">
            <a:spAutoFit/>
          </a:bodyPr>
          <a:lstStyle>
            <a:lvl1pPr marL="0" indent="0">
              <a:buNone/>
              <a:defRPr sz="1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Subheading here if required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21" hasCustomPrompt="1"/>
          </p:nvPr>
        </p:nvSpPr>
        <p:spPr>
          <a:xfrm>
            <a:off x="4805363" y="1194204"/>
            <a:ext cx="3978275" cy="246221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0">
              <a:buNone/>
              <a:defRPr sz="1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Subheading here if required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000" y="288639"/>
            <a:ext cx="7577139" cy="338554"/>
          </a:xfrm>
        </p:spPr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17" name="Content Placeholder 11"/>
          <p:cNvSpPr>
            <a:spLocks noGrp="1" noChangeAspect="1"/>
          </p:cNvSpPr>
          <p:nvPr>
            <p:ph sz="quarter" idx="17"/>
          </p:nvPr>
        </p:nvSpPr>
        <p:spPr>
          <a:xfrm>
            <a:off x="360000" y="1516484"/>
            <a:ext cx="3973875" cy="2742779"/>
          </a:xfrm>
          <a:prstGeom prst="rect">
            <a:avLst/>
          </a:prstGeom>
        </p:spPr>
        <p:txBody>
          <a:bodyPr l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2" name="Content Placeholder 13"/>
          <p:cNvSpPr>
            <a:spLocks noGrp="1" noChangeAspect="1"/>
          </p:cNvSpPr>
          <p:nvPr>
            <p:ph sz="quarter" idx="18"/>
          </p:nvPr>
        </p:nvSpPr>
        <p:spPr>
          <a:xfrm>
            <a:off x="4805363" y="1516484"/>
            <a:ext cx="3978275" cy="2745954"/>
          </a:xfrm>
          <a:prstGeom prst="rect">
            <a:avLst/>
          </a:prstGeom>
        </p:spPr>
        <p:txBody>
          <a:bodyPr l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360000" y="4229687"/>
            <a:ext cx="3973875" cy="215444"/>
          </a:xfrm>
          <a:prstGeom prst="rect">
            <a:avLst/>
          </a:prstGeom>
        </p:spPr>
        <p:txBody>
          <a:bodyPr wrap="square" lIns="0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4798800" y="4229687"/>
            <a:ext cx="3984838" cy="215444"/>
          </a:xfrm>
          <a:prstGeom prst="rect">
            <a:avLst/>
          </a:prstGeom>
        </p:spPr>
        <p:txBody>
          <a:bodyPr wrap="square" lIns="0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693553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600" i="0">
                <a:latin typeface="+mn-lt"/>
              </a:defRPr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pPr algn="ctr"/>
            <a:r>
              <a:rPr lang="en-US" dirty="0"/>
              <a:t>Insert your date / confidentiality text here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16x9 core template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8036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tandard (4x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dia Placeholder 5"/>
          <p:cNvSpPr>
            <a:spLocks noGrp="1" noChangeAspect="1"/>
          </p:cNvSpPr>
          <p:nvPr>
            <p:ph type="media" sz="quarter" idx="12" hasCustomPrompt="1"/>
          </p:nvPr>
        </p:nvSpPr>
        <p:spPr>
          <a:xfrm>
            <a:off x="2363400" y="1193800"/>
            <a:ext cx="4417200" cy="3311525"/>
          </a:xfrm>
          <a:prstGeom prst="rect">
            <a:avLst/>
          </a:prstGeom>
        </p:spPr>
        <p:txBody>
          <a:bodyPr lIns="108000" tIns="108000"/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the film icon to insert your Standard (4x3 video)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 algn="ctr"/>
            <a:r>
              <a:rPr lang="en-US" dirty="0"/>
              <a:t>Insert your date / confidentiality text here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16x9 core template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693553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600" i="0">
                <a:latin typeface="+mn-lt"/>
              </a:defRPr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2851349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9152" y="4704001"/>
            <a:ext cx="256502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16x9 core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53029" y="4704001"/>
            <a:ext cx="830123" cy="273844"/>
          </a:xfrm>
          <a:prstGeom prst="rect">
            <a:avLst/>
          </a:prstGeom>
        </p:spPr>
        <p:txBody>
          <a:bodyPr vert="horz" lIns="72000" tIns="0" rIns="0" bIns="0" rtlCol="0" anchor="t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9F9F533D-B52E-4A2F-BF72-0ADD2D94BD7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59152" y="288639"/>
            <a:ext cx="7577139" cy="338554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>
          <a:xfrm>
            <a:off x="2985247" y="4704001"/>
            <a:ext cx="3164730" cy="273844"/>
          </a:xfrm>
          <a:prstGeom prst="rect">
            <a:avLst/>
          </a:prstGeom>
        </p:spPr>
        <p:txBody>
          <a:bodyPr vert="horz" lIns="72000" tIns="0" rIns="72000" bIns="0" rtlCol="0" anchor="t" anchorCtr="1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pPr algn="ctr"/>
            <a:r>
              <a:rPr lang="en-US" dirty="0"/>
              <a:t>Insert your date / confidentiality text here</a:t>
            </a:r>
            <a:endParaRPr lang="en-GB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59152" y="4599183"/>
            <a:ext cx="842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359152" y="1078541"/>
            <a:ext cx="8424000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783" y="237109"/>
            <a:ext cx="749683" cy="71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756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1" r:id="rId2"/>
    <p:sldLayoutId id="2147483759" r:id="rId3"/>
    <p:sldLayoutId id="2147483663" r:id="rId4"/>
    <p:sldLayoutId id="2147483665" r:id="rId5"/>
    <p:sldLayoutId id="2147483664" r:id="rId6"/>
    <p:sldLayoutId id="2147483668" r:id="rId7"/>
    <p:sldLayoutId id="2147483669" r:id="rId8"/>
    <p:sldLayoutId id="2147483670" r:id="rId9"/>
    <p:sldLayoutId id="2147483671" r:id="rId10"/>
    <p:sldLayoutId id="2147483730" r:id="rId11"/>
    <p:sldLayoutId id="2147483728" r:id="rId12"/>
    <p:sldLayoutId id="2147483673" r:id="rId13"/>
    <p:sldLayoutId id="2147483674" r:id="rId14"/>
    <p:sldLayoutId id="2147483675" r:id="rId15"/>
    <p:sldLayoutId id="2147483747" r:id="rId16"/>
    <p:sldLayoutId id="2147483760" r:id="rId17"/>
    <p:sldLayoutId id="2147483723" r:id="rId18"/>
    <p:sldLayoutId id="2147483724" r:id="rId19"/>
    <p:sldLayoutId id="2147483725" r:id="rId20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2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spcBef>
          <a:spcPts val="0"/>
        </a:spcBef>
        <a:spcAft>
          <a:spcPts val="600"/>
        </a:spcAft>
        <a:buClr>
          <a:schemeClr val="tx1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538163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1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81088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5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62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0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07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34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wmf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3726181" y="2455198"/>
            <a:ext cx="5337810" cy="2333972"/>
          </a:xfrm>
        </p:spPr>
        <p:txBody>
          <a:bodyPr/>
          <a:lstStyle/>
          <a:p>
            <a:r>
              <a:rPr lang="en-GB" dirty="0">
                <a:solidFill>
                  <a:schemeClr val="tx1">
                    <a:lumMod val="75000"/>
                  </a:schemeClr>
                </a:solidFill>
              </a:rPr>
              <a:t>SAMPL8 Challenge</a:t>
            </a:r>
            <a:br>
              <a:rPr lang="en-GB" dirty="0">
                <a:solidFill>
                  <a:schemeClr val="tx1">
                    <a:lumMod val="75000"/>
                  </a:schemeClr>
                </a:solidFill>
              </a:rPr>
            </a:br>
            <a:br>
              <a:rPr lang="en-GB" dirty="0">
                <a:solidFill>
                  <a:schemeClr val="tx1">
                    <a:lumMod val="75000"/>
                  </a:schemeClr>
                </a:solidFill>
              </a:rPr>
            </a:br>
            <a:r>
              <a:rPr lang="en-GB" dirty="0">
                <a:solidFill>
                  <a:schemeClr val="tx1">
                    <a:lumMod val="75000"/>
                  </a:schemeClr>
                </a:solidFill>
              </a:rPr>
              <a:t>MSKCC: Chodera, Isik</a:t>
            </a:r>
            <a:br>
              <a:rPr lang="en-GB" dirty="0">
                <a:solidFill>
                  <a:schemeClr val="tx1">
                    <a:lumMod val="75000"/>
                  </a:schemeClr>
                </a:solidFill>
              </a:rPr>
            </a:br>
            <a:r>
              <a:rPr lang="en-GB" dirty="0">
                <a:solidFill>
                  <a:schemeClr val="tx1">
                    <a:lumMod val="75000"/>
                  </a:schemeClr>
                </a:solidFill>
              </a:rPr>
              <a:t>UCI: Mobley, Bergazin</a:t>
            </a:r>
            <a:br>
              <a:rPr lang="en-GB" dirty="0">
                <a:solidFill>
                  <a:schemeClr val="tx1">
                    <a:lumMod val="75000"/>
                  </a:schemeClr>
                </a:solidFill>
              </a:rPr>
            </a:br>
            <a:br>
              <a:rPr lang="en-GB" dirty="0">
                <a:solidFill>
                  <a:schemeClr val="tx1">
                    <a:lumMod val="75000"/>
                  </a:schemeClr>
                </a:solidFill>
              </a:rPr>
            </a:br>
            <a:r>
              <a:rPr lang="en-GB" dirty="0">
                <a:solidFill>
                  <a:schemeClr val="tx1">
                    <a:lumMod val="75000"/>
                  </a:schemeClr>
                </a:solidFill>
              </a:rPr>
              <a:t>GSK: Bahr, Graves, Kenna, McQueen, Nandkeolyar, Nevins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005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4A8F2-FE63-4868-8B79-FFA09EB3D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SAMPL8-6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609D6-9D87-4372-958F-FBB39654A22A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10</a:t>
            </a:fld>
            <a:endParaRPr lang="en-GB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500D6D2-56F4-458F-90B0-8DC4AD9688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04121"/>
              </p:ext>
            </p:extLst>
          </p:nvPr>
        </p:nvGraphicFramePr>
        <p:xfrm>
          <a:off x="335087" y="1190625"/>
          <a:ext cx="3286418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6670">
                  <a:extLst>
                    <a:ext uri="{9D8B030D-6E8A-4147-A177-3AD203B41FA5}">
                      <a16:colId xmlns:a16="http://schemas.microsoft.com/office/drawing/2014/main" val="1477988633"/>
                    </a:ext>
                  </a:extLst>
                </a:gridCol>
                <a:gridCol w="1010653">
                  <a:extLst>
                    <a:ext uri="{9D8B030D-6E8A-4147-A177-3AD203B41FA5}">
                      <a16:colId xmlns:a16="http://schemas.microsoft.com/office/drawing/2014/main" val="3721315805"/>
                    </a:ext>
                  </a:extLst>
                </a:gridCol>
                <a:gridCol w="1179095">
                  <a:extLst>
                    <a:ext uri="{9D8B030D-6E8A-4147-A177-3AD203B41FA5}">
                      <a16:colId xmlns:a16="http://schemas.microsoft.com/office/drawing/2014/main" val="1010360069"/>
                    </a:ext>
                  </a:extLst>
                </a:gridCol>
              </a:tblGrid>
              <a:tr h="373161">
                <a:tc>
                  <a:txBody>
                    <a:bodyPr/>
                    <a:lstStyle/>
                    <a:p>
                      <a:r>
                        <a:rPr lang="en-US" sz="1100" dirty="0"/>
                        <a:t>pKa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Predicted pKa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Experimental pKa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26944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4.17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7483"/>
                  </a:ext>
                </a:extLst>
              </a:tr>
              <a:tr h="183263">
                <a:tc>
                  <a:txBody>
                    <a:bodyPr/>
                    <a:lstStyle/>
                    <a:p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0905727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65ADFC51-C695-481D-92DE-CAC2449FF3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177"/>
          <a:stretch/>
        </p:blipFill>
        <p:spPr>
          <a:xfrm>
            <a:off x="5394960" y="1306286"/>
            <a:ext cx="3522721" cy="317427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0D490BC-14E7-49C9-90DE-5F9B636E54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498" y="2459984"/>
            <a:ext cx="2520515" cy="1654654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28B0402-20E8-40FD-B5F1-A77E28B322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5578450"/>
              </p:ext>
            </p:extLst>
          </p:nvPr>
        </p:nvGraphicFramePr>
        <p:xfrm>
          <a:off x="3474322" y="2311502"/>
          <a:ext cx="1905000" cy="2095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35000">
                  <a:extLst>
                    <a:ext uri="{9D8B030D-6E8A-4147-A177-3AD203B41FA5}">
                      <a16:colId xmlns:a16="http://schemas.microsoft.com/office/drawing/2014/main" val="3823849193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3562665718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892561523"/>
                    </a:ext>
                  </a:extLst>
                </a:gridCol>
              </a:tblGrid>
              <a:tr h="20955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SAMPL8-6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396854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Final pH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Conc. (mg/mL)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Log C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459104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2.1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0.008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-2.10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073732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3.0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0.007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-2.15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217273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4.2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0.009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-2.05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466403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5.0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0.055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-1.26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734859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6.0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0.433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-0.36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181074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6.7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2.519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0.40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820350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6.9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4.008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0.60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60606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9054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B8FD0F-8A8E-4C26-8C05-D2AA03DDDCD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9152" y="567823"/>
            <a:ext cx="7578000" cy="276999"/>
          </a:xfrm>
        </p:spPr>
        <p:txBody>
          <a:bodyPr/>
          <a:lstStyle/>
          <a:p>
            <a:r>
              <a:rPr lang="en-US" dirty="0"/>
              <a:t>This is the completed list of compounds processed through Britton-Robinson pH solubility to determine pKa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98375BD-AB6D-4D08-AEEC-211CD3AAE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Completed pH Solubility Compounds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8E14D95-3C51-49FF-8759-965CAD7E23C6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11</a:t>
            </a:fld>
            <a:endParaRPr lang="en-GB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701426F-FFF9-48B0-B8F3-42923BF06A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6935672"/>
              </p:ext>
            </p:extLst>
          </p:nvPr>
        </p:nvGraphicFramePr>
        <p:xfrm>
          <a:off x="371475" y="1211262"/>
          <a:ext cx="6035856" cy="27535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8964">
                  <a:extLst>
                    <a:ext uri="{9D8B030D-6E8A-4147-A177-3AD203B41FA5}">
                      <a16:colId xmlns:a16="http://schemas.microsoft.com/office/drawing/2014/main" val="2815354374"/>
                    </a:ext>
                  </a:extLst>
                </a:gridCol>
                <a:gridCol w="1508964">
                  <a:extLst>
                    <a:ext uri="{9D8B030D-6E8A-4147-A177-3AD203B41FA5}">
                      <a16:colId xmlns:a16="http://schemas.microsoft.com/office/drawing/2014/main" val="2665233909"/>
                    </a:ext>
                  </a:extLst>
                </a:gridCol>
                <a:gridCol w="1508964">
                  <a:extLst>
                    <a:ext uri="{9D8B030D-6E8A-4147-A177-3AD203B41FA5}">
                      <a16:colId xmlns:a16="http://schemas.microsoft.com/office/drawing/2014/main" val="3363129903"/>
                    </a:ext>
                  </a:extLst>
                </a:gridCol>
                <a:gridCol w="1508964">
                  <a:extLst>
                    <a:ext uri="{9D8B030D-6E8A-4147-A177-3AD203B41FA5}">
                      <a16:colId xmlns:a16="http://schemas.microsoft.com/office/drawing/2014/main" val="3306675920"/>
                    </a:ext>
                  </a:extLst>
                </a:gridCol>
              </a:tblGrid>
              <a:tr h="2753519"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buFontTx/>
                        <a:buNone/>
                      </a:pPr>
                      <a:endParaRPr lang="en-US" sz="10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</a:rPr>
                        <a:t>SAMPL Set 2</a:t>
                      </a:r>
                    </a:p>
                    <a:p>
                      <a:pPr marL="0" indent="0">
                        <a:spcBef>
                          <a:spcPts val="300"/>
                        </a:spcBef>
                        <a:buFontTx/>
                        <a:buNone/>
                      </a:pPr>
                      <a:endParaRPr lang="pt-BR" sz="10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</a:endParaRPr>
                    </a:p>
                    <a:p>
                      <a:pPr marL="0" indent="0">
                        <a:spcBef>
                          <a:spcPts val="300"/>
                        </a:spcBef>
                        <a:buFontTx/>
                        <a:buNone/>
                      </a:pPr>
                      <a:r>
                        <a:rPr lang="en-US" sz="10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</a:rPr>
                        <a:t>SAMPL8-7</a:t>
                      </a:r>
                      <a:r>
                        <a:rPr lang="pt-BR" sz="10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</a:rPr>
                        <a:t> </a:t>
                      </a:r>
                    </a:p>
                    <a:p>
                      <a:pPr marL="0" indent="0">
                        <a:spcBef>
                          <a:spcPts val="300"/>
                        </a:spcBef>
                        <a:buFontTx/>
                        <a:buNone/>
                      </a:pPr>
                      <a:r>
                        <a:rPr lang="en-US" sz="10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</a:rPr>
                        <a:t>SAMPL8-8</a:t>
                      </a:r>
                    </a:p>
                    <a:p>
                      <a:pPr marL="0" indent="0">
                        <a:spcBef>
                          <a:spcPts val="300"/>
                        </a:spcBef>
                        <a:buFontTx/>
                        <a:buNone/>
                      </a:pPr>
                      <a:r>
                        <a:rPr lang="en-US" sz="10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</a:rPr>
                        <a:t>SAMPL8-9</a:t>
                      </a:r>
                      <a:endParaRPr lang="pt-BR" sz="10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</a:endParaRPr>
                    </a:p>
                    <a:p>
                      <a:pPr marL="0" indent="0">
                        <a:spcBef>
                          <a:spcPts val="300"/>
                        </a:spcBef>
                        <a:buFontTx/>
                        <a:buNone/>
                      </a:pPr>
                      <a:r>
                        <a:rPr lang="en-US" sz="10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</a:rPr>
                        <a:t>SAMPL8-10</a:t>
                      </a:r>
                      <a:endParaRPr lang="pt-BR" sz="10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</a:endParaRPr>
                    </a:p>
                    <a:p>
                      <a:pPr marL="0" indent="0">
                        <a:spcBef>
                          <a:spcPts val="300"/>
                        </a:spcBef>
                        <a:buFontTx/>
                        <a:buNone/>
                      </a:pPr>
                      <a:r>
                        <a:rPr lang="en-US" sz="10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</a:rPr>
                        <a:t>SAMPL8-11</a:t>
                      </a:r>
                      <a:endParaRPr lang="pt-BR" sz="10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</a:endParaRPr>
                    </a:p>
                    <a:p>
                      <a:pPr marL="0" indent="0">
                        <a:spcBef>
                          <a:spcPts val="300"/>
                        </a:spcBef>
                        <a:buFontTx/>
                        <a:buNone/>
                      </a:pPr>
                      <a:r>
                        <a:rPr lang="en-US" sz="10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</a:rPr>
                        <a:t>SAMPL8-12</a:t>
                      </a:r>
                      <a:endParaRPr lang="pt-BR" sz="10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buFontTx/>
                        <a:buNone/>
                      </a:pPr>
                      <a:endParaRPr lang="en-US" sz="10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buFontTx/>
                        <a:buNone/>
                      </a:pPr>
                      <a:endParaRPr lang="en-US" sz="10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77495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5313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4A8F2-FE63-4868-8B79-FFA09EB3D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SAMPL8-7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609D6-9D87-4372-958F-FBB39654A22A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12</a:t>
            </a:fld>
            <a:endParaRPr lang="en-GB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500D6D2-56F4-458F-90B0-8DC4AD9688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6654083"/>
              </p:ext>
            </p:extLst>
          </p:nvPr>
        </p:nvGraphicFramePr>
        <p:xfrm>
          <a:off x="359151" y="1190625"/>
          <a:ext cx="3164730" cy="923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8301">
                  <a:extLst>
                    <a:ext uri="{9D8B030D-6E8A-4147-A177-3AD203B41FA5}">
                      <a16:colId xmlns:a16="http://schemas.microsoft.com/office/drawing/2014/main" val="1477988633"/>
                    </a:ext>
                  </a:extLst>
                </a:gridCol>
                <a:gridCol w="898869">
                  <a:extLst>
                    <a:ext uri="{9D8B030D-6E8A-4147-A177-3AD203B41FA5}">
                      <a16:colId xmlns:a16="http://schemas.microsoft.com/office/drawing/2014/main" val="3721315805"/>
                    </a:ext>
                  </a:extLst>
                </a:gridCol>
                <a:gridCol w="1227560">
                  <a:extLst>
                    <a:ext uri="{9D8B030D-6E8A-4147-A177-3AD203B41FA5}">
                      <a16:colId xmlns:a16="http://schemas.microsoft.com/office/drawing/2014/main" val="1010360069"/>
                    </a:ext>
                  </a:extLst>
                </a:gridCol>
              </a:tblGrid>
              <a:tr h="587952">
                <a:tc>
                  <a:txBody>
                    <a:bodyPr/>
                    <a:lstStyle/>
                    <a:p>
                      <a:r>
                        <a:rPr lang="en-US" sz="1100" dirty="0"/>
                        <a:t>pKa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Predicted pKa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Experimental pKa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269442"/>
                  </a:ext>
                </a:extLst>
              </a:tr>
              <a:tr h="335973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7.55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6.63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7483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CD2D4451-7781-468F-9C0E-02FC8D29D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233" y="2278718"/>
            <a:ext cx="2314543" cy="1351712"/>
          </a:xfrm>
          <a:prstGeom prst="rect">
            <a:avLst/>
          </a:prstGeom>
        </p:spPr>
      </p:pic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CBE3D29F-109A-4807-86DA-F80636675F6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t="18230" b="8454"/>
          <a:stretch/>
        </p:blipFill>
        <p:spPr>
          <a:xfrm>
            <a:off x="5303520" y="1463040"/>
            <a:ext cx="3741189" cy="2743200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44785AE-25D7-411E-9095-40CFB98102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1751563"/>
              </p:ext>
            </p:extLst>
          </p:nvPr>
        </p:nvGraphicFramePr>
        <p:xfrm>
          <a:off x="3521153" y="2032676"/>
          <a:ext cx="1905000" cy="2505075"/>
        </p:xfrm>
        <a:graphic>
          <a:graphicData uri="http://schemas.openxmlformats.org/drawingml/2006/table">
            <a:tbl>
              <a:tblPr/>
              <a:tblGrid>
                <a:gridCol w="635000">
                  <a:extLst>
                    <a:ext uri="{9D8B030D-6E8A-4147-A177-3AD203B41FA5}">
                      <a16:colId xmlns:a16="http://schemas.microsoft.com/office/drawing/2014/main" val="3201098102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568015234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648676992"/>
                    </a:ext>
                  </a:extLst>
                </a:gridCol>
              </a:tblGrid>
              <a:tr h="200025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SAMPL8-7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36267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Final pH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Conc. (mg/mL)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Log 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10783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4.5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7.166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0.86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36154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4.8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3.603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0.56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89898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5.3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1.018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45601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6.2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0.159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-0.80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19820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7.3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0.058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-1.24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70571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8.3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-1.32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59332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9.1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-1.35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96961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10.1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-1.26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57612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10.2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-1.30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915239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11.0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-1.28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4631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55931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4A8F2-FE63-4868-8B79-FFA09EB3D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SAMPL8-8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609D6-9D87-4372-958F-FBB39654A22A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13</a:t>
            </a:fld>
            <a:endParaRPr lang="en-GB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500D6D2-56F4-458F-90B0-8DC4AD9688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4586177"/>
              </p:ext>
            </p:extLst>
          </p:nvPr>
        </p:nvGraphicFramePr>
        <p:xfrm>
          <a:off x="359150" y="1190625"/>
          <a:ext cx="3164729" cy="9112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8301">
                  <a:extLst>
                    <a:ext uri="{9D8B030D-6E8A-4147-A177-3AD203B41FA5}">
                      <a16:colId xmlns:a16="http://schemas.microsoft.com/office/drawing/2014/main" val="1477988633"/>
                    </a:ext>
                  </a:extLst>
                </a:gridCol>
                <a:gridCol w="898868">
                  <a:extLst>
                    <a:ext uri="{9D8B030D-6E8A-4147-A177-3AD203B41FA5}">
                      <a16:colId xmlns:a16="http://schemas.microsoft.com/office/drawing/2014/main" val="3721315805"/>
                    </a:ext>
                  </a:extLst>
                </a:gridCol>
                <a:gridCol w="1227560">
                  <a:extLst>
                    <a:ext uri="{9D8B030D-6E8A-4147-A177-3AD203B41FA5}">
                      <a16:colId xmlns:a16="http://schemas.microsoft.com/office/drawing/2014/main" val="1010360069"/>
                    </a:ext>
                  </a:extLst>
                </a:gridCol>
              </a:tblGrid>
              <a:tr h="579870">
                <a:tc>
                  <a:txBody>
                    <a:bodyPr/>
                    <a:lstStyle/>
                    <a:p>
                      <a:r>
                        <a:rPr lang="en-US" sz="1100" dirty="0"/>
                        <a:t>pKa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Predicted pKa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Experimental pKa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269442"/>
                  </a:ext>
                </a:extLst>
              </a:tr>
              <a:tr h="331355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2.72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2.78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7483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CB3D73E7-CC62-42BE-BB4B-EFD148FB6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488" y="2253072"/>
            <a:ext cx="1940011" cy="1952544"/>
          </a:xfrm>
          <a:prstGeom prst="rect">
            <a:avLst/>
          </a:prstGeom>
        </p:spPr>
      </p:pic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9A955672-F12D-4A83-B5AA-F0CA2F641B8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t="18328" b="8454"/>
          <a:stretch/>
        </p:blipFill>
        <p:spPr>
          <a:xfrm>
            <a:off x="4799013" y="1587136"/>
            <a:ext cx="3983037" cy="2916601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83C70BC-5B6C-4CB9-A486-436D681549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0187001"/>
              </p:ext>
            </p:extLst>
          </p:nvPr>
        </p:nvGraphicFramePr>
        <p:xfrm>
          <a:off x="2921668" y="2185529"/>
          <a:ext cx="1905000" cy="2305050"/>
        </p:xfrm>
        <a:graphic>
          <a:graphicData uri="http://schemas.openxmlformats.org/drawingml/2006/table">
            <a:tbl>
              <a:tblPr/>
              <a:tblGrid>
                <a:gridCol w="635000">
                  <a:extLst>
                    <a:ext uri="{9D8B030D-6E8A-4147-A177-3AD203B41FA5}">
                      <a16:colId xmlns:a16="http://schemas.microsoft.com/office/drawing/2014/main" val="4103900404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107010170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3312539795"/>
                    </a:ext>
                  </a:extLst>
                </a:gridCol>
              </a:tblGrid>
              <a:tr h="200025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SAMPL8-8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02142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Final pH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Conc. (mg/mL)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Log 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812843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8.070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02331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1.372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43388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1.284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65998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1.265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29048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1.253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627826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7.3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1.233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97562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1.223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299423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1.195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0228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1.143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83641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09494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4A8F2-FE63-4868-8B79-FFA09EB3D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SAMPL8-9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609D6-9D87-4372-958F-FBB39654A22A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14</a:t>
            </a:fld>
            <a:endParaRPr lang="en-GB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500D6D2-56F4-458F-90B0-8DC4AD9688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3680372"/>
              </p:ext>
            </p:extLst>
          </p:nvPr>
        </p:nvGraphicFramePr>
        <p:xfrm>
          <a:off x="236540" y="1191483"/>
          <a:ext cx="2810247" cy="917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960">
                  <a:extLst>
                    <a:ext uri="{9D8B030D-6E8A-4147-A177-3AD203B41FA5}">
                      <a16:colId xmlns:a16="http://schemas.microsoft.com/office/drawing/2014/main" val="1477988633"/>
                    </a:ext>
                  </a:extLst>
                </a:gridCol>
                <a:gridCol w="877226">
                  <a:extLst>
                    <a:ext uri="{9D8B030D-6E8A-4147-A177-3AD203B41FA5}">
                      <a16:colId xmlns:a16="http://schemas.microsoft.com/office/drawing/2014/main" val="3721315805"/>
                    </a:ext>
                  </a:extLst>
                </a:gridCol>
                <a:gridCol w="1090061">
                  <a:extLst>
                    <a:ext uri="{9D8B030D-6E8A-4147-A177-3AD203B41FA5}">
                      <a16:colId xmlns:a16="http://schemas.microsoft.com/office/drawing/2014/main" val="1010360069"/>
                    </a:ext>
                  </a:extLst>
                </a:gridCol>
              </a:tblGrid>
              <a:tr h="632625">
                <a:tc>
                  <a:txBody>
                    <a:bodyPr/>
                    <a:lstStyle/>
                    <a:p>
                      <a:r>
                        <a:rPr lang="en-US" sz="1100" dirty="0"/>
                        <a:t>pKa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Predicted pKa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Experimental pKa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269442"/>
                  </a:ext>
                </a:extLst>
              </a:tr>
              <a:tr h="285350"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7.55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6.08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7483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5FEE263B-F0C6-4DBE-8759-CE858D3EF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188" y="2269647"/>
            <a:ext cx="2354704" cy="2077680"/>
          </a:xfrm>
          <a:prstGeom prst="rect">
            <a:avLst/>
          </a:prstGeom>
        </p:spPr>
      </p:pic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92A9B618-B57D-4614-A7D5-2A86D99A0FB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t="18000" b="8454"/>
          <a:stretch/>
        </p:blipFill>
        <p:spPr>
          <a:xfrm>
            <a:off x="4799013" y="1574074"/>
            <a:ext cx="3983037" cy="2929664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6AF8E38-C067-4BA4-891C-B24146F69F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6786667"/>
              </p:ext>
            </p:extLst>
          </p:nvPr>
        </p:nvGraphicFramePr>
        <p:xfrm>
          <a:off x="2921670" y="2254960"/>
          <a:ext cx="1905000" cy="2124075"/>
        </p:xfrm>
        <a:graphic>
          <a:graphicData uri="http://schemas.openxmlformats.org/drawingml/2006/table">
            <a:tbl>
              <a:tblPr/>
              <a:tblGrid>
                <a:gridCol w="635000">
                  <a:extLst>
                    <a:ext uri="{9D8B030D-6E8A-4147-A177-3AD203B41FA5}">
                      <a16:colId xmlns:a16="http://schemas.microsoft.com/office/drawing/2014/main" val="4246337038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3076410889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627320817"/>
                    </a:ext>
                  </a:extLst>
                </a:gridCol>
              </a:tblGrid>
              <a:tr h="200025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SAMPL8-9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9927667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Final pH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Conc. (mg/mL)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Log 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345906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0.608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-0.22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11856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0.099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-1.00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77323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-1.52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77518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-1.62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2451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-1.68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53546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-1.68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31046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10.3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-1.68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413318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-1.70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76245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63931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4A8F2-FE63-4868-8B79-FFA09EB3D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SAMPL8-10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609D6-9D87-4372-958F-FBB39654A22A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15</a:t>
            </a:fld>
            <a:endParaRPr lang="en-GB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500D6D2-56F4-458F-90B0-8DC4AD9688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1950092"/>
              </p:ext>
            </p:extLst>
          </p:nvPr>
        </p:nvGraphicFramePr>
        <p:xfrm>
          <a:off x="359152" y="1190625"/>
          <a:ext cx="2950106" cy="10121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1671">
                  <a:extLst>
                    <a:ext uri="{9D8B030D-6E8A-4147-A177-3AD203B41FA5}">
                      <a16:colId xmlns:a16="http://schemas.microsoft.com/office/drawing/2014/main" val="1477988633"/>
                    </a:ext>
                  </a:extLst>
                </a:gridCol>
                <a:gridCol w="1024125">
                  <a:extLst>
                    <a:ext uri="{9D8B030D-6E8A-4147-A177-3AD203B41FA5}">
                      <a16:colId xmlns:a16="http://schemas.microsoft.com/office/drawing/2014/main" val="3721315805"/>
                    </a:ext>
                  </a:extLst>
                </a:gridCol>
                <a:gridCol w="1144310">
                  <a:extLst>
                    <a:ext uri="{9D8B030D-6E8A-4147-A177-3AD203B41FA5}">
                      <a16:colId xmlns:a16="http://schemas.microsoft.com/office/drawing/2014/main" val="1010360069"/>
                    </a:ext>
                  </a:extLst>
                </a:gridCol>
              </a:tblGrid>
              <a:tr h="644075">
                <a:tc>
                  <a:txBody>
                    <a:bodyPr/>
                    <a:lstStyle/>
                    <a:p>
                      <a:r>
                        <a:rPr lang="en-US" sz="1100" dirty="0"/>
                        <a:t>pKa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Predicted pKa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Experimental pKa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269442"/>
                  </a:ext>
                </a:extLst>
              </a:tr>
              <a:tr h="368043"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6.93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7.71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7483"/>
                  </a:ext>
                </a:extLst>
              </a:tr>
            </a:tbl>
          </a:graphicData>
        </a:graphic>
      </p:graphicFrame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BD321E96-F80E-4722-967A-12B33BF02B4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 t="17888" b="8454"/>
          <a:stretch/>
        </p:blipFill>
        <p:spPr>
          <a:xfrm>
            <a:off x="5160963" y="1567542"/>
            <a:ext cx="3983037" cy="29341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E23E3D-C574-4669-A405-74355ABF53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97" y="2500966"/>
            <a:ext cx="3121950" cy="1326138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1E9B8BD-1F7F-452E-8E7B-05AB826F9D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4124421"/>
              </p:ext>
            </p:extLst>
          </p:nvPr>
        </p:nvGraphicFramePr>
        <p:xfrm>
          <a:off x="3425277" y="1918190"/>
          <a:ext cx="1905000" cy="2314575"/>
        </p:xfrm>
        <a:graphic>
          <a:graphicData uri="http://schemas.openxmlformats.org/drawingml/2006/table">
            <a:tbl>
              <a:tblPr/>
              <a:tblGrid>
                <a:gridCol w="635000">
                  <a:extLst>
                    <a:ext uri="{9D8B030D-6E8A-4147-A177-3AD203B41FA5}">
                      <a16:colId xmlns:a16="http://schemas.microsoft.com/office/drawing/2014/main" val="3792390700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4000303480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608110950"/>
                    </a:ext>
                  </a:extLst>
                </a:gridCol>
              </a:tblGrid>
              <a:tr h="200025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SAMPL8-10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05535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Final pH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Conc. (mg/mL)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Log 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28798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16.911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1.23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624217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12.500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1.10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33670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2.748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69518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0.064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-1.19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14512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-1.57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2062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-1.96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5853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0.008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-2.10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54508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0.006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-2.22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89524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-2.30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25194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83299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4A8F2-FE63-4868-8B79-FFA09EB3D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SAMPL8-11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609D6-9D87-4372-958F-FBB39654A22A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16</a:t>
            </a:fld>
            <a:endParaRPr lang="en-GB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500D6D2-56F4-458F-90B0-8DC4AD9688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4033904"/>
              </p:ext>
            </p:extLst>
          </p:nvPr>
        </p:nvGraphicFramePr>
        <p:xfrm>
          <a:off x="347120" y="1154529"/>
          <a:ext cx="2993649" cy="10963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172">
                  <a:extLst>
                    <a:ext uri="{9D8B030D-6E8A-4147-A177-3AD203B41FA5}">
                      <a16:colId xmlns:a16="http://schemas.microsoft.com/office/drawing/2014/main" val="1477988633"/>
                    </a:ext>
                  </a:extLst>
                </a:gridCol>
                <a:gridCol w="850277">
                  <a:extLst>
                    <a:ext uri="{9D8B030D-6E8A-4147-A177-3AD203B41FA5}">
                      <a16:colId xmlns:a16="http://schemas.microsoft.com/office/drawing/2014/main" val="3721315805"/>
                    </a:ext>
                  </a:extLst>
                </a:gridCol>
                <a:gridCol w="1161200">
                  <a:extLst>
                    <a:ext uri="{9D8B030D-6E8A-4147-A177-3AD203B41FA5}">
                      <a16:colId xmlns:a16="http://schemas.microsoft.com/office/drawing/2014/main" val="1010360069"/>
                    </a:ext>
                  </a:extLst>
                </a:gridCol>
              </a:tblGrid>
              <a:tr h="457701">
                <a:tc>
                  <a:txBody>
                    <a:bodyPr/>
                    <a:lstStyle/>
                    <a:p>
                      <a:r>
                        <a:rPr lang="en-US" sz="1100" dirty="0"/>
                        <a:t>pKa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Predicted pKa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Experimental pKa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269442"/>
                  </a:ext>
                </a:extLst>
              </a:tr>
              <a:tr h="270376"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10.45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7483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938872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6B530DCB-DEAC-47A4-BACF-FD0817861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76" y="2404450"/>
            <a:ext cx="1390495" cy="1954418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D2865A7-4826-42B0-A87E-D1331F7990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9961241"/>
              </p:ext>
            </p:extLst>
          </p:nvPr>
        </p:nvGraphicFramePr>
        <p:xfrm>
          <a:off x="3377149" y="1626911"/>
          <a:ext cx="1905000" cy="2695575"/>
        </p:xfrm>
        <a:graphic>
          <a:graphicData uri="http://schemas.openxmlformats.org/drawingml/2006/table">
            <a:tbl>
              <a:tblPr/>
              <a:tblGrid>
                <a:gridCol w="635000">
                  <a:extLst>
                    <a:ext uri="{9D8B030D-6E8A-4147-A177-3AD203B41FA5}">
                      <a16:colId xmlns:a16="http://schemas.microsoft.com/office/drawing/2014/main" val="1939325320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1008160304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210955358"/>
                    </a:ext>
                  </a:extLst>
                </a:gridCol>
              </a:tblGrid>
              <a:tr h="200025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SAMPL8-11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74496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Final pH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Conc. (mg/mL)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Log 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871243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2.060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81725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2.130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80850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2.087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53547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2.265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62128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2.690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85951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1.987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75112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2.164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22347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9.3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2.343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0.37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86502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2.194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2331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2.076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196426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1.963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0.29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842038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C4F9A44E-B76A-4ABF-BB4D-718D2CC798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t="7662"/>
          <a:stretch/>
        </p:blipFill>
        <p:spPr>
          <a:xfrm>
            <a:off x="5941798" y="1476102"/>
            <a:ext cx="3202202" cy="29126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628191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4A8F2-FE63-4868-8B79-FFA09EB3D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SAMPL8-12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609D6-9D87-4372-958F-FBB39654A22A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17</a:t>
            </a:fld>
            <a:endParaRPr lang="en-GB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500D6D2-56F4-458F-90B0-8DC4AD9688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630225"/>
              </p:ext>
            </p:extLst>
          </p:nvPr>
        </p:nvGraphicFramePr>
        <p:xfrm>
          <a:off x="359151" y="1190625"/>
          <a:ext cx="3120649" cy="744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3839">
                  <a:extLst>
                    <a:ext uri="{9D8B030D-6E8A-4147-A177-3AD203B41FA5}">
                      <a16:colId xmlns:a16="http://schemas.microsoft.com/office/drawing/2014/main" val="1477988633"/>
                    </a:ext>
                  </a:extLst>
                </a:gridCol>
                <a:gridCol w="886348">
                  <a:extLst>
                    <a:ext uri="{9D8B030D-6E8A-4147-A177-3AD203B41FA5}">
                      <a16:colId xmlns:a16="http://schemas.microsoft.com/office/drawing/2014/main" val="3721315805"/>
                    </a:ext>
                  </a:extLst>
                </a:gridCol>
                <a:gridCol w="1210462">
                  <a:extLst>
                    <a:ext uri="{9D8B030D-6E8A-4147-A177-3AD203B41FA5}">
                      <a16:colId xmlns:a16="http://schemas.microsoft.com/office/drawing/2014/main" val="1010360069"/>
                    </a:ext>
                  </a:extLst>
                </a:gridCol>
              </a:tblGrid>
              <a:tr h="421607">
                <a:tc>
                  <a:txBody>
                    <a:bodyPr/>
                    <a:lstStyle/>
                    <a:p>
                      <a:r>
                        <a:rPr lang="en-US" sz="1100" dirty="0"/>
                        <a:t>pKa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Predicted pKa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Experimental pKa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269442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6.89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6.98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7483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789ACF8E-2A50-4C80-A153-04BDF6145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83" y="2206090"/>
            <a:ext cx="3071465" cy="2070100"/>
          </a:xfrm>
          <a:prstGeom prst="rect">
            <a:avLst/>
          </a:prstGeom>
        </p:spPr>
      </p:pic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CC7E0272-8B7A-479E-A345-25A4EEBCFEF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t="17672" b="8454"/>
          <a:stretch/>
        </p:blipFill>
        <p:spPr>
          <a:xfrm>
            <a:off x="5099803" y="1561010"/>
            <a:ext cx="3983037" cy="2942727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624049D-43AA-41F4-8F0D-AA4299F78C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653065"/>
              </p:ext>
            </p:extLst>
          </p:nvPr>
        </p:nvGraphicFramePr>
        <p:xfrm>
          <a:off x="3354805" y="1961147"/>
          <a:ext cx="1905000" cy="2505075"/>
        </p:xfrm>
        <a:graphic>
          <a:graphicData uri="http://schemas.openxmlformats.org/drawingml/2006/table">
            <a:tbl>
              <a:tblPr/>
              <a:tblGrid>
                <a:gridCol w="635000">
                  <a:extLst>
                    <a:ext uri="{9D8B030D-6E8A-4147-A177-3AD203B41FA5}">
                      <a16:colId xmlns:a16="http://schemas.microsoft.com/office/drawing/2014/main" val="351449510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38295400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3438893689"/>
                    </a:ext>
                  </a:extLst>
                </a:gridCol>
              </a:tblGrid>
              <a:tr h="200025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SAMPL8-12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00399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Final pH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Conc. (mg/mL)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Log 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47238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4.3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2.502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32039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1.826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60772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0.381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-0.42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69480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0.041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-1.39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02973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-2.00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96674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0.007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-2.15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65258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0.006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-2.22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18474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0.006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-2.22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53351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0.006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-2.22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122850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0.006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-2.22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51570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24064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B8FD0F-8A8E-4C26-8C05-D2AA03DDDCD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9152" y="567823"/>
            <a:ext cx="7578000" cy="276999"/>
          </a:xfrm>
        </p:spPr>
        <p:txBody>
          <a:bodyPr/>
          <a:lstStyle/>
          <a:p>
            <a:r>
              <a:rPr lang="en-US" dirty="0"/>
              <a:t>This is the completed list of compounds processed through Britton-Robinson pH solubility to determine pKa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98375BD-AB6D-4D08-AEEC-211CD3AAE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Completed pH Solubility Compounds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8E14D95-3C51-49FF-8759-965CAD7E23C6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18</a:t>
            </a:fld>
            <a:endParaRPr lang="en-GB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701426F-FFF9-48B0-B8F3-42923BF06A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4231674"/>
              </p:ext>
            </p:extLst>
          </p:nvPr>
        </p:nvGraphicFramePr>
        <p:xfrm>
          <a:off x="371474" y="1211262"/>
          <a:ext cx="6029324" cy="27535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7331">
                  <a:extLst>
                    <a:ext uri="{9D8B030D-6E8A-4147-A177-3AD203B41FA5}">
                      <a16:colId xmlns:a16="http://schemas.microsoft.com/office/drawing/2014/main" val="2815354374"/>
                    </a:ext>
                  </a:extLst>
                </a:gridCol>
                <a:gridCol w="1507331">
                  <a:extLst>
                    <a:ext uri="{9D8B030D-6E8A-4147-A177-3AD203B41FA5}">
                      <a16:colId xmlns:a16="http://schemas.microsoft.com/office/drawing/2014/main" val="2665233909"/>
                    </a:ext>
                  </a:extLst>
                </a:gridCol>
                <a:gridCol w="1507331">
                  <a:extLst>
                    <a:ext uri="{9D8B030D-6E8A-4147-A177-3AD203B41FA5}">
                      <a16:colId xmlns:a16="http://schemas.microsoft.com/office/drawing/2014/main" val="3363129903"/>
                    </a:ext>
                  </a:extLst>
                </a:gridCol>
                <a:gridCol w="1507331">
                  <a:extLst>
                    <a:ext uri="{9D8B030D-6E8A-4147-A177-3AD203B41FA5}">
                      <a16:colId xmlns:a16="http://schemas.microsoft.com/office/drawing/2014/main" val="3306675920"/>
                    </a:ext>
                  </a:extLst>
                </a:gridCol>
              </a:tblGrid>
              <a:tr h="2753519"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buFontTx/>
                        <a:buNone/>
                      </a:pPr>
                      <a:endParaRPr lang="en-US" sz="10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buFontTx/>
                        <a:buNone/>
                      </a:pPr>
                      <a:endParaRPr lang="en-US" sz="10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</a:rPr>
                        <a:t>SAMPL Set 3</a:t>
                      </a:r>
                    </a:p>
                    <a:p>
                      <a:pPr marL="0" indent="0">
                        <a:spcBef>
                          <a:spcPts val="300"/>
                        </a:spcBef>
                        <a:buFontTx/>
                        <a:buNone/>
                      </a:pPr>
                      <a:endParaRPr lang="pt-BR" sz="10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</a:endParaRPr>
                    </a:p>
                    <a:p>
                      <a:pPr marL="0" indent="0">
                        <a:spcBef>
                          <a:spcPts val="300"/>
                        </a:spcBef>
                        <a:buFontTx/>
                        <a:buNone/>
                      </a:pPr>
                      <a:r>
                        <a:rPr lang="en-US" sz="10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</a:rPr>
                        <a:t>SAMPL8-13</a:t>
                      </a:r>
                      <a:endParaRPr lang="pt-BR" sz="10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</a:endParaRPr>
                    </a:p>
                    <a:p>
                      <a:pPr marL="0" indent="0">
                        <a:spcBef>
                          <a:spcPts val="300"/>
                        </a:spcBef>
                        <a:buFontTx/>
                        <a:buNone/>
                      </a:pPr>
                      <a:r>
                        <a:rPr lang="en-US" sz="10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</a:rPr>
                        <a:t>SAMPL8-14</a:t>
                      </a:r>
                      <a:endParaRPr lang="pt-BR" sz="10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</a:endParaRPr>
                    </a:p>
                    <a:p>
                      <a:pPr marL="0" indent="0">
                        <a:spcBef>
                          <a:spcPts val="300"/>
                        </a:spcBef>
                        <a:buFontTx/>
                        <a:buNone/>
                      </a:pPr>
                      <a:r>
                        <a:rPr lang="en-US" sz="10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</a:rPr>
                        <a:t>SAMPL8-15</a:t>
                      </a:r>
                      <a:endParaRPr lang="pt-BR" sz="10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</a:endParaRPr>
                    </a:p>
                    <a:p>
                      <a:pPr marL="0" indent="0">
                        <a:spcBef>
                          <a:spcPts val="300"/>
                        </a:spcBef>
                        <a:buFontTx/>
                        <a:buNone/>
                      </a:pPr>
                      <a:r>
                        <a:rPr lang="en-US" sz="10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</a:rPr>
                        <a:t>SAMPL8-16</a:t>
                      </a:r>
                      <a:endParaRPr lang="pt-BR" sz="10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</a:endParaRPr>
                    </a:p>
                    <a:p>
                      <a:pPr marL="0" indent="0">
                        <a:spcBef>
                          <a:spcPts val="300"/>
                        </a:spcBef>
                        <a:buFontTx/>
                        <a:buNone/>
                      </a:pPr>
                      <a:r>
                        <a:rPr lang="en-US" sz="10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</a:rPr>
                        <a:t>SAMPL8-17</a:t>
                      </a:r>
                      <a:endParaRPr lang="pt-BR" sz="10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</a:endParaRPr>
                    </a:p>
                    <a:p>
                      <a:pPr>
                        <a:spcBef>
                          <a:spcPts val="300"/>
                        </a:spcBef>
                        <a:buFontTx/>
                        <a:buNone/>
                      </a:pPr>
                      <a:endParaRPr lang="en-US" sz="10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buFontTx/>
                        <a:buNone/>
                      </a:pPr>
                      <a:endParaRPr lang="en-US" sz="10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77495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37952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4A8F2-FE63-4868-8B79-FFA09EB3D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SAMPL8-13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609D6-9D87-4372-958F-FBB39654A22A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19</a:t>
            </a:fld>
            <a:endParaRPr lang="en-GB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500D6D2-56F4-458F-90B0-8DC4AD9688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2561348"/>
              </p:ext>
            </p:extLst>
          </p:nvPr>
        </p:nvGraphicFramePr>
        <p:xfrm>
          <a:off x="348760" y="1107497"/>
          <a:ext cx="3120649" cy="1061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3839">
                  <a:extLst>
                    <a:ext uri="{9D8B030D-6E8A-4147-A177-3AD203B41FA5}">
                      <a16:colId xmlns:a16="http://schemas.microsoft.com/office/drawing/2014/main" val="1477988633"/>
                    </a:ext>
                  </a:extLst>
                </a:gridCol>
                <a:gridCol w="886348">
                  <a:extLst>
                    <a:ext uri="{9D8B030D-6E8A-4147-A177-3AD203B41FA5}">
                      <a16:colId xmlns:a16="http://schemas.microsoft.com/office/drawing/2014/main" val="3721315805"/>
                    </a:ext>
                  </a:extLst>
                </a:gridCol>
                <a:gridCol w="1210462">
                  <a:extLst>
                    <a:ext uri="{9D8B030D-6E8A-4147-A177-3AD203B41FA5}">
                      <a16:colId xmlns:a16="http://schemas.microsoft.com/office/drawing/2014/main" val="1010360069"/>
                    </a:ext>
                  </a:extLst>
                </a:gridCol>
              </a:tblGrid>
              <a:tr h="421607">
                <a:tc>
                  <a:txBody>
                    <a:bodyPr/>
                    <a:lstStyle/>
                    <a:p>
                      <a:r>
                        <a:rPr lang="en-US" sz="1100" dirty="0"/>
                        <a:t>pKa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Predicted pKa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Experimental pKa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269442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13.86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7483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8044982"/>
                  </a:ext>
                </a:extLst>
              </a:tr>
            </a:tbl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7DDE37E1-CC0B-4678-9D28-BC6F1A37073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5865171"/>
              </p:ext>
            </p:extLst>
          </p:nvPr>
        </p:nvGraphicFramePr>
        <p:xfrm>
          <a:off x="5504804" y="1316968"/>
          <a:ext cx="3543300" cy="3268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46AC450-6766-4560-992C-B2B00A0620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7183249"/>
              </p:ext>
            </p:extLst>
          </p:nvPr>
        </p:nvGraphicFramePr>
        <p:xfrm>
          <a:off x="3588504" y="1761869"/>
          <a:ext cx="1828155" cy="2554413"/>
        </p:xfrm>
        <a:graphic>
          <a:graphicData uri="http://schemas.openxmlformats.org/drawingml/2006/table">
            <a:tbl>
              <a:tblPr/>
              <a:tblGrid>
                <a:gridCol w="609385">
                  <a:extLst>
                    <a:ext uri="{9D8B030D-6E8A-4147-A177-3AD203B41FA5}">
                      <a16:colId xmlns:a16="http://schemas.microsoft.com/office/drawing/2014/main" val="2165524684"/>
                    </a:ext>
                  </a:extLst>
                </a:gridCol>
                <a:gridCol w="609385">
                  <a:extLst>
                    <a:ext uri="{9D8B030D-6E8A-4147-A177-3AD203B41FA5}">
                      <a16:colId xmlns:a16="http://schemas.microsoft.com/office/drawing/2014/main" val="1198924921"/>
                    </a:ext>
                  </a:extLst>
                </a:gridCol>
                <a:gridCol w="609385">
                  <a:extLst>
                    <a:ext uri="{9D8B030D-6E8A-4147-A177-3AD203B41FA5}">
                      <a16:colId xmlns:a16="http://schemas.microsoft.com/office/drawing/2014/main" val="3821725258"/>
                    </a:ext>
                  </a:extLst>
                </a:gridCol>
              </a:tblGrid>
              <a:tr h="18955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SAMPL8-13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265637"/>
                  </a:ext>
                </a:extLst>
              </a:tr>
              <a:tr h="3700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Final pH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Conc. (mg/mL)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Log 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9684859"/>
                  </a:ext>
                </a:extLst>
              </a:tr>
              <a:tr h="1805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2.0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-2.30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3788551"/>
                  </a:ext>
                </a:extLst>
              </a:tr>
              <a:tr h="1805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3.0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0.007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-2.15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031001"/>
                  </a:ext>
                </a:extLst>
              </a:tr>
              <a:tr h="1805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4.2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-2.52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1532924"/>
                  </a:ext>
                </a:extLst>
              </a:tr>
              <a:tr h="1805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5.1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-2.52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488309"/>
                  </a:ext>
                </a:extLst>
              </a:tr>
              <a:tr h="1805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6.2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-2.52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6420331"/>
                  </a:ext>
                </a:extLst>
              </a:tr>
              <a:tr h="1805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7.2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-2.52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0950135"/>
                  </a:ext>
                </a:extLst>
              </a:tr>
              <a:tr h="1805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7.8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-2.52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0499141"/>
                  </a:ext>
                </a:extLst>
              </a:tr>
              <a:tr h="1805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8.6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-2.52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9493660"/>
                  </a:ext>
                </a:extLst>
              </a:tr>
              <a:tr h="1805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9.0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-2.52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4384888"/>
                  </a:ext>
                </a:extLst>
              </a:tr>
              <a:tr h="1805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9.1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-2.52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6949220"/>
                  </a:ext>
                </a:extLst>
              </a:tr>
              <a:tr h="18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9.3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-2.70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991130"/>
                  </a:ext>
                </a:extLst>
              </a:tr>
            </a:tbl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CF3DAB12-97A3-4B54-BB79-217F3A00C0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421" y="2348345"/>
            <a:ext cx="2048409" cy="2193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469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32A66-D963-4615-971C-C770F068F0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6520" y="2735789"/>
            <a:ext cx="5042395" cy="333425"/>
          </a:xfrm>
        </p:spPr>
        <p:txBody>
          <a:bodyPr/>
          <a:lstStyle/>
          <a:p>
            <a:r>
              <a:rPr lang="en-US" dirty="0"/>
              <a:t>Aqueous Solubility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7B3041-EED9-4739-BDDC-EA135BF90A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pH Solubility Curves</a:t>
            </a:r>
          </a:p>
        </p:txBody>
      </p:sp>
    </p:spTree>
    <p:extLst>
      <p:ext uri="{BB962C8B-B14F-4D97-AF65-F5344CB8AC3E}">
        <p14:creationId xmlns:p14="http://schemas.microsoft.com/office/powerpoint/2010/main" val="13486122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4A8F2-FE63-4868-8B79-FFA09EB3D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SAMPL8-14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609D6-9D87-4372-958F-FBB39654A22A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20</a:t>
            </a:fld>
            <a:endParaRPr lang="en-GB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500D6D2-56F4-458F-90B0-8DC4AD9688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4326667"/>
              </p:ext>
            </p:extLst>
          </p:nvPr>
        </p:nvGraphicFramePr>
        <p:xfrm>
          <a:off x="273909" y="1206124"/>
          <a:ext cx="3228707" cy="10282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9291">
                  <a:extLst>
                    <a:ext uri="{9D8B030D-6E8A-4147-A177-3AD203B41FA5}">
                      <a16:colId xmlns:a16="http://schemas.microsoft.com/office/drawing/2014/main" val="1477988633"/>
                    </a:ext>
                  </a:extLst>
                </a:gridCol>
                <a:gridCol w="978013">
                  <a:extLst>
                    <a:ext uri="{9D8B030D-6E8A-4147-A177-3AD203B41FA5}">
                      <a16:colId xmlns:a16="http://schemas.microsoft.com/office/drawing/2014/main" val="3721315805"/>
                    </a:ext>
                  </a:extLst>
                </a:gridCol>
                <a:gridCol w="1191403">
                  <a:extLst>
                    <a:ext uri="{9D8B030D-6E8A-4147-A177-3AD203B41FA5}">
                      <a16:colId xmlns:a16="http://schemas.microsoft.com/office/drawing/2014/main" val="1010360069"/>
                    </a:ext>
                  </a:extLst>
                </a:gridCol>
              </a:tblGrid>
              <a:tr h="479583">
                <a:tc>
                  <a:txBody>
                    <a:bodyPr/>
                    <a:lstStyle/>
                    <a:p>
                      <a:r>
                        <a:rPr lang="en-US" sz="1200" dirty="0"/>
                        <a:t>pKa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Predicted pKa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Experimental pKa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269442"/>
                  </a:ext>
                </a:extLst>
              </a:tr>
              <a:tr h="274047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11.06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7483"/>
                  </a:ext>
                </a:extLst>
              </a:tr>
              <a:tr h="274047"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7.27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308359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9B3E2C59-C80E-47FC-BD6F-AAFDD0EE1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122" y="2403515"/>
            <a:ext cx="3003153" cy="1841500"/>
          </a:xfrm>
          <a:prstGeom prst="rect">
            <a:avLst/>
          </a:prstGeom>
        </p:spPr>
      </p:pic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A42DC6DA-04CF-44CD-8351-A4846526FF96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t="18248" b="8454"/>
          <a:stretch/>
        </p:blipFill>
        <p:spPr>
          <a:xfrm>
            <a:off x="5453585" y="1587136"/>
            <a:ext cx="3677353" cy="2695709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7E57A18-2F1A-4EE6-994D-66D3079D92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9270070"/>
              </p:ext>
            </p:extLst>
          </p:nvPr>
        </p:nvGraphicFramePr>
        <p:xfrm>
          <a:off x="3527736" y="1740660"/>
          <a:ext cx="1905000" cy="1924050"/>
        </p:xfrm>
        <a:graphic>
          <a:graphicData uri="http://schemas.openxmlformats.org/drawingml/2006/table">
            <a:tbl>
              <a:tblPr/>
              <a:tblGrid>
                <a:gridCol w="635000">
                  <a:extLst>
                    <a:ext uri="{9D8B030D-6E8A-4147-A177-3AD203B41FA5}">
                      <a16:colId xmlns:a16="http://schemas.microsoft.com/office/drawing/2014/main" val="2436600256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3489442893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83153172"/>
                    </a:ext>
                  </a:extLst>
                </a:gridCol>
              </a:tblGrid>
              <a:tr h="200025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SAMPL8-14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378454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Final pH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Conc. (mg/mL)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Log 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012699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1.560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9982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0.619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-0.21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60831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0.077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-1.11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6583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7.3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-1.46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88387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8.3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-1.70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22066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-1.74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43171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-1.74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05744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58837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4A8F2-FE63-4868-8B79-FFA09EB3D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SAMPL8-15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609D6-9D87-4372-958F-FBB39654A22A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21</a:t>
            </a:fld>
            <a:endParaRPr lang="en-GB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500D6D2-56F4-458F-90B0-8DC4AD9688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4767963"/>
              </p:ext>
            </p:extLst>
          </p:nvPr>
        </p:nvGraphicFramePr>
        <p:xfrm>
          <a:off x="359151" y="1190625"/>
          <a:ext cx="3159112" cy="782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7466">
                  <a:extLst>
                    <a:ext uri="{9D8B030D-6E8A-4147-A177-3AD203B41FA5}">
                      <a16:colId xmlns:a16="http://schemas.microsoft.com/office/drawing/2014/main" val="1477988633"/>
                    </a:ext>
                  </a:extLst>
                </a:gridCol>
                <a:gridCol w="940526">
                  <a:extLst>
                    <a:ext uri="{9D8B030D-6E8A-4147-A177-3AD203B41FA5}">
                      <a16:colId xmlns:a16="http://schemas.microsoft.com/office/drawing/2014/main" val="3721315805"/>
                    </a:ext>
                  </a:extLst>
                </a:gridCol>
                <a:gridCol w="1341120">
                  <a:extLst>
                    <a:ext uri="{9D8B030D-6E8A-4147-A177-3AD203B41FA5}">
                      <a16:colId xmlns:a16="http://schemas.microsoft.com/office/drawing/2014/main" val="1010360069"/>
                    </a:ext>
                  </a:extLst>
                </a:gridCol>
              </a:tblGrid>
              <a:tr h="455295">
                <a:tc>
                  <a:txBody>
                    <a:bodyPr/>
                    <a:lstStyle/>
                    <a:p>
                      <a:r>
                        <a:rPr lang="en-US" sz="1200" dirty="0"/>
                        <a:t>pKa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Predicted pKa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Experimental pKa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269442"/>
                  </a:ext>
                </a:extLst>
              </a:tr>
              <a:tr h="325166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2.54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7483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3493C623-8E26-40B8-95F1-9DC954258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413" y="2368711"/>
            <a:ext cx="1928162" cy="2202742"/>
          </a:xfrm>
          <a:prstGeom prst="rect">
            <a:avLst/>
          </a:prstGeom>
        </p:spPr>
      </p:pic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D3170487-BB05-49BB-9FD9-2ED914D5FBF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t="18358" b="8454"/>
          <a:stretch/>
        </p:blipFill>
        <p:spPr>
          <a:xfrm>
            <a:off x="5556015" y="1463040"/>
            <a:ext cx="3566355" cy="2610424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B5C1D6E-D676-4F73-81F2-8EFAC99A80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2071193"/>
              </p:ext>
            </p:extLst>
          </p:nvPr>
        </p:nvGraphicFramePr>
        <p:xfrm>
          <a:off x="3588278" y="1948742"/>
          <a:ext cx="1905000" cy="2128536"/>
        </p:xfrm>
        <a:graphic>
          <a:graphicData uri="http://schemas.openxmlformats.org/drawingml/2006/table">
            <a:tbl>
              <a:tblPr/>
              <a:tblGrid>
                <a:gridCol w="635000">
                  <a:extLst>
                    <a:ext uri="{9D8B030D-6E8A-4147-A177-3AD203B41FA5}">
                      <a16:colId xmlns:a16="http://schemas.microsoft.com/office/drawing/2014/main" val="2594551589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3464351392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2598689"/>
                    </a:ext>
                  </a:extLst>
                </a:gridCol>
              </a:tblGrid>
              <a:tr h="184708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SAMPL8-15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968572"/>
                  </a:ext>
                </a:extLst>
              </a:tr>
              <a:tr h="3606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Final pH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Conc. (mg/mL)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Log 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2494144"/>
                  </a:ext>
                </a:extLst>
              </a:tr>
              <a:tr h="1759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-1.33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5160637"/>
                  </a:ext>
                </a:extLst>
              </a:tr>
              <a:tr h="1759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-1.85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4651881"/>
                  </a:ext>
                </a:extLst>
              </a:tr>
              <a:tr h="1759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-1.96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937149"/>
                  </a:ext>
                </a:extLst>
              </a:tr>
              <a:tr h="1759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-1.96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8937903"/>
                  </a:ext>
                </a:extLst>
              </a:tr>
              <a:tr h="1759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-1.96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9371315"/>
                  </a:ext>
                </a:extLst>
              </a:tr>
              <a:tr h="1759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-1.96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082979"/>
                  </a:ext>
                </a:extLst>
              </a:tr>
              <a:tr h="1759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-2.00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1445087"/>
                  </a:ext>
                </a:extLst>
              </a:tr>
              <a:tr h="1759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-2.00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1023923"/>
                  </a:ext>
                </a:extLst>
              </a:tr>
              <a:tr h="1759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-2.00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33460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4011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4A8F2-FE63-4868-8B79-FFA09EB3D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SAMPL8-16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609D6-9D87-4372-958F-FBB39654A22A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22</a:t>
            </a:fld>
            <a:endParaRPr lang="en-GB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500D6D2-56F4-458F-90B0-8DC4AD9688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3006243"/>
              </p:ext>
            </p:extLst>
          </p:nvPr>
        </p:nvGraphicFramePr>
        <p:xfrm>
          <a:off x="359151" y="1190625"/>
          <a:ext cx="3220071" cy="1285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5444">
                  <a:extLst>
                    <a:ext uri="{9D8B030D-6E8A-4147-A177-3AD203B41FA5}">
                      <a16:colId xmlns:a16="http://schemas.microsoft.com/office/drawing/2014/main" val="1477988633"/>
                    </a:ext>
                  </a:extLst>
                </a:gridCol>
                <a:gridCol w="1067816">
                  <a:extLst>
                    <a:ext uri="{9D8B030D-6E8A-4147-A177-3AD203B41FA5}">
                      <a16:colId xmlns:a16="http://schemas.microsoft.com/office/drawing/2014/main" val="3721315805"/>
                    </a:ext>
                  </a:extLst>
                </a:gridCol>
                <a:gridCol w="1256811">
                  <a:extLst>
                    <a:ext uri="{9D8B030D-6E8A-4147-A177-3AD203B41FA5}">
                      <a16:colId xmlns:a16="http://schemas.microsoft.com/office/drawing/2014/main" val="1010360069"/>
                    </a:ext>
                  </a:extLst>
                </a:gridCol>
              </a:tblGrid>
              <a:tr h="600075">
                <a:tc>
                  <a:txBody>
                    <a:bodyPr/>
                    <a:lstStyle/>
                    <a:p>
                      <a:r>
                        <a:rPr lang="en-US" sz="1200" dirty="0"/>
                        <a:t>pKa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Predicted pKa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Experimental pKa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26944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11.47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748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5.10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08419"/>
                  </a:ext>
                </a:extLst>
              </a:tr>
            </a:tbl>
          </a:graphicData>
        </a:graphic>
      </p:graphicFrame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AECFD236-CBE9-4F53-992B-63CCF08DA74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 t="17426" b="8454"/>
          <a:stretch/>
        </p:blipFill>
        <p:spPr>
          <a:xfrm>
            <a:off x="5656881" y="1587137"/>
            <a:ext cx="3487119" cy="2584932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A0D9696-5FC3-4BC4-894C-61C1013526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549147"/>
              </p:ext>
            </p:extLst>
          </p:nvPr>
        </p:nvGraphicFramePr>
        <p:xfrm>
          <a:off x="3872196" y="1816776"/>
          <a:ext cx="1905000" cy="2114550"/>
        </p:xfrm>
        <a:graphic>
          <a:graphicData uri="http://schemas.openxmlformats.org/drawingml/2006/table">
            <a:tbl>
              <a:tblPr/>
              <a:tblGrid>
                <a:gridCol w="635000">
                  <a:extLst>
                    <a:ext uri="{9D8B030D-6E8A-4147-A177-3AD203B41FA5}">
                      <a16:colId xmlns:a16="http://schemas.microsoft.com/office/drawing/2014/main" val="489001310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792356332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443834732"/>
                    </a:ext>
                  </a:extLst>
                </a:gridCol>
              </a:tblGrid>
              <a:tr h="200025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SAMPL8-16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270759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Final pH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Conc. (mg/mL)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Log 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84621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9.366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450568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2.676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56800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0.777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-0.11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97048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0.373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-0.43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02546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0.252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-0.60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75071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0.197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-0.71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4118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0.208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-0.68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3514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0.203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-0.69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9870998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A0C36BF6-BA80-4365-95CB-C672F24261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645" y="2653744"/>
            <a:ext cx="3222538" cy="1068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3072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4A8F2-FE63-4868-8B79-FFA09EB3D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152" y="288639"/>
            <a:ext cx="7577139" cy="338554"/>
          </a:xfrm>
        </p:spPr>
        <p:txBody>
          <a:bodyPr/>
          <a:lstStyle/>
          <a:p>
            <a:r>
              <a:rPr lang="pt-BR" dirty="0"/>
              <a:t>SAMPL8-17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609D6-9D87-4372-958F-FBB39654A22A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23</a:t>
            </a:fld>
            <a:endParaRPr lang="en-GB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500D6D2-56F4-458F-90B0-8DC4AD9688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421486"/>
              </p:ext>
            </p:extLst>
          </p:nvPr>
        </p:nvGraphicFramePr>
        <p:xfrm>
          <a:off x="359151" y="1190625"/>
          <a:ext cx="2981457" cy="10690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632">
                  <a:extLst>
                    <a:ext uri="{9D8B030D-6E8A-4147-A177-3AD203B41FA5}">
                      <a16:colId xmlns:a16="http://schemas.microsoft.com/office/drawing/2014/main" val="1477988633"/>
                    </a:ext>
                  </a:extLst>
                </a:gridCol>
                <a:gridCol w="982354">
                  <a:extLst>
                    <a:ext uri="{9D8B030D-6E8A-4147-A177-3AD203B41FA5}">
                      <a16:colId xmlns:a16="http://schemas.microsoft.com/office/drawing/2014/main" val="3721315805"/>
                    </a:ext>
                  </a:extLst>
                </a:gridCol>
                <a:gridCol w="1156471">
                  <a:extLst>
                    <a:ext uri="{9D8B030D-6E8A-4147-A177-3AD203B41FA5}">
                      <a16:colId xmlns:a16="http://schemas.microsoft.com/office/drawing/2014/main" val="1010360069"/>
                    </a:ext>
                  </a:extLst>
                </a:gridCol>
              </a:tblGrid>
              <a:tr h="704019">
                <a:tc>
                  <a:txBody>
                    <a:bodyPr/>
                    <a:lstStyle/>
                    <a:p>
                      <a:r>
                        <a:rPr lang="en-US" sz="1200" dirty="0"/>
                        <a:t>pKa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Predicted pKa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Experimental pKa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269442"/>
                  </a:ext>
                </a:extLst>
              </a:tr>
              <a:tr h="365067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6.58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7483"/>
                  </a:ext>
                </a:extLst>
              </a:tr>
            </a:tbl>
          </a:graphicData>
        </a:graphic>
      </p:graphicFrame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4CB2BA9F-74EE-4B13-BDF8-39DE1B02478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 t="17955" b="8454"/>
          <a:stretch/>
        </p:blipFill>
        <p:spPr>
          <a:xfrm>
            <a:off x="5153186" y="1567542"/>
            <a:ext cx="3966678" cy="2919425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1C939AC-3465-4479-9A9A-6788C92A64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2380134"/>
              </p:ext>
            </p:extLst>
          </p:nvPr>
        </p:nvGraphicFramePr>
        <p:xfrm>
          <a:off x="3394775" y="1661130"/>
          <a:ext cx="1820406" cy="2352931"/>
        </p:xfrm>
        <a:graphic>
          <a:graphicData uri="http://schemas.openxmlformats.org/drawingml/2006/table">
            <a:tbl>
              <a:tblPr/>
              <a:tblGrid>
                <a:gridCol w="606802">
                  <a:extLst>
                    <a:ext uri="{9D8B030D-6E8A-4147-A177-3AD203B41FA5}">
                      <a16:colId xmlns:a16="http://schemas.microsoft.com/office/drawing/2014/main" val="27733013"/>
                    </a:ext>
                  </a:extLst>
                </a:gridCol>
                <a:gridCol w="606802">
                  <a:extLst>
                    <a:ext uri="{9D8B030D-6E8A-4147-A177-3AD203B41FA5}">
                      <a16:colId xmlns:a16="http://schemas.microsoft.com/office/drawing/2014/main" val="580218341"/>
                    </a:ext>
                  </a:extLst>
                </a:gridCol>
                <a:gridCol w="606802">
                  <a:extLst>
                    <a:ext uri="{9D8B030D-6E8A-4147-A177-3AD203B41FA5}">
                      <a16:colId xmlns:a16="http://schemas.microsoft.com/office/drawing/2014/main" val="3369697628"/>
                    </a:ext>
                  </a:extLst>
                </a:gridCol>
              </a:tblGrid>
              <a:tr h="187877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SAMPL8-17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919688"/>
                  </a:ext>
                </a:extLst>
              </a:tr>
              <a:tr h="3668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Final pH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Conc. (mg/mL)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Log 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5090165"/>
                  </a:ext>
                </a:extLst>
              </a:tr>
              <a:tr h="1789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3.127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0623542"/>
                  </a:ext>
                </a:extLst>
              </a:tr>
              <a:tr h="1789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2.373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0.38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1895776"/>
                  </a:ext>
                </a:extLst>
              </a:tr>
              <a:tr h="1789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1.437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2922732"/>
                  </a:ext>
                </a:extLst>
              </a:tr>
              <a:tr h="1789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0.273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-0.56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8558507"/>
                  </a:ext>
                </a:extLst>
              </a:tr>
              <a:tr h="1789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0.093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-1.03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9383467"/>
                  </a:ext>
                </a:extLst>
              </a:tr>
              <a:tr h="1789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0.076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-1.12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9791901"/>
                  </a:ext>
                </a:extLst>
              </a:tr>
              <a:tr h="1789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-1.15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8063780"/>
                  </a:ext>
                </a:extLst>
              </a:tr>
              <a:tr h="1789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0.068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-1.17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0000863"/>
                  </a:ext>
                </a:extLst>
              </a:tr>
              <a:tr h="1789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0.067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-1.17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307654"/>
                  </a:ext>
                </a:extLst>
              </a:tr>
              <a:tr h="1878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9.3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-1.15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0098727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4D72B401-264E-4926-B06A-093C373CB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252" y="2362806"/>
            <a:ext cx="2080398" cy="1919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6516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B8FD0F-8A8E-4C26-8C05-D2AA03DDDCD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9152" y="567823"/>
            <a:ext cx="7578000" cy="276999"/>
          </a:xfrm>
        </p:spPr>
        <p:txBody>
          <a:bodyPr/>
          <a:lstStyle/>
          <a:p>
            <a:r>
              <a:rPr lang="en-US" dirty="0"/>
              <a:t>This is the completed list of compounds processed through Britton-Robinson pH solubility to determine pKa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98375BD-AB6D-4D08-AEEC-211CD3AAE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Completed pH Solubility Compounds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8E14D95-3C51-49FF-8759-965CAD7E23C6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24</a:t>
            </a:fld>
            <a:endParaRPr lang="en-GB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701426F-FFF9-48B0-B8F3-42923BF06A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890965"/>
              </p:ext>
            </p:extLst>
          </p:nvPr>
        </p:nvGraphicFramePr>
        <p:xfrm>
          <a:off x="371475" y="1211262"/>
          <a:ext cx="6022796" cy="27535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5699">
                  <a:extLst>
                    <a:ext uri="{9D8B030D-6E8A-4147-A177-3AD203B41FA5}">
                      <a16:colId xmlns:a16="http://schemas.microsoft.com/office/drawing/2014/main" val="2815354374"/>
                    </a:ext>
                  </a:extLst>
                </a:gridCol>
                <a:gridCol w="1505699">
                  <a:extLst>
                    <a:ext uri="{9D8B030D-6E8A-4147-A177-3AD203B41FA5}">
                      <a16:colId xmlns:a16="http://schemas.microsoft.com/office/drawing/2014/main" val="2665233909"/>
                    </a:ext>
                  </a:extLst>
                </a:gridCol>
                <a:gridCol w="1505699">
                  <a:extLst>
                    <a:ext uri="{9D8B030D-6E8A-4147-A177-3AD203B41FA5}">
                      <a16:colId xmlns:a16="http://schemas.microsoft.com/office/drawing/2014/main" val="3363129903"/>
                    </a:ext>
                  </a:extLst>
                </a:gridCol>
                <a:gridCol w="1505699">
                  <a:extLst>
                    <a:ext uri="{9D8B030D-6E8A-4147-A177-3AD203B41FA5}">
                      <a16:colId xmlns:a16="http://schemas.microsoft.com/office/drawing/2014/main" val="3306675920"/>
                    </a:ext>
                  </a:extLst>
                </a:gridCol>
              </a:tblGrid>
              <a:tr h="2753519"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buFontTx/>
                        <a:buNone/>
                      </a:pPr>
                      <a:endParaRPr lang="en-US" sz="10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buFontTx/>
                        <a:buNone/>
                      </a:pPr>
                      <a:endParaRPr lang="en-US" sz="10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buFontTx/>
                        <a:buNone/>
                      </a:pPr>
                      <a:endParaRPr lang="en-US" sz="10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</a:rPr>
                        <a:t>SAMPL Set 4</a:t>
                      </a:r>
                    </a:p>
                    <a:p>
                      <a:pPr>
                        <a:spcBef>
                          <a:spcPts val="300"/>
                        </a:spcBef>
                        <a:buFontTx/>
                        <a:buNone/>
                      </a:pPr>
                      <a:endParaRPr lang="en-US" sz="10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</a:endParaRPr>
                    </a:p>
                    <a:p>
                      <a:pPr>
                        <a:spcBef>
                          <a:spcPts val="300"/>
                        </a:spcBef>
                        <a:buFontTx/>
                        <a:buNone/>
                      </a:pPr>
                      <a:r>
                        <a:rPr lang="en-US" sz="10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</a:rPr>
                        <a:t>SAMPL8-18</a:t>
                      </a:r>
                    </a:p>
                    <a:p>
                      <a:pPr>
                        <a:spcBef>
                          <a:spcPts val="300"/>
                        </a:spcBef>
                        <a:buFontTx/>
                        <a:buNone/>
                      </a:pPr>
                      <a:r>
                        <a:rPr lang="en-US" sz="10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</a:rPr>
                        <a:t>SAMPL8-19</a:t>
                      </a:r>
                    </a:p>
                    <a:p>
                      <a:pPr>
                        <a:spcBef>
                          <a:spcPts val="300"/>
                        </a:spcBef>
                        <a:buFontTx/>
                        <a:buNone/>
                      </a:pPr>
                      <a:r>
                        <a:rPr lang="en-US" sz="10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</a:rPr>
                        <a:t>SAMPL8-20</a:t>
                      </a:r>
                    </a:p>
                    <a:p>
                      <a:pPr>
                        <a:spcBef>
                          <a:spcPts val="300"/>
                        </a:spcBef>
                        <a:buFontTx/>
                        <a:buNone/>
                      </a:pPr>
                      <a:r>
                        <a:rPr lang="en-US" sz="10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</a:rPr>
                        <a:t>SAMPL8-21</a:t>
                      </a:r>
                    </a:p>
                    <a:p>
                      <a:pPr>
                        <a:spcBef>
                          <a:spcPts val="300"/>
                        </a:spcBef>
                        <a:buFontTx/>
                        <a:buNone/>
                      </a:pPr>
                      <a:r>
                        <a:rPr lang="en-US" sz="10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</a:rPr>
                        <a:t>SAMPL8-22</a:t>
                      </a:r>
                    </a:p>
                    <a:p>
                      <a:pPr>
                        <a:spcBef>
                          <a:spcPts val="300"/>
                        </a:spcBef>
                        <a:buFontTx/>
                        <a:buNone/>
                      </a:pPr>
                      <a:r>
                        <a:rPr lang="en-US" sz="10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</a:rPr>
                        <a:t>SAMPL8-23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77495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13880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4A8F2-FE63-4868-8B79-FFA09EB3D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152" y="288639"/>
            <a:ext cx="7577139" cy="338554"/>
          </a:xfrm>
        </p:spPr>
        <p:txBody>
          <a:bodyPr/>
          <a:lstStyle/>
          <a:p>
            <a:r>
              <a:rPr lang="en-US" dirty="0"/>
              <a:t>SAMPL8-18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609D6-9D87-4372-958F-FBB39654A22A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25</a:t>
            </a:fld>
            <a:endParaRPr lang="en-GB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500D6D2-56F4-458F-90B0-8DC4AD9688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4135915"/>
              </p:ext>
            </p:extLst>
          </p:nvPr>
        </p:nvGraphicFramePr>
        <p:xfrm>
          <a:off x="359151" y="1190624"/>
          <a:ext cx="2860299" cy="6936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8422">
                  <a:extLst>
                    <a:ext uri="{9D8B030D-6E8A-4147-A177-3AD203B41FA5}">
                      <a16:colId xmlns:a16="http://schemas.microsoft.com/office/drawing/2014/main" val="1477988633"/>
                    </a:ext>
                  </a:extLst>
                </a:gridCol>
                <a:gridCol w="836027">
                  <a:extLst>
                    <a:ext uri="{9D8B030D-6E8A-4147-A177-3AD203B41FA5}">
                      <a16:colId xmlns:a16="http://schemas.microsoft.com/office/drawing/2014/main" val="3721315805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1010360069"/>
                    </a:ext>
                  </a:extLst>
                </a:gridCol>
              </a:tblGrid>
              <a:tr h="431595">
                <a:tc>
                  <a:txBody>
                    <a:bodyPr/>
                    <a:lstStyle/>
                    <a:p>
                      <a:r>
                        <a:rPr lang="en-US" sz="1100" dirty="0"/>
                        <a:t>pKa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Predicted pKa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Experimental pKa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269442"/>
                  </a:ext>
                </a:extLst>
              </a:tr>
              <a:tr h="262040"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2.72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7483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68F70C34-5B43-4A6F-8871-30F7C11D9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29" y="2072640"/>
            <a:ext cx="3378726" cy="2258883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335A260-C8EE-4026-957C-1D2FCF3FA5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8917669"/>
              </p:ext>
            </p:extLst>
          </p:nvPr>
        </p:nvGraphicFramePr>
        <p:xfrm>
          <a:off x="3619500" y="1667669"/>
          <a:ext cx="1905000" cy="2667000"/>
        </p:xfrm>
        <a:graphic>
          <a:graphicData uri="http://schemas.openxmlformats.org/drawingml/2006/table">
            <a:tbl>
              <a:tblPr/>
              <a:tblGrid>
                <a:gridCol w="635000">
                  <a:extLst>
                    <a:ext uri="{9D8B030D-6E8A-4147-A177-3AD203B41FA5}">
                      <a16:colId xmlns:a16="http://schemas.microsoft.com/office/drawing/2014/main" val="1081160876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1019553109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1663143696"/>
                    </a:ext>
                  </a:extLst>
                </a:gridCol>
              </a:tblGrid>
              <a:tr h="19050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SAMPL8-18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80283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Final pH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Conc. (mg/mL)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Log 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8412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2.0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-1.89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60607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3.0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-2.40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96259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4.2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-2.70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82090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5.2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-2.52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21256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6.2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-2.70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64978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7.2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-2.70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17321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7.8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-2.70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17446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8.8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-2.70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1662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9.6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-2.70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72362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10.3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-2.70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23084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11.4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-2.52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8838721"/>
                  </a:ext>
                </a:extLst>
              </a:tr>
            </a:tbl>
          </a:graphicData>
        </a:graphic>
      </p:graphicFrame>
      <p:pic>
        <p:nvPicPr>
          <p:cNvPr id="12290" name="Picture 2">
            <a:extLst>
              <a:ext uri="{FF2B5EF4-FFF2-40B4-BE49-F238E27FC236}">
                <a16:creationId xmlns:a16="http://schemas.microsoft.com/office/drawing/2014/main" id="{118DE935-00C7-4685-889C-7D8B6F2C8B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94"/>
          <a:stretch/>
        </p:blipFill>
        <p:spPr bwMode="auto">
          <a:xfrm>
            <a:off x="5620623" y="1913708"/>
            <a:ext cx="3523377" cy="2143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42833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4A8F2-FE63-4868-8B79-FFA09EB3D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SAMPL8-19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609D6-9D87-4372-958F-FBB39654A22A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26</a:t>
            </a:fld>
            <a:endParaRPr lang="en-GB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500D6D2-56F4-458F-90B0-8DC4AD9688DA}"/>
              </a:ext>
            </a:extLst>
          </p:cNvPr>
          <p:cNvGraphicFramePr>
            <a:graphicFrameLocks noGrp="1"/>
          </p:cNvGraphicFramePr>
          <p:nvPr/>
        </p:nvGraphicFramePr>
        <p:xfrm>
          <a:off x="359151" y="1190624"/>
          <a:ext cx="2860299" cy="955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8422">
                  <a:extLst>
                    <a:ext uri="{9D8B030D-6E8A-4147-A177-3AD203B41FA5}">
                      <a16:colId xmlns:a16="http://schemas.microsoft.com/office/drawing/2014/main" val="1477988633"/>
                    </a:ext>
                  </a:extLst>
                </a:gridCol>
                <a:gridCol w="836027">
                  <a:extLst>
                    <a:ext uri="{9D8B030D-6E8A-4147-A177-3AD203B41FA5}">
                      <a16:colId xmlns:a16="http://schemas.microsoft.com/office/drawing/2014/main" val="3721315805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1010360069"/>
                    </a:ext>
                  </a:extLst>
                </a:gridCol>
              </a:tblGrid>
              <a:tr h="431595">
                <a:tc>
                  <a:txBody>
                    <a:bodyPr/>
                    <a:lstStyle/>
                    <a:p>
                      <a:r>
                        <a:rPr lang="en-US" sz="1100" dirty="0"/>
                        <a:t>pKa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Predicted pKa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Experimental pKa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269442"/>
                  </a:ext>
                </a:extLst>
              </a:tr>
              <a:tr h="262040"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4.93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7483"/>
                  </a:ext>
                </a:extLst>
              </a:tr>
              <a:tr h="262040">
                <a:tc>
                  <a:txBody>
                    <a:bodyPr/>
                    <a:lstStyle/>
                    <a:p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9.54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6.99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971069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4CB924C6-6A3D-43DF-81FA-B8498E588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470" y="2319530"/>
            <a:ext cx="2769324" cy="1298345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5BD3A3E-7E17-4C89-9907-2C9703C270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656216"/>
              </p:ext>
            </p:extLst>
          </p:nvPr>
        </p:nvGraphicFramePr>
        <p:xfrm>
          <a:off x="3312178" y="1609229"/>
          <a:ext cx="1905000" cy="2667000"/>
        </p:xfrm>
        <a:graphic>
          <a:graphicData uri="http://schemas.openxmlformats.org/drawingml/2006/table">
            <a:tbl>
              <a:tblPr/>
              <a:tblGrid>
                <a:gridCol w="635000">
                  <a:extLst>
                    <a:ext uri="{9D8B030D-6E8A-4147-A177-3AD203B41FA5}">
                      <a16:colId xmlns:a16="http://schemas.microsoft.com/office/drawing/2014/main" val="3037724093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3364349293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3568559114"/>
                    </a:ext>
                  </a:extLst>
                </a:gridCol>
              </a:tblGrid>
              <a:tr h="19050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SAMPL8-19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79796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Final pH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Conc. (mg/mL)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Log 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31670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2.3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5.299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0.72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12203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0.684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-0.17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51846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0.086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-1.06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56870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-1.59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820883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-1.91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18590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-1.65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75190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0.069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-1.16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3318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0.628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-0.20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93777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9.3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2.401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0.38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0807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9.3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6.431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0.81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38977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9.058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5733308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72A280BE-05D4-4748-B275-1C854C7C1E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433"/>
          <a:stretch/>
        </p:blipFill>
        <p:spPr>
          <a:xfrm>
            <a:off x="5238479" y="1645922"/>
            <a:ext cx="3869301" cy="2350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5917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4A8F2-FE63-4868-8B79-FFA09EB3D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SAMPL8-20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609D6-9D87-4372-958F-FBB39654A22A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27</a:t>
            </a:fld>
            <a:endParaRPr lang="en-GB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500D6D2-56F4-458F-90B0-8DC4AD9688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709335"/>
              </p:ext>
            </p:extLst>
          </p:nvPr>
        </p:nvGraphicFramePr>
        <p:xfrm>
          <a:off x="359151" y="1190625"/>
          <a:ext cx="2796799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7172">
                  <a:extLst>
                    <a:ext uri="{9D8B030D-6E8A-4147-A177-3AD203B41FA5}">
                      <a16:colId xmlns:a16="http://schemas.microsoft.com/office/drawing/2014/main" val="1477988633"/>
                    </a:ext>
                  </a:extLst>
                </a:gridCol>
                <a:gridCol w="822827">
                  <a:extLst>
                    <a:ext uri="{9D8B030D-6E8A-4147-A177-3AD203B41FA5}">
                      <a16:colId xmlns:a16="http://schemas.microsoft.com/office/drawing/2014/main" val="3721315805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010360069"/>
                    </a:ext>
                  </a:extLst>
                </a:gridCol>
              </a:tblGrid>
              <a:tr h="388579">
                <a:tc>
                  <a:txBody>
                    <a:bodyPr/>
                    <a:lstStyle/>
                    <a:p>
                      <a:r>
                        <a:rPr lang="en-US" sz="1100" dirty="0"/>
                        <a:t>pKa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Predicted pKa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Experimental pKa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269442"/>
                  </a:ext>
                </a:extLst>
              </a:tr>
              <a:tr h="235923"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2.44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7483"/>
                  </a:ext>
                </a:extLst>
              </a:tr>
              <a:tr h="235923">
                <a:tc>
                  <a:txBody>
                    <a:bodyPr/>
                    <a:lstStyle/>
                    <a:p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11.44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9996456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DBA536BA-011A-4211-9AEF-8F10D37F73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728" y="2272936"/>
            <a:ext cx="2654304" cy="1826849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ADDADA4-9205-4637-B29D-C16A9B10DF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237323"/>
              </p:ext>
            </p:extLst>
          </p:nvPr>
        </p:nvGraphicFramePr>
        <p:xfrm>
          <a:off x="3410494" y="1601129"/>
          <a:ext cx="1905000" cy="2314575"/>
        </p:xfrm>
        <a:graphic>
          <a:graphicData uri="http://schemas.openxmlformats.org/drawingml/2006/table">
            <a:tbl>
              <a:tblPr/>
              <a:tblGrid>
                <a:gridCol w="635000">
                  <a:extLst>
                    <a:ext uri="{9D8B030D-6E8A-4147-A177-3AD203B41FA5}">
                      <a16:colId xmlns:a16="http://schemas.microsoft.com/office/drawing/2014/main" val="2365916896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362687673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4248296082"/>
                    </a:ext>
                  </a:extLst>
                </a:gridCol>
              </a:tblGrid>
              <a:tr h="200025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SAMPL8-20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0474589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Final pH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Conc. (mg/mL)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Log 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24560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0.087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-1.06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77086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3.1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0.035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-1.46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51695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6.3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0.021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-1.68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35216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7.2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0.022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-1.66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36788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7.8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0.022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-1.65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418798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8.9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0.024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-1.62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45822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0.025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-1.60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43547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10.0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0.033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-1.48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83308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11.4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0.043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-1.37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7598692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88E005DD-8C6F-41EA-81DF-51A2AE0617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713" r="8730"/>
          <a:stretch/>
        </p:blipFill>
        <p:spPr>
          <a:xfrm>
            <a:off x="5340036" y="1672045"/>
            <a:ext cx="3666806" cy="2442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1931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4A8F2-FE63-4868-8B79-FFA09EB3D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SAMPL8-21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609D6-9D87-4372-958F-FBB39654A22A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28</a:t>
            </a:fld>
            <a:endParaRPr lang="en-GB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500D6D2-56F4-458F-90B0-8DC4AD9688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8563858"/>
              </p:ext>
            </p:extLst>
          </p:nvPr>
        </p:nvGraphicFramePr>
        <p:xfrm>
          <a:off x="359151" y="1190625"/>
          <a:ext cx="2671431" cy="1076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4660">
                  <a:extLst>
                    <a:ext uri="{9D8B030D-6E8A-4147-A177-3AD203B41FA5}">
                      <a16:colId xmlns:a16="http://schemas.microsoft.com/office/drawing/2014/main" val="1477988633"/>
                    </a:ext>
                  </a:extLst>
                </a:gridCol>
                <a:gridCol w="859572">
                  <a:extLst>
                    <a:ext uri="{9D8B030D-6E8A-4147-A177-3AD203B41FA5}">
                      <a16:colId xmlns:a16="http://schemas.microsoft.com/office/drawing/2014/main" val="3721315805"/>
                    </a:ext>
                  </a:extLst>
                </a:gridCol>
                <a:gridCol w="1067199">
                  <a:extLst>
                    <a:ext uri="{9D8B030D-6E8A-4147-A177-3AD203B41FA5}">
                      <a16:colId xmlns:a16="http://schemas.microsoft.com/office/drawing/2014/main" val="1010360069"/>
                    </a:ext>
                  </a:extLst>
                </a:gridCol>
              </a:tblGrid>
              <a:tr h="502285">
                <a:tc>
                  <a:txBody>
                    <a:bodyPr/>
                    <a:lstStyle/>
                    <a:p>
                      <a:r>
                        <a:rPr lang="en-US" sz="1100" dirty="0"/>
                        <a:t>pKa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Predicted pKa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Experimental pKa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269442"/>
                  </a:ext>
                </a:extLst>
              </a:tr>
              <a:tr h="287020"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6.85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5.38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7483"/>
                  </a:ext>
                </a:extLst>
              </a:tr>
              <a:tr h="287020">
                <a:tc>
                  <a:txBody>
                    <a:bodyPr/>
                    <a:lstStyle/>
                    <a:p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9.44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612738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AD5FA86-1BC8-4C97-9B17-72FFC3F924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232017"/>
              </p:ext>
            </p:extLst>
          </p:nvPr>
        </p:nvGraphicFramePr>
        <p:xfrm>
          <a:off x="3147722" y="1629616"/>
          <a:ext cx="1905000" cy="2667000"/>
        </p:xfrm>
        <a:graphic>
          <a:graphicData uri="http://schemas.openxmlformats.org/drawingml/2006/table">
            <a:tbl>
              <a:tblPr/>
              <a:tblGrid>
                <a:gridCol w="635000">
                  <a:extLst>
                    <a:ext uri="{9D8B030D-6E8A-4147-A177-3AD203B41FA5}">
                      <a16:colId xmlns:a16="http://schemas.microsoft.com/office/drawing/2014/main" val="3546476738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1785137147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275561870"/>
                    </a:ext>
                  </a:extLst>
                </a:gridCol>
              </a:tblGrid>
              <a:tr h="19050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SAMPL8-21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353979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Final pH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Conc. (mg/mL)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Log 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82099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9.578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06786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3.948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0.60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46346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4.3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1.338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958353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0.267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-0.57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69928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0.110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-0.96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9094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0.071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-1.15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30722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0.092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-1.04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73366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-1.18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730276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-1.64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46637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-1.68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65775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-1.27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4312403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E8C797D7-096A-4DD7-8BC2-3F879055F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213" y="2396962"/>
            <a:ext cx="2117266" cy="189605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56B4F74-DA05-412C-B52C-706DFE596F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549" r="10261"/>
          <a:stretch/>
        </p:blipFill>
        <p:spPr>
          <a:xfrm>
            <a:off x="5143723" y="1724296"/>
            <a:ext cx="3850055" cy="2606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692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4A8F2-FE63-4868-8B79-FFA09EB3D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SAMPL8-22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609D6-9D87-4372-958F-FBB39654A22A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29</a:t>
            </a:fld>
            <a:endParaRPr lang="en-GB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500D6D2-56F4-458F-90B0-8DC4AD9688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9437597"/>
              </p:ext>
            </p:extLst>
          </p:nvPr>
        </p:nvGraphicFramePr>
        <p:xfrm>
          <a:off x="182802" y="1171031"/>
          <a:ext cx="2949200" cy="7905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7589">
                  <a:extLst>
                    <a:ext uri="{9D8B030D-6E8A-4147-A177-3AD203B41FA5}">
                      <a16:colId xmlns:a16="http://schemas.microsoft.com/office/drawing/2014/main" val="1477988633"/>
                    </a:ext>
                  </a:extLst>
                </a:gridCol>
                <a:gridCol w="837652">
                  <a:extLst>
                    <a:ext uri="{9D8B030D-6E8A-4147-A177-3AD203B41FA5}">
                      <a16:colId xmlns:a16="http://schemas.microsoft.com/office/drawing/2014/main" val="3721315805"/>
                    </a:ext>
                  </a:extLst>
                </a:gridCol>
                <a:gridCol w="1143959">
                  <a:extLst>
                    <a:ext uri="{9D8B030D-6E8A-4147-A177-3AD203B41FA5}">
                      <a16:colId xmlns:a16="http://schemas.microsoft.com/office/drawing/2014/main" val="1010360069"/>
                    </a:ext>
                  </a:extLst>
                </a:gridCol>
              </a:tblGrid>
              <a:tr h="503093">
                <a:tc>
                  <a:txBody>
                    <a:bodyPr/>
                    <a:lstStyle/>
                    <a:p>
                      <a:r>
                        <a:rPr lang="en-US" sz="1100" dirty="0"/>
                        <a:t>pKa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Predicted pKa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Experimental pKa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269442"/>
                  </a:ext>
                </a:extLst>
              </a:tr>
              <a:tr h="287482"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3.36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7483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BD031938-B448-439C-B471-28633631B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48" y="2374615"/>
            <a:ext cx="2902739" cy="1460060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D3D3EEE-43A2-4994-80FD-D7399389CB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432014"/>
              </p:ext>
            </p:extLst>
          </p:nvPr>
        </p:nvGraphicFramePr>
        <p:xfrm>
          <a:off x="3305992" y="1443445"/>
          <a:ext cx="1905000" cy="2270743"/>
        </p:xfrm>
        <a:graphic>
          <a:graphicData uri="http://schemas.openxmlformats.org/drawingml/2006/table">
            <a:tbl>
              <a:tblPr/>
              <a:tblGrid>
                <a:gridCol w="635000">
                  <a:extLst>
                    <a:ext uri="{9D8B030D-6E8A-4147-A177-3AD203B41FA5}">
                      <a16:colId xmlns:a16="http://schemas.microsoft.com/office/drawing/2014/main" val="1653869196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1039646924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407039485"/>
                    </a:ext>
                  </a:extLst>
                </a:gridCol>
              </a:tblGrid>
              <a:tr h="162196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SAMPL8-22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936068"/>
                  </a:ext>
                </a:extLst>
              </a:tr>
              <a:tr h="3243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Final pH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Conc. (mg/mL)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Log 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0236849"/>
                  </a:ext>
                </a:extLst>
              </a:tr>
              <a:tr h="1621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-1.63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8704749"/>
                  </a:ext>
                </a:extLst>
              </a:tr>
              <a:tr h="1621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3.3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-1.67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7128931"/>
                  </a:ext>
                </a:extLst>
              </a:tr>
              <a:tr h="1621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-1.86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662299"/>
                  </a:ext>
                </a:extLst>
              </a:tr>
              <a:tr h="1621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-1.92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1344495"/>
                  </a:ext>
                </a:extLst>
              </a:tr>
              <a:tr h="1621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-2.01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6232532"/>
                  </a:ext>
                </a:extLst>
              </a:tr>
              <a:tr h="1621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-1.96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8936267"/>
                  </a:ext>
                </a:extLst>
              </a:tr>
              <a:tr h="1621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-1.99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4998352"/>
                  </a:ext>
                </a:extLst>
              </a:tr>
              <a:tr h="1621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-2.00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4299498"/>
                  </a:ext>
                </a:extLst>
              </a:tr>
              <a:tr h="1621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0.009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-2.04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3243794"/>
                  </a:ext>
                </a:extLst>
              </a:tr>
              <a:tr h="1621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0.009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-2.03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3396939"/>
                  </a:ext>
                </a:extLst>
              </a:tr>
              <a:tr h="1621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11.3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0.009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-2.05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8839364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D69EF870-D3C6-4DBC-9B89-7248DD3F2F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952" r="7811"/>
          <a:stretch/>
        </p:blipFill>
        <p:spPr>
          <a:xfrm>
            <a:off x="5323115" y="1430383"/>
            <a:ext cx="3729446" cy="244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054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B8FD0F-8A8E-4C26-8C05-D2AA03DDDCD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9152" y="567823"/>
            <a:ext cx="7578000" cy="276999"/>
          </a:xfrm>
        </p:spPr>
        <p:txBody>
          <a:bodyPr/>
          <a:lstStyle/>
          <a:p>
            <a:r>
              <a:rPr lang="en-US" dirty="0"/>
              <a:t>This is the completed list of compounds processed through Britton-Robinson pH solubility to determine pKa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98375BD-AB6D-4D08-AEEC-211CD3AAE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Completed pH Solubility Compounds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8E14D95-3C51-49FF-8759-965CAD7E23C6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3</a:t>
            </a:fld>
            <a:endParaRPr lang="en-GB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701426F-FFF9-48B0-B8F3-42923BF06A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8271306"/>
              </p:ext>
            </p:extLst>
          </p:nvPr>
        </p:nvGraphicFramePr>
        <p:xfrm>
          <a:off x="371475" y="1211262"/>
          <a:ext cx="6035856" cy="27535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8964">
                  <a:extLst>
                    <a:ext uri="{9D8B030D-6E8A-4147-A177-3AD203B41FA5}">
                      <a16:colId xmlns:a16="http://schemas.microsoft.com/office/drawing/2014/main" val="2815354374"/>
                    </a:ext>
                  </a:extLst>
                </a:gridCol>
                <a:gridCol w="1508964">
                  <a:extLst>
                    <a:ext uri="{9D8B030D-6E8A-4147-A177-3AD203B41FA5}">
                      <a16:colId xmlns:a16="http://schemas.microsoft.com/office/drawing/2014/main" val="2665233909"/>
                    </a:ext>
                  </a:extLst>
                </a:gridCol>
                <a:gridCol w="1508964">
                  <a:extLst>
                    <a:ext uri="{9D8B030D-6E8A-4147-A177-3AD203B41FA5}">
                      <a16:colId xmlns:a16="http://schemas.microsoft.com/office/drawing/2014/main" val="3363129903"/>
                    </a:ext>
                  </a:extLst>
                </a:gridCol>
                <a:gridCol w="1508964">
                  <a:extLst>
                    <a:ext uri="{9D8B030D-6E8A-4147-A177-3AD203B41FA5}">
                      <a16:colId xmlns:a16="http://schemas.microsoft.com/office/drawing/2014/main" val="3306675920"/>
                    </a:ext>
                  </a:extLst>
                </a:gridCol>
              </a:tblGrid>
              <a:tr h="2753519">
                <a:tc>
                  <a:txBody>
                    <a:bodyPr/>
                    <a:lstStyle/>
                    <a:p>
                      <a:pPr marL="0" indent="0">
                        <a:spcBef>
                          <a:spcPts val="300"/>
                        </a:spcBef>
                        <a:buFontTx/>
                        <a:buNone/>
                      </a:pPr>
                      <a:r>
                        <a:rPr lang="en-US" sz="10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</a:rPr>
                        <a:t>SAMPL Set 1</a:t>
                      </a:r>
                    </a:p>
                    <a:p>
                      <a:pPr marL="0" indent="0">
                        <a:spcBef>
                          <a:spcPts val="300"/>
                        </a:spcBef>
                        <a:buFontTx/>
                        <a:buNone/>
                      </a:pPr>
                      <a:endParaRPr lang="en-US" sz="10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</a:endParaRPr>
                    </a:p>
                    <a:p>
                      <a:pPr marL="0" indent="0">
                        <a:spcBef>
                          <a:spcPts val="300"/>
                        </a:spcBef>
                        <a:buFontTx/>
                        <a:buNone/>
                      </a:pPr>
                      <a:r>
                        <a:rPr lang="en-US" sz="10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</a:rPr>
                        <a:t>SAMPL8-1</a:t>
                      </a:r>
                    </a:p>
                    <a:p>
                      <a:pPr marL="0" indent="0">
                        <a:spcBef>
                          <a:spcPts val="300"/>
                        </a:spcBef>
                        <a:buFontTx/>
                        <a:buNone/>
                      </a:pPr>
                      <a:r>
                        <a:rPr lang="en-US" sz="10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</a:rPr>
                        <a:t>SAMPL8-2</a:t>
                      </a:r>
                    </a:p>
                    <a:p>
                      <a:pPr marL="0" indent="0">
                        <a:spcBef>
                          <a:spcPts val="300"/>
                        </a:spcBef>
                        <a:buFontTx/>
                        <a:buNone/>
                      </a:pPr>
                      <a:r>
                        <a:rPr lang="en-US" sz="10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</a:rPr>
                        <a:t>SAMPL8-3</a:t>
                      </a:r>
                    </a:p>
                    <a:p>
                      <a:pPr marL="0" indent="0">
                        <a:spcBef>
                          <a:spcPts val="300"/>
                        </a:spcBef>
                        <a:buFontTx/>
                        <a:buNone/>
                      </a:pPr>
                      <a:r>
                        <a:rPr lang="en-US" sz="10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</a:rPr>
                        <a:t>SAMPL8-4</a:t>
                      </a:r>
                    </a:p>
                    <a:p>
                      <a:pPr marL="0" indent="0">
                        <a:spcBef>
                          <a:spcPts val="300"/>
                        </a:spcBef>
                        <a:buFontTx/>
                        <a:buNone/>
                      </a:pPr>
                      <a:r>
                        <a:rPr lang="en-US" sz="10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</a:rPr>
                        <a:t>SAMPL8-5</a:t>
                      </a:r>
                    </a:p>
                    <a:p>
                      <a:pPr marL="0" indent="0">
                        <a:spcBef>
                          <a:spcPts val="300"/>
                        </a:spcBef>
                        <a:buFontTx/>
                        <a:buNone/>
                      </a:pPr>
                      <a:r>
                        <a:rPr lang="en-US" sz="10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</a:rPr>
                        <a:t>SAMPL8-6</a:t>
                      </a:r>
                    </a:p>
                    <a:p>
                      <a:pPr>
                        <a:spcBef>
                          <a:spcPts val="300"/>
                        </a:spcBef>
                        <a:buFontTx/>
                        <a:buNone/>
                      </a:pPr>
                      <a:endParaRPr lang="en-US" sz="10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</a:rPr>
                        <a:t>SAMPL Set 2</a:t>
                      </a:r>
                    </a:p>
                    <a:p>
                      <a:pPr marL="0" indent="0">
                        <a:spcBef>
                          <a:spcPts val="300"/>
                        </a:spcBef>
                        <a:buFontTx/>
                        <a:buNone/>
                      </a:pPr>
                      <a:endParaRPr lang="pt-BR" sz="10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</a:endParaRPr>
                    </a:p>
                    <a:p>
                      <a:pPr marL="0" indent="0">
                        <a:spcBef>
                          <a:spcPts val="300"/>
                        </a:spcBef>
                        <a:buFontTx/>
                        <a:buNone/>
                      </a:pPr>
                      <a:r>
                        <a:rPr lang="en-US" sz="10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</a:rPr>
                        <a:t>SAMPL8-7</a:t>
                      </a:r>
                      <a:r>
                        <a:rPr lang="pt-BR" sz="10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</a:rPr>
                        <a:t> </a:t>
                      </a:r>
                    </a:p>
                    <a:p>
                      <a:pPr marL="0" indent="0">
                        <a:spcBef>
                          <a:spcPts val="300"/>
                        </a:spcBef>
                        <a:buFontTx/>
                        <a:buNone/>
                      </a:pPr>
                      <a:r>
                        <a:rPr lang="en-US" sz="10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</a:rPr>
                        <a:t>SAMPL8-8</a:t>
                      </a:r>
                    </a:p>
                    <a:p>
                      <a:pPr marL="0" indent="0">
                        <a:spcBef>
                          <a:spcPts val="300"/>
                        </a:spcBef>
                        <a:buFontTx/>
                        <a:buNone/>
                      </a:pPr>
                      <a:r>
                        <a:rPr lang="en-US" sz="10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</a:rPr>
                        <a:t>SAMPL8-9</a:t>
                      </a:r>
                      <a:endParaRPr lang="pt-BR" sz="10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</a:endParaRPr>
                    </a:p>
                    <a:p>
                      <a:pPr marL="0" indent="0">
                        <a:spcBef>
                          <a:spcPts val="300"/>
                        </a:spcBef>
                        <a:buFontTx/>
                        <a:buNone/>
                      </a:pPr>
                      <a:r>
                        <a:rPr lang="en-US" sz="10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</a:rPr>
                        <a:t>SAMPL8-10</a:t>
                      </a:r>
                      <a:endParaRPr lang="pt-BR" sz="10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</a:endParaRPr>
                    </a:p>
                    <a:p>
                      <a:pPr marL="0" indent="0">
                        <a:spcBef>
                          <a:spcPts val="300"/>
                        </a:spcBef>
                        <a:buFontTx/>
                        <a:buNone/>
                      </a:pPr>
                      <a:r>
                        <a:rPr lang="en-US" sz="10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</a:rPr>
                        <a:t>SAMPL8-11</a:t>
                      </a:r>
                      <a:endParaRPr lang="pt-BR" sz="10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</a:endParaRPr>
                    </a:p>
                    <a:p>
                      <a:pPr marL="0" indent="0">
                        <a:spcBef>
                          <a:spcPts val="300"/>
                        </a:spcBef>
                        <a:buFontTx/>
                        <a:buNone/>
                      </a:pPr>
                      <a:r>
                        <a:rPr lang="en-US" sz="10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</a:rPr>
                        <a:t>SAMPL8-12</a:t>
                      </a:r>
                      <a:endParaRPr lang="pt-BR" sz="10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</a:endParaRPr>
                    </a:p>
                    <a:p>
                      <a:pPr>
                        <a:spcBef>
                          <a:spcPts val="300"/>
                        </a:spcBef>
                        <a:buFontTx/>
                        <a:buNone/>
                      </a:pPr>
                      <a:endParaRPr lang="en-US" sz="10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</a:rPr>
                        <a:t>SAMPL Set 3</a:t>
                      </a:r>
                    </a:p>
                    <a:p>
                      <a:pPr marL="0" indent="0">
                        <a:spcBef>
                          <a:spcPts val="300"/>
                        </a:spcBef>
                        <a:buFontTx/>
                        <a:buNone/>
                      </a:pPr>
                      <a:endParaRPr lang="pt-BR" sz="10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</a:endParaRPr>
                    </a:p>
                    <a:p>
                      <a:pPr marL="0" indent="0">
                        <a:spcBef>
                          <a:spcPts val="300"/>
                        </a:spcBef>
                        <a:buFontTx/>
                        <a:buNone/>
                      </a:pPr>
                      <a:r>
                        <a:rPr lang="en-US" sz="10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</a:rPr>
                        <a:t>SAMPL8-13</a:t>
                      </a:r>
                      <a:endParaRPr lang="pt-BR" sz="10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</a:endParaRPr>
                    </a:p>
                    <a:p>
                      <a:pPr marL="0" indent="0">
                        <a:spcBef>
                          <a:spcPts val="300"/>
                        </a:spcBef>
                        <a:buFontTx/>
                        <a:buNone/>
                      </a:pPr>
                      <a:r>
                        <a:rPr lang="en-US" sz="10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</a:rPr>
                        <a:t>SAMPL8-14</a:t>
                      </a:r>
                      <a:endParaRPr lang="pt-BR" sz="10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</a:endParaRPr>
                    </a:p>
                    <a:p>
                      <a:pPr marL="0" indent="0">
                        <a:spcBef>
                          <a:spcPts val="300"/>
                        </a:spcBef>
                        <a:buFontTx/>
                        <a:buNone/>
                      </a:pPr>
                      <a:r>
                        <a:rPr lang="en-US" sz="10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</a:rPr>
                        <a:t>SAMPL8-15</a:t>
                      </a:r>
                      <a:endParaRPr lang="pt-BR" sz="10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</a:endParaRPr>
                    </a:p>
                    <a:p>
                      <a:pPr marL="0" indent="0">
                        <a:spcBef>
                          <a:spcPts val="300"/>
                        </a:spcBef>
                        <a:buFontTx/>
                        <a:buNone/>
                      </a:pPr>
                      <a:r>
                        <a:rPr lang="en-US" sz="10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</a:rPr>
                        <a:t>SAMPL8-16</a:t>
                      </a:r>
                      <a:endParaRPr lang="pt-BR" sz="10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</a:endParaRPr>
                    </a:p>
                    <a:p>
                      <a:pPr marL="0" indent="0">
                        <a:spcBef>
                          <a:spcPts val="300"/>
                        </a:spcBef>
                        <a:buFontTx/>
                        <a:buNone/>
                      </a:pPr>
                      <a:r>
                        <a:rPr lang="en-US" sz="10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</a:rPr>
                        <a:t>SAMPL8-17</a:t>
                      </a:r>
                      <a:endParaRPr lang="pt-BR" sz="10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</a:endParaRPr>
                    </a:p>
                    <a:p>
                      <a:pPr>
                        <a:spcBef>
                          <a:spcPts val="300"/>
                        </a:spcBef>
                        <a:buFontTx/>
                        <a:buNone/>
                      </a:pPr>
                      <a:endParaRPr lang="en-US" sz="10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</a:rPr>
                        <a:t>SAMPL Set 4</a:t>
                      </a:r>
                    </a:p>
                    <a:p>
                      <a:pPr>
                        <a:spcBef>
                          <a:spcPts val="300"/>
                        </a:spcBef>
                        <a:buFontTx/>
                        <a:buNone/>
                      </a:pPr>
                      <a:endParaRPr lang="en-US" sz="10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</a:endParaRPr>
                    </a:p>
                    <a:p>
                      <a:pPr>
                        <a:spcBef>
                          <a:spcPts val="300"/>
                        </a:spcBef>
                        <a:buFontTx/>
                        <a:buNone/>
                      </a:pPr>
                      <a:r>
                        <a:rPr lang="en-US" sz="10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</a:rPr>
                        <a:t>SAMPL8-18</a:t>
                      </a:r>
                    </a:p>
                    <a:p>
                      <a:pPr>
                        <a:spcBef>
                          <a:spcPts val="300"/>
                        </a:spcBef>
                        <a:buFontTx/>
                        <a:buNone/>
                      </a:pPr>
                      <a:r>
                        <a:rPr lang="en-US" sz="10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</a:rPr>
                        <a:t>SAMPL8-19</a:t>
                      </a:r>
                    </a:p>
                    <a:p>
                      <a:pPr>
                        <a:spcBef>
                          <a:spcPts val="300"/>
                        </a:spcBef>
                        <a:buFontTx/>
                        <a:buNone/>
                      </a:pPr>
                      <a:r>
                        <a:rPr lang="en-US" sz="10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</a:rPr>
                        <a:t>SAMPL8-20</a:t>
                      </a:r>
                    </a:p>
                    <a:p>
                      <a:pPr>
                        <a:spcBef>
                          <a:spcPts val="300"/>
                        </a:spcBef>
                        <a:buFontTx/>
                        <a:buNone/>
                      </a:pPr>
                      <a:r>
                        <a:rPr lang="en-US" sz="10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</a:rPr>
                        <a:t>SAMPL8-21</a:t>
                      </a:r>
                    </a:p>
                    <a:p>
                      <a:pPr>
                        <a:spcBef>
                          <a:spcPts val="300"/>
                        </a:spcBef>
                        <a:buFontTx/>
                        <a:buNone/>
                      </a:pPr>
                      <a:r>
                        <a:rPr lang="en-US" sz="10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</a:rPr>
                        <a:t>SAMPL8-22</a:t>
                      </a:r>
                    </a:p>
                    <a:p>
                      <a:pPr>
                        <a:spcBef>
                          <a:spcPts val="300"/>
                        </a:spcBef>
                        <a:buFontTx/>
                        <a:buNone/>
                      </a:pPr>
                      <a:r>
                        <a:rPr lang="en-US" sz="10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</a:rPr>
                        <a:t>SAMPL8-23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77495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29678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B2E19-901A-401E-9B9C-755AFBC49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SAMPL8-23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A0C53-A636-4BA5-84AA-DD44EEE6C228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30</a:t>
            </a:fld>
            <a:endParaRPr lang="en-GB" dirty="0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CCFFEA3B-8B24-4A6C-BC6D-6171BDF4CE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23" r="8176"/>
          <a:stretch/>
        </p:blipFill>
        <p:spPr bwMode="auto">
          <a:xfrm>
            <a:off x="5373034" y="1613262"/>
            <a:ext cx="3646870" cy="2416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89DF2B0-5990-4F34-9FF8-28046A11C1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02591"/>
              </p:ext>
            </p:extLst>
          </p:nvPr>
        </p:nvGraphicFramePr>
        <p:xfrm>
          <a:off x="359151" y="1159629"/>
          <a:ext cx="2917449" cy="1076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7172">
                  <a:extLst>
                    <a:ext uri="{9D8B030D-6E8A-4147-A177-3AD203B41FA5}">
                      <a16:colId xmlns:a16="http://schemas.microsoft.com/office/drawing/2014/main" val="1477988633"/>
                    </a:ext>
                  </a:extLst>
                </a:gridCol>
                <a:gridCol w="828634">
                  <a:extLst>
                    <a:ext uri="{9D8B030D-6E8A-4147-A177-3AD203B41FA5}">
                      <a16:colId xmlns:a16="http://schemas.microsoft.com/office/drawing/2014/main" val="3721315805"/>
                    </a:ext>
                  </a:extLst>
                </a:gridCol>
                <a:gridCol w="1131643">
                  <a:extLst>
                    <a:ext uri="{9D8B030D-6E8A-4147-A177-3AD203B41FA5}">
                      <a16:colId xmlns:a16="http://schemas.microsoft.com/office/drawing/2014/main" val="1010360069"/>
                    </a:ext>
                  </a:extLst>
                </a:gridCol>
              </a:tblGrid>
              <a:tr h="502285">
                <a:tc>
                  <a:txBody>
                    <a:bodyPr/>
                    <a:lstStyle/>
                    <a:p>
                      <a:r>
                        <a:rPr lang="en-US" sz="1100" dirty="0"/>
                        <a:t>pKa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Predicted pKa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Experimental pKa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269442"/>
                  </a:ext>
                </a:extLst>
              </a:tr>
              <a:tr h="287020"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7483"/>
                  </a:ext>
                </a:extLst>
              </a:tr>
              <a:tr h="287020">
                <a:tc>
                  <a:txBody>
                    <a:bodyPr/>
                    <a:lstStyle/>
                    <a:p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9.15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9.02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612738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F19F6929-ABB3-4484-B51C-0C615EE38C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629" y="2689904"/>
            <a:ext cx="2717276" cy="1188233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3A6A4ED-FC3E-4F2D-A7FA-1559B243AF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545660"/>
              </p:ext>
            </p:extLst>
          </p:nvPr>
        </p:nvGraphicFramePr>
        <p:xfrm>
          <a:off x="3541363" y="1425670"/>
          <a:ext cx="1747611" cy="2554047"/>
        </p:xfrm>
        <a:graphic>
          <a:graphicData uri="http://schemas.openxmlformats.org/drawingml/2006/table">
            <a:tbl>
              <a:tblPr/>
              <a:tblGrid>
                <a:gridCol w="582537">
                  <a:extLst>
                    <a:ext uri="{9D8B030D-6E8A-4147-A177-3AD203B41FA5}">
                      <a16:colId xmlns:a16="http://schemas.microsoft.com/office/drawing/2014/main" val="1578018961"/>
                    </a:ext>
                  </a:extLst>
                </a:gridCol>
                <a:gridCol w="582537">
                  <a:extLst>
                    <a:ext uri="{9D8B030D-6E8A-4147-A177-3AD203B41FA5}">
                      <a16:colId xmlns:a16="http://schemas.microsoft.com/office/drawing/2014/main" val="3024847874"/>
                    </a:ext>
                  </a:extLst>
                </a:gridCol>
                <a:gridCol w="582537">
                  <a:extLst>
                    <a:ext uri="{9D8B030D-6E8A-4147-A177-3AD203B41FA5}">
                      <a16:colId xmlns:a16="http://schemas.microsoft.com/office/drawing/2014/main" val="1047399735"/>
                    </a:ext>
                  </a:extLst>
                </a:gridCol>
              </a:tblGrid>
              <a:tr h="190196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SAMPL8-23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3959320"/>
                  </a:ext>
                </a:extLst>
              </a:tr>
              <a:tr h="37133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Final pH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Conc. (mg/mL)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Log 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0886950"/>
                  </a:ext>
                </a:extLst>
              </a:tr>
              <a:tr h="1811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1.729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9590243"/>
                  </a:ext>
                </a:extLst>
              </a:tr>
              <a:tr h="1811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0.527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-0.28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460283"/>
                  </a:ext>
                </a:extLst>
              </a:tr>
              <a:tr h="1811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0.383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-0.42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6037524"/>
                  </a:ext>
                </a:extLst>
              </a:tr>
              <a:tr h="1811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5.3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0.383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-0.42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2478540"/>
                  </a:ext>
                </a:extLst>
              </a:tr>
              <a:tr h="1811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0.388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-0.41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2628929"/>
                  </a:ext>
                </a:extLst>
              </a:tr>
              <a:tr h="1811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0.407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-0.39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6970673"/>
                  </a:ext>
                </a:extLst>
              </a:tr>
              <a:tr h="1811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0.423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-0.37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8982777"/>
                  </a:ext>
                </a:extLst>
              </a:tr>
              <a:tr h="1811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0.490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-0.31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7499212"/>
                  </a:ext>
                </a:extLst>
              </a:tr>
              <a:tr h="1811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9.3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1.028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0622490"/>
                  </a:ext>
                </a:extLst>
              </a:tr>
              <a:tr h="1811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1.704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1391202"/>
                  </a:ext>
                </a:extLst>
              </a:tr>
              <a:tr h="1811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4.671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0.67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49283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4435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B8FD0F-8A8E-4C26-8C05-D2AA03DDDCD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9152" y="567823"/>
            <a:ext cx="7578000" cy="276999"/>
          </a:xfrm>
        </p:spPr>
        <p:txBody>
          <a:bodyPr/>
          <a:lstStyle/>
          <a:p>
            <a:r>
              <a:rPr lang="en-US" dirty="0"/>
              <a:t>This is the completed list of compounds processed through Britton-Robinson pH solubility to determine pKa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98375BD-AB6D-4D08-AEEC-211CD3AAE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Completed pH Solubility Compounds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8E14D95-3C51-49FF-8759-965CAD7E23C6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4</a:t>
            </a:fld>
            <a:endParaRPr lang="en-GB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701426F-FFF9-48B0-B8F3-42923BF06A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9532104"/>
              </p:ext>
            </p:extLst>
          </p:nvPr>
        </p:nvGraphicFramePr>
        <p:xfrm>
          <a:off x="371474" y="1211262"/>
          <a:ext cx="6029324" cy="27535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7331">
                  <a:extLst>
                    <a:ext uri="{9D8B030D-6E8A-4147-A177-3AD203B41FA5}">
                      <a16:colId xmlns:a16="http://schemas.microsoft.com/office/drawing/2014/main" val="2815354374"/>
                    </a:ext>
                  </a:extLst>
                </a:gridCol>
                <a:gridCol w="1507331">
                  <a:extLst>
                    <a:ext uri="{9D8B030D-6E8A-4147-A177-3AD203B41FA5}">
                      <a16:colId xmlns:a16="http://schemas.microsoft.com/office/drawing/2014/main" val="2665233909"/>
                    </a:ext>
                  </a:extLst>
                </a:gridCol>
                <a:gridCol w="1507331">
                  <a:extLst>
                    <a:ext uri="{9D8B030D-6E8A-4147-A177-3AD203B41FA5}">
                      <a16:colId xmlns:a16="http://schemas.microsoft.com/office/drawing/2014/main" val="3363129903"/>
                    </a:ext>
                  </a:extLst>
                </a:gridCol>
                <a:gridCol w="1507331">
                  <a:extLst>
                    <a:ext uri="{9D8B030D-6E8A-4147-A177-3AD203B41FA5}">
                      <a16:colId xmlns:a16="http://schemas.microsoft.com/office/drawing/2014/main" val="3306675920"/>
                    </a:ext>
                  </a:extLst>
                </a:gridCol>
              </a:tblGrid>
              <a:tr h="2753519">
                <a:tc>
                  <a:txBody>
                    <a:bodyPr/>
                    <a:lstStyle/>
                    <a:p>
                      <a:pPr marL="0" indent="0">
                        <a:spcBef>
                          <a:spcPts val="300"/>
                        </a:spcBef>
                        <a:buFontTx/>
                        <a:buNone/>
                      </a:pPr>
                      <a:r>
                        <a:rPr lang="en-US" sz="10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</a:rPr>
                        <a:t>SAMPL Set 1</a:t>
                      </a:r>
                    </a:p>
                    <a:p>
                      <a:pPr marL="0" indent="0">
                        <a:spcBef>
                          <a:spcPts val="300"/>
                        </a:spcBef>
                        <a:buFontTx/>
                        <a:buNone/>
                      </a:pPr>
                      <a:endParaRPr lang="en-US" sz="10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</a:endParaRPr>
                    </a:p>
                    <a:p>
                      <a:pPr marL="0" indent="0">
                        <a:spcBef>
                          <a:spcPts val="300"/>
                        </a:spcBef>
                        <a:buFontTx/>
                        <a:buNone/>
                      </a:pPr>
                      <a:r>
                        <a:rPr lang="en-US" sz="10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</a:rPr>
                        <a:t>SAMPL8-1</a:t>
                      </a:r>
                    </a:p>
                    <a:p>
                      <a:pPr marL="0" indent="0">
                        <a:spcBef>
                          <a:spcPts val="300"/>
                        </a:spcBef>
                        <a:buFontTx/>
                        <a:buNone/>
                      </a:pPr>
                      <a:r>
                        <a:rPr lang="en-US" sz="10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</a:rPr>
                        <a:t>SAMPL8-2</a:t>
                      </a:r>
                    </a:p>
                    <a:p>
                      <a:pPr marL="0" indent="0">
                        <a:spcBef>
                          <a:spcPts val="300"/>
                        </a:spcBef>
                        <a:buFontTx/>
                        <a:buNone/>
                      </a:pPr>
                      <a:r>
                        <a:rPr lang="en-US" sz="10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</a:rPr>
                        <a:t>SAMPL8-3</a:t>
                      </a:r>
                    </a:p>
                    <a:p>
                      <a:pPr marL="0" indent="0">
                        <a:spcBef>
                          <a:spcPts val="300"/>
                        </a:spcBef>
                        <a:buFontTx/>
                        <a:buNone/>
                      </a:pPr>
                      <a:r>
                        <a:rPr lang="en-US" sz="10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</a:rPr>
                        <a:t>SAMPL8-4</a:t>
                      </a:r>
                    </a:p>
                    <a:p>
                      <a:pPr marL="0" indent="0">
                        <a:spcBef>
                          <a:spcPts val="300"/>
                        </a:spcBef>
                        <a:buFontTx/>
                        <a:buNone/>
                      </a:pPr>
                      <a:r>
                        <a:rPr lang="en-US" sz="10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</a:rPr>
                        <a:t>SAMPL8-5</a:t>
                      </a:r>
                    </a:p>
                    <a:p>
                      <a:pPr marL="0" indent="0">
                        <a:spcBef>
                          <a:spcPts val="300"/>
                        </a:spcBef>
                        <a:buFontTx/>
                        <a:buNone/>
                      </a:pPr>
                      <a:r>
                        <a:rPr lang="en-US" sz="10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</a:rPr>
                        <a:t>SAMPL8-6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buFontTx/>
                        <a:buNone/>
                      </a:pPr>
                      <a:endParaRPr lang="en-US" sz="10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buFontTx/>
                        <a:buNone/>
                      </a:pPr>
                      <a:endParaRPr lang="en-US" sz="10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buFontTx/>
                        <a:buNone/>
                      </a:pPr>
                      <a:endParaRPr lang="en-US" sz="10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77495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5152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4A8F2-FE63-4868-8B79-FFA09EB3D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SAMPL8-1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03D07-AD6E-4B56-A79F-6C7C8E850C1A}"/>
              </a:ext>
            </a:extLst>
          </p:cNvPr>
          <p:cNvSpPr>
            <a:spLocks noGrp="1"/>
          </p:cNvSpPr>
          <p:nvPr>
            <p:ph type="dt" sz="half" idx="28"/>
          </p:nvPr>
        </p:nvSpPr>
        <p:spPr/>
        <p:txBody>
          <a:bodyPr/>
          <a:lstStyle/>
          <a:p>
            <a:pPr algn="ctr"/>
            <a:r>
              <a:rPr lang="en-US" dirty="0"/>
              <a:t>*The compound appears to be amphoteric in nature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609D6-9D87-4372-958F-FBB39654A22A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5</a:t>
            </a:fld>
            <a:endParaRPr lang="en-GB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500D6D2-56F4-458F-90B0-8DC4AD9688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4356751"/>
              </p:ext>
            </p:extLst>
          </p:nvPr>
        </p:nvGraphicFramePr>
        <p:xfrm>
          <a:off x="312656" y="1213873"/>
          <a:ext cx="3096971" cy="7473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0198">
                  <a:extLst>
                    <a:ext uri="{9D8B030D-6E8A-4147-A177-3AD203B41FA5}">
                      <a16:colId xmlns:a16="http://schemas.microsoft.com/office/drawing/2014/main" val="1477988633"/>
                    </a:ext>
                  </a:extLst>
                </a:gridCol>
                <a:gridCol w="852407">
                  <a:extLst>
                    <a:ext uri="{9D8B030D-6E8A-4147-A177-3AD203B41FA5}">
                      <a16:colId xmlns:a16="http://schemas.microsoft.com/office/drawing/2014/main" val="3721315805"/>
                    </a:ext>
                  </a:extLst>
                </a:gridCol>
                <a:gridCol w="1224366">
                  <a:extLst>
                    <a:ext uri="{9D8B030D-6E8A-4147-A177-3AD203B41FA5}">
                      <a16:colId xmlns:a16="http://schemas.microsoft.com/office/drawing/2014/main" val="1010360069"/>
                    </a:ext>
                  </a:extLst>
                </a:gridCol>
              </a:tblGrid>
              <a:tr h="445110">
                <a:tc>
                  <a:txBody>
                    <a:bodyPr/>
                    <a:lstStyle/>
                    <a:p>
                      <a:r>
                        <a:rPr lang="en-US" sz="1100" dirty="0"/>
                        <a:t>pKa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Predicted pKa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Experimental pKa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269442"/>
                  </a:ext>
                </a:extLst>
              </a:tr>
              <a:tr h="302217"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2.54, 5.01*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7483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3646F286-54EF-40EE-9AD3-C1B95D67F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140" y="2572840"/>
            <a:ext cx="2261033" cy="12127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165E419-603B-431C-9218-95576F2D87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109"/>
          <a:stretch/>
        </p:blipFill>
        <p:spPr>
          <a:xfrm>
            <a:off x="5394961" y="1371600"/>
            <a:ext cx="3606433" cy="3108960"/>
          </a:xfrm>
          <a:prstGeom prst="rect">
            <a:avLst/>
          </a:prstGeom>
          <a:noFill/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4A94DA4-949F-4ACE-B5FC-9F3D5AEF34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405656"/>
              </p:ext>
            </p:extLst>
          </p:nvPr>
        </p:nvGraphicFramePr>
        <p:xfrm>
          <a:off x="3441490" y="2134587"/>
          <a:ext cx="1645920" cy="19297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869258533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830180269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4248635242"/>
                    </a:ext>
                  </a:extLst>
                </a:gridCol>
              </a:tblGrid>
              <a:tr h="18288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SAMPL8-1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19004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Final pH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Conc. (mg/mL)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Log C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234378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2.0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0.042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-1.38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5586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3.0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0.020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-1.70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586142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4.2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0.014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-1.85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268821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4.8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0.010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-2.00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117073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6.1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0.111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-0.95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8257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7.0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0.933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-0.03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77533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7.3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1.970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735201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7.3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3.848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0.59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26280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7613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4A8F2-FE63-4868-8B79-FFA09EB3D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SAMPL8-2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609D6-9D87-4372-958F-FBB39654A22A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6</a:t>
            </a:fld>
            <a:endParaRPr lang="en-GB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500D6D2-56F4-458F-90B0-8DC4AD9688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659833"/>
              </p:ext>
            </p:extLst>
          </p:nvPr>
        </p:nvGraphicFramePr>
        <p:xfrm>
          <a:off x="320406" y="1221622"/>
          <a:ext cx="3329446" cy="7776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442">
                  <a:extLst>
                    <a:ext uri="{9D8B030D-6E8A-4147-A177-3AD203B41FA5}">
                      <a16:colId xmlns:a16="http://schemas.microsoft.com/office/drawing/2014/main" val="1477988633"/>
                    </a:ext>
                  </a:extLst>
                </a:gridCol>
                <a:gridCol w="1100380">
                  <a:extLst>
                    <a:ext uri="{9D8B030D-6E8A-4147-A177-3AD203B41FA5}">
                      <a16:colId xmlns:a16="http://schemas.microsoft.com/office/drawing/2014/main" val="3721315805"/>
                    </a:ext>
                  </a:extLst>
                </a:gridCol>
                <a:gridCol w="1154624">
                  <a:extLst>
                    <a:ext uri="{9D8B030D-6E8A-4147-A177-3AD203B41FA5}">
                      <a16:colId xmlns:a16="http://schemas.microsoft.com/office/drawing/2014/main" val="1010360069"/>
                    </a:ext>
                  </a:extLst>
                </a:gridCol>
              </a:tblGrid>
              <a:tr h="438339">
                <a:tc>
                  <a:txBody>
                    <a:bodyPr/>
                    <a:lstStyle/>
                    <a:p>
                      <a:r>
                        <a:rPr lang="en-US" sz="1100" dirty="0"/>
                        <a:t>pKa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Predicted pKa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Experimental pKa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269442"/>
                  </a:ext>
                </a:extLst>
              </a:tr>
              <a:tr h="339320"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4.41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7483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23487993-5EC0-45C0-AEDE-A6C1F6E40C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743" y="2069024"/>
            <a:ext cx="2391581" cy="1397232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2">
                  <a:lumMod val="20000"/>
                  <a:lumOff val="80000"/>
                </a:schemeClr>
              </a:gs>
            </a:gsLst>
            <a:lin ang="5400000" scaled="1"/>
          </a:gradFill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92D3234-79D3-42CD-BF4B-A2F6C3E1F4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827"/>
          <a:stretch/>
        </p:blipFill>
        <p:spPr>
          <a:xfrm>
            <a:off x="5394961" y="1260566"/>
            <a:ext cx="3494817" cy="3219994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9758100-2A88-43A0-AD72-6239FE57D8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5559724"/>
              </p:ext>
            </p:extLst>
          </p:nvPr>
        </p:nvGraphicFramePr>
        <p:xfrm>
          <a:off x="3069310" y="2135686"/>
          <a:ext cx="1905000" cy="1676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35000">
                  <a:extLst>
                    <a:ext uri="{9D8B030D-6E8A-4147-A177-3AD203B41FA5}">
                      <a16:colId xmlns:a16="http://schemas.microsoft.com/office/drawing/2014/main" val="1329800863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58547930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986820505"/>
                    </a:ext>
                  </a:extLst>
                </a:gridCol>
              </a:tblGrid>
              <a:tr h="20955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SAMPL8-2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7941548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Final pH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Conc. (mg/mL)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Log C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033377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2.0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0.630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-0.20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896924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3.0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0.645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-0.19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893127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4.1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0.962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-0.02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52809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5.1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3.202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0.51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22592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5.3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6.187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0.79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22858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7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4A8F2-FE63-4868-8B79-FFA09EB3D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SAMPL8-3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03D07-AD6E-4B56-A79F-6C7C8E850C1A}"/>
              </a:ext>
            </a:extLst>
          </p:cNvPr>
          <p:cNvSpPr>
            <a:spLocks noGrp="1"/>
          </p:cNvSpPr>
          <p:nvPr>
            <p:ph type="dt" sz="half" idx="28"/>
          </p:nvPr>
        </p:nvSpPr>
        <p:spPr>
          <a:xfrm>
            <a:off x="2514965" y="4704001"/>
            <a:ext cx="3635012" cy="273844"/>
          </a:xfrm>
        </p:spPr>
        <p:txBody>
          <a:bodyPr/>
          <a:lstStyle/>
          <a:p>
            <a:pPr algn="ctr"/>
            <a:r>
              <a:rPr lang="en-US" dirty="0"/>
              <a:t>*Mono-acid Model was used and hence only a single pKa was computed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609D6-9D87-4372-958F-FBB39654A22A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7</a:t>
            </a:fld>
            <a:endParaRPr lang="en-GB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500D6D2-56F4-458F-90B0-8DC4AD9688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4755174"/>
              </p:ext>
            </p:extLst>
          </p:nvPr>
        </p:nvGraphicFramePr>
        <p:xfrm>
          <a:off x="351401" y="1113134"/>
          <a:ext cx="3174463" cy="9936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8944">
                  <a:extLst>
                    <a:ext uri="{9D8B030D-6E8A-4147-A177-3AD203B41FA5}">
                      <a16:colId xmlns:a16="http://schemas.microsoft.com/office/drawing/2014/main" val="1477988633"/>
                    </a:ext>
                  </a:extLst>
                </a:gridCol>
                <a:gridCol w="937647">
                  <a:extLst>
                    <a:ext uri="{9D8B030D-6E8A-4147-A177-3AD203B41FA5}">
                      <a16:colId xmlns:a16="http://schemas.microsoft.com/office/drawing/2014/main" val="3721315805"/>
                    </a:ext>
                  </a:extLst>
                </a:gridCol>
                <a:gridCol w="1177872">
                  <a:extLst>
                    <a:ext uri="{9D8B030D-6E8A-4147-A177-3AD203B41FA5}">
                      <a16:colId xmlns:a16="http://schemas.microsoft.com/office/drawing/2014/main" val="1010360069"/>
                    </a:ext>
                  </a:extLst>
                </a:gridCol>
              </a:tblGrid>
              <a:tr h="475442">
                <a:tc>
                  <a:txBody>
                    <a:bodyPr/>
                    <a:lstStyle/>
                    <a:p>
                      <a:r>
                        <a:rPr lang="en-US" sz="1100" dirty="0"/>
                        <a:t>pKa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Predicted pKa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Experimental pKa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269442"/>
                  </a:ext>
                </a:extLst>
              </a:tr>
              <a:tr h="216976"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7483"/>
                  </a:ext>
                </a:extLst>
              </a:tr>
              <a:tr h="222741">
                <a:tc>
                  <a:txBody>
                    <a:bodyPr/>
                    <a:lstStyle/>
                    <a:p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9.83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N/A*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938872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13A3F5A8-D91D-4297-AF06-AACF9DC7A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955" y="2177510"/>
            <a:ext cx="2741906" cy="15047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6DB7F6A-10A6-482A-9DE5-A3FB036011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959"/>
          <a:stretch/>
        </p:blipFill>
        <p:spPr>
          <a:xfrm>
            <a:off x="5391592" y="1352006"/>
            <a:ext cx="3719796" cy="2945674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ACAA47A-C6DF-40A7-9426-F1C2AB5478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6910578"/>
              </p:ext>
            </p:extLst>
          </p:nvPr>
        </p:nvGraphicFramePr>
        <p:xfrm>
          <a:off x="3232043" y="2177499"/>
          <a:ext cx="1905000" cy="2095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35000">
                  <a:extLst>
                    <a:ext uri="{9D8B030D-6E8A-4147-A177-3AD203B41FA5}">
                      <a16:colId xmlns:a16="http://schemas.microsoft.com/office/drawing/2014/main" val="2420793280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1729362006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506926199"/>
                    </a:ext>
                  </a:extLst>
                </a:gridCol>
              </a:tblGrid>
              <a:tr h="20955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SAMPL8-3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0586159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Final pH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Conc. (mg/mL)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Log C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283521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2.0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0.011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-1.96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688566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3.0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0.012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-1.92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627906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4.2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0.029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-1.54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726767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5.8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0.149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-0.83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64132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5.8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0.950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-0.02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200810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6.4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4.360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0.64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237335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6.5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6.529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0.81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58189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520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4A8F2-FE63-4868-8B79-FFA09EB3D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SAMPL8-4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03D07-AD6E-4B56-A79F-6C7C8E850C1A}"/>
              </a:ext>
            </a:extLst>
          </p:cNvPr>
          <p:cNvSpPr>
            <a:spLocks noGrp="1"/>
          </p:cNvSpPr>
          <p:nvPr>
            <p:ph type="dt" sz="half" idx="28"/>
          </p:nvPr>
        </p:nvSpPr>
        <p:spPr>
          <a:xfrm>
            <a:off x="2514965" y="4704001"/>
            <a:ext cx="3635012" cy="273844"/>
          </a:xfrm>
        </p:spPr>
        <p:txBody>
          <a:bodyPr/>
          <a:lstStyle/>
          <a:p>
            <a:pPr algn="ctr"/>
            <a:r>
              <a:rPr lang="en-US" dirty="0"/>
              <a:t>*Mono-acid Model was used and hence only a single pKa was computed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609D6-9D87-4372-958F-FBB39654A22A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8</a:t>
            </a:fld>
            <a:endParaRPr lang="en-GB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500D6D2-56F4-458F-90B0-8DC4AD9688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9415175"/>
              </p:ext>
            </p:extLst>
          </p:nvPr>
        </p:nvGraphicFramePr>
        <p:xfrm>
          <a:off x="274320" y="1097280"/>
          <a:ext cx="3174463" cy="9936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8944">
                  <a:extLst>
                    <a:ext uri="{9D8B030D-6E8A-4147-A177-3AD203B41FA5}">
                      <a16:colId xmlns:a16="http://schemas.microsoft.com/office/drawing/2014/main" val="1477988633"/>
                    </a:ext>
                  </a:extLst>
                </a:gridCol>
                <a:gridCol w="937647">
                  <a:extLst>
                    <a:ext uri="{9D8B030D-6E8A-4147-A177-3AD203B41FA5}">
                      <a16:colId xmlns:a16="http://schemas.microsoft.com/office/drawing/2014/main" val="3721315805"/>
                    </a:ext>
                  </a:extLst>
                </a:gridCol>
                <a:gridCol w="1177872">
                  <a:extLst>
                    <a:ext uri="{9D8B030D-6E8A-4147-A177-3AD203B41FA5}">
                      <a16:colId xmlns:a16="http://schemas.microsoft.com/office/drawing/2014/main" val="1010360069"/>
                    </a:ext>
                  </a:extLst>
                </a:gridCol>
              </a:tblGrid>
              <a:tr h="475442">
                <a:tc>
                  <a:txBody>
                    <a:bodyPr/>
                    <a:lstStyle/>
                    <a:p>
                      <a:r>
                        <a:rPr lang="en-US" sz="1100" dirty="0"/>
                        <a:t>pKa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Predicted pKa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Experimental pKa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269442"/>
                  </a:ext>
                </a:extLst>
              </a:tr>
              <a:tr h="216976"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5.77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7483"/>
                  </a:ext>
                </a:extLst>
              </a:tr>
              <a:tr h="222741">
                <a:tc>
                  <a:txBody>
                    <a:bodyPr/>
                    <a:lstStyle/>
                    <a:p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12.25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N/A*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93887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7201EF0-4CD6-466C-9CFB-4DDEB41A6B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8236046"/>
              </p:ext>
            </p:extLst>
          </p:nvPr>
        </p:nvGraphicFramePr>
        <p:xfrm>
          <a:off x="3461658" y="1835332"/>
          <a:ext cx="1905000" cy="27241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35000">
                  <a:extLst>
                    <a:ext uri="{9D8B030D-6E8A-4147-A177-3AD203B41FA5}">
                      <a16:colId xmlns:a16="http://schemas.microsoft.com/office/drawing/2014/main" val="1412219945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755673707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3430050905"/>
                    </a:ext>
                  </a:extLst>
                </a:gridCol>
              </a:tblGrid>
              <a:tr h="20955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SAMPL8-4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796465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Final pH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Conc. (mg/mL)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Log C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51585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1.9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0.002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-2.70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887087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2.4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0.003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-2.52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875368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2.9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0.004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-2.40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322645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4.6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0.004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-2.40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014242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5.0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0.003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-2.52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425488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6.3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0.031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-1.51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24178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6.7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0.070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-1.15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449103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7.7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0.186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-0.73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296012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8.1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0.501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-0.30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377017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8.4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0.671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-0.17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8488365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7734D794-5D36-44F8-8C03-A1F16EC6F2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27"/>
          <a:stretch/>
        </p:blipFill>
        <p:spPr>
          <a:xfrm>
            <a:off x="457200" y="2103120"/>
            <a:ext cx="2236087" cy="2407086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E4F1D15-B3CD-46D4-84AE-8EF766218E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33"/>
          <a:stretch/>
        </p:blipFill>
        <p:spPr bwMode="auto">
          <a:xfrm>
            <a:off x="5394960" y="1600200"/>
            <a:ext cx="3698355" cy="224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5097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4A8F2-FE63-4868-8B79-FFA09EB3D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SAMPL8-5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609D6-9D87-4372-958F-FBB39654A22A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9</a:t>
            </a:fld>
            <a:endParaRPr lang="en-GB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500D6D2-56F4-458F-90B0-8DC4AD9688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8010815"/>
              </p:ext>
            </p:extLst>
          </p:nvPr>
        </p:nvGraphicFramePr>
        <p:xfrm>
          <a:off x="371182" y="1202656"/>
          <a:ext cx="2985629" cy="746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8432">
                  <a:extLst>
                    <a:ext uri="{9D8B030D-6E8A-4147-A177-3AD203B41FA5}">
                      <a16:colId xmlns:a16="http://schemas.microsoft.com/office/drawing/2014/main" val="1477988633"/>
                    </a:ext>
                  </a:extLst>
                </a:gridCol>
                <a:gridCol w="866520">
                  <a:extLst>
                    <a:ext uri="{9D8B030D-6E8A-4147-A177-3AD203B41FA5}">
                      <a16:colId xmlns:a16="http://schemas.microsoft.com/office/drawing/2014/main" val="3721315805"/>
                    </a:ext>
                  </a:extLst>
                </a:gridCol>
                <a:gridCol w="1230677">
                  <a:extLst>
                    <a:ext uri="{9D8B030D-6E8A-4147-A177-3AD203B41FA5}">
                      <a16:colId xmlns:a16="http://schemas.microsoft.com/office/drawing/2014/main" val="1010360069"/>
                    </a:ext>
                  </a:extLst>
                </a:gridCol>
              </a:tblGrid>
              <a:tr h="435679">
                <a:tc>
                  <a:txBody>
                    <a:bodyPr/>
                    <a:lstStyle/>
                    <a:p>
                      <a:r>
                        <a:rPr lang="en-US" sz="1100" dirty="0"/>
                        <a:t>pKa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Predicted pKa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Experimental pKa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269442"/>
                  </a:ext>
                </a:extLst>
              </a:tr>
              <a:tr h="310781"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3.92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7483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BE9997D1-79D4-4D2E-BA8C-D2E79DC44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770" y="2438440"/>
            <a:ext cx="1920420" cy="138776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5C54F95-53A0-4ADC-9AEF-8082D31330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906"/>
          <a:stretch/>
        </p:blipFill>
        <p:spPr>
          <a:xfrm>
            <a:off x="5381898" y="1365069"/>
            <a:ext cx="3738867" cy="3119280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04DD825-EC77-439B-B66A-B260CF3589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6002459"/>
              </p:ext>
            </p:extLst>
          </p:nvPr>
        </p:nvGraphicFramePr>
        <p:xfrm>
          <a:off x="3351371" y="2117743"/>
          <a:ext cx="1905000" cy="2095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35000">
                  <a:extLst>
                    <a:ext uri="{9D8B030D-6E8A-4147-A177-3AD203B41FA5}">
                      <a16:colId xmlns:a16="http://schemas.microsoft.com/office/drawing/2014/main" val="3430614639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1125139839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1985840483"/>
                    </a:ext>
                  </a:extLst>
                </a:gridCol>
              </a:tblGrid>
              <a:tr h="20955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SAMPL8-5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779151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Final pH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Conc. (mg/mL)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Log C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561577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2.4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0.001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-3.00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082649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4.4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0.002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-2.70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515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5.3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0.019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-1.72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68251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6.3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0.297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-0.53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2584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7.1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1.346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0.13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980197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7.6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5.591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0.75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282767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7.8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6.456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0.81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47325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4420305"/>
      </p:ext>
    </p:extLst>
  </p:cSld>
  <p:clrMapOvr>
    <a:masterClrMapping/>
  </p:clrMapOvr>
</p:sld>
</file>

<file path=ppt/theme/theme1.xml><?xml version="1.0" encoding="utf-8"?>
<a:theme xmlns:a="http://schemas.openxmlformats.org/drawingml/2006/main" name="GSK ">
  <a:themeElements>
    <a:clrScheme name="GSK 2017 4">
      <a:dk1>
        <a:srgbClr val="544F40"/>
      </a:dk1>
      <a:lt1>
        <a:srgbClr val="FFFFFF"/>
      </a:lt1>
      <a:dk2>
        <a:srgbClr val="15717D"/>
      </a:dk2>
      <a:lt2>
        <a:srgbClr val="F36633"/>
      </a:lt2>
      <a:accent1>
        <a:srgbClr val="F36633"/>
      </a:accent1>
      <a:accent2>
        <a:srgbClr val="544F40"/>
      </a:accent2>
      <a:accent3>
        <a:srgbClr val="008A00"/>
      </a:accent3>
      <a:accent4>
        <a:srgbClr val="BC1077"/>
      </a:accent4>
      <a:accent5>
        <a:srgbClr val="40488D"/>
      </a:accent5>
      <a:accent6>
        <a:srgbClr val="ED003C"/>
      </a:accent6>
      <a:hlink>
        <a:srgbClr val="F36633"/>
      </a:hlink>
      <a:folHlink>
        <a:srgbClr val="F36633"/>
      </a:folHlink>
    </a:clrScheme>
    <a:fontScheme name="GS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  <a:headEnd/>
          <a:tailEnd/>
        </a:ln>
        <a:effectLst/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marL="180975" indent="-180975" eaLnBrk="0" fontAlgn="auto" hangingPunct="0">
          <a:spcBef>
            <a:spcPts val="0"/>
          </a:spcBef>
          <a:spcAft>
            <a:spcPts val="0"/>
          </a:spcAft>
          <a:buClr>
            <a:schemeClr val="bg1"/>
          </a:buClr>
          <a:buFont typeface="Arial" pitchFamily="34" charset="0"/>
          <a:buChar char="–"/>
          <a:defRPr sz="1200" b="1" kern="0" dirty="0" err="1" smtClean="0">
            <a:solidFill>
              <a:srgbClr val="FFFFFF"/>
            </a:solidFill>
            <a:latin typeface="Arial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marL="171450" indent="-171450">
          <a:buClr>
            <a:schemeClr val="tx1"/>
          </a:buClr>
          <a:buFont typeface="Arial" pitchFamily="34" charset="0"/>
          <a:buChar char="–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GSK_16x9 PowerPoint_V1_20170629" id="{B8F049B3-8A91-4FD3-B156-B44F80C0BC27}" vid="{B103CDC2-14D8-4A5C-86DD-96EA2A18BF3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31371</TotalTime>
  <Words>1631</Words>
  <Application>Microsoft Office PowerPoint</Application>
  <PresentationFormat>On-screen Show (16:9)</PresentationFormat>
  <Paragraphs>1024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3" baseType="lpstr">
      <vt:lpstr>Arial</vt:lpstr>
      <vt:lpstr>Calibri</vt:lpstr>
      <vt:lpstr>GSK </vt:lpstr>
      <vt:lpstr>SAMPL8 Challenge  MSKCC: Chodera, Isik UCI: Mobley, Bergazin  GSK: Bahr, Graves, Kenna, McQueen, Nandkeolyar, Nevins</vt:lpstr>
      <vt:lpstr>Aqueous Solubility</vt:lpstr>
      <vt:lpstr>List of Completed pH Solubility Compounds</vt:lpstr>
      <vt:lpstr>List of Completed pH Solubility Compounds</vt:lpstr>
      <vt:lpstr>SAMPL8-1</vt:lpstr>
      <vt:lpstr>SAMPL8-2</vt:lpstr>
      <vt:lpstr>SAMPL8-3</vt:lpstr>
      <vt:lpstr>SAMPL8-4</vt:lpstr>
      <vt:lpstr>SAMPL8-5</vt:lpstr>
      <vt:lpstr>SAMPL8-6</vt:lpstr>
      <vt:lpstr>List of Completed pH Solubility Compounds</vt:lpstr>
      <vt:lpstr>SAMPL8-7</vt:lpstr>
      <vt:lpstr>SAMPL8-8</vt:lpstr>
      <vt:lpstr>SAMPL8-9</vt:lpstr>
      <vt:lpstr>SAMPL8-10</vt:lpstr>
      <vt:lpstr>SAMPL8-11</vt:lpstr>
      <vt:lpstr>SAMPL8-12</vt:lpstr>
      <vt:lpstr>List of Completed pH Solubility Compounds</vt:lpstr>
      <vt:lpstr>SAMPL8-13</vt:lpstr>
      <vt:lpstr>SAMPL8-14</vt:lpstr>
      <vt:lpstr>SAMPL8-15</vt:lpstr>
      <vt:lpstr>SAMPL8-16</vt:lpstr>
      <vt:lpstr>SAMPL8-17</vt:lpstr>
      <vt:lpstr>List of Completed pH Solubility Compounds</vt:lpstr>
      <vt:lpstr>SAMPL8-18</vt:lpstr>
      <vt:lpstr>SAMPL8-19</vt:lpstr>
      <vt:lpstr>SAMPL8-20</vt:lpstr>
      <vt:lpstr>SAMPL8-21</vt:lpstr>
      <vt:lpstr>SAMPL8-22</vt:lpstr>
      <vt:lpstr>SAMPL8-23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 Meeting Update</dc:title>
  <dc:creator>matthew.n.bahr@gsk.com</dc:creator>
  <cp:lastModifiedBy>Matthew Bahr</cp:lastModifiedBy>
  <cp:revision>87</cp:revision>
  <dcterms:created xsi:type="dcterms:W3CDTF">2019-07-24T15:34:14Z</dcterms:created>
  <dcterms:modified xsi:type="dcterms:W3CDTF">2021-01-07T14:31:01Z</dcterms:modified>
</cp:coreProperties>
</file>