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66" r:id="rId2"/>
    <p:sldId id="267" r:id="rId3"/>
    <p:sldId id="268" r:id="rId4"/>
    <p:sldId id="329" r:id="rId5"/>
    <p:sldId id="285" r:id="rId6"/>
    <p:sldId id="308" r:id="rId7"/>
    <p:sldId id="286" r:id="rId8"/>
    <p:sldId id="284" r:id="rId9"/>
    <p:sldId id="330" r:id="rId10"/>
    <p:sldId id="332" r:id="rId11"/>
    <p:sldId id="307" r:id="rId12"/>
    <p:sldId id="310" r:id="rId13"/>
    <p:sldId id="311" r:id="rId14"/>
    <p:sldId id="331" r:id="rId15"/>
    <p:sldId id="322" r:id="rId16"/>
    <p:sldId id="321" r:id="rId17"/>
    <p:sldId id="319" r:id="rId18"/>
  </p:sldIdLst>
  <p:sldSz cx="9144000" cy="5143500" type="screen16x9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2">
          <p15:clr>
            <a:srgbClr val="A4A3A4"/>
          </p15:clr>
        </p15:guide>
        <p15:guide id="2" orient="horz" pos="2685">
          <p15:clr>
            <a:srgbClr val="A4A3A4"/>
          </p15:clr>
        </p15:guide>
        <p15:guide id="3" pos="2879">
          <p15:clr>
            <a:srgbClr val="A4A3A4"/>
          </p15:clr>
        </p15:guide>
        <p15:guide id="4" pos="3027">
          <p15:clr>
            <a:srgbClr val="A4A3A4"/>
          </p15:clr>
        </p15:guide>
        <p15:guide id="5" pos="5533">
          <p15:clr>
            <a:srgbClr val="A4A3A4"/>
          </p15:clr>
        </p15:guide>
        <p15:guide id="6" pos="2733">
          <p15:clr>
            <a:srgbClr val="A4A3A4"/>
          </p15:clr>
        </p15:guide>
        <p15:guide id="7" pos="2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A54"/>
    <a:srgbClr val="D5D1CE"/>
    <a:srgbClr val="FF008C"/>
    <a:srgbClr val="3A7013"/>
    <a:srgbClr val="E49B13"/>
    <a:srgbClr val="0ACEE8"/>
    <a:srgbClr val="9E00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23" autoAdjust="0"/>
    <p:restoredTop sz="94343" autoAdjust="0"/>
  </p:normalViewPr>
  <p:slideViewPr>
    <p:cSldViewPr snapToGrid="0" showGuides="1">
      <p:cViewPr varScale="1">
        <p:scale>
          <a:sx n="146" d="100"/>
          <a:sy n="146" d="100"/>
        </p:scale>
        <p:origin x="114" y="138"/>
      </p:cViewPr>
      <p:guideLst>
        <p:guide orient="horz" pos="752"/>
        <p:guide orient="horz" pos="2685"/>
        <p:guide pos="2879"/>
        <p:guide pos="3027"/>
        <p:guide pos="5533"/>
        <p:guide pos="2733"/>
        <p:guide pos="228"/>
      </p:guideLst>
    </p:cSldViewPr>
  </p:slideViewPr>
  <p:outlineViewPr>
    <p:cViewPr>
      <p:scale>
        <a:sx n="33" d="100"/>
        <a:sy n="33" d="100"/>
      </p:scale>
      <p:origin x="0" y="-132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A8971-52B8-4C5A-99D8-986A596F2912}" type="datetimeFigureOut">
              <a:rPr lang="en-GB" smtClean="0"/>
              <a:pPr/>
              <a:t>16/12/2020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B53C8-14E4-49A7-A1A5-3BF810B81EB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032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4"/>
          <a:stretch/>
        </p:blipFill>
        <p:spPr>
          <a:xfrm>
            <a:off x="0" y="1065924"/>
            <a:ext cx="4102298" cy="3827396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296521" y="2068940"/>
            <a:ext cx="2876985" cy="1000274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2600"/>
              </a:lnSpc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1" y="3427589"/>
            <a:ext cx="2554256" cy="492443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8" y="237109"/>
            <a:ext cx="1464646" cy="7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61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Widescreen (16x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1627200" y="1193800"/>
            <a:ext cx="5889600" cy="3312000"/>
          </a:xfrm>
          <a:prstGeom prst="rect">
            <a:avLst/>
          </a:prstGeo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widescreen (16x9) video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599322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Non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3" y="1193239"/>
            <a:ext cx="3979484" cy="331012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59152" y="288639"/>
            <a:ext cx="7577139" cy="338554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798800" y="1193799"/>
            <a:ext cx="3982697" cy="3309567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</p:spTree>
    <p:extLst>
      <p:ext uri="{BB962C8B-B14F-4D97-AF65-F5344CB8AC3E}">
        <p14:creationId xmlns:p14="http://schemas.microsoft.com/office/powerpoint/2010/main" val="41240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59152" y="288639"/>
            <a:ext cx="7577139" cy="338554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798800" y="1193799"/>
            <a:ext cx="3982697" cy="3309567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2" y="1190625"/>
            <a:ext cx="3986213" cy="3312741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0162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2" y="1190625"/>
            <a:ext cx="3986213" cy="3312741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Picture Placeholder 8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4798800" y="1190626"/>
            <a:ext cx="3996794" cy="1228724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798800" y="2517776"/>
            <a:ext cx="3996266" cy="253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35" name="Picture Placeholder 8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4798800" y="2922217"/>
            <a:ext cx="3996794" cy="1228724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4798800" y="4249367"/>
            <a:ext cx="3996266" cy="253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212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190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359152" y="4599183"/>
            <a:ext cx="842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223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HITE with ORAN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400110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2200" i="0">
                <a:solidFill>
                  <a:schemeClr val="bg2"/>
                </a:solidFill>
                <a:latin typeface="+mn-lt"/>
              </a:defRPr>
            </a:lvl1pPr>
            <a:lvl2pPr marL="271463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5334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8159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11049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2840385"/>
            <a:ext cx="8196702" cy="823302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lnSpc>
                <a:spcPts val="5700"/>
              </a:lnSpc>
              <a:spcAft>
                <a:spcPts val="0"/>
              </a:spcAft>
              <a:buNone/>
              <a:defRPr sz="5500" b="1">
                <a:solidFill>
                  <a:schemeClr val="bg2"/>
                </a:solidFill>
              </a:defRPr>
            </a:lvl1pPr>
            <a:lvl2pPr marL="271463" indent="0"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buNone/>
              <a:defRPr sz="2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Heading 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HITE with GRE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400110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2200" i="0">
                <a:solidFill>
                  <a:schemeClr val="tx1"/>
                </a:solidFill>
                <a:latin typeface="+mn-lt"/>
              </a:defRPr>
            </a:lvl1pPr>
            <a:lvl2pPr marL="271463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5334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8159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11049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2840385"/>
            <a:ext cx="8196702" cy="823302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lnSpc>
                <a:spcPts val="5700"/>
              </a:lnSpc>
              <a:spcAft>
                <a:spcPts val="0"/>
              </a:spcAft>
              <a:buNone/>
              <a:defRPr sz="5500" b="1">
                <a:solidFill>
                  <a:schemeClr val="tx1"/>
                </a:solidFill>
              </a:defRPr>
            </a:lvl1pPr>
            <a:lvl2pPr marL="271463" indent="0"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buNone/>
              <a:defRPr sz="2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Heading 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612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INNOVA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356840" y="2753758"/>
            <a:ext cx="7872760" cy="923330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lvl="0"/>
            <a:r>
              <a:rPr lang="en-US" dirty="0">
                <a:solidFill>
                  <a:schemeClr val="accent5"/>
                </a:solidFill>
              </a:rPr>
              <a:t>Innovation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0975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ERFORMANC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356840" y="2753758"/>
            <a:ext cx="7872760" cy="923330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marL="0" marR="0" lvl="0" indent="0" algn="l" defTabSz="914400" rtl="0" eaLnBrk="1" fontAlgn="auto" latinLnBrk="0" hangingPunct="1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US" dirty="0">
                <a:solidFill>
                  <a:schemeClr val="accent4"/>
                </a:solidFill>
              </a:rPr>
              <a:t>Pe</a:t>
            </a:r>
            <a:r>
              <a:rPr lang="en-US" spc="500" baseline="0" dirty="0">
                <a:solidFill>
                  <a:schemeClr val="accent4"/>
                </a:solidFill>
              </a:rPr>
              <a:t>r</a:t>
            </a:r>
            <a:r>
              <a:rPr lang="en-US" dirty="0">
                <a:solidFill>
                  <a:schemeClr val="accent4"/>
                </a:solidFill>
              </a:rPr>
              <a:t>formance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6520" y="2402365"/>
            <a:ext cx="5042395" cy="666849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2600"/>
              </a:lnSpc>
              <a:defRPr sz="2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heading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0" y="3427590"/>
            <a:ext cx="5042395" cy="338554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8" y="237109"/>
            <a:ext cx="1464646" cy="7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2209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TRUS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356840" y="2753758"/>
            <a:ext cx="7872760" cy="923330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lvl="0"/>
            <a:r>
              <a:rPr lang="en-US" dirty="0">
                <a:solidFill>
                  <a:schemeClr val="accent3"/>
                </a:solidFill>
              </a:rPr>
              <a:t>Trust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296521" y="1109709"/>
            <a:ext cx="5042394" cy="666849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2600"/>
              </a:lnSpc>
              <a:defRPr sz="2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heading style</a:t>
            </a:r>
            <a:endParaRPr lang="en-GB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0" y="2134932"/>
            <a:ext cx="5009911" cy="338554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8" y="237109"/>
            <a:ext cx="1464646" cy="7223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 noChangeAspect="1"/>
          </p:cNvSpPr>
          <p:nvPr>
            <p:ph sz="quarter" idx="12"/>
          </p:nvPr>
        </p:nvSpPr>
        <p:spPr>
          <a:xfrm>
            <a:off x="359152" y="1192388"/>
            <a:ext cx="8423275" cy="3070050"/>
          </a:xfrm>
          <a:prstGeom prst="rect">
            <a:avLst/>
          </a:prstGeom>
        </p:spPr>
        <p:txBody>
          <a:bodyPr l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9152" y="4322020"/>
            <a:ext cx="8424000" cy="123111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59152" y="288639"/>
            <a:ext cx="7577139" cy="338554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054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 noChangeAspect="1"/>
          </p:cNvSpPr>
          <p:nvPr>
            <p:ph sz="quarter" idx="19"/>
          </p:nvPr>
        </p:nvSpPr>
        <p:spPr>
          <a:xfrm>
            <a:off x="360000" y="1539685"/>
            <a:ext cx="8418513" cy="2729104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59152" y="1191711"/>
            <a:ext cx="8418513" cy="338554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9152" y="4322020"/>
            <a:ext cx="8424000" cy="123111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332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4229687"/>
            <a:ext cx="8424000" cy="215444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9" name="Title 18"/>
          <p:cNvSpPr>
            <a:spLocks noGrp="1"/>
          </p:cNvSpPr>
          <p:nvPr>
            <p:ph type="title" hasCustomPrompt="1"/>
          </p:nvPr>
        </p:nvSpPr>
        <p:spPr>
          <a:xfrm>
            <a:off x="360000" y="288639"/>
            <a:ext cx="7577139" cy="338554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12"/>
          <p:cNvSpPr>
            <a:spLocks noGrp="1" noChangeAspect="1"/>
          </p:cNvSpPr>
          <p:nvPr>
            <p:ph sz="quarter" idx="17"/>
          </p:nvPr>
        </p:nvSpPr>
        <p:spPr>
          <a:xfrm>
            <a:off x="360000" y="1192389"/>
            <a:ext cx="8423275" cy="3076400"/>
          </a:xfrm>
          <a:prstGeom prst="rect">
            <a:avLst/>
          </a:prstGeom>
        </p:spPr>
        <p:txBody>
          <a:bodyPr lIns="0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7225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 noChangeAspect="1"/>
          </p:cNvSpPr>
          <p:nvPr>
            <p:ph sz="quarter" idx="18"/>
          </p:nvPr>
        </p:nvSpPr>
        <p:spPr>
          <a:xfrm>
            <a:off x="4805363" y="1193800"/>
            <a:ext cx="3978275" cy="3065463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152" y="288639"/>
            <a:ext cx="7577139" cy="338554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59152" y="4229687"/>
            <a:ext cx="3979486" cy="215444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797217" y="4229687"/>
            <a:ext cx="3996000" cy="215444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7"/>
          </p:nvPr>
        </p:nvSpPr>
        <p:spPr>
          <a:xfrm>
            <a:off x="360000" y="1193800"/>
            <a:ext cx="3973875" cy="3065463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6052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360000" y="1194204"/>
            <a:ext cx="3973875" cy="338554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4805363" y="1194204"/>
            <a:ext cx="3978275" cy="24622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288639"/>
            <a:ext cx="7577139" cy="338554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7" name="Content Placeholder 11"/>
          <p:cNvSpPr>
            <a:spLocks noGrp="1" noChangeAspect="1"/>
          </p:cNvSpPr>
          <p:nvPr>
            <p:ph sz="quarter" idx="17"/>
          </p:nvPr>
        </p:nvSpPr>
        <p:spPr>
          <a:xfrm>
            <a:off x="360000" y="1516484"/>
            <a:ext cx="3973875" cy="2742779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13"/>
          <p:cNvSpPr>
            <a:spLocks noGrp="1" noChangeAspect="1"/>
          </p:cNvSpPr>
          <p:nvPr>
            <p:ph sz="quarter" idx="18"/>
          </p:nvPr>
        </p:nvSpPr>
        <p:spPr>
          <a:xfrm>
            <a:off x="4805363" y="1516484"/>
            <a:ext cx="3978275" cy="2745954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60000" y="4229687"/>
            <a:ext cx="3973875" cy="215444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798800" y="4229687"/>
            <a:ext cx="3984838" cy="215444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3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tandard (4x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2363400" y="1193800"/>
            <a:ext cx="4417200" cy="3311525"/>
          </a:xfrm>
          <a:prstGeom prst="rect">
            <a:avLst/>
          </a:prstGeo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Standard (4x3 video)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85134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9152" y="4704001"/>
            <a:ext cx="256502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53029" y="4704001"/>
            <a:ext cx="830123" cy="273844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59152" y="288639"/>
            <a:ext cx="7577139" cy="338554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2985247" y="4704001"/>
            <a:ext cx="3164730" cy="273844"/>
          </a:xfrm>
          <a:prstGeom prst="rect">
            <a:avLst/>
          </a:prstGeom>
        </p:spPr>
        <p:txBody>
          <a:bodyPr vert="horz" lIns="72000" tIns="0" rIns="72000" bIns="0" rtlCol="0" anchor="t" anchorCtr="1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59152" y="4599183"/>
            <a:ext cx="842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59152" y="1078541"/>
            <a:ext cx="84240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75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1" r:id="rId2"/>
    <p:sldLayoutId id="2147483759" r:id="rId3"/>
    <p:sldLayoutId id="2147483663" r:id="rId4"/>
    <p:sldLayoutId id="2147483665" r:id="rId5"/>
    <p:sldLayoutId id="2147483664" r:id="rId6"/>
    <p:sldLayoutId id="2147483668" r:id="rId7"/>
    <p:sldLayoutId id="2147483669" r:id="rId8"/>
    <p:sldLayoutId id="2147483670" r:id="rId9"/>
    <p:sldLayoutId id="2147483671" r:id="rId10"/>
    <p:sldLayoutId id="2147483730" r:id="rId11"/>
    <p:sldLayoutId id="2147483728" r:id="rId12"/>
    <p:sldLayoutId id="2147483673" r:id="rId13"/>
    <p:sldLayoutId id="2147483674" r:id="rId14"/>
    <p:sldLayoutId id="2147483675" r:id="rId15"/>
    <p:sldLayoutId id="2147483747" r:id="rId16"/>
    <p:sldLayoutId id="2147483760" r:id="rId17"/>
    <p:sldLayoutId id="2147483723" r:id="rId18"/>
    <p:sldLayoutId id="2147483724" r:id="rId19"/>
    <p:sldLayoutId id="2147483725" r:id="rId20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81088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62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0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7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4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726181" y="2455198"/>
            <a:ext cx="5337810" cy="2333972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</a:schemeClr>
                </a:solidFill>
              </a:rPr>
              <a:t>SAMPL8 Challenge</a:t>
            </a:r>
            <a:br>
              <a:rPr lang="en-GB" dirty="0">
                <a:solidFill>
                  <a:schemeClr val="tx1">
                    <a:lumMod val="75000"/>
                  </a:schemeClr>
                </a:solidFill>
              </a:rPr>
            </a:br>
            <a:br>
              <a:rPr lang="en-GB" dirty="0">
                <a:solidFill>
                  <a:schemeClr val="tx1">
                    <a:lumMod val="75000"/>
                  </a:schemeClr>
                </a:solidFill>
              </a:rPr>
            </a:br>
            <a:r>
              <a:rPr lang="en-GB" dirty="0">
                <a:solidFill>
                  <a:schemeClr val="tx1">
                    <a:lumMod val="75000"/>
                  </a:schemeClr>
                </a:solidFill>
              </a:rPr>
              <a:t>MSKCC: Chodera, Isik</a:t>
            </a:r>
            <a:br>
              <a:rPr lang="en-GB" dirty="0">
                <a:solidFill>
                  <a:schemeClr val="tx1">
                    <a:lumMod val="75000"/>
                  </a:schemeClr>
                </a:solidFill>
              </a:rPr>
            </a:br>
            <a:r>
              <a:rPr lang="en-GB" dirty="0">
                <a:solidFill>
                  <a:schemeClr val="tx1">
                    <a:lumMod val="75000"/>
                  </a:schemeClr>
                </a:solidFill>
              </a:rPr>
              <a:t>UCI: Mobley, Bergazin</a:t>
            </a:r>
            <a:br>
              <a:rPr lang="en-GB" dirty="0">
                <a:solidFill>
                  <a:schemeClr val="tx1">
                    <a:lumMod val="75000"/>
                  </a:schemeClr>
                </a:solidFill>
              </a:rPr>
            </a:br>
            <a:br>
              <a:rPr lang="en-GB" dirty="0">
                <a:solidFill>
                  <a:schemeClr val="tx1">
                    <a:lumMod val="75000"/>
                  </a:schemeClr>
                </a:solidFill>
              </a:rPr>
            </a:br>
            <a:r>
              <a:rPr lang="en-GB" dirty="0">
                <a:solidFill>
                  <a:schemeClr val="tx1">
                    <a:lumMod val="75000"/>
                  </a:schemeClr>
                </a:solidFill>
              </a:rPr>
              <a:t>GSK: Bahr, Nandkeolyar, Nevins, McQueen, Graves, Kenna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005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A8F2-FE63-4868-8B79-FFA09EB3D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152" y="288639"/>
            <a:ext cx="7577139" cy="369332"/>
          </a:xfrm>
        </p:spPr>
        <p:txBody>
          <a:bodyPr/>
          <a:lstStyle/>
          <a:p>
            <a:r>
              <a:rPr lang="en-US" sz="2400" dirty="0"/>
              <a:t>SAMPL8-10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609D6-9D87-4372-958F-FBB39654A22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10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E23E3D-C574-4669-A405-74355ABF5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2926080" cy="1242936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AA4F723-6B2F-4B56-B4E7-21FA0247C5E6}"/>
              </a:ext>
            </a:extLst>
          </p:cNvPr>
          <p:cNvSpPr txBox="1">
            <a:spLocks/>
          </p:cNvSpPr>
          <p:nvPr/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tIns="0"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None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1088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0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7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/>
              <a:t>Experimental pKa: 7.71</a:t>
            </a:r>
            <a:endParaRPr lang="en-US" sz="16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A4BC6BB-9C93-4AE4-BFAA-2DAF9C7F07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805855"/>
              </p:ext>
            </p:extLst>
          </p:nvPr>
        </p:nvGraphicFramePr>
        <p:xfrm>
          <a:off x="3870960" y="1353765"/>
          <a:ext cx="4885180" cy="298132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77036">
                  <a:extLst>
                    <a:ext uri="{9D8B030D-6E8A-4147-A177-3AD203B41FA5}">
                      <a16:colId xmlns:a16="http://schemas.microsoft.com/office/drawing/2014/main" val="1636644140"/>
                    </a:ext>
                  </a:extLst>
                </a:gridCol>
                <a:gridCol w="977036">
                  <a:extLst>
                    <a:ext uri="{9D8B030D-6E8A-4147-A177-3AD203B41FA5}">
                      <a16:colId xmlns:a16="http://schemas.microsoft.com/office/drawing/2014/main" val="2240884727"/>
                    </a:ext>
                  </a:extLst>
                </a:gridCol>
                <a:gridCol w="977036">
                  <a:extLst>
                    <a:ext uri="{9D8B030D-6E8A-4147-A177-3AD203B41FA5}">
                      <a16:colId xmlns:a16="http://schemas.microsoft.com/office/drawing/2014/main" val="142465650"/>
                    </a:ext>
                  </a:extLst>
                </a:gridCol>
                <a:gridCol w="977036">
                  <a:extLst>
                    <a:ext uri="{9D8B030D-6E8A-4147-A177-3AD203B41FA5}">
                      <a16:colId xmlns:a16="http://schemas.microsoft.com/office/drawing/2014/main" val="3232324778"/>
                    </a:ext>
                  </a:extLst>
                </a:gridCol>
                <a:gridCol w="977036">
                  <a:extLst>
                    <a:ext uri="{9D8B030D-6E8A-4147-A177-3AD203B41FA5}">
                      <a16:colId xmlns:a16="http://schemas.microsoft.com/office/drawing/2014/main" val="124858791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Combination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Solvent 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Phase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Concentration (mg/mL)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Distribution Coefficient 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866263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Octanol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Top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0.034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-0.6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861981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BR Buffer pH 3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Bottom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0.131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359592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Cyclohexane 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Top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Cannot compute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95216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BR Buffer pH 3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Bottom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0.181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264017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Ethyl Acetate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Top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0.096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315080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BR Buffer pH 3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Bottom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0.074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51544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Heptane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Top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0.016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-1.0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350406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BR Buffer pH 3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Bottom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0.169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354789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MEK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Top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0.097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876209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BR Buffer pH 3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Bottom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0.094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455874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TBME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Top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0.020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-0.9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027028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BR Buffer pH 3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Bottom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0.142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471707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Cyclohexane 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Top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Cannot compute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119973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DMF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Bottom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0.173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64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3246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F0042F-294A-4F4C-B4AF-F0E520FFB34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E554850-EBD1-4DF5-9A0B-CA1C0D0A0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152" y="288639"/>
            <a:ext cx="7577139" cy="369332"/>
          </a:xfrm>
        </p:spPr>
        <p:txBody>
          <a:bodyPr/>
          <a:lstStyle/>
          <a:p>
            <a:r>
              <a:rPr lang="en-US" sz="2400" dirty="0"/>
              <a:t>SAMPL8-7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FBA7CB1-0563-482D-92BE-7FF74FB2A028}"/>
              </a:ext>
            </a:extLst>
          </p:cNvPr>
          <p:cNvSpPr txBox="1">
            <a:spLocks/>
          </p:cNvSpPr>
          <p:nvPr/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tIns="0"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None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1088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0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7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/>
              <a:t>Experimental pKa: 6.63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6026AA6-6D8A-488C-A735-7D6072033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2926080" cy="1708856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819AF25-F5FF-4F5A-807C-A9832D8EEE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704779"/>
              </p:ext>
            </p:extLst>
          </p:nvPr>
        </p:nvGraphicFramePr>
        <p:xfrm>
          <a:off x="3870960" y="1353765"/>
          <a:ext cx="4885180" cy="3002661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77036">
                  <a:extLst>
                    <a:ext uri="{9D8B030D-6E8A-4147-A177-3AD203B41FA5}">
                      <a16:colId xmlns:a16="http://schemas.microsoft.com/office/drawing/2014/main" val="1636644140"/>
                    </a:ext>
                  </a:extLst>
                </a:gridCol>
                <a:gridCol w="977036">
                  <a:extLst>
                    <a:ext uri="{9D8B030D-6E8A-4147-A177-3AD203B41FA5}">
                      <a16:colId xmlns:a16="http://schemas.microsoft.com/office/drawing/2014/main" val="2240884727"/>
                    </a:ext>
                  </a:extLst>
                </a:gridCol>
                <a:gridCol w="977036">
                  <a:extLst>
                    <a:ext uri="{9D8B030D-6E8A-4147-A177-3AD203B41FA5}">
                      <a16:colId xmlns:a16="http://schemas.microsoft.com/office/drawing/2014/main" val="142465650"/>
                    </a:ext>
                  </a:extLst>
                </a:gridCol>
                <a:gridCol w="977036">
                  <a:extLst>
                    <a:ext uri="{9D8B030D-6E8A-4147-A177-3AD203B41FA5}">
                      <a16:colId xmlns:a16="http://schemas.microsoft.com/office/drawing/2014/main" val="3232324778"/>
                    </a:ext>
                  </a:extLst>
                </a:gridCol>
                <a:gridCol w="977036">
                  <a:extLst>
                    <a:ext uri="{9D8B030D-6E8A-4147-A177-3AD203B41FA5}">
                      <a16:colId xmlns:a16="http://schemas.microsoft.com/office/drawing/2014/main" val="1248587912"/>
                    </a:ext>
                  </a:extLst>
                </a:gridCol>
              </a:tblGrid>
              <a:tr h="192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Combination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Solvent 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Phase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Concentration (mg/mL)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Distribution Coefficient 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866263"/>
                  </a:ext>
                </a:extLst>
              </a:tr>
              <a:tr h="19202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Octanol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Top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0.008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-1.3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861981"/>
                  </a:ext>
                </a:extLst>
              </a:tr>
              <a:tr h="1920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BR Buffer pH 3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Bottom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0.154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359592"/>
                  </a:ext>
                </a:extLst>
              </a:tr>
              <a:tr h="19202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Cyclohexane 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Top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Cannot compute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952162"/>
                  </a:ext>
                </a:extLst>
              </a:tr>
              <a:tr h="1920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BR Buffer pH 3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Bottom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0.186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264017"/>
                  </a:ext>
                </a:extLst>
              </a:tr>
              <a:tr h="19202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Ethyl Acetate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Top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Cannot compute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315080"/>
                  </a:ext>
                </a:extLst>
              </a:tr>
              <a:tr h="1920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BR Buffer pH 3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Bottom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0.184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51544"/>
                  </a:ext>
                </a:extLst>
              </a:tr>
              <a:tr h="19202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Heptane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Top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Cannot compute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350406"/>
                  </a:ext>
                </a:extLst>
              </a:tr>
              <a:tr h="1920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BR Buffer pH 3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Bottom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0.179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354789"/>
                  </a:ext>
                </a:extLst>
              </a:tr>
              <a:tr h="19202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MEK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Top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0.048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-0.4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876209"/>
                  </a:ext>
                </a:extLst>
              </a:tr>
              <a:tr h="1920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BR Buffer pH 3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Bottom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0.128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455874"/>
                  </a:ext>
                </a:extLst>
              </a:tr>
              <a:tr h="19202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TBME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Top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Cannot compute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027028"/>
                  </a:ext>
                </a:extLst>
              </a:tr>
              <a:tr h="1920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BR Buffer pH 3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Bottom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0.179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471707"/>
                  </a:ext>
                </a:extLst>
              </a:tr>
              <a:tr h="19202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Cyclohexane 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Top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Cannot compute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119973"/>
                  </a:ext>
                </a:extLst>
              </a:tr>
              <a:tr h="1920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DMF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Bottom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0.174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64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578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F0042F-294A-4F4C-B4AF-F0E520FFB34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E554850-EBD1-4DF5-9A0B-CA1C0D0A0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152" y="288639"/>
            <a:ext cx="7577139" cy="369332"/>
          </a:xfrm>
        </p:spPr>
        <p:txBody>
          <a:bodyPr/>
          <a:lstStyle/>
          <a:p>
            <a:r>
              <a:rPr lang="en-US" sz="2400" dirty="0"/>
              <a:t>SAMPL8-9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FBA7CB1-0563-482D-92BE-7FF74FB2A028}"/>
              </a:ext>
            </a:extLst>
          </p:cNvPr>
          <p:cNvSpPr txBox="1">
            <a:spLocks/>
          </p:cNvSpPr>
          <p:nvPr/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tIns="0"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None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1088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0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7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/>
              <a:t>Experimental pKa: 6.08</a:t>
            </a:r>
          </a:p>
          <a:p>
            <a:endParaRPr lang="en-US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1CF592-7FA8-4AE5-9756-1BCD421D3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2926080" cy="2581833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48304FF-8AF7-4D55-BA74-6A3AD0A75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580123"/>
              </p:ext>
            </p:extLst>
          </p:nvPr>
        </p:nvGraphicFramePr>
        <p:xfrm>
          <a:off x="3870960" y="1353765"/>
          <a:ext cx="4885180" cy="298132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77036">
                  <a:extLst>
                    <a:ext uri="{9D8B030D-6E8A-4147-A177-3AD203B41FA5}">
                      <a16:colId xmlns:a16="http://schemas.microsoft.com/office/drawing/2014/main" val="1636644140"/>
                    </a:ext>
                  </a:extLst>
                </a:gridCol>
                <a:gridCol w="977036">
                  <a:extLst>
                    <a:ext uri="{9D8B030D-6E8A-4147-A177-3AD203B41FA5}">
                      <a16:colId xmlns:a16="http://schemas.microsoft.com/office/drawing/2014/main" val="2240884727"/>
                    </a:ext>
                  </a:extLst>
                </a:gridCol>
                <a:gridCol w="977036">
                  <a:extLst>
                    <a:ext uri="{9D8B030D-6E8A-4147-A177-3AD203B41FA5}">
                      <a16:colId xmlns:a16="http://schemas.microsoft.com/office/drawing/2014/main" val="142465650"/>
                    </a:ext>
                  </a:extLst>
                </a:gridCol>
                <a:gridCol w="977036">
                  <a:extLst>
                    <a:ext uri="{9D8B030D-6E8A-4147-A177-3AD203B41FA5}">
                      <a16:colId xmlns:a16="http://schemas.microsoft.com/office/drawing/2014/main" val="3232324778"/>
                    </a:ext>
                  </a:extLst>
                </a:gridCol>
                <a:gridCol w="977036">
                  <a:extLst>
                    <a:ext uri="{9D8B030D-6E8A-4147-A177-3AD203B41FA5}">
                      <a16:colId xmlns:a16="http://schemas.microsoft.com/office/drawing/2014/main" val="124858791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Combination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Solvent 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Phase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Concentration (mg/mL)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Distribution Coefficient 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866263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Octanol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Top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0.046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-0.1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861981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BR Buffer pH 3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Bottom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0.060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359592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Cyclohexane 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Top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Cannot compute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95216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BR Buffer pH 3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Bottom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0.176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264017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Ethyl Acetate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Top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0.019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-0.8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315080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BR Buffer pH 3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Bottom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0.124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51544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Heptane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Top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Cannot compute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350406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BR Buffer pH 3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Bottom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0.181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354789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MEK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Top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0.174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0.4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876209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BR Buffer pH 3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Bottom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0.064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455874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TBME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Top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Cannot compute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027028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BR Buffer pH 3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Bottom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0.184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471707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Cyclohexane 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Top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Cannot compute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119973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DMF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Bottom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0.143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64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4336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F0042F-294A-4F4C-B4AF-F0E520FFB34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E554850-EBD1-4DF5-9A0B-CA1C0D0A0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152" y="288639"/>
            <a:ext cx="7577139" cy="369332"/>
          </a:xfrm>
        </p:spPr>
        <p:txBody>
          <a:bodyPr/>
          <a:lstStyle/>
          <a:p>
            <a:r>
              <a:rPr lang="en-US" sz="2400" dirty="0"/>
              <a:t>SAMPL8-12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FBA7CB1-0563-482D-92BE-7FF74FB2A028}"/>
              </a:ext>
            </a:extLst>
          </p:cNvPr>
          <p:cNvSpPr txBox="1">
            <a:spLocks/>
          </p:cNvSpPr>
          <p:nvPr/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tIns="0"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None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1088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0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7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/>
              <a:t>Experimental pKa: 6.98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12CDC4E-3B0C-426A-9D1B-F9CAD5B34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2926080" cy="1972113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F7284D0-0D94-4DF0-A3E0-CB12C492EF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627257"/>
              </p:ext>
            </p:extLst>
          </p:nvPr>
        </p:nvGraphicFramePr>
        <p:xfrm>
          <a:off x="3870960" y="1353765"/>
          <a:ext cx="4885180" cy="298132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77036">
                  <a:extLst>
                    <a:ext uri="{9D8B030D-6E8A-4147-A177-3AD203B41FA5}">
                      <a16:colId xmlns:a16="http://schemas.microsoft.com/office/drawing/2014/main" val="1636644140"/>
                    </a:ext>
                  </a:extLst>
                </a:gridCol>
                <a:gridCol w="977036">
                  <a:extLst>
                    <a:ext uri="{9D8B030D-6E8A-4147-A177-3AD203B41FA5}">
                      <a16:colId xmlns:a16="http://schemas.microsoft.com/office/drawing/2014/main" val="2240884727"/>
                    </a:ext>
                  </a:extLst>
                </a:gridCol>
                <a:gridCol w="977036">
                  <a:extLst>
                    <a:ext uri="{9D8B030D-6E8A-4147-A177-3AD203B41FA5}">
                      <a16:colId xmlns:a16="http://schemas.microsoft.com/office/drawing/2014/main" val="142465650"/>
                    </a:ext>
                  </a:extLst>
                </a:gridCol>
                <a:gridCol w="977036">
                  <a:extLst>
                    <a:ext uri="{9D8B030D-6E8A-4147-A177-3AD203B41FA5}">
                      <a16:colId xmlns:a16="http://schemas.microsoft.com/office/drawing/2014/main" val="3232324778"/>
                    </a:ext>
                  </a:extLst>
                </a:gridCol>
                <a:gridCol w="977036">
                  <a:extLst>
                    <a:ext uri="{9D8B030D-6E8A-4147-A177-3AD203B41FA5}">
                      <a16:colId xmlns:a16="http://schemas.microsoft.com/office/drawing/2014/main" val="124858791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Combination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Solvent 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Phase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Concentration (mg/mL)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Distribution Coefficient 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866263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Octanol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Top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0.030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-0.7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861981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BR Buffer pH 3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Bottom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0.159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359592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Cyclohexane 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Top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Cannot compute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95216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BR Buffer pH 3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Bottom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0.164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264017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Ethyl Acetate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Top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0.006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-1.4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315080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BR Buffer pH 3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Bottom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0.145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51544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Heptane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Top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Cannot compute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350406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BR Buffer pH 3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Bottom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0.154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354789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MEK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Top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0.043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-0.4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876209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BR Buffer pH 3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Bottom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0.104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455874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TBME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Top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Cannot compute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027028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BR Buffer pH 3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Bottom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0.162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471707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Cyclohexane 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Top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Cannot compute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119973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DMF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Bottom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0.164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64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8731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8FD0F-8A8E-4C26-8C05-D2AA03DDDC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9152" y="567823"/>
            <a:ext cx="7578000" cy="276999"/>
          </a:xfrm>
        </p:spPr>
        <p:txBody>
          <a:bodyPr/>
          <a:lstStyle/>
          <a:p>
            <a:r>
              <a:rPr lang="en-US" dirty="0"/>
              <a:t>This is the completed list of compounds processed through Britton-Robinson pH solubility to determine </a:t>
            </a:r>
            <a:r>
              <a:rPr lang="en-US" dirty="0" err="1"/>
              <a:t>pKa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98375BD-AB6D-4D08-AEEC-211CD3AAE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Completed pH Solubility Compounds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8E14D95-3C51-49FF-8759-965CAD7E23C6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14</a:t>
            </a:fld>
            <a:endParaRPr lang="en-GB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701426F-FFF9-48B0-B8F3-42923BF06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253891"/>
              </p:ext>
            </p:extLst>
          </p:nvPr>
        </p:nvGraphicFramePr>
        <p:xfrm>
          <a:off x="371474" y="1211262"/>
          <a:ext cx="4521993" cy="2753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7331">
                  <a:extLst>
                    <a:ext uri="{9D8B030D-6E8A-4147-A177-3AD203B41FA5}">
                      <a16:colId xmlns:a16="http://schemas.microsoft.com/office/drawing/2014/main" val="2815354374"/>
                    </a:ext>
                  </a:extLst>
                </a:gridCol>
                <a:gridCol w="1507331">
                  <a:extLst>
                    <a:ext uri="{9D8B030D-6E8A-4147-A177-3AD203B41FA5}">
                      <a16:colId xmlns:a16="http://schemas.microsoft.com/office/drawing/2014/main" val="2665233909"/>
                    </a:ext>
                  </a:extLst>
                </a:gridCol>
                <a:gridCol w="1507331">
                  <a:extLst>
                    <a:ext uri="{9D8B030D-6E8A-4147-A177-3AD203B41FA5}">
                      <a16:colId xmlns:a16="http://schemas.microsoft.com/office/drawing/2014/main" val="3363129903"/>
                    </a:ext>
                  </a:extLst>
                </a:gridCol>
              </a:tblGrid>
              <a:tr h="2753519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buFontTx/>
                        <a:buNone/>
                      </a:pPr>
                      <a:endParaRPr lang="en-US" sz="10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buFontTx/>
                        <a:buNone/>
                      </a:pPr>
                      <a:endParaRPr lang="en-US" sz="10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SAMPL Set 3</a:t>
                      </a:r>
                    </a:p>
                    <a:p>
                      <a:pPr marL="0" indent="0">
                        <a:spcBef>
                          <a:spcPts val="300"/>
                        </a:spcBef>
                        <a:buFontTx/>
                        <a:buNone/>
                      </a:pPr>
                      <a:endParaRPr lang="pt-BR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indent="0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SAMPL8-17</a:t>
                      </a:r>
                      <a:endParaRPr lang="pt-BR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indent="0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SAMPL8-16</a:t>
                      </a:r>
                      <a:endParaRPr lang="pt-BR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indent="0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SAMPL8-14</a:t>
                      </a:r>
                      <a:endParaRPr lang="pt-BR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7749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3795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A8F2-FE63-4868-8B79-FFA09EB3D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152" y="288639"/>
            <a:ext cx="7577139" cy="307777"/>
          </a:xfrm>
        </p:spPr>
        <p:txBody>
          <a:bodyPr/>
          <a:lstStyle/>
          <a:p>
            <a:r>
              <a:rPr lang="en-US" sz="2000" dirty="0"/>
              <a:t>SAMPL8-17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609D6-9D87-4372-958F-FBB39654A22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15</a:t>
            </a:fld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D72B401-264E-4926-B06A-093C373CB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2926080" cy="2699361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6EBAE72-EF3B-41BA-BA40-DE8DD4E555ED}"/>
              </a:ext>
            </a:extLst>
          </p:cNvPr>
          <p:cNvSpPr txBox="1">
            <a:spLocks/>
          </p:cNvSpPr>
          <p:nvPr/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tIns="0"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None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1088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0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7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/>
              <a:t>Experimental pKa: 6.58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7611084-699A-47C7-BC84-CCB7EC989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129743"/>
              </p:ext>
            </p:extLst>
          </p:nvPr>
        </p:nvGraphicFramePr>
        <p:xfrm>
          <a:off x="3870960" y="1353765"/>
          <a:ext cx="4885180" cy="298132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77036">
                  <a:extLst>
                    <a:ext uri="{9D8B030D-6E8A-4147-A177-3AD203B41FA5}">
                      <a16:colId xmlns:a16="http://schemas.microsoft.com/office/drawing/2014/main" val="1636644140"/>
                    </a:ext>
                  </a:extLst>
                </a:gridCol>
                <a:gridCol w="977036">
                  <a:extLst>
                    <a:ext uri="{9D8B030D-6E8A-4147-A177-3AD203B41FA5}">
                      <a16:colId xmlns:a16="http://schemas.microsoft.com/office/drawing/2014/main" val="2240884727"/>
                    </a:ext>
                  </a:extLst>
                </a:gridCol>
                <a:gridCol w="977036">
                  <a:extLst>
                    <a:ext uri="{9D8B030D-6E8A-4147-A177-3AD203B41FA5}">
                      <a16:colId xmlns:a16="http://schemas.microsoft.com/office/drawing/2014/main" val="142465650"/>
                    </a:ext>
                  </a:extLst>
                </a:gridCol>
                <a:gridCol w="977036">
                  <a:extLst>
                    <a:ext uri="{9D8B030D-6E8A-4147-A177-3AD203B41FA5}">
                      <a16:colId xmlns:a16="http://schemas.microsoft.com/office/drawing/2014/main" val="3232324778"/>
                    </a:ext>
                  </a:extLst>
                </a:gridCol>
                <a:gridCol w="977036">
                  <a:extLst>
                    <a:ext uri="{9D8B030D-6E8A-4147-A177-3AD203B41FA5}">
                      <a16:colId xmlns:a16="http://schemas.microsoft.com/office/drawing/2014/main" val="124858791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Combination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Solvent 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Phase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Concentration (mg/mL)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Distribution Coefficient 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866263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Octanol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Top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Cannot compute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861981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BR Buffer pH 3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Bottom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0.129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359592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Cyclohexane 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Top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Cannot compute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95216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BR Buffer pH 3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Bottom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0.153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264017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Ethyl Acetate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Top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0.006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-1.4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315080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BR Buffer pH 3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Bottom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0.168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51544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Heptane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Top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Cannot compute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350406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BR Buffer pH 3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Bottom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0.168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354789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MEK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Top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0.022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-0.8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876209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BR Buffer pH 3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Bottom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0.145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455874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TBME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Top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Cannot compute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027028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BR Buffer pH 3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Bottom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0.176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471707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Cyclohexane 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Top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Cannot compute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119973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DMF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Bottom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0.157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64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4651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A8F2-FE63-4868-8B79-FFA09EB3D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152" y="288639"/>
            <a:ext cx="7577139" cy="307777"/>
          </a:xfrm>
        </p:spPr>
        <p:txBody>
          <a:bodyPr/>
          <a:lstStyle/>
          <a:p>
            <a:r>
              <a:rPr lang="en-US" sz="2000" dirty="0"/>
              <a:t>SAMPL8-16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609D6-9D87-4372-958F-FBB39654A22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16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C36BF6-BA80-4365-95CB-C672F2426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2926080" cy="970207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592F9DB-D899-4C85-9416-1BE0C516FE10}"/>
              </a:ext>
            </a:extLst>
          </p:cNvPr>
          <p:cNvSpPr txBox="1">
            <a:spLocks/>
          </p:cNvSpPr>
          <p:nvPr/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tIns="0"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None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1088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0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7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/>
              <a:t>Experimental pKa: 5.10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82AE147-8A7C-47E8-B5C4-A370CA35A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877117"/>
              </p:ext>
            </p:extLst>
          </p:nvPr>
        </p:nvGraphicFramePr>
        <p:xfrm>
          <a:off x="3870960" y="1353765"/>
          <a:ext cx="4885180" cy="298132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77036">
                  <a:extLst>
                    <a:ext uri="{9D8B030D-6E8A-4147-A177-3AD203B41FA5}">
                      <a16:colId xmlns:a16="http://schemas.microsoft.com/office/drawing/2014/main" val="1636644140"/>
                    </a:ext>
                  </a:extLst>
                </a:gridCol>
                <a:gridCol w="977036">
                  <a:extLst>
                    <a:ext uri="{9D8B030D-6E8A-4147-A177-3AD203B41FA5}">
                      <a16:colId xmlns:a16="http://schemas.microsoft.com/office/drawing/2014/main" val="2240884727"/>
                    </a:ext>
                  </a:extLst>
                </a:gridCol>
                <a:gridCol w="977036">
                  <a:extLst>
                    <a:ext uri="{9D8B030D-6E8A-4147-A177-3AD203B41FA5}">
                      <a16:colId xmlns:a16="http://schemas.microsoft.com/office/drawing/2014/main" val="142465650"/>
                    </a:ext>
                  </a:extLst>
                </a:gridCol>
                <a:gridCol w="977036">
                  <a:extLst>
                    <a:ext uri="{9D8B030D-6E8A-4147-A177-3AD203B41FA5}">
                      <a16:colId xmlns:a16="http://schemas.microsoft.com/office/drawing/2014/main" val="3232324778"/>
                    </a:ext>
                  </a:extLst>
                </a:gridCol>
                <a:gridCol w="977036">
                  <a:extLst>
                    <a:ext uri="{9D8B030D-6E8A-4147-A177-3AD203B41FA5}">
                      <a16:colId xmlns:a16="http://schemas.microsoft.com/office/drawing/2014/main" val="124858791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Combination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Solvent 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Phase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Concentration (mg/mL)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Distribution Coefficient 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866263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Octanol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Top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0.034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-0.4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861981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BR Buffer pH 3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Bottom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0.089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359592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Cyclohexane 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Top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Cannot compute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95216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BR Buffer pH 3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Bottom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0.167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264017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Ethyl Acetate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Top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0.032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-0.5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315080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BR Buffer pH 3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Bottom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0.105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51544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Heptane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Top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0.016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-1.0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350406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BR Buffer pH 3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Bottom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0.158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354789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MEK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Top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0.070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-0.3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876209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BR Buffer pH 3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Bottom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0.126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455874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TBME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Top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0.009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-1.2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027028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BR Buffer pH 3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Bottom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0.131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471707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Cyclohexane 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Top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0.008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-1.3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119973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DMF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Bottom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0.154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64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3307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A8F2-FE63-4868-8B79-FFA09EB3D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152" y="288639"/>
            <a:ext cx="7577139" cy="307777"/>
          </a:xfrm>
        </p:spPr>
        <p:txBody>
          <a:bodyPr/>
          <a:lstStyle/>
          <a:p>
            <a:r>
              <a:rPr lang="en-US" sz="2000" dirty="0"/>
              <a:t>SAMPL8-14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609D6-9D87-4372-958F-FBB39654A22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17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3E2C59-C80E-47FC-BD6F-AAFDD0EE1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2926080" cy="1794240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33D9ED9-977F-4628-A28F-353E0BC9850F}"/>
              </a:ext>
            </a:extLst>
          </p:cNvPr>
          <p:cNvSpPr txBox="1">
            <a:spLocks/>
          </p:cNvSpPr>
          <p:nvPr/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tIns="0"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None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1088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0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7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/>
              <a:t>Experimental pKa: 7.27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B7FFBB3-2A10-447C-9AF1-8D609E25F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102178"/>
              </p:ext>
            </p:extLst>
          </p:nvPr>
        </p:nvGraphicFramePr>
        <p:xfrm>
          <a:off x="3870960" y="1353765"/>
          <a:ext cx="4885180" cy="298132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77036">
                  <a:extLst>
                    <a:ext uri="{9D8B030D-6E8A-4147-A177-3AD203B41FA5}">
                      <a16:colId xmlns:a16="http://schemas.microsoft.com/office/drawing/2014/main" val="1636644140"/>
                    </a:ext>
                  </a:extLst>
                </a:gridCol>
                <a:gridCol w="977036">
                  <a:extLst>
                    <a:ext uri="{9D8B030D-6E8A-4147-A177-3AD203B41FA5}">
                      <a16:colId xmlns:a16="http://schemas.microsoft.com/office/drawing/2014/main" val="2240884727"/>
                    </a:ext>
                  </a:extLst>
                </a:gridCol>
                <a:gridCol w="977036">
                  <a:extLst>
                    <a:ext uri="{9D8B030D-6E8A-4147-A177-3AD203B41FA5}">
                      <a16:colId xmlns:a16="http://schemas.microsoft.com/office/drawing/2014/main" val="142465650"/>
                    </a:ext>
                  </a:extLst>
                </a:gridCol>
                <a:gridCol w="977036">
                  <a:extLst>
                    <a:ext uri="{9D8B030D-6E8A-4147-A177-3AD203B41FA5}">
                      <a16:colId xmlns:a16="http://schemas.microsoft.com/office/drawing/2014/main" val="3232324778"/>
                    </a:ext>
                  </a:extLst>
                </a:gridCol>
                <a:gridCol w="977036">
                  <a:extLst>
                    <a:ext uri="{9D8B030D-6E8A-4147-A177-3AD203B41FA5}">
                      <a16:colId xmlns:a16="http://schemas.microsoft.com/office/drawing/2014/main" val="124858791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Combination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Solvent 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Phase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Concentration (mg/mL)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Distribution Coefficient 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866263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Octanol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Top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0.012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-1.0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861981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BR Buffer pH 3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Bottom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0.115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359592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Cyclohexane 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Top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Cannot Compute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95216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BR Buffer pH 3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Bottom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0.248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264017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Ethyl Acetate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Top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0.026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-0.8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315080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BR Buffer pH 3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Bottom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0.172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51544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Heptane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Top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Cannot Compute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350406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BR Buffer pH 3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Bottom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0.222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354789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MEK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Top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0.161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0.1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876209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BR Buffer pH 3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Bottom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0.119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455874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TBME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Top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Cannot compute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027028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BR Buffer pH 3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Bottom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0.203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471707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Cyclohexane 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Top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Cannot compute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119973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DMF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Bottom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0.117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64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883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32A66-D963-4615-971C-C770F068F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520" y="2735789"/>
            <a:ext cx="5042395" cy="333425"/>
          </a:xfrm>
        </p:spPr>
        <p:txBody>
          <a:bodyPr/>
          <a:lstStyle/>
          <a:p>
            <a:r>
              <a:rPr lang="en-US" dirty="0"/>
              <a:t>Distribution Coefficients</a:t>
            </a:r>
          </a:p>
        </p:txBody>
      </p:sp>
    </p:spTree>
    <p:extLst>
      <p:ext uri="{BB962C8B-B14F-4D97-AF65-F5344CB8AC3E}">
        <p14:creationId xmlns:p14="http://schemas.microsoft.com/office/powerpoint/2010/main" val="1348612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8FD0F-8A8E-4C26-8C05-D2AA03DDDC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9152" y="567823"/>
            <a:ext cx="7578000" cy="276999"/>
          </a:xfrm>
        </p:spPr>
        <p:txBody>
          <a:bodyPr/>
          <a:lstStyle/>
          <a:p>
            <a:r>
              <a:rPr lang="en-US" dirty="0"/>
              <a:t>This is the completed list of compounds processed through automated distribution coefficient experiments to determine </a:t>
            </a:r>
            <a:r>
              <a:rPr lang="en-US" dirty="0" err="1"/>
              <a:t>LogD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98375BD-AB6D-4D08-AEEC-211CD3AAE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Completed Distribution Coefficient Compounds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8E14D95-3C51-49FF-8759-965CAD7E23C6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3</a:t>
            </a:fld>
            <a:endParaRPr lang="en-GB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701426F-FFF9-48B0-B8F3-42923BF06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901174"/>
              </p:ext>
            </p:extLst>
          </p:nvPr>
        </p:nvGraphicFramePr>
        <p:xfrm>
          <a:off x="371475" y="1211262"/>
          <a:ext cx="4526892" cy="2753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964">
                  <a:extLst>
                    <a:ext uri="{9D8B030D-6E8A-4147-A177-3AD203B41FA5}">
                      <a16:colId xmlns:a16="http://schemas.microsoft.com/office/drawing/2014/main" val="2815354374"/>
                    </a:ext>
                  </a:extLst>
                </a:gridCol>
                <a:gridCol w="1508964">
                  <a:extLst>
                    <a:ext uri="{9D8B030D-6E8A-4147-A177-3AD203B41FA5}">
                      <a16:colId xmlns:a16="http://schemas.microsoft.com/office/drawing/2014/main" val="2665233909"/>
                    </a:ext>
                  </a:extLst>
                </a:gridCol>
                <a:gridCol w="1508964">
                  <a:extLst>
                    <a:ext uri="{9D8B030D-6E8A-4147-A177-3AD203B41FA5}">
                      <a16:colId xmlns:a16="http://schemas.microsoft.com/office/drawing/2014/main" val="3363129903"/>
                    </a:ext>
                  </a:extLst>
                </a:gridCol>
              </a:tblGrid>
              <a:tr h="2753519">
                <a:tc>
                  <a:txBody>
                    <a:bodyPr/>
                    <a:lstStyle/>
                    <a:p>
                      <a:pPr marL="0" indent="0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SAMPL Set 1</a:t>
                      </a:r>
                    </a:p>
                    <a:p>
                      <a:pPr marL="0" indent="0">
                        <a:spcBef>
                          <a:spcPts val="300"/>
                        </a:spcBef>
                        <a:buFontTx/>
                        <a:buNone/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SAMPL8-5</a:t>
                      </a:r>
                    </a:p>
                    <a:p>
                      <a:pPr marL="0" indent="0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SAMPL8-1</a:t>
                      </a:r>
                    </a:p>
                    <a:p>
                      <a:pPr marL="0" indent="0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SAMPL8-6</a:t>
                      </a:r>
                    </a:p>
                    <a:p>
                      <a:pPr marL="0" indent="0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SAMPL8-3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SAMPL Set 2</a:t>
                      </a:r>
                    </a:p>
                    <a:p>
                      <a:pPr marL="0" indent="0">
                        <a:spcBef>
                          <a:spcPts val="300"/>
                        </a:spcBef>
                        <a:buFontTx/>
                        <a:buNone/>
                      </a:pPr>
                      <a:endParaRPr lang="pt-BR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indent="0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SAMPL8-10</a:t>
                      </a:r>
                      <a:endParaRPr lang="pt-BR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indent="0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SAMPL8-7</a:t>
                      </a:r>
                      <a:endParaRPr lang="pt-BR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indent="0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SAMPL8-9</a:t>
                      </a:r>
                      <a:endParaRPr lang="pt-BR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indent="0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SAMPL8-12</a:t>
                      </a:r>
                      <a:endParaRPr lang="pt-BR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SAMPL Set 3</a:t>
                      </a:r>
                    </a:p>
                    <a:p>
                      <a:pPr marL="0" indent="0">
                        <a:spcBef>
                          <a:spcPts val="300"/>
                        </a:spcBef>
                        <a:buFontTx/>
                        <a:buNone/>
                      </a:pPr>
                      <a:endParaRPr lang="pt-BR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indent="0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SAMPL8-17</a:t>
                      </a:r>
                      <a:endParaRPr lang="pt-BR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indent="0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SAMPL8-16</a:t>
                      </a:r>
                      <a:endParaRPr lang="pt-BR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indent="0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SAMPL8-14</a:t>
                      </a:r>
                      <a:endParaRPr lang="pt-BR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7749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2967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8FD0F-8A8E-4C26-8C05-D2AA03DDDC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9152" y="567823"/>
            <a:ext cx="7578000" cy="276999"/>
          </a:xfrm>
        </p:spPr>
        <p:txBody>
          <a:bodyPr/>
          <a:lstStyle/>
          <a:p>
            <a:r>
              <a:rPr lang="en-US" dirty="0"/>
              <a:t>This is the completed list of compounds processed through automated distribution coefficient experiments to determine </a:t>
            </a:r>
            <a:r>
              <a:rPr lang="en-US" dirty="0" err="1"/>
              <a:t>LogD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98375BD-AB6D-4D08-AEEC-211CD3AAE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Completed Distribution Coefficient Compounds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8E14D95-3C51-49FF-8759-965CAD7E23C6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4</a:t>
            </a:fld>
            <a:endParaRPr lang="en-GB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701426F-FFF9-48B0-B8F3-42923BF06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105433"/>
              </p:ext>
            </p:extLst>
          </p:nvPr>
        </p:nvGraphicFramePr>
        <p:xfrm>
          <a:off x="371474" y="1211262"/>
          <a:ext cx="4521993" cy="2753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7331">
                  <a:extLst>
                    <a:ext uri="{9D8B030D-6E8A-4147-A177-3AD203B41FA5}">
                      <a16:colId xmlns:a16="http://schemas.microsoft.com/office/drawing/2014/main" val="2815354374"/>
                    </a:ext>
                  </a:extLst>
                </a:gridCol>
                <a:gridCol w="1507331">
                  <a:extLst>
                    <a:ext uri="{9D8B030D-6E8A-4147-A177-3AD203B41FA5}">
                      <a16:colId xmlns:a16="http://schemas.microsoft.com/office/drawing/2014/main" val="2665233909"/>
                    </a:ext>
                  </a:extLst>
                </a:gridCol>
                <a:gridCol w="1507331">
                  <a:extLst>
                    <a:ext uri="{9D8B030D-6E8A-4147-A177-3AD203B41FA5}">
                      <a16:colId xmlns:a16="http://schemas.microsoft.com/office/drawing/2014/main" val="3363129903"/>
                    </a:ext>
                  </a:extLst>
                </a:gridCol>
              </a:tblGrid>
              <a:tr h="2753519">
                <a:tc>
                  <a:txBody>
                    <a:bodyPr/>
                    <a:lstStyle/>
                    <a:p>
                      <a:pPr marL="0" indent="0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SAMPL Set 1</a:t>
                      </a:r>
                    </a:p>
                    <a:p>
                      <a:pPr marL="0" indent="0">
                        <a:spcBef>
                          <a:spcPts val="300"/>
                        </a:spcBef>
                        <a:buFontTx/>
                        <a:buNone/>
                      </a:pPr>
                      <a:endParaRPr lang="en-US" sz="1000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SAMPL8-5</a:t>
                      </a:r>
                    </a:p>
                    <a:p>
                      <a:pPr marL="0" indent="0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SAMPL8-1</a:t>
                      </a:r>
                    </a:p>
                    <a:p>
                      <a:pPr marL="0" indent="0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SAMPL8-6</a:t>
                      </a:r>
                    </a:p>
                    <a:p>
                      <a:pPr marL="0" indent="0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SAMPL8-3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buFontTx/>
                        <a:buNone/>
                      </a:pPr>
                      <a:endParaRPr lang="en-US" sz="1000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buFontTx/>
                        <a:buNone/>
                      </a:pPr>
                      <a:endParaRPr lang="en-US" sz="1000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7749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5152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A8F2-FE63-4868-8B79-FFA09EB3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SAMPL8-5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609D6-9D87-4372-958F-FBB39654A22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5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9997D1-79D4-4D2E-BA8C-D2E79DC44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2926080" cy="2114488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BB49F30-0488-4F6A-93CC-BCCE917B01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427472"/>
              </p:ext>
            </p:extLst>
          </p:nvPr>
        </p:nvGraphicFramePr>
        <p:xfrm>
          <a:off x="3870960" y="1353765"/>
          <a:ext cx="4885180" cy="298284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77036">
                  <a:extLst>
                    <a:ext uri="{9D8B030D-6E8A-4147-A177-3AD203B41FA5}">
                      <a16:colId xmlns:a16="http://schemas.microsoft.com/office/drawing/2014/main" val="1636644140"/>
                    </a:ext>
                  </a:extLst>
                </a:gridCol>
                <a:gridCol w="977036">
                  <a:extLst>
                    <a:ext uri="{9D8B030D-6E8A-4147-A177-3AD203B41FA5}">
                      <a16:colId xmlns:a16="http://schemas.microsoft.com/office/drawing/2014/main" val="2240884727"/>
                    </a:ext>
                  </a:extLst>
                </a:gridCol>
                <a:gridCol w="977036">
                  <a:extLst>
                    <a:ext uri="{9D8B030D-6E8A-4147-A177-3AD203B41FA5}">
                      <a16:colId xmlns:a16="http://schemas.microsoft.com/office/drawing/2014/main" val="142465650"/>
                    </a:ext>
                  </a:extLst>
                </a:gridCol>
                <a:gridCol w="977036">
                  <a:extLst>
                    <a:ext uri="{9D8B030D-6E8A-4147-A177-3AD203B41FA5}">
                      <a16:colId xmlns:a16="http://schemas.microsoft.com/office/drawing/2014/main" val="3232324778"/>
                    </a:ext>
                  </a:extLst>
                </a:gridCol>
                <a:gridCol w="977036">
                  <a:extLst>
                    <a:ext uri="{9D8B030D-6E8A-4147-A177-3AD203B41FA5}">
                      <a16:colId xmlns:a16="http://schemas.microsoft.com/office/drawing/2014/main" val="124858791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Combination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Solvent 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Phase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Concentration (mg/mL)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Distribution Coefficient 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866263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Octanol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Top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0.013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-0.5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861981"/>
                  </a:ext>
                </a:extLst>
              </a:tr>
              <a:tr h="1920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BR Buffer pH 8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Bottom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0.039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359592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Cyclohexane 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Top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0.010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-1.1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95216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BR Buffer pH 8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Bottom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0.118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264017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Ethyl Acetate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Top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0.084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0.1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315080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BR Buffer pH 8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Bottom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0.063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51544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Heptane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Top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0.009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-1.2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350406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BR Buffer pH 8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Bottom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0.151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354789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MEK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Top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0.048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-0.4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876209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BR Buffer pH 8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Bottom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0.113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455874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TBME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Top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0.087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-0.0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027028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BR Buffer pH 8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Bottom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0.092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471707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Cyclohexane 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Top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0.000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Cannot compute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119973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DMF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Bottom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0.145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64756"/>
                  </a:ext>
                </a:extLst>
              </a:tr>
            </a:tbl>
          </a:graphicData>
        </a:graphic>
      </p:graphicFrame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06B4C6B-8E85-4468-AD82-7D7DD8B49CA1}"/>
              </a:ext>
            </a:extLst>
          </p:cNvPr>
          <p:cNvSpPr txBox="1">
            <a:spLocks/>
          </p:cNvSpPr>
          <p:nvPr/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tIns="0"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None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1088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0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7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/>
              <a:t>Experimental pKa: 3.92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15039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A8F2-FE63-4868-8B79-FFA09EB3D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152" y="288639"/>
            <a:ext cx="7577139" cy="369332"/>
          </a:xfrm>
        </p:spPr>
        <p:txBody>
          <a:bodyPr/>
          <a:lstStyle/>
          <a:p>
            <a:r>
              <a:rPr lang="en-US" sz="2400" dirty="0"/>
              <a:t>SAMPL8-1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24D9C-207D-49F0-82C6-65655862B812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>
          <a:xfrm>
            <a:off x="382012" y="1236901"/>
            <a:ext cx="3267968" cy="273844"/>
          </a:xfrm>
        </p:spPr>
        <p:txBody>
          <a:bodyPr/>
          <a:lstStyle/>
          <a:p>
            <a:r>
              <a:rPr lang="en-GB" dirty="0"/>
              <a:t>Compound is identified as a weak acid.  pH-solubility profile indication is that 5.01 is most likely the dominant pKa.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609D6-9D87-4372-958F-FBB39654A22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AA4F723-6B2F-4B56-B4E7-21FA0247C5E6}"/>
              </a:ext>
            </a:extLst>
          </p:cNvPr>
          <p:cNvSpPr txBox="1">
            <a:spLocks/>
          </p:cNvSpPr>
          <p:nvPr/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tIns="0"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None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1088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0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7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/>
              <a:t>Experimental pKa: 2.54, 5.01*</a:t>
            </a:r>
            <a:endParaRPr lang="en-US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3E4D25-EB51-443B-BA2D-419E65F46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2926080" cy="1569442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6ADE7D3-A98D-4E3A-A38E-0233AB896F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921110"/>
              </p:ext>
            </p:extLst>
          </p:nvPr>
        </p:nvGraphicFramePr>
        <p:xfrm>
          <a:off x="3870960" y="1353765"/>
          <a:ext cx="4885180" cy="298132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77036">
                  <a:extLst>
                    <a:ext uri="{9D8B030D-6E8A-4147-A177-3AD203B41FA5}">
                      <a16:colId xmlns:a16="http://schemas.microsoft.com/office/drawing/2014/main" val="1636644140"/>
                    </a:ext>
                  </a:extLst>
                </a:gridCol>
                <a:gridCol w="977036">
                  <a:extLst>
                    <a:ext uri="{9D8B030D-6E8A-4147-A177-3AD203B41FA5}">
                      <a16:colId xmlns:a16="http://schemas.microsoft.com/office/drawing/2014/main" val="2240884727"/>
                    </a:ext>
                  </a:extLst>
                </a:gridCol>
                <a:gridCol w="977036">
                  <a:extLst>
                    <a:ext uri="{9D8B030D-6E8A-4147-A177-3AD203B41FA5}">
                      <a16:colId xmlns:a16="http://schemas.microsoft.com/office/drawing/2014/main" val="142465650"/>
                    </a:ext>
                  </a:extLst>
                </a:gridCol>
                <a:gridCol w="977036">
                  <a:extLst>
                    <a:ext uri="{9D8B030D-6E8A-4147-A177-3AD203B41FA5}">
                      <a16:colId xmlns:a16="http://schemas.microsoft.com/office/drawing/2014/main" val="3232324778"/>
                    </a:ext>
                  </a:extLst>
                </a:gridCol>
                <a:gridCol w="977036">
                  <a:extLst>
                    <a:ext uri="{9D8B030D-6E8A-4147-A177-3AD203B41FA5}">
                      <a16:colId xmlns:a16="http://schemas.microsoft.com/office/drawing/2014/main" val="124858791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Combination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Solvent 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Phase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Concentration (mg/mL)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Distribution Coefficient 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866263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Octanol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Top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0.175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861981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BR Buffer pH 8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Bottom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0.030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359592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Cyclohexane 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Top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0.000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Cannot compute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95216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BR Buffer pH 8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Bottom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0.250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264017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Ethyl Acetate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Top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0.096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0.3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315080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BR Buffer pH 8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Bottom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0.051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51544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Heptane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Top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0.163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350406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BR Buffer pH 8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Bottom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0.158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354789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MEK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Top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0.045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-0.2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876209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BR Buffer pH 8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Bottom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0.066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455874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TBME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Top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0.066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0.1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027028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BR Buffer pH 8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Bottom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0.055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471707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Cyclohexane 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Top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0.028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-0.7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119973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DMF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Bottom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0.130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64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481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A8F2-FE63-4868-8B79-FFA09EB3D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152" y="288639"/>
            <a:ext cx="7577139" cy="307777"/>
          </a:xfrm>
        </p:spPr>
        <p:txBody>
          <a:bodyPr/>
          <a:lstStyle/>
          <a:p>
            <a:r>
              <a:rPr lang="en-US" sz="2000" dirty="0"/>
              <a:t>SAMPL8-6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609D6-9D87-4372-958F-FBB39654A22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7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D490BC-14E7-49C9-90DE-5F9B636E5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2926080" cy="1920897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AB90B99-41C9-438D-8D32-678F12BCF9E9}"/>
              </a:ext>
            </a:extLst>
          </p:cNvPr>
          <p:cNvSpPr txBox="1">
            <a:spLocks/>
          </p:cNvSpPr>
          <p:nvPr/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tIns="0"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None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1088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0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7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/>
              <a:t>Experimental pKa: 4.17</a:t>
            </a:r>
            <a:endParaRPr lang="en-US" sz="1600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D3E314E-6411-4F80-986D-36740AB39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880116"/>
              </p:ext>
            </p:extLst>
          </p:nvPr>
        </p:nvGraphicFramePr>
        <p:xfrm>
          <a:off x="3870960" y="1353765"/>
          <a:ext cx="4885180" cy="298132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77036">
                  <a:extLst>
                    <a:ext uri="{9D8B030D-6E8A-4147-A177-3AD203B41FA5}">
                      <a16:colId xmlns:a16="http://schemas.microsoft.com/office/drawing/2014/main" val="1636644140"/>
                    </a:ext>
                  </a:extLst>
                </a:gridCol>
                <a:gridCol w="977036">
                  <a:extLst>
                    <a:ext uri="{9D8B030D-6E8A-4147-A177-3AD203B41FA5}">
                      <a16:colId xmlns:a16="http://schemas.microsoft.com/office/drawing/2014/main" val="2240884727"/>
                    </a:ext>
                  </a:extLst>
                </a:gridCol>
                <a:gridCol w="977036">
                  <a:extLst>
                    <a:ext uri="{9D8B030D-6E8A-4147-A177-3AD203B41FA5}">
                      <a16:colId xmlns:a16="http://schemas.microsoft.com/office/drawing/2014/main" val="142465650"/>
                    </a:ext>
                  </a:extLst>
                </a:gridCol>
                <a:gridCol w="977036">
                  <a:extLst>
                    <a:ext uri="{9D8B030D-6E8A-4147-A177-3AD203B41FA5}">
                      <a16:colId xmlns:a16="http://schemas.microsoft.com/office/drawing/2014/main" val="3232324778"/>
                    </a:ext>
                  </a:extLst>
                </a:gridCol>
                <a:gridCol w="977036">
                  <a:extLst>
                    <a:ext uri="{9D8B030D-6E8A-4147-A177-3AD203B41FA5}">
                      <a16:colId xmlns:a16="http://schemas.microsoft.com/office/drawing/2014/main" val="124858791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Combination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Solvent 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Phase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Concentration (mg/mL)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Distribution Coefficient 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866263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Octanol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Top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0.035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-0.4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861981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BR Buffer pH 8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Bottom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0.083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359592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Cyclohexane 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Top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0.000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Cannot compute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95216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BR Buffer pH 8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Bottom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0.147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264017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Ethyl Acetate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Top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0.071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-0.1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315080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BR Buffer pH 8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Bottom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0.091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51544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Heptane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Top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0.000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Cannot compute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350406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BR Buffer pH 8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Bottom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0.159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354789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MEK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Top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0.040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-0.5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876209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BR Buffer pH 8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Bottom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0.121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455874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TBME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Top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0.067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-0.2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027028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BR Buffer pH 8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Bottom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0.107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471707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Cyclohexane 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Top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0.080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119973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DMF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Bottom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0.081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64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9551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A8F2-FE63-4868-8B79-FFA09EB3D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152" y="288639"/>
            <a:ext cx="7577139" cy="307777"/>
          </a:xfrm>
        </p:spPr>
        <p:txBody>
          <a:bodyPr/>
          <a:lstStyle/>
          <a:p>
            <a:r>
              <a:rPr lang="en-US" sz="2000" dirty="0"/>
              <a:t>SAMPL8-3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609D6-9D87-4372-958F-FBB39654A22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8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A3F5A8-D91D-4297-AF06-AACF9DC7A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2926080" cy="1605805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B76536F-FBBD-4381-A6CF-FD9C3F9CD234}"/>
              </a:ext>
            </a:extLst>
          </p:cNvPr>
          <p:cNvSpPr txBox="1">
            <a:spLocks/>
          </p:cNvSpPr>
          <p:nvPr/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tIns="0"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None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1088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0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7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0000" indent="-27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/>
              <a:t>Experimental pKa: 4.00</a:t>
            </a:r>
            <a:endParaRPr lang="en-US" sz="1600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858D925-B85D-4CBE-A986-EF1C5A6A0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701432"/>
              </p:ext>
            </p:extLst>
          </p:nvPr>
        </p:nvGraphicFramePr>
        <p:xfrm>
          <a:off x="3870960" y="1353765"/>
          <a:ext cx="4885180" cy="298132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77036">
                  <a:extLst>
                    <a:ext uri="{9D8B030D-6E8A-4147-A177-3AD203B41FA5}">
                      <a16:colId xmlns:a16="http://schemas.microsoft.com/office/drawing/2014/main" val="1636644140"/>
                    </a:ext>
                  </a:extLst>
                </a:gridCol>
                <a:gridCol w="977036">
                  <a:extLst>
                    <a:ext uri="{9D8B030D-6E8A-4147-A177-3AD203B41FA5}">
                      <a16:colId xmlns:a16="http://schemas.microsoft.com/office/drawing/2014/main" val="2240884727"/>
                    </a:ext>
                  </a:extLst>
                </a:gridCol>
                <a:gridCol w="977036">
                  <a:extLst>
                    <a:ext uri="{9D8B030D-6E8A-4147-A177-3AD203B41FA5}">
                      <a16:colId xmlns:a16="http://schemas.microsoft.com/office/drawing/2014/main" val="142465650"/>
                    </a:ext>
                  </a:extLst>
                </a:gridCol>
                <a:gridCol w="977036">
                  <a:extLst>
                    <a:ext uri="{9D8B030D-6E8A-4147-A177-3AD203B41FA5}">
                      <a16:colId xmlns:a16="http://schemas.microsoft.com/office/drawing/2014/main" val="3232324778"/>
                    </a:ext>
                  </a:extLst>
                </a:gridCol>
                <a:gridCol w="977036">
                  <a:extLst>
                    <a:ext uri="{9D8B030D-6E8A-4147-A177-3AD203B41FA5}">
                      <a16:colId xmlns:a16="http://schemas.microsoft.com/office/drawing/2014/main" val="124858791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Combination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Solvent 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Phase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Concentration (mg/mL)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Distribution Coefficient 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866263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Octanol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Top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0.000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Cannot compute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861981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BR Buffer pH 8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Bottom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0.130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359592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Cyclohexane 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Top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0.000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Cannot compute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95216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BR Buffer pH 8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Bottom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0.139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264017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Ethyl Acetate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Top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0.022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-0.8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315080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BR Buffer pH 8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Bottom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0.125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51544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Heptane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Top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0.000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Cannot compute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350406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BR Buffer pH 8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Bottom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0.090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354789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MEK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Top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0.025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-0.6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876209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BR Buffer pH 8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Bottom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0.098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455874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TBME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Top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0.000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Cannot compute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027028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BR Buffer pH 8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Bottom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0.115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471707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Cyclohexane 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Top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0.000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Cannot compute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119973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DMF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Bottom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0.114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64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0854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8FD0F-8A8E-4C26-8C05-D2AA03DDDC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9152" y="567823"/>
            <a:ext cx="7578000" cy="276999"/>
          </a:xfrm>
        </p:spPr>
        <p:txBody>
          <a:bodyPr/>
          <a:lstStyle/>
          <a:p>
            <a:r>
              <a:rPr lang="en-US" dirty="0"/>
              <a:t>This is the completed list of compounds processed through Britton-Robinson pH solubility to determine </a:t>
            </a:r>
            <a:r>
              <a:rPr lang="en-US" dirty="0" err="1"/>
              <a:t>pKa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98375BD-AB6D-4D08-AEEC-211CD3AAE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Completed pH Solubility Compounds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8E14D95-3C51-49FF-8759-965CAD7E23C6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9</a:t>
            </a:fld>
            <a:endParaRPr lang="en-GB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701426F-FFF9-48B0-B8F3-42923BF06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297277"/>
              </p:ext>
            </p:extLst>
          </p:nvPr>
        </p:nvGraphicFramePr>
        <p:xfrm>
          <a:off x="371475" y="1211262"/>
          <a:ext cx="4526892" cy="2753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964">
                  <a:extLst>
                    <a:ext uri="{9D8B030D-6E8A-4147-A177-3AD203B41FA5}">
                      <a16:colId xmlns:a16="http://schemas.microsoft.com/office/drawing/2014/main" val="2815354374"/>
                    </a:ext>
                  </a:extLst>
                </a:gridCol>
                <a:gridCol w="1508964">
                  <a:extLst>
                    <a:ext uri="{9D8B030D-6E8A-4147-A177-3AD203B41FA5}">
                      <a16:colId xmlns:a16="http://schemas.microsoft.com/office/drawing/2014/main" val="2665233909"/>
                    </a:ext>
                  </a:extLst>
                </a:gridCol>
                <a:gridCol w="1508964">
                  <a:extLst>
                    <a:ext uri="{9D8B030D-6E8A-4147-A177-3AD203B41FA5}">
                      <a16:colId xmlns:a16="http://schemas.microsoft.com/office/drawing/2014/main" val="3363129903"/>
                    </a:ext>
                  </a:extLst>
                </a:gridCol>
              </a:tblGrid>
              <a:tr h="2753519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buFontTx/>
                        <a:buNone/>
                      </a:pPr>
                      <a:endParaRPr lang="en-US" sz="10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SAMPL Set 2</a:t>
                      </a:r>
                    </a:p>
                    <a:p>
                      <a:pPr marL="0" indent="0">
                        <a:spcBef>
                          <a:spcPts val="300"/>
                        </a:spcBef>
                        <a:buFontTx/>
                        <a:buNone/>
                      </a:pPr>
                      <a:endParaRPr lang="pt-BR" sz="10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</a:endParaRPr>
                    </a:p>
                    <a:p>
                      <a:pPr marL="0" indent="0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SAMPL8-10</a:t>
                      </a:r>
                      <a:endParaRPr lang="pt-BR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indent="0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SAMPL8-7</a:t>
                      </a:r>
                      <a:endParaRPr lang="pt-BR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indent="0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SAMPL8-9</a:t>
                      </a:r>
                      <a:endParaRPr lang="pt-BR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indent="0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+mn-lt"/>
                        </a:rPr>
                        <a:t>SAMPL8-12</a:t>
                      </a:r>
                      <a:endParaRPr lang="pt-BR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>
                        <a:spcBef>
                          <a:spcPts val="300"/>
                        </a:spcBef>
                        <a:buFontTx/>
                        <a:buNone/>
                      </a:pPr>
                      <a:endParaRPr lang="en-US" sz="10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buFontTx/>
                        <a:buNone/>
                      </a:pPr>
                      <a:endParaRPr lang="en-US" sz="10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7749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3133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2573ff68-c25b-4ba3-8b30-db2529fc4b83"/>
</p:tagLst>
</file>

<file path=ppt/theme/theme1.xml><?xml version="1.0" encoding="utf-8"?>
<a:theme xmlns:a="http://schemas.openxmlformats.org/drawingml/2006/main" name="GSK ">
  <a:themeElements>
    <a:clrScheme name="GSK 2017 4">
      <a:dk1>
        <a:srgbClr val="544F40"/>
      </a:dk1>
      <a:lt1>
        <a:srgbClr val="FFFFFF"/>
      </a:lt1>
      <a:dk2>
        <a:srgbClr val="15717D"/>
      </a:dk2>
      <a:lt2>
        <a:srgbClr val="F36633"/>
      </a:lt2>
      <a:accent1>
        <a:srgbClr val="F36633"/>
      </a:accent1>
      <a:accent2>
        <a:srgbClr val="544F40"/>
      </a:accent2>
      <a:accent3>
        <a:srgbClr val="008A00"/>
      </a:accent3>
      <a:accent4>
        <a:srgbClr val="BC1077"/>
      </a:accent4>
      <a:accent5>
        <a:srgbClr val="40488D"/>
      </a:accent5>
      <a:accent6>
        <a:srgbClr val="ED003C"/>
      </a:accent6>
      <a:hlink>
        <a:srgbClr val="F36633"/>
      </a:hlink>
      <a:folHlink>
        <a:srgbClr val="F36633"/>
      </a:folHlink>
    </a:clrScheme>
    <a:fontScheme name="GS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/>
          <a:tailEnd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180975" indent="-180975" eaLnBrk="0" fontAlgn="auto" hangingPunct="0">
          <a:spcBef>
            <a:spcPts val="0"/>
          </a:spcBef>
          <a:spcAft>
            <a:spcPts val="0"/>
          </a:spcAft>
          <a:buClr>
            <a:schemeClr val="bg1"/>
          </a:buClr>
          <a:buFont typeface="Arial" pitchFamily="34" charset="0"/>
          <a:buChar char="–"/>
          <a:defRPr sz="1200" b="1" kern="0" dirty="0" err="1" smtClean="0">
            <a:solidFill>
              <a:srgbClr val="FFFFFF"/>
            </a:solidFill>
            <a:latin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171450" indent="-171450">
          <a:buClr>
            <a:schemeClr val="tx1"/>
          </a:buClr>
          <a:buFont typeface="Arial" pitchFamily="34" charset="0"/>
          <a:buChar char="–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SK_16x9 PowerPoint_V1_20170629" id="{B8F049B3-8A91-4FD3-B156-B44F80C0BC27}" vid="{B103CDC2-14D8-4A5C-86DD-96EA2A18BF3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GSK 16x9 PowerPoint template June 2017 V2</Template>
  <TotalTime>18286</TotalTime>
  <Words>1265</Words>
  <Application>Microsoft Office PowerPoint</Application>
  <PresentationFormat>On-screen Show (16:9)</PresentationFormat>
  <Paragraphs>753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GSK </vt:lpstr>
      <vt:lpstr>SAMPL8 Challenge  MSKCC: Chodera, Isik UCI: Mobley, Bergazin  GSK: Bahr, Nandkeolyar, Nevins, McQueen, Graves, Kenna</vt:lpstr>
      <vt:lpstr>Distribution Coefficients</vt:lpstr>
      <vt:lpstr>List of Completed Distribution Coefficient Compounds</vt:lpstr>
      <vt:lpstr>List of Completed Distribution Coefficient Compounds</vt:lpstr>
      <vt:lpstr>SAMPL8-5</vt:lpstr>
      <vt:lpstr>SAMPL8-1</vt:lpstr>
      <vt:lpstr>SAMPL8-6</vt:lpstr>
      <vt:lpstr>SAMPL8-3</vt:lpstr>
      <vt:lpstr>List of Completed pH Solubility Compounds</vt:lpstr>
      <vt:lpstr>SAMPL8-10</vt:lpstr>
      <vt:lpstr>SAMPL8-7</vt:lpstr>
      <vt:lpstr>SAMPL8-9</vt:lpstr>
      <vt:lpstr>SAMPL8-12</vt:lpstr>
      <vt:lpstr>List of Completed pH Solubility Compounds</vt:lpstr>
      <vt:lpstr>SAMPL8-17</vt:lpstr>
      <vt:lpstr>SAMPL8-16</vt:lpstr>
      <vt:lpstr>SAMPL8-14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 Meeting Update</dc:title>
  <dc:creator>AK Nandkeolyar</dc:creator>
  <cp:lastModifiedBy>Matthew Bahr</cp:lastModifiedBy>
  <cp:revision>98</cp:revision>
  <dcterms:created xsi:type="dcterms:W3CDTF">2019-07-24T15:34:14Z</dcterms:created>
  <dcterms:modified xsi:type="dcterms:W3CDTF">2020-12-18T20:52:57Z</dcterms:modified>
</cp:coreProperties>
</file>