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Georgia" panose="02040502050405020303" pitchFamily="18" charset="0"/>
      <p:regular r:id="rId31"/>
      <p:bold r:id="rId32"/>
      <p:italic r:id="rId33"/>
      <p:boldItalic r:id="rId34"/>
    </p:embeddedFont>
    <p:embeddedFont>
      <p:font typeface="Oswald" pitchFamily="2" charset="77"/>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p:cViewPr varScale="1">
        <p:scale>
          <a:sx n="146" d="100"/>
          <a:sy n="146" d="100"/>
        </p:scale>
        <p:origin x="6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all our new marketing and sales representatives for the training seminar this evening. Today Harry, Max, Stu and I are going to walk you through some of our business insights and unique sales techniques.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0cd854e5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0cd854e5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Now we have a quick question for you all. Could you please type in the chat other factors you think may influence sales and profit?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05a9f0c2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05a9f0c2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of our trainees are concerned about seasonality. We also wanted to see if sales and profits are seasonally driven. We tested for sales and profit differences caused by day of the week, for example a weekend rush. And we tested for sales and profits differences by month of the year. However, we did not find seasonal differences for either day of the week or month of the year.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05a9f0c2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05a9f0c2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Now let's take a look and analyze a few visualizations. In the area graph for growth in sales by year, we can see a steady increase in the total sales across all the shipping modes and for the years 2011 to 2014. The standard class shipping constitutes the highest amount of sales across the entire spectrum. It has a staggering sales of $137,760,168 in the year 2014. The next big segment is constituted by second class with $47,398,065 in the year 2014, followed by first class and same day with $43,362,564 and $15,669,876 in the year 2014 respectively.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05a9f0c2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05a9f0c2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visualization of the horizontal bar graph showcases the most popular products by the total number of sales. By the statistics, we can see that Staples is the most popular item at the store, selling a total of 876 units. There is a huge difference in the numbers for item one and item two, by which we can estimate the high demand and the popularity of the staples. The number two and three most popular products are of the Cardinal Index Tab &amp; Clear with 337 units solds; and Eldon File Cart &amp; Single Width with 321 units sold.</a:t>
            </a:r>
            <a:endParaRPr>
              <a:solidFill>
                <a:schemeClr val="dk1"/>
              </a:solidFill>
            </a:endParaRPr>
          </a:p>
          <a:p>
            <a:pPr marL="0" lvl="0" indent="0" algn="l" rtl="0">
              <a:spcBef>
                <a:spcPts val="0"/>
              </a:spcBef>
              <a:spcAft>
                <a:spcPts val="0"/>
              </a:spcAft>
              <a:buNone/>
            </a:pPr>
            <a:endParaRPr sz="1400" b="1" u="sng">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05a9f0c2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05a9f0c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order priority trendline depicts the rise in the order priority trend from the year 2011 - 2015. Each and every type of order priority has seen a rise in the number of orders over the years. Out of which the highest jump was witnessed for the medium priority orders, where it showed a rise from 4,984 to 10,146 followed by high priority order, showing progression from 2,817 to 5,256 over the years. The critical and low priority orders remain low as compared to the other two.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05a9f0c26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05a9f0c2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We conducted a Market Basket Analysis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 and based on the insights we will give knowledge-based recommendations about items and their specific relationships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i="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500" i="1">
                <a:solidFill>
                  <a:schemeClr val="dk1"/>
                </a:solidFill>
              </a:rPr>
              <a:t>(*First of all, we prepared the data and created a smaller DF with only required columns "Order.ID" and "Sub.Category because we don’t care about all the other customer data for this particular analysis.*</a:t>
            </a:r>
            <a:endParaRPr sz="5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500" i="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500" i="1">
                <a:solidFill>
                  <a:schemeClr val="dk1"/>
                </a:solidFill>
              </a:rPr>
              <a:t>→ Convert it to a transactional format )</a:t>
            </a:r>
            <a:endParaRPr sz="500" i="1">
              <a:solidFill>
                <a:schemeClr val="dk1"/>
              </a:solidFill>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05a9f0c26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05a9f0c2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First we explored the data before we make any rules: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We find out that we have 17 unique sub-categories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And by creating a frequency plot → we discovered that Binders are the most frequently bought product followed by Storage and Art</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Recommendation: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Product Placement strategy for the sales manager could be to place the most popular products (e.g. Binders) in the furthest area of the store so that shoppers see themselves obligated to walk all the way through the store and possibly add non-planned items in their cart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rgbClr val="002E46"/>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2E46"/>
                </a:solidFill>
                <a:highlight>
                  <a:schemeClr val="lt1"/>
                </a:highlight>
              </a:rPr>
              <a:t>By tempting the customer to buy other products along the way</a:t>
            </a:r>
            <a:endParaRPr sz="16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6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 increase overall revenue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Now Question to the audience: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Taking the customers perspective. Do you think walking to the furthest area of the store to get the product you were looking for will increase or decrease customer satisfaction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08595678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08595678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Now Question to the audience: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Taking the customers perspective. Do you think walking to the furthest area of the store to get the product you were looking for will increase or decrease customer satisfaction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81e0746c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81e0746c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After some further analysis and tweaking of the three important ratios/parameters: support, confidence and lift we found some initial rules and sorted the top 5 by lift which represents the increase in probability. We sorted by lift because we want the salespeople to push products/product sets that will increase the % chance of buying another product. </a:t>
            </a:r>
            <a:endParaRPr sz="1400">
              <a:solidFill>
                <a:schemeClr val="dk1"/>
              </a:solidFill>
            </a:endParaRPr>
          </a:p>
          <a:p>
            <a:pPr marL="0" lvl="0" indent="0" algn="l" rtl="0">
              <a:lnSpc>
                <a:spcPct val="115000"/>
              </a:lnSpc>
              <a:spcBef>
                <a:spcPts val="0"/>
              </a:spcBef>
              <a:spcAft>
                <a:spcPts val="0"/>
              </a:spcAft>
              <a:buNone/>
            </a:pPr>
            <a:endParaRPr sz="135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r>
              <a:rPr lang="en" sz="1600">
                <a:solidFill>
                  <a:srgbClr val="292929"/>
                </a:solidFill>
                <a:highlight>
                  <a:srgbClr val="FFFFFF"/>
                </a:highlight>
                <a:latin typeface="Georgia"/>
                <a:ea typeface="Georgia"/>
                <a:cs typeface="Georgia"/>
                <a:sym typeface="Georgia"/>
              </a:rPr>
              <a:t>By inspecting the rules we discovered 4 out of 5 top rules show a strong relationship between appliances and Binders.</a:t>
            </a: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400">
                <a:solidFill>
                  <a:schemeClr val="dk1"/>
                </a:solidFill>
              </a:rPr>
              <a:t>Recommendation: </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Manage the placement of goods in their store layout so that related products (Appliances and Binders ) are placed together in such a manner that customers can logically find items he/she might buy…. And a sales assistant close by to educate the customers about those product , which increases the customer satisfaction and hence the profit.</a:t>
            </a: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350">
              <a:solidFill>
                <a:srgbClr val="FF0000"/>
              </a:solidFill>
              <a:highlight>
                <a:schemeClr val="lt1"/>
              </a:highlight>
              <a:latin typeface="Georgia"/>
              <a:ea typeface="Georgia"/>
              <a:cs typeface="Georgia"/>
              <a:sym typeface="Georgia"/>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05a9f0c26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05a9f0c2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Lastly, we used the visualization and mapped the top 5 rules in a graph. </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 </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 to derive pricing strategies in terms of discounts to encourage larger basket sales: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In the top: </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Circle with darker color →  higher lift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50">
                <a:highlight>
                  <a:schemeClr val="lt1"/>
                </a:highlight>
                <a:latin typeface="Georgia"/>
                <a:ea typeface="Georgia"/>
                <a:cs typeface="Georgia"/>
                <a:sym typeface="Georgia"/>
              </a:rPr>
              <a:t>We can see the relationship  ….. if someone buys (Fasteners,Labels, Machines), it often times </a:t>
            </a:r>
            <a:r>
              <a:rPr lang="en" sz="1400"/>
              <a:t>leads to purchase of Art.</a:t>
            </a:r>
            <a:endParaRPr sz="1400"/>
          </a:p>
          <a:p>
            <a:pPr marL="0" lvl="0" indent="0" algn="l" rtl="0">
              <a:lnSpc>
                <a:spcPct val="115000"/>
              </a:lnSpc>
              <a:spcBef>
                <a:spcPts val="0"/>
              </a:spcBef>
              <a:spcAft>
                <a:spcPts val="0"/>
              </a:spcAft>
              <a:buClr>
                <a:schemeClr val="dk1"/>
              </a:buClr>
              <a:buSzPts val="1100"/>
              <a:buFont typeface="Arial"/>
              <a:buNone/>
            </a:pPr>
            <a:r>
              <a:rPr lang="en" sz="1400"/>
              <a:t>From inspecting the rules more in depth we know </a:t>
            </a:r>
            <a:r>
              <a:rPr lang="en" sz="1350">
                <a:highlight>
                  <a:schemeClr val="lt1"/>
                </a:highlight>
                <a:latin typeface="Georgia"/>
                <a:ea typeface="Georgia"/>
                <a:cs typeface="Georgia"/>
                <a:sym typeface="Georgia"/>
              </a:rPr>
              <a:t>they are 57% likely to buy Art.</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Recommendation: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Offer discounts on Fasteners because they bring the least profit → this pricing strategy will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to encourage basket sales of products yielding higher profit margins overall.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The bottom left: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Biggest circle --&gt; most frequently purchased set of items , which shows the relationship between</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{Appliances,Paper,Storage}       =&gt; {Binders} --&gt; </a:t>
            </a:r>
            <a:r>
              <a:rPr lang="en" sz="1200">
                <a:solidFill>
                  <a:schemeClr val="dk1"/>
                </a:solidFill>
              </a:rPr>
              <a:t>*(most frequent observation/transaction*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Storage least profitable sub-categroy --&gt; offer discount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but relationship not as strong…. Thus the brighter color of the circle. </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05a9f0c2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05a9f0c2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Our Agenda for this presentation would be to understand the customer along their background and their purchasing habits. Identify the products that are most popular and generate high revenue. Take a look at some visualizations and understand the patterns in our data. Followed by analyzing the products that are purchased in relation to other items and devise a plan to promote cross-selling. Lastly, discuss some of the strengths, problems and the recommendations for the business.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05a9f0c2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05a9f0c2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a:solidFill>
                  <a:schemeClr val="dk1"/>
                </a:solidFill>
              </a:rPr>
              <a:t>Although all of this new information may feel overwhelming, let’s remind ourselves of the strengths of our company. Currently, we have access to a global market. </a:t>
            </a:r>
            <a:endParaRPr>
              <a:solidFill>
                <a:schemeClr val="dk1"/>
              </a:solidFill>
            </a:endParaRPr>
          </a:p>
          <a:p>
            <a:pPr marL="0" lvl="0" indent="0" algn="l" rtl="0">
              <a:lnSpc>
                <a:spcPct val="109090"/>
              </a:lnSpc>
              <a:spcBef>
                <a:spcPts val="1200"/>
              </a:spcBef>
              <a:spcAft>
                <a:spcPts val="0"/>
              </a:spcAft>
              <a:buNone/>
            </a:pPr>
            <a:r>
              <a:rPr lang="en">
                <a:solidFill>
                  <a:schemeClr val="dk1"/>
                </a:solidFill>
              </a:rPr>
              <a:t>We have also had consistent total sales growth for the past four years. We have grown from $150,000,000 in sales in 2011 to nearly $300,000,000 today. </a:t>
            </a:r>
            <a:endParaRPr>
              <a:solidFill>
                <a:schemeClr val="dk1"/>
              </a:solidFill>
            </a:endParaRPr>
          </a:p>
          <a:p>
            <a:pPr marL="0" lvl="0" indent="0" algn="l" rtl="0">
              <a:lnSpc>
                <a:spcPct val="109090"/>
              </a:lnSpc>
              <a:spcBef>
                <a:spcPts val="1200"/>
              </a:spcBef>
              <a:spcAft>
                <a:spcPts val="0"/>
              </a:spcAft>
              <a:buNone/>
            </a:pPr>
            <a:r>
              <a:rPr lang="en">
                <a:solidFill>
                  <a:schemeClr val="dk1"/>
                </a:solidFill>
              </a:rPr>
              <a:t>Finally, we have consistently decreased the discount we have had to offer on shipping. This means that the customers are more willing to pay premium prices for our products. --Max</a:t>
            </a:r>
            <a:endParaRPr>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05a9f0c2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05a9f0c2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look at potential problems that may arise while you are a manager. The first potential problem is that you are reaching your sales target, but not your profit target. The solution to this comes from understanding that the drivers of sales are not always the same as the drivers for profit. Instead of pushing for a general type of product, it may be effective to encourage your salespeople to push a specific product that both serves the customer’s need and is profitable.</a:t>
            </a:r>
            <a:endParaRPr/>
          </a:p>
          <a:p>
            <a:pPr marL="0" lvl="0" indent="0" algn="l" rtl="0">
              <a:spcBef>
                <a:spcPts val="0"/>
              </a:spcBef>
              <a:spcAft>
                <a:spcPts val="0"/>
              </a:spcAft>
              <a:buNone/>
            </a:pPr>
            <a:endParaRPr/>
          </a:p>
          <a:p>
            <a:pPr marL="0" lvl="0" indent="0" algn="l" rtl="0">
              <a:spcBef>
                <a:spcPts val="0"/>
              </a:spcBef>
              <a:spcAft>
                <a:spcPts val="0"/>
              </a:spcAft>
              <a:buNone/>
            </a:pPr>
            <a:r>
              <a:rPr lang="en"/>
              <a:t>Another issue you may face as a manager is deciding when to cross-sell and when to encourage your employees to cross sell. The most effective way to cross-sell is to establish rules for which products you should encourage a customer to purchase. Also you may want to discount the least expensive item you plan on using when cross-selling. </a:t>
            </a:r>
            <a:endParaRPr/>
          </a:p>
          <a:p>
            <a:pPr marL="0" lvl="0" indent="0" algn="l" rtl="0">
              <a:spcBef>
                <a:spcPts val="0"/>
              </a:spcBef>
              <a:spcAft>
                <a:spcPts val="0"/>
              </a:spcAft>
              <a:buNone/>
            </a:pPr>
            <a:endParaRPr/>
          </a:p>
          <a:p>
            <a:pPr marL="0" lvl="0" indent="0" algn="l" rtl="0">
              <a:spcBef>
                <a:spcPts val="0"/>
              </a:spcBef>
              <a:spcAft>
                <a:spcPts val="0"/>
              </a:spcAft>
              <a:buNone/>
            </a:pPr>
            <a:r>
              <a:rPr lang="en"/>
              <a:t>Another potential issue you may face as a manager is deciding when to form a stronger relationship with a specific customer. If the customer has a membership at the store, it may be worthwhile to find the customer’s lifetime value. If it is within the top 20% of the customer base, it will be worthwhile to strengthen the relationship.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05a9f0c2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05a9f0c2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that we have discussed potential problems and solutions, let’s take a look at some more general recommendations. </a:t>
            </a:r>
            <a:endParaRPr>
              <a:solidFill>
                <a:schemeClr val="dk1"/>
              </a:solidFill>
            </a:endParaRPr>
          </a:p>
          <a:p>
            <a:pPr marL="0" lvl="0" indent="0" algn="l" rtl="0">
              <a:spcBef>
                <a:spcPts val="0"/>
              </a:spcBef>
              <a:spcAft>
                <a:spcPts val="0"/>
              </a:spcAft>
              <a:buNone/>
            </a:pPr>
            <a:r>
              <a:rPr lang="en">
                <a:solidFill>
                  <a:schemeClr val="dk1"/>
                </a:solidFill>
              </a:rPr>
              <a:t>In order to avoid confusion over which products to push and to prevent salesperson mistakes. We recommend that managers phase out unprofitable products from their locations.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also recommend that managers encourage basket-selling or cross selling by discounting the least expensive item in the bundle. For example, we would discount the Fasteners product Subcategory.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Another effective way to encourage cross-selling is to place items that appear in the same basket near each other in the store. For example, we would place Binders near Appliances to encourage binder sales.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also recommend cultivating and maintaining relationships with your most profitable customers.  -Stu</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05a9f0c2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05a9f0c2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Through this project we were able to take away some key learning points which enabled us to:</a:t>
            </a:r>
            <a:endParaRPr sz="900"/>
          </a:p>
          <a:p>
            <a:pPr marL="457200" lvl="0" indent="-285750" algn="l" rtl="0">
              <a:spcBef>
                <a:spcPts val="0"/>
              </a:spcBef>
              <a:spcAft>
                <a:spcPts val="0"/>
              </a:spcAft>
              <a:buClr>
                <a:srgbClr val="000000"/>
              </a:buClr>
              <a:buSzPts val="900"/>
              <a:buChar char="●"/>
            </a:pPr>
            <a:r>
              <a:rPr lang="en" sz="900"/>
              <a:t>Identify the Customer-Lifetime-Value  through recency-frequency-monetary analysis</a:t>
            </a:r>
            <a:endParaRPr sz="900"/>
          </a:p>
          <a:p>
            <a:pPr marL="457200" lvl="0" indent="-285750" algn="l" rtl="0">
              <a:spcBef>
                <a:spcPts val="0"/>
              </a:spcBef>
              <a:spcAft>
                <a:spcPts val="0"/>
              </a:spcAft>
              <a:buClr>
                <a:srgbClr val="000000"/>
              </a:buClr>
              <a:buSzPts val="900"/>
              <a:buChar char="●"/>
            </a:pPr>
            <a:r>
              <a:rPr lang="en" sz="900"/>
              <a:t>Understand the purchasing behaviors of the customers by market basket analysis for trends</a:t>
            </a:r>
            <a:endParaRPr sz="900"/>
          </a:p>
          <a:p>
            <a:pPr marL="457200" lvl="0" indent="-285750" algn="l" rtl="0">
              <a:spcBef>
                <a:spcPts val="0"/>
              </a:spcBef>
              <a:spcAft>
                <a:spcPts val="0"/>
              </a:spcAft>
              <a:buClr>
                <a:srgbClr val="000000"/>
              </a:buClr>
              <a:buSzPts val="900"/>
              <a:buChar char="●"/>
            </a:pPr>
            <a:r>
              <a:rPr lang="en" sz="900"/>
              <a:t>Use Regression to identify important factors</a:t>
            </a:r>
            <a:endParaRPr sz="900"/>
          </a:p>
          <a:p>
            <a:pPr marL="457200" lvl="0" indent="-285750" algn="l" rtl="0">
              <a:spcBef>
                <a:spcPts val="0"/>
              </a:spcBef>
              <a:spcAft>
                <a:spcPts val="0"/>
              </a:spcAft>
              <a:buClr>
                <a:srgbClr val="000000"/>
              </a:buClr>
              <a:buSzPts val="900"/>
              <a:buChar char="●"/>
            </a:pPr>
            <a:r>
              <a:rPr lang="en" sz="900"/>
              <a:t>Utilize visualizations to group different variables and understand visual patterns</a:t>
            </a:r>
            <a:endParaRPr sz="900"/>
          </a:p>
          <a:p>
            <a:pPr marL="457200" lvl="0" indent="-285750" algn="l" rtl="0">
              <a:spcBef>
                <a:spcPts val="0"/>
              </a:spcBef>
              <a:spcAft>
                <a:spcPts val="0"/>
              </a:spcAft>
              <a:buClr>
                <a:srgbClr val="000000"/>
              </a:buClr>
              <a:buSzPts val="900"/>
              <a:buChar char="●"/>
            </a:pPr>
            <a:r>
              <a:rPr lang="en" sz="900"/>
              <a:t>Provide key recommendations based on our analysis</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05a9f0c2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05a9f0c2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Thank You for attending this training session. Feel free to ask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05a9f0c2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05a9f0c2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0b6d6b8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0b6d6b8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05a9f0c2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05a9f0c2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05a9f0c2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05a9f0c2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b6d6b8b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b6d6b8b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05a9f0c2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05a9f0c2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looked at what our best customers look like, let’s take a look at sales and profit from the product perspective. Let’s look at our highest performers based on median profit. Tech is our most profitable Category by median with $29.90 per order. Our most profitable sub-Category is Copiers, with a median profit of $65.90. And, as we would expect, a copier is our highest median profit product. </a:t>
            </a:r>
            <a:endParaRPr/>
          </a:p>
          <a:p>
            <a:pPr marL="0" lvl="0" indent="0" algn="l" rtl="0">
              <a:spcBef>
                <a:spcPts val="0"/>
              </a:spcBef>
              <a:spcAft>
                <a:spcPts val="0"/>
              </a:spcAft>
              <a:buNone/>
            </a:pPr>
            <a:endParaRPr/>
          </a:p>
          <a:p>
            <a:pPr marL="0" lvl="0" indent="0" algn="l" rtl="0">
              <a:spcBef>
                <a:spcPts val="0"/>
              </a:spcBef>
              <a:spcAft>
                <a:spcPts val="0"/>
              </a:spcAft>
              <a:buNone/>
            </a:pPr>
            <a:r>
              <a:rPr lang="en"/>
              <a:t>However, we have a disconnect. None of our most profitable category, subcategory, or product are top sellers. In fact, the Tech category is the category with the lowest sales. Similarly, because they are expensive, Copiers are not sold often. The categories that have the lowest profit margins are often those with the most sales.</a:t>
            </a:r>
            <a:endParaRPr/>
          </a:p>
          <a:p>
            <a:pPr marL="0" lvl="0" indent="0" algn="l" rtl="0">
              <a:spcBef>
                <a:spcPts val="0"/>
              </a:spcBef>
              <a:spcAft>
                <a:spcPts val="0"/>
              </a:spcAft>
              <a:buNone/>
            </a:pPr>
            <a:endParaRPr/>
          </a:p>
          <a:p>
            <a:pPr marL="0" lvl="0" indent="0" algn="l" rtl="0">
              <a:spcBef>
                <a:spcPts val="0"/>
              </a:spcBef>
              <a:spcAft>
                <a:spcPts val="0"/>
              </a:spcAft>
              <a:buNone/>
            </a:pPr>
            <a:r>
              <a:rPr lang="en"/>
              <a:t>Now, let’s take a look at some factors that can drive sales.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05a9f0c2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05a9f0c2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We all know that profit is driven by sales, but what are some of the other factors that can drive sales, and in turn profit. Discount is one factor which can drive sales, but also reduces profits. However, we will show how discounts can be used to generate profit later on. Another factor that can increase the dollar value of a sale and profitability is the sub-Category or specific product you are selling. For example, Copiers and Appliances drive the dollar value of a sale more than Fasteners would. </a:t>
            </a:r>
            <a:endParaRPr>
              <a:solidFill>
                <a:schemeClr val="dk1"/>
              </a:solidFill>
            </a:endParaRPr>
          </a:p>
          <a:p>
            <a:pPr marL="0" lvl="0" indent="0" algn="l" rtl="0">
              <a:lnSpc>
                <a:spcPct val="115000"/>
              </a:lnSpc>
              <a:spcBef>
                <a:spcPts val="0"/>
              </a:spcBef>
              <a:spcAft>
                <a:spcPts val="0"/>
              </a:spcAft>
              <a:buNone/>
            </a:pPr>
            <a:r>
              <a:rPr lang="en">
                <a:solidFill>
                  <a:schemeClr val="dk1"/>
                </a:solidFill>
              </a:rPr>
              <a:t>Quantity is another factor that can affect the sale’s value and profitability. It amplifies the effect of whatever product you are selling. Quantity can increase the profitability or losses caused by a sale. </a:t>
            </a:r>
            <a:endParaRPr>
              <a:solidFill>
                <a:schemeClr val="dk1"/>
              </a:solidFill>
            </a:endParaRPr>
          </a:p>
          <a:p>
            <a:pPr marL="0" lvl="0" indent="0" algn="l" rtl="0">
              <a:lnSpc>
                <a:spcPct val="115000"/>
              </a:lnSpc>
              <a:spcBef>
                <a:spcPts val="0"/>
              </a:spcBef>
              <a:spcAft>
                <a:spcPts val="0"/>
              </a:spcAft>
              <a:buNone/>
            </a:pPr>
            <a:r>
              <a:rPr lang="en">
                <a:solidFill>
                  <a:schemeClr val="dk1"/>
                </a:solidFill>
              </a:rPr>
              <a:t>Finally, where you are selling from or the location of your customer can increase or decrease the dollar value of a sale.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08600" y="673250"/>
            <a:ext cx="8520600" cy="14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200" dirty="0">
              <a:solidFill>
                <a:srgbClr val="EFEFEF"/>
              </a:solidFill>
            </a:endParaRPr>
          </a:p>
          <a:p>
            <a:pPr marL="0" lvl="0" indent="0" algn="ctr" rtl="0">
              <a:spcBef>
                <a:spcPts val="0"/>
              </a:spcBef>
              <a:spcAft>
                <a:spcPts val="0"/>
              </a:spcAft>
              <a:buNone/>
            </a:pPr>
            <a:endParaRPr sz="4200" dirty="0">
              <a:solidFill>
                <a:srgbClr val="EFEFEF"/>
              </a:solidFill>
            </a:endParaRPr>
          </a:p>
          <a:p>
            <a:pPr marL="0" lvl="0" indent="0" algn="ctr" rtl="0">
              <a:spcBef>
                <a:spcPts val="0"/>
              </a:spcBef>
              <a:spcAft>
                <a:spcPts val="0"/>
              </a:spcAft>
              <a:buNone/>
            </a:pPr>
            <a:r>
              <a:rPr lang="en-US" sz="4200">
                <a:solidFill>
                  <a:srgbClr val="EFEFEF"/>
                </a:solidFill>
                <a:latin typeface="Oswald"/>
                <a:ea typeface="Oswald"/>
                <a:cs typeface="Oswald"/>
                <a:sym typeface="Oswald"/>
              </a:rPr>
              <a:t>Data Analytics </a:t>
            </a:r>
            <a:br>
              <a:rPr lang="en-US" sz="4200" dirty="0">
                <a:solidFill>
                  <a:srgbClr val="EFEFEF"/>
                </a:solidFill>
                <a:latin typeface="Oswald"/>
                <a:ea typeface="Oswald"/>
                <a:cs typeface="Oswald"/>
                <a:sym typeface="Oswald"/>
              </a:rPr>
            </a:br>
            <a:r>
              <a:rPr lang="en-US" sz="4200" dirty="0">
                <a:solidFill>
                  <a:srgbClr val="EFEFEF"/>
                </a:solidFill>
                <a:latin typeface="Oswald"/>
                <a:ea typeface="Oswald"/>
                <a:cs typeface="Oswald"/>
                <a:sym typeface="Oswald"/>
              </a:rPr>
              <a:t>on Superstore Dataset</a:t>
            </a:r>
            <a:endParaRPr sz="4200" dirty="0">
              <a:solidFill>
                <a:srgbClr val="EFEFEF"/>
              </a:solidFill>
              <a:latin typeface="Oswald"/>
              <a:ea typeface="Oswald"/>
              <a:cs typeface="Oswald"/>
              <a:sym typeface="Oswald"/>
            </a:endParaRPr>
          </a:p>
        </p:txBody>
      </p:sp>
      <p:sp>
        <p:nvSpPr>
          <p:cNvPr id="55" name="Google Shape;55;p13"/>
          <p:cNvSpPr txBox="1">
            <a:spLocks noGrp="1"/>
          </p:cNvSpPr>
          <p:nvPr>
            <p:ph type="subTitle" idx="1"/>
          </p:nvPr>
        </p:nvSpPr>
        <p:spPr>
          <a:xfrm>
            <a:off x="-450302" y="3229300"/>
            <a:ext cx="6051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 sz="1800" i="1" dirty="0">
                <a:solidFill>
                  <a:srgbClr val="FFFFFF"/>
                </a:solidFill>
              </a:rPr>
              <a:t>Dhiman Sarkar </a:t>
            </a:r>
          </a:p>
          <a:p>
            <a:pPr marL="0" lvl="0" indent="0" algn="ctr" rtl="0">
              <a:spcBef>
                <a:spcPts val="0"/>
              </a:spcBef>
              <a:spcAft>
                <a:spcPts val="0"/>
              </a:spcAft>
            </a:pPr>
            <a:r>
              <a:rPr lang="en" sz="1800" i="1" dirty="0">
                <a:solidFill>
                  <a:srgbClr val="FFFFFF"/>
                </a:solidFill>
              </a:rPr>
              <a:t>MS Business Analytics ’21 </a:t>
            </a:r>
          </a:p>
          <a:p>
            <a:pPr marL="0" lvl="0" indent="0" algn="ctr" rtl="0">
              <a:spcBef>
                <a:spcPts val="0"/>
              </a:spcBef>
              <a:spcAft>
                <a:spcPts val="0"/>
              </a:spcAft>
            </a:pPr>
            <a:r>
              <a:rPr lang="en" sz="1800" i="1" dirty="0">
                <a:solidFill>
                  <a:srgbClr val="FFFFFF"/>
                </a:solidFill>
              </a:rPr>
              <a:t>Loyola Marymount University</a:t>
            </a:r>
          </a:p>
          <a:p>
            <a:pPr marL="0" lvl="0" indent="0" algn="ctr" rtl="0">
              <a:spcBef>
                <a:spcPts val="0"/>
              </a:spcBef>
              <a:spcAft>
                <a:spcPts val="0"/>
              </a:spcAft>
            </a:pPr>
            <a:r>
              <a:rPr lang="en" sz="1800" i="1" dirty="0">
                <a:solidFill>
                  <a:srgbClr val="FFFFFF"/>
                </a:solidFill>
              </a:rPr>
              <a:t>Los Angeles, CA</a:t>
            </a:r>
            <a:endParaRPr sz="1800" i="1" dirty="0">
              <a:solidFill>
                <a:srgbClr val="FFFFFF"/>
              </a:solidFill>
            </a:endParaRPr>
          </a:p>
        </p:txBody>
      </p:sp>
      <p:pic>
        <p:nvPicPr>
          <p:cNvPr id="56" name="Google Shape;56;p13"/>
          <p:cNvPicPr preferRelativeResize="0"/>
          <p:nvPr/>
        </p:nvPicPr>
        <p:blipFill>
          <a:blip r:embed="rId3">
            <a:alphaModFix/>
          </a:blip>
          <a:stretch>
            <a:fillRect/>
          </a:stretch>
        </p:blipFill>
        <p:spPr>
          <a:xfrm>
            <a:off x="200275" y="155500"/>
            <a:ext cx="3460001" cy="2129151"/>
          </a:xfrm>
          <a:prstGeom prst="rect">
            <a:avLst/>
          </a:prstGeom>
          <a:noFill/>
          <a:ln>
            <a:noFill/>
          </a:ln>
        </p:spPr>
      </p:pic>
      <p:pic>
        <p:nvPicPr>
          <p:cNvPr id="57" name="Google Shape;57;p13"/>
          <p:cNvPicPr preferRelativeResize="0"/>
          <p:nvPr/>
        </p:nvPicPr>
        <p:blipFill>
          <a:blip r:embed="rId4">
            <a:alphaModFix/>
          </a:blip>
          <a:stretch>
            <a:fillRect/>
          </a:stretch>
        </p:blipFill>
        <p:spPr>
          <a:xfrm>
            <a:off x="5299000" y="2088950"/>
            <a:ext cx="3533826" cy="220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Audience Question</a:t>
            </a:r>
            <a:endParaRPr>
              <a:solidFill>
                <a:srgbClr val="EFEFEF"/>
              </a:solidFill>
            </a:endParaRPr>
          </a:p>
        </p:txBody>
      </p:sp>
      <p:sp>
        <p:nvSpPr>
          <p:cNvPr id="120" name="Google Shape;120;p22"/>
          <p:cNvSpPr txBox="1"/>
          <p:nvPr/>
        </p:nvSpPr>
        <p:spPr>
          <a:xfrm>
            <a:off x="437200" y="1806825"/>
            <a:ext cx="8219400" cy="3054000"/>
          </a:xfrm>
          <a:prstGeom prst="rect">
            <a:avLst/>
          </a:prstGeom>
          <a:noFill/>
          <a:ln>
            <a:noFill/>
          </a:ln>
        </p:spPr>
        <p:txBody>
          <a:bodyPr spcFirstLastPara="1" wrap="square" lIns="91425" tIns="91425" rIns="91425" bIns="91425" anchor="t" anchorCtr="0">
            <a:noAutofit/>
          </a:bodyPr>
          <a:lstStyle/>
          <a:p>
            <a:pPr marL="457200" lvl="0" indent="0" algn="ctr" rtl="0">
              <a:lnSpc>
                <a:spcPct val="200000"/>
              </a:lnSpc>
              <a:spcBef>
                <a:spcPts val="0"/>
              </a:spcBef>
              <a:spcAft>
                <a:spcPts val="0"/>
              </a:spcAft>
              <a:buNone/>
            </a:pPr>
            <a:endParaRPr sz="2400">
              <a:solidFill>
                <a:srgbClr val="FFFFFF"/>
              </a:solidFill>
            </a:endParaRPr>
          </a:p>
          <a:p>
            <a:pPr marL="457200" lvl="0" indent="0" algn="ctr" rtl="0">
              <a:lnSpc>
                <a:spcPct val="200000"/>
              </a:lnSpc>
              <a:spcBef>
                <a:spcPts val="0"/>
              </a:spcBef>
              <a:spcAft>
                <a:spcPts val="0"/>
              </a:spcAft>
              <a:buNone/>
            </a:pPr>
            <a:r>
              <a:rPr lang="en" sz="2600">
                <a:solidFill>
                  <a:srgbClr val="FFFFFF"/>
                </a:solidFill>
              </a:rPr>
              <a:t>What other factors could influence sales and profit?</a:t>
            </a:r>
            <a:endParaRPr sz="2600">
              <a:solidFill>
                <a:srgbClr val="FFFFFF"/>
              </a:solidFill>
            </a:endParaRPr>
          </a:p>
          <a:p>
            <a:pPr marL="457200" lvl="0" indent="0" algn="ctr" rtl="0">
              <a:lnSpc>
                <a:spcPct val="200000"/>
              </a:lnSpc>
              <a:spcBef>
                <a:spcPts val="0"/>
              </a:spcBef>
              <a:spcAft>
                <a:spcPts val="0"/>
              </a:spcAft>
              <a:buNone/>
            </a:pPr>
            <a:r>
              <a:rPr lang="en" sz="2600">
                <a:solidFill>
                  <a:srgbClr val="FFFFFF"/>
                </a:solidFill>
              </a:rPr>
              <a:t>Type in chat!</a:t>
            </a:r>
            <a:endParaRPr sz="2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Seasonality?</a:t>
            </a:r>
            <a:endParaRPr>
              <a:solidFill>
                <a:srgbClr val="EFEFEF"/>
              </a:solidFill>
            </a:endParaRPr>
          </a:p>
        </p:txBody>
      </p:sp>
      <p:sp>
        <p:nvSpPr>
          <p:cNvPr id="126" name="Google Shape;126;p23"/>
          <p:cNvSpPr txBox="1"/>
          <p:nvPr/>
        </p:nvSpPr>
        <p:spPr>
          <a:xfrm>
            <a:off x="311700" y="1529850"/>
            <a:ext cx="5246400" cy="33306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FFFFFF"/>
              </a:buClr>
              <a:buSzPts val="1700"/>
              <a:buChar char="●"/>
            </a:pPr>
            <a:r>
              <a:rPr lang="en" sz="1700">
                <a:solidFill>
                  <a:srgbClr val="FFFFFF"/>
                </a:solidFill>
              </a:rPr>
              <a:t>Are Sales and Profits Seasonal?</a:t>
            </a:r>
            <a:endParaRPr sz="1700">
              <a:solidFill>
                <a:srgbClr val="FFFFFF"/>
              </a:solidFill>
            </a:endParaRPr>
          </a:p>
          <a:p>
            <a:pPr marL="914400" lvl="1" indent="-336550" algn="l" rtl="0">
              <a:lnSpc>
                <a:spcPct val="200000"/>
              </a:lnSpc>
              <a:spcBef>
                <a:spcPts val="0"/>
              </a:spcBef>
              <a:spcAft>
                <a:spcPts val="0"/>
              </a:spcAft>
              <a:buClr>
                <a:srgbClr val="FFFFFF"/>
              </a:buClr>
              <a:buSzPts val="1700"/>
              <a:buChar char="○"/>
            </a:pPr>
            <a:r>
              <a:rPr lang="en" sz="1700">
                <a:solidFill>
                  <a:srgbClr val="FFFFFF"/>
                </a:solidFill>
              </a:rPr>
              <a:t>We tested:</a:t>
            </a:r>
            <a:endParaRPr sz="1700">
              <a:solidFill>
                <a:srgbClr val="FFFFFF"/>
              </a:solidFill>
            </a:endParaRPr>
          </a:p>
          <a:p>
            <a:pPr marL="1371600" lvl="2" indent="-336550" algn="l" rtl="0">
              <a:lnSpc>
                <a:spcPct val="200000"/>
              </a:lnSpc>
              <a:spcBef>
                <a:spcPts val="0"/>
              </a:spcBef>
              <a:spcAft>
                <a:spcPts val="0"/>
              </a:spcAft>
              <a:buClr>
                <a:srgbClr val="FFFFFF"/>
              </a:buClr>
              <a:buSzPts val="1700"/>
              <a:buChar char="■"/>
            </a:pPr>
            <a:r>
              <a:rPr lang="en" sz="1700">
                <a:solidFill>
                  <a:srgbClr val="FFFFFF"/>
                </a:solidFill>
              </a:rPr>
              <a:t>Day of Week</a:t>
            </a:r>
            <a:endParaRPr sz="1700">
              <a:solidFill>
                <a:srgbClr val="FFFFFF"/>
              </a:solidFill>
            </a:endParaRPr>
          </a:p>
          <a:p>
            <a:pPr marL="1371600" lvl="2" indent="-336550" algn="l" rtl="0">
              <a:lnSpc>
                <a:spcPct val="200000"/>
              </a:lnSpc>
              <a:spcBef>
                <a:spcPts val="0"/>
              </a:spcBef>
              <a:spcAft>
                <a:spcPts val="0"/>
              </a:spcAft>
              <a:buClr>
                <a:srgbClr val="FFFFFF"/>
              </a:buClr>
              <a:buSzPts val="1700"/>
              <a:buChar char="■"/>
            </a:pPr>
            <a:r>
              <a:rPr lang="en" sz="1700">
                <a:solidFill>
                  <a:srgbClr val="FFFFFF"/>
                </a:solidFill>
              </a:rPr>
              <a:t>Month of Year</a:t>
            </a:r>
            <a:endParaRPr sz="1700">
              <a:solidFill>
                <a:srgbClr val="FFFFFF"/>
              </a:solidFill>
            </a:endParaRPr>
          </a:p>
          <a:p>
            <a:pPr marL="457200" lvl="0" indent="-336550" algn="l" rtl="0">
              <a:lnSpc>
                <a:spcPct val="200000"/>
              </a:lnSpc>
              <a:spcBef>
                <a:spcPts val="0"/>
              </a:spcBef>
              <a:spcAft>
                <a:spcPts val="0"/>
              </a:spcAft>
              <a:buClr>
                <a:srgbClr val="FFFFFF"/>
              </a:buClr>
              <a:buSzPts val="1700"/>
              <a:buChar char="●"/>
            </a:pPr>
            <a:r>
              <a:rPr lang="en" sz="1700">
                <a:solidFill>
                  <a:srgbClr val="FFFFFF"/>
                </a:solidFill>
              </a:rPr>
              <a:t>No Seasonal Differences</a:t>
            </a:r>
            <a:endParaRPr sz="1700">
              <a:solidFill>
                <a:srgbClr val="FFFFFF"/>
              </a:solidFill>
            </a:endParaRPr>
          </a:p>
        </p:txBody>
      </p:sp>
      <p:pic>
        <p:nvPicPr>
          <p:cNvPr id="127" name="Google Shape;127;p23" descr="Free Four Seasons PNG Transparent Images, Download Free Clip Art, Free Clip  Art on Clipart Library"/>
          <p:cNvPicPr preferRelativeResize="0"/>
          <p:nvPr/>
        </p:nvPicPr>
        <p:blipFill>
          <a:blip r:embed="rId3">
            <a:alphaModFix/>
          </a:blip>
          <a:stretch>
            <a:fillRect/>
          </a:stretch>
        </p:blipFill>
        <p:spPr>
          <a:xfrm>
            <a:off x="5294775" y="1234475"/>
            <a:ext cx="3849225" cy="353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3724550" y="2018000"/>
            <a:ext cx="5462650" cy="3125500"/>
          </a:xfrm>
          <a:prstGeom prst="rect">
            <a:avLst/>
          </a:prstGeom>
          <a:noFill/>
          <a:ln>
            <a:noFill/>
          </a:ln>
        </p:spPr>
      </p:pic>
      <p:sp>
        <p:nvSpPr>
          <p:cNvPr id="133" name="Google Shape;133;p24"/>
          <p:cNvSpPr txBox="1">
            <a:spLocks noGrp="1"/>
          </p:cNvSpPr>
          <p:nvPr>
            <p:ph type="ctrTitle"/>
          </p:nvPr>
        </p:nvSpPr>
        <p:spPr>
          <a:xfrm>
            <a:off x="85000" y="51240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rgbClr val="EFEFEF"/>
                </a:solidFill>
              </a:rPr>
              <a:t>Growth in Sales Via Shipping</a:t>
            </a:r>
            <a:endParaRPr sz="4500">
              <a:solidFill>
                <a:srgbClr val="EFEFEF"/>
              </a:solidFill>
            </a:endParaRPr>
          </a:p>
        </p:txBody>
      </p:sp>
      <p:sp>
        <p:nvSpPr>
          <p:cNvPr id="134" name="Google Shape;134;p24"/>
          <p:cNvSpPr txBox="1"/>
          <p:nvPr/>
        </p:nvSpPr>
        <p:spPr>
          <a:xfrm>
            <a:off x="85000" y="1079575"/>
            <a:ext cx="3499200" cy="3951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Char char="●"/>
            </a:pPr>
            <a:r>
              <a:rPr lang="en" sz="1600">
                <a:solidFill>
                  <a:srgbClr val="FFFFFF"/>
                </a:solidFill>
              </a:rPr>
              <a:t>Steady Increase Across all Shipping Modes</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Standard Class Shipping having highest amount of sales ($137,760,168)</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Followed by Second Class Raking $47,398,065 in 2014</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Other two shipping modes consists of First Class ($43,362,564) and Same Day shipping ($15,669,876).</a:t>
            </a:r>
            <a:endParaRPr sz="1600">
              <a:solidFill>
                <a:srgbClr val="FFFFFF"/>
              </a:solidFill>
            </a:endParaRPr>
          </a:p>
        </p:txBody>
      </p:sp>
      <p:pic>
        <p:nvPicPr>
          <p:cNvPr id="135" name="Google Shape;135;p24"/>
          <p:cNvPicPr preferRelativeResize="0"/>
          <p:nvPr/>
        </p:nvPicPr>
        <p:blipFill>
          <a:blip r:embed="rId4">
            <a:alphaModFix/>
          </a:blip>
          <a:stretch>
            <a:fillRect/>
          </a:stretch>
        </p:blipFill>
        <p:spPr>
          <a:xfrm>
            <a:off x="5897750" y="2763125"/>
            <a:ext cx="3135499" cy="218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ctrTitle"/>
          </p:nvPr>
        </p:nvSpPr>
        <p:spPr>
          <a:xfrm>
            <a:off x="311700" y="34985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rgbClr val="EFEFEF"/>
                </a:solidFill>
              </a:rPr>
              <a:t>Most Popular Products</a:t>
            </a:r>
            <a:endParaRPr sz="4500">
              <a:solidFill>
                <a:srgbClr val="EFEFEF"/>
              </a:solidFill>
            </a:endParaRPr>
          </a:p>
        </p:txBody>
      </p:sp>
      <p:sp>
        <p:nvSpPr>
          <p:cNvPr id="141" name="Google Shape;141;p25"/>
          <p:cNvSpPr txBox="1"/>
          <p:nvPr/>
        </p:nvSpPr>
        <p:spPr>
          <a:xfrm>
            <a:off x="0" y="788100"/>
            <a:ext cx="3784200" cy="32661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FFFFFF"/>
              </a:buClr>
              <a:buSzPts val="1900"/>
              <a:buChar char="●"/>
            </a:pPr>
            <a:r>
              <a:rPr lang="en" sz="1600">
                <a:solidFill>
                  <a:srgbClr val="FFFFFF"/>
                </a:solidFill>
              </a:rPr>
              <a:t>Staples is the most popular item at the store selling a total of 876 units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Huge difference in the numbers of item one and item two</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Showcases the high demand and the popularity of the stapes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Next two most popular items include</a:t>
            </a:r>
            <a:endParaRPr sz="1600">
              <a:solidFill>
                <a:srgbClr val="FFFFFF"/>
              </a:solidFill>
            </a:endParaRPr>
          </a:p>
          <a:p>
            <a:pPr marL="914400" lvl="1" indent="-330200" algn="l" rtl="0">
              <a:lnSpc>
                <a:spcPct val="115000"/>
              </a:lnSpc>
              <a:spcBef>
                <a:spcPts val="0"/>
              </a:spcBef>
              <a:spcAft>
                <a:spcPts val="0"/>
              </a:spcAft>
              <a:buClr>
                <a:srgbClr val="FFFFFF"/>
              </a:buClr>
              <a:buSzPts val="1600"/>
              <a:buChar char="○"/>
            </a:pPr>
            <a:r>
              <a:rPr lang="en" sz="1600">
                <a:solidFill>
                  <a:srgbClr val="FFFFFF"/>
                </a:solidFill>
              </a:rPr>
              <a:t>Cardinal index,Tab,Calear with count of 337 units</a:t>
            </a:r>
            <a:endParaRPr sz="1600">
              <a:solidFill>
                <a:srgbClr val="FFFFFF"/>
              </a:solidFill>
            </a:endParaRPr>
          </a:p>
          <a:p>
            <a:pPr marL="914400" lvl="1" indent="-330200" algn="l" rtl="0">
              <a:lnSpc>
                <a:spcPct val="115000"/>
              </a:lnSpc>
              <a:spcBef>
                <a:spcPts val="0"/>
              </a:spcBef>
              <a:spcAft>
                <a:spcPts val="0"/>
              </a:spcAft>
              <a:buClr>
                <a:srgbClr val="FFFFFF"/>
              </a:buClr>
              <a:buSzPts val="1600"/>
              <a:buChar char="○"/>
            </a:pPr>
            <a:r>
              <a:rPr lang="en" sz="1600">
                <a:solidFill>
                  <a:srgbClr val="FFFFFF"/>
                </a:solidFill>
              </a:rPr>
              <a:t>Eldon File Cart, Single Width with count of 321 units</a:t>
            </a:r>
            <a:endParaRPr sz="1600">
              <a:solidFill>
                <a:srgbClr val="FFFFFF"/>
              </a:solidFill>
            </a:endParaRPr>
          </a:p>
        </p:txBody>
      </p:sp>
      <p:pic>
        <p:nvPicPr>
          <p:cNvPr id="142" name="Google Shape;142;p25"/>
          <p:cNvPicPr preferRelativeResize="0"/>
          <p:nvPr/>
        </p:nvPicPr>
        <p:blipFill>
          <a:blip r:embed="rId3">
            <a:alphaModFix/>
          </a:blip>
          <a:stretch>
            <a:fillRect/>
          </a:stretch>
        </p:blipFill>
        <p:spPr>
          <a:xfrm>
            <a:off x="3935841" y="1789375"/>
            <a:ext cx="5115583" cy="32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ctrTitle"/>
          </p:nvPr>
        </p:nvSpPr>
        <p:spPr>
          <a:xfrm>
            <a:off x="-320250" y="312800"/>
            <a:ext cx="97845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solidFill>
                  <a:srgbClr val="EFEFEF"/>
                </a:solidFill>
              </a:rPr>
              <a:t>Analyzing the Order Priority Trendline</a:t>
            </a:r>
            <a:endParaRPr sz="4000">
              <a:solidFill>
                <a:srgbClr val="EFEFEF"/>
              </a:solidFill>
            </a:endParaRPr>
          </a:p>
        </p:txBody>
      </p:sp>
      <p:sp>
        <p:nvSpPr>
          <p:cNvPr id="148" name="Google Shape;148;p26"/>
          <p:cNvSpPr txBox="1"/>
          <p:nvPr/>
        </p:nvSpPr>
        <p:spPr>
          <a:xfrm>
            <a:off x="31425" y="802700"/>
            <a:ext cx="3879900" cy="42093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FFFFFF"/>
              </a:buClr>
              <a:buSzPts val="1900"/>
              <a:buChar char="●"/>
            </a:pPr>
            <a:r>
              <a:rPr lang="en" sz="1600">
                <a:solidFill>
                  <a:srgbClr val="FFFFFF"/>
                </a:solidFill>
              </a:rPr>
              <a:t>Priority trendline depicts the rise in the order priority trend (2011-2014)</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A steady rise in the orders across all the priority segments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Biggest  jump was witnessed for the medium priority orders (4,984 to 10,146)</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High priority order showing progression from 2,817 to 5,256</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Critical and Low priority orders remain relatively low</a:t>
            </a:r>
            <a:endParaRPr sz="1600">
              <a:solidFill>
                <a:srgbClr val="FFFFFF"/>
              </a:solidFill>
            </a:endParaRPr>
          </a:p>
        </p:txBody>
      </p:sp>
      <p:pic>
        <p:nvPicPr>
          <p:cNvPr id="149" name="Google Shape;149;p26"/>
          <p:cNvPicPr preferRelativeResize="0"/>
          <p:nvPr/>
        </p:nvPicPr>
        <p:blipFill>
          <a:blip r:embed="rId3">
            <a:alphaModFix/>
          </a:blip>
          <a:stretch>
            <a:fillRect/>
          </a:stretch>
        </p:blipFill>
        <p:spPr>
          <a:xfrm>
            <a:off x="3911450" y="1642950"/>
            <a:ext cx="5136851" cy="34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53"/>
        <p:cNvGrpSpPr/>
        <p:nvPr/>
      </p:nvGrpSpPr>
      <p:grpSpPr>
        <a:xfrm>
          <a:off x="0" y="0"/>
          <a:ext cx="0" cy="0"/>
          <a:chOff x="0" y="0"/>
          <a:chExt cx="0" cy="0"/>
        </a:xfrm>
      </p:grpSpPr>
      <p:sp>
        <p:nvSpPr>
          <p:cNvPr id="154" name="Google Shape;154;p27"/>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sp>
        <p:nvSpPr>
          <p:cNvPr id="155" name="Google Shape;155;p27"/>
          <p:cNvSpPr txBox="1"/>
          <p:nvPr/>
        </p:nvSpPr>
        <p:spPr>
          <a:xfrm>
            <a:off x="846750" y="1234475"/>
            <a:ext cx="5468700" cy="3160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rgbClr val="FFFFFF"/>
                </a:solidFill>
              </a:rPr>
              <a:t>•</a:t>
            </a:r>
            <a:r>
              <a:rPr lang="en" sz="2800">
                <a:solidFill>
                  <a:srgbClr val="FFFFFF"/>
                </a:solidFill>
                <a:latin typeface="Calibri"/>
                <a:ea typeface="Calibri"/>
                <a:cs typeface="Calibri"/>
                <a:sym typeface="Calibri"/>
              </a:rPr>
              <a:t>Pricing strategies</a:t>
            </a:r>
            <a:endParaRPr sz="2800">
              <a:solidFill>
                <a:srgbClr val="FFFFFF"/>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rgbClr val="FFFFFF"/>
                </a:solidFill>
              </a:rPr>
              <a:t>•</a:t>
            </a:r>
            <a:r>
              <a:rPr lang="en" sz="2800">
                <a:solidFill>
                  <a:srgbClr val="FFFFFF"/>
                </a:solidFill>
                <a:latin typeface="Calibri"/>
                <a:ea typeface="Calibri"/>
                <a:cs typeface="Calibri"/>
                <a:sym typeface="Calibri"/>
              </a:rPr>
              <a:t>Product placement</a:t>
            </a:r>
            <a:endParaRPr sz="2800">
              <a:solidFill>
                <a:srgbClr val="FFFFFF"/>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rgbClr val="FFFFFF"/>
                </a:solidFill>
              </a:rPr>
              <a:t>•</a:t>
            </a:r>
            <a:r>
              <a:rPr lang="en" sz="2800">
                <a:solidFill>
                  <a:srgbClr val="FFFFFF"/>
                </a:solidFill>
                <a:latin typeface="Calibri"/>
                <a:ea typeface="Calibri"/>
                <a:cs typeface="Calibri"/>
                <a:sym typeface="Calibri"/>
              </a:rPr>
              <a:t>Cross-selling strategies</a:t>
            </a:r>
            <a:endParaRPr>
              <a:solidFill>
                <a:srgbClr val="FFFFFF"/>
              </a:solidFill>
            </a:endParaRPr>
          </a:p>
        </p:txBody>
      </p:sp>
      <p:pic>
        <p:nvPicPr>
          <p:cNvPr id="156" name="Google Shape;156;p27"/>
          <p:cNvPicPr preferRelativeResize="0"/>
          <p:nvPr/>
        </p:nvPicPr>
        <p:blipFill>
          <a:blip r:embed="rId3">
            <a:alphaModFix/>
          </a:blip>
          <a:stretch>
            <a:fillRect/>
          </a:stretch>
        </p:blipFill>
        <p:spPr>
          <a:xfrm>
            <a:off x="5172823" y="1611425"/>
            <a:ext cx="3323728" cy="285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sp>
        <p:nvSpPr>
          <p:cNvPr id="162" name="Google Shape;162;p28"/>
          <p:cNvSpPr txBox="1"/>
          <p:nvPr/>
        </p:nvSpPr>
        <p:spPr>
          <a:xfrm>
            <a:off x="68750" y="1533000"/>
            <a:ext cx="5014800" cy="3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797575" y="1060950"/>
            <a:ext cx="6999050" cy="3738151"/>
          </a:xfrm>
          <a:prstGeom prst="rect">
            <a:avLst/>
          </a:prstGeom>
          <a:noFill/>
          <a:ln>
            <a:noFill/>
          </a:ln>
        </p:spPr>
      </p:pic>
      <p:sp>
        <p:nvSpPr>
          <p:cNvPr id="164" name="Google Shape;164;p28"/>
          <p:cNvSpPr txBox="1"/>
          <p:nvPr/>
        </p:nvSpPr>
        <p:spPr>
          <a:xfrm>
            <a:off x="3648450" y="1304125"/>
            <a:ext cx="42609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u="sng"/>
              <a:t>Frequency Plot: </a:t>
            </a:r>
            <a:endParaRPr sz="2300" u="sng"/>
          </a:p>
        </p:txBody>
      </p:sp>
      <p:sp>
        <p:nvSpPr>
          <p:cNvPr id="165" name="Google Shape;165;p28"/>
          <p:cNvSpPr/>
          <p:nvPr/>
        </p:nvSpPr>
        <p:spPr>
          <a:xfrm>
            <a:off x="2021300" y="1663225"/>
            <a:ext cx="288900" cy="2454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69"/>
        <p:cNvGrpSpPr/>
        <p:nvPr/>
      </p:nvGrpSpPr>
      <p:grpSpPr>
        <a:xfrm>
          <a:off x="0" y="0"/>
          <a:ext cx="0" cy="0"/>
          <a:chOff x="0" y="0"/>
          <a:chExt cx="0" cy="0"/>
        </a:xfrm>
      </p:grpSpPr>
      <p:sp>
        <p:nvSpPr>
          <p:cNvPr id="170" name="Google Shape;170;p29"/>
          <p:cNvSpPr txBox="1">
            <a:spLocks noGrp="1"/>
          </p:cNvSpPr>
          <p:nvPr>
            <p:ph type="ctrTitle"/>
          </p:nvPr>
        </p:nvSpPr>
        <p:spPr>
          <a:xfrm>
            <a:off x="311700" y="219160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Audience Question:</a:t>
            </a:r>
            <a:endParaRPr>
              <a:solidFill>
                <a:srgbClr val="EFEFEF"/>
              </a:solidFill>
            </a:endParaRPr>
          </a:p>
          <a:p>
            <a:pPr marL="0" lvl="0" indent="0" algn="ctr" rtl="0">
              <a:spcBef>
                <a:spcPts val="0"/>
              </a:spcBef>
              <a:spcAft>
                <a:spcPts val="0"/>
              </a:spcAft>
              <a:buNone/>
            </a:pPr>
            <a:endParaRPr>
              <a:solidFill>
                <a:srgbClr val="EFEFEF"/>
              </a:solidFill>
            </a:endParaRPr>
          </a:p>
          <a:p>
            <a:pPr marL="0" lvl="0" indent="0" algn="ctr" rtl="0">
              <a:spcBef>
                <a:spcPts val="0"/>
              </a:spcBef>
              <a:spcAft>
                <a:spcPts val="0"/>
              </a:spcAft>
              <a:buNone/>
            </a:pPr>
            <a:endParaRPr>
              <a:solidFill>
                <a:srgbClr val="EFEFEF"/>
              </a:solidFill>
            </a:endParaRPr>
          </a:p>
        </p:txBody>
      </p:sp>
      <p:sp>
        <p:nvSpPr>
          <p:cNvPr id="171" name="Google Shape;171;p29"/>
          <p:cNvSpPr txBox="1"/>
          <p:nvPr/>
        </p:nvSpPr>
        <p:spPr>
          <a:xfrm>
            <a:off x="1660475" y="1033125"/>
            <a:ext cx="6035100" cy="3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292929"/>
                </a:solidFill>
                <a:highlight>
                  <a:schemeClr val="lt1"/>
                </a:highlight>
                <a:latin typeface="Georgia"/>
                <a:ea typeface="Georgia"/>
                <a:cs typeface="Georgia"/>
                <a:sym typeface="Georgia"/>
              </a:rPr>
              <a:t>Taking the customers perspective</a:t>
            </a:r>
            <a:endParaRPr sz="23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None/>
            </a:pPr>
            <a:endParaRPr sz="23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 sz="2300">
                <a:solidFill>
                  <a:srgbClr val="292929"/>
                </a:solidFill>
                <a:highlight>
                  <a:schemeClr val="lt1"/>
                </a:highlight>
                <a:latin typeface="Georgia"/>
                <a:ea typeface="Georgia"/>
                <a:cs typeface="Georgia"/>
                <a:sym typeface="Georgia"/>
              </a:rPr>
              <a:t>Do you think walking to the furthest area of the store to get the product you were looking for will increase or decrease </a:t>
            </a:r>
            <a:r>
              <a:rPr lang="en" sz="2300">
                <a:solidFill>
                  <a:srgbClr val="FF9900"/>
                </a:solidFill>
                <a:highlight>
                  <a:schemeClr val="lt1"/>
                </a:highlight>
                <a:latin typeface="Georgia"/>
                <a:ea typeface="Georgia"/>
                <a:cs typeface="Georgia"/>
                <a:sym typeface="Georgia"/>
              </a:rPr>
              <a:t>customer satisfaction ?</a:t>
            </a:r>
            <a:endParaRPr sz="2300">
              <a:solidFill>
                <a:srgbClr val="FF9900"/>
              </a:solidFill>
              <a:highlight>
                <a:schemeClr val="lt1"/>
              </a:highlight>
              <a:latin typeface="Georgia"/>
              <a:ea typeface="Georgia"/>
              <a:cs typeface="Georgia"/>
              <a:sym typeface="Georgia"/>
            </a:endParaRPr>
          </a:p>
          <a:p>
            <a:pPr marL="0" lvl="0" indent="0" algn="l" rtl="0">
              <a:spcBef>
                <a:spcPts val="0"/>
              </a:spcBef>
              <a:spcAft>
                <a:spcPts val="0"/>
              </a:spcAft>
              <a:buNone/>
            </a:pPr>
            <a:endParaRPr>
              <a:solidFill>
                <a:srgbClr val="FF9900"/>
              </a:solidFill>
            </a:endParaRPr>
          </a:p>
        </p:txBody>
      </p:sp>
      <p:pic>
        <p:nvPicPr>
          <p:cNvPr id="172" name="Google Shape;172;p29"/>
          <p:cNvPicPr preferRelativeResize="0"/>
          <p:nvPr/>
        </p:nvPicPr>
        <p:blipFill>
          <a:blip r:embed="rId3">
            <a:alphaModFix/>
          </a:blip>
          <a:stretch>
            <a:fillRect/>
          </a:stretch>
        </p:blipFill>
        <p:spPr>
          <a:xfrm>
            <a:off x="2581270" y="3363320"/>
            <a:ext cx="1253875" cy="1253900"/>
          </a:xfrm>
          <a:prstGeom prst="rect">
            <a:avLst/>
          </a:prstGeom>
          <a:noFill/>
          <a:ln>
            <a:noFill/>
          </a:ln>
        </p:spPr>
      </p:pic>
      <p:sp>
        <p:nvSpPr>
          <p:cNvPr id="173" name="Google Shape;173;p29"/>
          <p:cNvSpPr txBox="1"/>
          <p:nvPr/>
        </p:nvSpPr>
        <p:spPr>
          <a:xfrm>
            <a:off x="2581275" y="4617225"/>
            <a:ext cx="1499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Increase </a:t>
            </a:r>
            <a:endParaRPr sz="1800">
              <a:solidFill>
                <a:srgbClr val="FFFFFF"/>
              </a:solidFill>
            </a:endParaRPr>
          </a:p>
        </p:txBody>
      </p:sp>
      <p:sp>
        <p:nvSpPr>
          <p:cNvPr id="174" name="Google Shape;174;p29"/>
          <p:cNvSpPr txBox="1"/>
          <p:nvPr/>
        </p:nvSpPr>
        <p:spPr>
          <a:xfrm>
            <a:off x="4022850" y="3832475"/>
            <a:ext cx="1499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Vs </a:t>
            </a:r>
            <a:endParaRPr sz="1800">
              <a:solidFill>
                <a:srgbClr val="FFFFFF"/>
              </a:solidFill>
            </a:endParaRPr>
          </a:p>
        </p:txBody>
      </p:sp>
      <p:pic>
        <p:nvPicPr>
          <p:cNvPr id="175" name="Google Shape;175;p29"/>
          <p:cNvPicPr preferRelativeResize="0"/>
          <p:nvPr/>
        </p:nvPicPr>
        <p:blipFill>
          <a:blip r:embed="rId4">
            <a:alphaModFix/>
          </a:blip>
          <a:stretch>
            <a:fillRect/>
          </a:stretch>
        </p:blipFill>
        <p:spPr>
          <a:xfrm>
            <a:off x="5522545" y="3324763"/>
            <a:ext cx="1331050" cy="1331025"/>
          </a:xfrm>
          <a:prstGeom prst="rect">
            <a:avLst/>
          </a:prstGeom>
          <a:noFill/>
          <a:ln>
            <a:noFill/>
          </a:ln>
        </p:spPr>
      </p:pic>
      <p:sp>
        <p:nvSpPr>
          <p:cNvPr id="176" name="Google Shape;176;p29"/>
          <p:cNvSpPr txBox="1"/>
          <p:nvPr/>
        </p:nvSpPr>
        <p:spPr>
          <a:xfrm>
            <a:off x="5522550" y="4617225"/>
            <a:ext cx="1499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Decrease </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80"/>
        <p:cNvGrpSpPr/>
        <p:nvPr/>
      </p:nvGrpSpPr>
      <p:grpSpPr>
        <a:xfrm>
          <a:off x="0" y="0"/>
          <a:ext cx="0" cy="0"/>
          <a:chOff x="0" y="0"/>
          <a:chExt cx="0" cy="0"/>
        </a:xfrm>
      </p:grpSpPr>
      <p:sp>
        <p:nvSpPr>
          <p:cNvPr id="181" name="Google Shape;181;p30"/>
          <p:cNvSpPr txBox="1">
            <a:spLocks noGrp="1"/>
          </p:cNvSpPr>
          <p:nvPr>
            <p:ph type="ctrTitle"/>
          </p:nvPr>
        </p:nvSpPr>
        <p:spPr>
          <a:xfrm>
            <a:off x="311700" y="559825"/>
            <a:ext cx="8520600" cy="67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cxnSp>
        <p:nvCxnSpPr>
          <p:cNvPr id="182" name="Google Shape;182;p30"/>
          <p:cNvCxnSpPr/>
          <p:nvPr/>
        </p:nvCxnSpPr>
        <p:spPr>
          <a:xfrm>
            <a:off x="401050" y="2101525"/>
            <a:ext cx="8149500" cy="15900"/>
          </a:xfrm>
          <a:prstGeom prst="straightConnector1">
            <a:avLst/>
          </a:prstGeom>
          <a:noFill/>
          <a:ln w="9525" cap="flat" cmpd="sng">
            <a:solidFill>
              <a:schemeClr val="dk2"/>
            </a:solidFill>
            <a:prstDash val="solid"/>
            <a:round/>
            <a:headEnd type="none" w="med" len="med"/>
            <a:tailEnd type="none" w="med" len="med"/>
          </a:ln>
        </p:spPr>
      </p:cxnSp>
      <p:pic>
        <p:nvPicPr>
          <p:cNvPr id="183" name="Google Shape;183;p30"/>
          <p:cNvPicPr preferRelativeResize="0"/>
          <p:nvPr/>
        </p:nvPicPr>
        <p:blipFill>
          <a:blip r:embed="rId3">
            <a:alphaModFix/>
          </a:blip>
          <a:stretch>
            <a:fillRect/>
          </a:stretch>
        </p:blipFill>
        <p:spPr>
          <a:xfrm>
            <a:off x="589525" y="1281425"/>
            <a:ext cx="7961023" cy="1327350"/>
          </a:xfrm>
          <a:prstGeom prst="rect">
            <a:avLst/>
          </a:prstGeom>
          <a:noFill/>
          <a:ln>
            <a:noFill/>
          </a:ln>
        </p:spPr>
      </p:pic>
      <p:sp>
        <p:nvSpPr>
          <p:cNvPr id="184" name="Google Shape;184;p30"/>
          <p:cNvSpPr txBox="1"/>
          <p:nvPr/>
        </p:nvSpPr>
        <p:spPr>
          <a:xfrm>
            <a:off x="517550" y="3169675"/>
            <a:ext cx="5605500" cy="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rgbClr val="FFFFFF"/>
                </a:solidFill>
              </a:rPr>
              <a:t>Appliances and Binders: </a:t>
            </a:r>
            <a:endParaRPr sz="21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r>
              <a:rPr lang="en" sz="2000" b="1">
                <a:solidFill>
                  <a:srgbClr val="FFFFFF"/>
                </a:solidFill>
              </a:rPr>
              <a:t>  		Strong relationship </a:t>
            </a:r>
            <a:endParaRPr sz="20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endParaRPr sz="1600" b="1">
              <a:solidFill>
                <a:srgbClr val="FFFFFF"/>
              </a:solidFill>
            </a:endParaRPr>
          </a:p>
        </p:txBody>
      </p:sp>
      <p:sp>
        <p:nvSpPr>
          <p:cNvPr id="185" name="Google Shape;185;p30"/>
          <p:cNvSpPr/>
          <p:nvPr/>
        </p:nvSpPr>
        <p:spPr>
          <a:xfrm>
            <a:off x="648350" y="3854013"/>
            <a:ext cx="605100" cy="30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829234" y="1697044"/>
            <a:ext cx="993775" cy="1060650"/>
          </a:xfrm>
          <a:custGeom>
            <a:avLst/>
            <a:gdLst/>
            <a:ahLst/>
            <a:cxnLst/>
            <a:rect l="l" t="t" r="r" b="b"/>
            <a:pathLst>
              <a:path w="39751" h="42426" extrusionOk="0">
                <a:moveTo>
                  <a:pt x="1985" y="3003"/>
                </a:moveTo>
                <a:cubicBezTo>
                  <a:pt x="1985" y="13959"/>
                  <a:pt x="-2941" y="26737"/>
                  <a:pt x="3138" y="35852"/>
                </a:cubicBezTo>
                <a:cubicBezTo>
                  <a:pt x="8803" y="44347"/>
                  <a:pt x="25187" y="43823"/>
                  <a:pt x="33682" y="38158"/>
                </a:cubicBezTo>
                <a:cubicBezTo>
                  <a:pt x="40547" y="33580"/>
                  <a:pt x="38869" y="22205"/>
                  <a:pt x="38869" y="13953"/>
                </a:cubicBezTo>
                <a:cubicBezTo>
                  <a:pt x="38869" y="10092"/>
                  <a:pt x="41379" y="3647"/>
                  <a:pt x="37716" y="2427"/>
                </a:cubicBezTo>
                <a:cubicBezTo>
                  <a:pt x="30951" y="173"/>
                  <a:pt x="23524" y="698"/>
                  <a:pt x="16393" y="698"/>
                </a:cubicBezTo>
                <a:cubicBezTo>
                  <a:pt x="11975" y="698"/>
                  <a:pt x="7330" y="-698"/>
                  <a:pt x="3138" y="698"/>
                </a:cubicBezTo>
                <a:cubicBezTo>
                  <a:pt x="34" y="1732"/>
                  <a:pt x="2562" y="7224"/>
                  <a:pt x="2562" y="10495"/>
                </a:cubicBezTo>
              </a:path>
            </a:pathLst>
          </a:custGeom>
          <a:noFill/>
          <a:ln w="38100" cap="flat" cmpd="sng">
            <a:solidFill>
              <a:srgbClr val="FF9900"/>
            </a:solidFill>
            <a:prstDash val="solid"/>
            <a:round/>
            <a:headEnd type="none" w="med" len="med"/>
            <a:tailEnd type="none" w="med" len="med"/>
          </a:ln>
        </p:spPr>
      </p:sp>
      <p:sp>
        <p:nvSpPr>
          <p:cNvPr id="187" name="Google Shape;187;p30"/>
          <p:cNvSpPr/>
          <p:nvPr/>
        </p:nvSpPr>
        <p:spPr>
          <a:xfrm>
            <a:off x="3635552" y="1670934"/>
            <a:ext cx="793525" cy="1085275"/>
          </a:xfrm>
          <a:custGeom>
            <a:avLst/>
            <a:gdLst/>
            <a:ahLst/>
            <a:cxnLst/>
            <a:rect l="l" t="t" r="r" b="b"/>
            <a:pathLst>
              <a:path w="31741" h="43411" extrusionOk="0">
                <a:moveTo>
                  <a:pt x="21129" y="1167"/>
                </a:moveTo>
                <a:cubicBezTo>
                  <a:pt x="14955" y="1167"/>
                  <a:pt x="6113" y="-2241"/>
                  <a:pt x="2688" y="2896"/>
                </a:cubicBezTo>
                <a:cubicBezTo>
                  <a:pt x="-207" y="7238"/>
                  <a:pt x="2608" y="13505"/>
                  <a:pt x="959" y="18456"/>
                </a:cubicBezTo>
                <a:cubicBezTo>
                  <a:pt x="-1770" y="26647"/>
                  <a:pt x="1989" y="39931"/>
                  <a:pt x="10180" y="42660"/>
                </a:cubicBezTo>
                <a:cubicBezTo>
                  <a:pt x="16814" y="44870"/>
                  <a:pt x="26648" y="41424"/>
                  <a:pt x="29774" y="35169"/>
                </a:cubicBezTo>
                <a:cubicBezTo>
                  <a:pt x="32449" y="29817"/>
                  <a:pt x="31503" y="23286"/>
                  <a:pt x="31503" y="17303"/>
                </a:cubicBezTo>
                <a:cubicBezTo>
                  <a:pt x="31503" y="12466"/>
                  <a:pt x="32456" y="6921"/>
                  <a:pt x="29774" y="2896"/>
                </a:cubicBezTo>
                <a:cubicBezTo>
                  <a:pt x="28040" y="294"/>
                  <a:pt x="23680" y="1167"/>
                  <a:pt x="20553" y="1167"/>
                </a:cubicBezTo>
              </a:path>
            </a:pathLst>
          </a:custGeom>
          <a:noFill/>
          <a:ln w="38100" cap="flat" cmpd="sng">
            <a:solidFill>
              <a:srgbClr val="FF9900"/>
            </a:solidFill>
            <a:prstDash val="solid"/>
            <a:round/>
            <a:headEnd type="none" w="med" len="med"/>
            <a:tailEnd type="none" w="med" len="med"/>
          </a:ln>
        </p:spPr>
      </p:sp>
      <p:cxnSp>
        <p:nvCxnSpPr>
          <p:cNvPr id="188" name="Google Shape;188;p30"/>
          <p:cNvCxnSpPr/>
          <p:nvPr/>
        </p:nvCxnSpPr>
        <p:spPr>
          <a:xfrm rot="10800000" flipH="1">
            <a:off x="1728900" y="2679850"/>
            <a:ext cx="1887300" cy="72000"/>
          </a:xfrm>
          <a:prstGeom prst="straightConnector1">
            <a:avLst/>
          </a:prstGeom>
          <a:noFill/>
          <a:ln w="38100" cap="flat" cmpd="sng">
            <a:solidFill>
              <a:srgbClr val="FF9900"/>
            </a:solidFill>
            <a:prstDash val="solid"/>
            <a:round/>
            <a:headEnd type="none" w="med" len="med"/>
            <a:tailEnd type="triangle" w="med" len="med"/>
          </a:ln>
        </p:spPr>
      </p:cxnSp>
      <p:pic>
        <p:nvPicPr>
          <p:cNvPr id="189" name="Google Shape;189;p30" descr="The Most Useful Appliances of the Last 100 Years"/>
          <p:cNvPicPr preferRelativeResize="0"/>
          <p:nvPr/>
        </p:nvPicPr>
        <p:blipFill>
          <a:blip r:embed="rId4">
            <a:alphaModFix/>
          </a:blip>
          <a:stretch>
            <a:fillRect/>
          </a:stretch>
        </p:blipFill>
        <p:spPr>
          <a:xfrm>
            <a:off x="4495150" y="3169674"/>
            <a:ext cx="2217503" cy="1247350"/>
          </a:xfrm>
          <a:prstGeom prst="rect">
            <a:avLst/>
          </a:prstGeom>
          <a:noFill/>
          <a:ln>
            <a:noFill/>
          </a:ln>
        </p:spPr>
      </p:pic>
      <p:pic>
        <p:nvPicPr>
          <p:cNvPr id="190" name="Google Shape;190;p30"/>
          <p:cNvPicPr preferRelativeResize="0"/>
          <p:nvPr/>
        </p:nvPicPr>
        <p:blipFill>
          <a:blip r:embed="rId5">
            <a:alphaModFix/>
          </a:blip>
          <a:stretch>
            <a:fillRect/>
          </a:stretch>
        </p:blipFill>
        <p:spPr>
          <a:xfrm>
            <a:off x="7657800" y="3169675"/>
            <a:ext cx="1247350" cy="1247350"/>
          </a:xfrm>
          <a:prstGeom prst="rect">
            <a:avLst/>
          </a:prstGeom>
          <a:noFill/>
          <a:ln>
            <a:noFill/>
          </a:ln>
        </p:spPr>
      </p:pic>
      <p:sp>
        <p:nvSpPr>
          <p:cNvPr id="191" name="Google Shape;191;p30"/>
          <p:cNvSpPr/>
          <p:nvPr/>
        </p:nvSpPr>
        <p:spPr>
          <a:xfrm>
            <a:off x="6930050" y="3558675"/>
            <a:ext cx="521700" cy="504300"/>
          </a:xfrm>
          <a:prstGeom prst="mathPlus">
            <a:avLst>
              <a:gd name="adj1" fmla="val 2352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95"/>
        <p:cNvGrpSpPr/>
        <p:nvPr/>
      </p:nvGrpSpPr>
      <p:grpSpPr>
        <a:xfrm>
          <a:off x="0" y="0"/>
          <a:ext cx="0" cy="0"/>
          <a:chOff x="0" y="0"/>
          <a:chExt cx="0" cy="0"/>
        </a:xfrm>
      </p:grpSpPr>
      <p:sp>
        <p:nvSpPr>
          <p:cNvPr id="196" name="Google Shape;196;p31"/>
          <p:cNvSpPr txBox="1">
            <a:spLocks noGrp="1"/>
          </p:cNvSpPr>
          <p:nvPr>
            <p:ph type="ctrTitle"/>
          </p:nvPr>
        </p:nvSpPr>
        <p:spPr>
          <a:xfrm>
            <a:off x="311700" y="559825"/>
            <a:ext cx="8520600" cy="67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sp>
        <p:nvSpPr>
          <p:cNvPr id="197" name="Google Shape;197;p31"/>
          <p:cNvSpPr txBox="1"/>
          <p:nvPr/>
        </p:nvSpPr>
        <p:spPr>
          <a:xfrm>
            <a:off x="488625" y="1517325"/>
            <a:ext cx="5014800" cy="3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8" name="Google Shape;198;p31"/>
          <p:cNvPicPr preferRelativeResize="0"/>
          <p:nvPr/>
        </p:nvPicPr>
        <p:blipFill>
          <a:blip r:embed="rId3">
            <a:alphaModFix/>
          </a:blip>
          <a:stretch>
            <a:fillRect/>
          </a:stretch>
        </p:blipFill>
        <p:spPr>
          <a:xfrm>
            <a:off x="347513" y="230138"/>
            <a:ext cx="8448977" cy="468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Agenda</a:t>
            </a:r>
            <a:endParaRPr>
              <a:solidFill>
                <a:srgbClr val="EFEFEF"/>
              </a:solidFill>
            </a:endParaRPr>
          </a:p>
        </p:txBody>
      </p:sp>
      <p:sp>
        <p:nvSpPr>
          <p:cNvPr id="63" name="Google Shape;63;p14"/>
          <p:cNvSpPr txBox="1"/>
          <p:nvPr/>
        </p:nvSpPr>
        <p:spPr>
          <a:xfrm>
            <a:off x="593475" y="1557575"/>
            <a:ext cx="6383100" cy="3420300"/>
          </a:xfrm>
          <a:prstGeom prst="rect">
            <a:avLst/>
          </a:prstGeom>
          <a:noFill/>
          <a:ln>
            <a:noFill/>
          </a:ln>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Clr>
                <a:srgbClr val="FFFFFF"/>
              </a:buClr>
              <a:buSzPts val="1900"/>
              <a:buChar char="●"/>
            </a:pPr>
            <a:r>
              <a:rPr lang="en" sz="1900">
                <a:solidFill>
                  <a:srgbClr val="FFFFFF"/>
                </a:solidFill>
              </a:rPr>
              <a:t>The Customer</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The Product</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Visual Pointers</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Cross-Selling</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Strengths, Problems, Recommendations</a:t>
            </a:r>
            <a:endParaRPr sz="1900">
              <a:solidFill>
                <a:srgbClr val="FFFFFF"/>
              </a:solidFill>
            </a:endParaRPr>
          </a:p>
        </p:txBody>
      </p:sp>
      <p:pic>
        <p:nvPicPr>
          <p:cNvPr id="64" name="Google Shape;64;p14"/>
          <p:cNvPicPr preferRelativeResize="0"/>
          <p:nvPr/>
        </p:nvPicPr>
        <p:blipFill>
          <a:blip r:embed="rId3">
            <a:alphaModFix/>
          </a:blip>
          <a:stretch>
            <a:fillRect/>
          </a:stretch>
        </p:blipFill>
        <p:spPr>
          <a:xfrm>
            <a:off x="5816875" y="1725577"/>
            <a:ext cx="3252300" cy="325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Current Strengths</a:t>
            </a:r>
            <a:endParaRPr>
              <a:solidFill>
                <a:srgbClr val="EFEFEF"/>
              </a:solidFill>
            </a:endParaRPr>
          </a:p>
        </p:txBody>
      </p:sp>
      <p:sp>
        <p:nvSpPr>
          <p:cNvPr id="204" name="Google Shape;204;p32"/>
          <p:cNvSpPr txBox="1"/>
          <p:nvPr/>
        </p:nvSpPr>
        <p:spPr>
          <a:xfrm>
            <a:off x="488625" y="1517325"/>
            <a:ext cx="5014800" cy="32661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 sz="1600">
                <a:solidFill>
                  <a:srgbClr val="FFFFFF"/>
                </a:solidFill>
              </a:rPr>
              <a:t>Access to wide market</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Global Presence</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Consistent Total Sales Growth</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Decrease in Shipping Discounts</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Customers willing to pay</a:t>
            </a:r>
            <a:endParaRPr sz="1600">
              <a:solidFill>
                <a:srgbClr val="FFFFFF"/>
              </a:solidFill>
            </a:endParaRPr>
          </a:p>
        </p:txBody>
      </p:sp>
      <p:pic>
        <p:nvPicPr>
          <p:cNvPr id="205" name="Google Shape;205;p32"/>
          <p:cNvPicPr preferRelativeResize="0"/>
          <p:nvPr/>
        </p:nvPicPr>
        <p:blipFill>
          <a:blip r:embed="rId3">
            <a:alphaModFix/>
          </a:blip>
          <a:stretch>
            <a:fillRect/>
          </a:stretch>
        </p:blipFill>
        <p:spPr>
          <a:xfrm>
            <a:off x="4176925" y="1586375"/>
            <a:ext cx="4867350" cy="229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09"/>
        <p:cNvGrpSpPr/>
        <p:nvPr/>
      </p:nvGrpSpPr>
      <p:grpSpPr>
        <a:xfrm>
          <a:off x="0" y="0"/>
          <a:ext cx="0" cy="0"/>
          <a:chOff x="0" y="0"/>
          <a:chExt cx="0" cy="0"/>
        </a:xfrm>
      </p:grpSpPr>
      <p:sp>
        <p:nvSpPr>
          <p:cNvPr id="210" name="Google Shape;210;p33"/>
          <p:cNvSpPr txBox="1">
            <a:spLocks noGrp="1"/>
          </p:cNvSpPr>
          <p:nvPr>
            <p:ph type="ctrTitle"/>
          </p:nvPr>
        </p:nvSpPr>
        <p:spPr>
          <a:xfrm>
            <a:off x="311700" y="214475"/>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Potential Problems</a:t>
            </a:r>
            <a:endParaRPr>
              <a:solidFill>
                <a:srgbClr val="EFEFEF"/>
              </a:solidFill>
            </a:endParaRPr>
          </a:p>
        </p:txBody>
      </p:sp>
      <p:sp>
        <p:nvSpPr>
          <p:cNvPr id="211" name="Google Shape;211;p33"/>
          <p:cNvSpPr txBox="1"/>
          <p:nvPr/>
        </p:nvSpPr>
        <p:spPr>
          <a:xfrm>
            <a:off x="178375" y="1479450"/>
            <a:ext cx="5014800" cy="28599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FFFFFF"/>
              </a:buClr>
              <a:buSzPts val="1700"/>
              <a:buChar char="●"/>
            </a:pPr>
            <a:r>
              <a:rPr lang="en" sz="1700">
                <a:solidFill>
                  <a:srgbClr val="FFFFFF"/>
                </a:solidFill>
              </a:rPr>
              <a:t>Issues Converting Sales to Profit</a:t>
            </a:r>
            <a:endParaRPr sz="1700">
              <a:solidFill>
                <a:srgbClr val="FFFFFF"/>
              </a:solidFill>
            </a:endParaRPr>
          </a:p>
          <a:p>
            <a:pPr marL="914400" lvl="1" indent="-336550" algn="l" rtl="0">
              <a:lnSpc>
                <a:spcPct val="200000"/>
              </a:lnSpc>
              <a:spcBef>
                <a:spcPts val="0"/>
              </a:spcBef>
              <a:spcAft>
                <a:spcPts val="0"/>
              </a:spcAft>
              <a:buClr>
                <a:srgbClr val="FFFFFF"/>
              </a:buClr>
              <a:buSzPts val="1700"/>
              <a:buChar char="○"/>
            </a:pPr>
            <a:r>
              <a:rPr lang="en" sz="1700">
                <a:solidFill>
                  <a:srgbClr val="FFFFFF"/>
                </a:solidFill>
              </a:rPr>
              <a:t>Products to Push?</a:t>
            </a:r>
            <a:endParaRPr sz="1700">
              <a:solidFill>
                <a:srgbClr val="FFFFFF"/>
              </a:solidFill>
            </a:endParaRPr>
          </a:p>
          <a:p>
            <a:pPr marL="457200" lvl="0" indent="-336550" algn="l" rtl="0">
              <a:lnSpc>
                <a:spcPct val="200000"/>
              </a:lnSpc>
              <a:spcBef>
                <a:spcPts val="0"/>
              </a:spcBef>
              <a:spcAft>
                <a:spcPts val="0"/>
              </a:spcAft>
              <a:buClr>
                <a:srgbClr val="FFFFFF"/>
              </a:buClr>
              <a:buSzPts val="1700"/>
              <a:buChar char="●"/>
            </a:pPr>
            <a:r>
              <a:rPr lang="en" sz="1700">
                <a:solidFill>
                  <a:srgbClr val="FFFFFF"/>
                </a:solidFill>
              </a:rPr>
              <a:t>When to Cross-Sell?</a:t>
            </a:r>
            <a:endParaRPr sz="1700">
              <a:solidFill>
                <a:srgbClr val="FFFFFF"/>
              </a:solidFill>
            </a:endParaRPr>
          </a:p>
          <a:p>
            <a:pPr marL="457200" lvl="0" indent="-336550" algn="l" rtl="0">
              <a:lnSpc>
                <a:spcPct val="200000"/>
              </a:lnSpc>
              <a:spcBef>
                <a:spcPts val="0"/>
              </a:spcBef>
              <a:spcAft>
                <a:spcPts val="0"/>
              </a:spcAft>
              <a:buClr>
                <a:srgbClr val="FFFFFF"/>
              </a:buClr>
              <a:buSzPts val="1700"/>
              <a:buChar char="●"/>
            </a:pPr>
            <a:r>
              <a:rPr lang="en" sz="1700">
                <a:solidFill>
                  <a:srgbClr val="FFFFFF"/>
                </a:solidFill>
              </a:rPr>
              <a:t>Customer Relationships?</a:t>
            </a:r>
            <a:endParaRPr sz="1700">
              <a:solidFill>
                <a:srgbClr val="FFFFFF"/>
              </a:solidFill>
            </a:endParaRPr>
          </a:p>
        </p:txBody>
      </p:sp>
      <p:pic>
        <p:nvPicPr>
          <p:cNvPr id="212" name="Google Shape;212;p33"/>
          <p:cNvPicPr preferRelativeResize="0"/>
          <p:nvPr/>
        </p:nvPicPr>
        <p:blipFill rotWithShape="1">
          <a:blip r:embed="rId3">
            <a:alphaModFix/>
          </a:blip>
          <a:srcRect l="22876" t="3225" r="27767" b="2185"/>
          <a:stretch/>
        </p:blipFill>
        <p:spPr>
          <a:xfrm>
            <a:off x="5408050" y="2183325"/>
            <a:ext cx="3424250" cy="268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16"/>
        <p:cNvGrpSpPr/>
        <p:nvPr/>
      </p:nvGrpSpPr>
      <p:grpSpPr>
        <a:xfrm>
          <a:off x="0" y="0"/>
          <a:ext cx="0" cy="0"/>
          <a:chOff x="0" y="0"/>
          <a:chExt cx="0" cy="0"/>
        </a:xfrm>
      </p:grpSpPr>
      <p:sp>
        <p:nvSpPr>
          <p:cNvPr id="217" name="Google Shape;217;p34"/>
          <p:cNvSpPr txBox="1">
            <a:spLocks noGrp="1"/>
          </p:cNvSpPr>
          <p:nvPr>
            <p:ph type="ctrTitle"/>
          </p:nvPr>
        </p:nvSpPr>
        <p:spPr>
          <a:xfrm>
            <a:off x="311700" y="744575"/>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Recommendations</a:t>
            </a:r>
            <a:endParaRPr>
              <a:solidFill>
                <a:srgbClr val="EFEFEF"/>
              </a:solidFill>
            </a:endParaRPr>
          </a:p>
        </p:txBody>
      </p:sp>
      <p:sp>
        <p:nvSpPr>
          <p:cNvPr id="218" name="Google Shape;218;p34"/>
          <p:cNvSpPr txBox="1"/>
          <p:nvPr/>
        </p:nvSpPr>
        <p:spPr>
          <a:xfrm>
            <a:off x="488625" y="2019425"/>
            <a:ext cx="5014800" cy="27639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 sz="1600">
                <a:solidFill>
                  <a:srgbClr val="FFFFFF"/>
                </a:solidFill>
              </a:rPr>
              <a:t>Phase-out Unprofitable Products</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Discount to Encourage Basket Sales</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Place Basket Items Near Each Other</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Maintain and Strengthen Profitable Relationships</a:t>
            </a:r>
            <a:endParaRPr sz="1600">
              <a:solidFill>
                <a:srgbClr val="FFFFFF"/>
              </a:solidFill>
            </a:endParaRPr>
          </a:p>
        </p:txBody>
      </p:sp>
      <p:pic>
        <p:nvPicPr>
          <p:cNvPr id="219" name="Google Shape;219;p34" descr="How Supermarkets Use AI to Land More Products Into Your Basket"/>
          <p:cNvPicPr preferRelativeResize="0"/>
          <p:nvPr/>
        </p:nvPicPr>
        <p:blipFill>
          <a:blip r:embed="rId3">
            <a:alphaModFix/>
          </a:blip>
          <a:stretch>
            <a:fillRect/>
          </a:stretch>
        </p:blipFill>
        <p:spPr>
          <a:xfrm>
            <a:off x="5022700" y="2168368"/>
            <a:ext cx="3934575" cy="246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23"/>
        <p:cNvGrpSpPr/>
        <p:nvPr/>
      </p:nvGrpSpPr>
      <p:grpSpPr>
        <a:xfrm>
          <a:off x="0" y="0"/>
          <a:ext cx="0" cy="0"/>
          <a:chOff x="0" y="0"/>
          <a:chExt cx="0" cy="0"/>
        </a:xfrm>
      </p:grpSpPr>
      <p:sp>
        <p:nvSpPr>
          <p:cNvPr id="224" name="Google Shape;224;p35"/>
          <p:cNvSpPr txBox="1">
            <a:spLocks noGrp="1"/>
          </p:cNvSpPr>
          <p:nvPr>
            <p:ph type="ctrTitle"/>
          </p:nvPr>
        </p:nvSpPr>
        <p:spPr>
          <a:xfrm>
            <a:off x="311700" y="157150"/>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Learning Points of Project</a:t>
            </a:r>
            <a:endParaRPr>
              <a:solidFill>
                <a:srgbClr val="EFEFEF"/>
              </a:solidFill>
            </a:endParaRPr>
          </a:p>
        </p:txBody>
      </p:sp>
      <p:sp>
        <p:nvSpPr>
          <p:cNvPr id="225" name="Google Shape;225;p35"/>
          <p:cNvSpPr txBox="1"/>
          <p:nvPr/>
        </p:nvSpPr>
        <p:spPr>
          <a:xfrm>
            <a:off x="139800" y="1141800"/>
            <a:ext cx="4311000" cy="2859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Char char="●"/>
            </a:pPr>
            <a:r>
              <a:rPr lang="en" sz="1600">
                <a:solidFill>
                  <a:srgbClr val="FFFFFF"/>
                </a:solidFill>
              </a:rPr>
              <a:t>Identify the CLV through recency-frequency-monetary analysis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Understand the purchasing behaviors of the customers by market basket analysis for trends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Use Regression to identify important factors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Utilize visualizations to group different variables and understand visual patterns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Provide key recommendations based on our analysis</a:t>
            </a:r>
            <a:endParaRPr sz="1600">
              <a:solidFill>
                <a:srgbClr val="FFFFFF"/>
              </a:solidFill>
            </a:endParaRPr>
          </a:p>
        </p:txBody>
      </p:sp>
      <p:pic>
        <p:nvPicPr>
          <p:cNvPr id="226" name="Google Shape;226;p35"/>
          <p:cNvPicPr preferRelativeResize="0"/>
          <p:nvPr/>
        </p:nvPicPr>
        <p:blipFill>
          <a:blip r:embed="rId3">
            <a:alphaModFix/>
          </a:blip>
          <a:stretch>
            <a:fillRect/>
          </a:stretch>
        </p:blipFill>
        <p:spPr>
          <a:xfrm>
            <a:off x="4637050" y="2102900"/>
            <a:ext cx="4381500" cy="285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30"/>
        <p:cNvGrpSpPr/>
        <p:nvPr/>
      </p:nvGrpSpPr>
      <p:grpSpPr>
        <a:xfrm>
          <a:off x="0" y="0"/>
          <a:ext cx="0" cy="0"/>
          <a:chOff x="0" y="0"/>
          <a:chExt cx="0" cy="0"/>
        </a:xfrm>
      </p:grpSpPr>
      <p:sp>
        <p:nvSpPr>
          <p:cNvPr id="231" name="Google Shape;231;p36"/>
          <p:cNvSpPr txBox="1">
            <a:spLocks noGrp="1"/>
          </p:cNvSpPr>
          <p:nvPr>
            <p:ph type="ctrTitle"/>
          </p:nvPr>
        </p:nvSpPr>
        <p:spPr>
          <a:xfrm>
            <a:off x="623400" y="1982250"/>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Thank You!</a:t>
            </a:r>
            <a:endParaRPr>
              <a:solidFill>
                <a:srgbClr val="EFEFEF"/>
              </a:solidFill>
            </a:endParaRPr>
          </a:p>
          <a:p>
            <a:pPr marL="0" lvl="0" indent="0" algn="ctr" rtl="0">
              <a:spcBef>
                <a:spcPts val="0"/>
              </a:spcBef>
              <a:spcAft>
                <a:spcPts val="0"/>
              </a:spcAft>
              <a:buNone/>
            </a:pPr>
            <a:r>
              <a:rPr lang="en">
                <a:solidFill>
                  <a:srgbClr val="EFEFEF"/>
                </a:solidFill>
              </a:rPr>
              <a:t>Questions?</a:t>
            </a:r>
            <a:endParaRPr>
              <a:solidFill>
                <a:srgbClr val="EFEFEF"/>
              </a:solidFill>
            </a:endParaRPr>
          </a:p>
        </p:txBody>
      </p:sp>
      <p:sp>
        <p:nvSpPr>
          <p:cNvPr id="232" name="Google Shape;232;p36"/>
          <p:cNvSpPr txBox="1"/>
          <p:nvPr/>
        </p:nvSpPr>
        <p:spPr>
          <a:xfrm>
            <a:off x="488625" y="1517325"/>
            <a:ext cx="5014800" cy="3266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The Customer </a:t>
            </a:r>
            <a:endParaRPr>
              <a:solidFill>
                <a:srgbClr val="EFEFEF"/>
              </a:solidFill>
            </a:endParaRPr>
          </a:p>
        </p:txBody>
      </p:sp>
      <p:sp>
        <p:nvSpPr>
          <p:cNvPr id="70" name="Google Shape;70;p15"/>
          <p:cNvSpPr txBox="1"/>
          <p:nvPr/>
        </p:nvSpPr>
        <p:spPr>
          <a:xfrm>
            <a:off x="514350" y="1517325"/>
            <a:ext cx="5272200" cy="31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5"/>
          <p:cNvSpPr txBox="1"/>
          <p:nvPr/>
        </p:nvSpPr>
        <p:spPr>
          <a:xfrm>
            <a:off x="662425" y="1412525"/>
            <a:ext cx="5202000" cy="29127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Char char="●"/>
            </a:pPr>
            <a:r>
              <a:rPr lang="en" sz="1900">
                <a:solidFill>
                  <a:srgbClr val="FFFFFF"/>
                </a:solidFill>
              </a:rPr>
              <a:t>Understanding our most valuable customers</a:t>
            </a:r>
            <a:endParaRPr sz="1900">
              <a:solidFill>
                <a:srgbClr val="FFFFFF"/>
              </a:solidFill>
            </a:endParaRPr>
          </a:p>
          <a:p>
            <a:pPr marL="457200" lvl="0" indent="-349250" algn="l" rtl="0">
              <a:spcBef>
                <a:spcPts val="0"/>
              </a:spcBef>
              <a:spcAft>
                <a:spcPts val="0"/>
              </a:spcAft>
              <a:buClr>
                <a:srgbClr val="FFFFFF"/>
              </a:buClr>
              <a:buSzPts val="1900"/>
              <a:buChar char="●"/>
            </a:pPr>
            <a:r>
              <a:rPr lang="en" sz="1900">
                <a:solidFill>
                  <a:srgbClr val="FFFFFF"/>
                </a:solidFill>
              </a:rPr>
              <a:t>Where are they?</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Market</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Country</a:t>
            </a:r>
            <a:endParaRPr sz="1900">
              <a:solidFill>
                <a:srgbClr val="FFFFFF"/>
              </a:solidFill>
            </a:endParaRPr>
          </a:p>
          <a:p>
            <a:pPr marL="457200" lvl="0" indent="-349250" algn="l" rtl="0">
              <a:spcBef>
                <a:spcPts val="0"/>
              </a:spcBef>
              <a:spcAft>
                <a:spcPts val="0"/>
              </a:spcAft>
              <a:buClr>
                <a:srgbClr val="FFFFFF"/>
              </a:buClr>
              <a:buSzPts val="1900"/>
              <a:buChar char="●"/>
            </a:pPr>
            <a:r>
              <a:rPr lang="en" sz="1900">
                <a:solidFill>
                  <a:srgbClr val="FFFFFF"/>
                </a:solidFill>
              </a:rPr>
              <a:t>What are they buying?</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Product Category</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Sub Category</a:t>
            </a:r>
            <a:endParaRPr sz="1900">
              <a:solidFill>
                <a:srgbClr val="FFFFFF"/>
              </a:solidFill>
            </a:endParaRPr>
          </a:p>
          <a:p>
            <a:pPr marL="914400" lvl="0" indent="0" algn="l" rtl="0">
              <a:spcBef>
                <a:spcPts val="0"/>
              </a:spcBef>
              <a:spcAft>
                <a:spcPts val="0"/>
              </a:spcAft>
              <a:buNone/>
            </a:pPr>
            <a:endParaRPr sz="1900"/>
          </a:p>
        </p:txBody>
      </p:sp>
      <p:pic>
        <p:nvPicPr>
          <p:cNvPr id="72" name="Google Shape;72;p15"/>
          <p:cNvPicPr preferRelativeResize="0"/>
          <p:nvPr/>
        </p:nvPicPr>
        <p:blipFill>
          <a:blip r:embed="rId3">
            <a:alphaModFix/>
          </a:blip>
          <a:stretch>
            <a:fillRect/>
          </a:stretch>
        </p:blipFill>
        <p:spPr>
          <a:xfrm>
            <a:off x="4289975" y="2418400"/>
            <a:ext cx="4542325" cy="245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311700" y="105305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Where are they?</a:t>
            </a:r>
            <a:endParaRPr>
              <a:solidFill>
                <a:srgbClr val="EFEFEF"/>
              </a:solidFill>
            </a:endParaRPr>
          </a:p>
          <a:p>
            <a:pPr marL="0" lvl="0" indent="0" algn="ctr" rtl="0">
              <a:spcBef>
                <a:spcPts val="0"/>
              </a:spcBef>
              <a:spcAft>
                <a:spcPts val="0"/>
              </a:spcAft>
              <a:buNone/>
            </a:pPr>
            <a:r>
              <a:rPr lang="en" sz="2500">
                <a:solidFill>
                  <a:srgbClr val="EFEFEF"/>
                </a:solidFill>
              </a:rPr>
              <a:t>(Country)</a:t>
            </a:r>
            <a:endParaRPr sz="2500">
              <a:solidFill>
                <a:srgbClr val="EFEFEF"/>
              </a:solidFill>
            </a:endParaRPr>
          </a:p>
        </p:txBody>
      </p:sp>
      <p:sp>
        <p:nvSpPr>
          <p:cNvPr id="78" name="Google Shape;78;p16"/>
          <p:cNvSpPr txBox="1"/>
          <p:nvPr/>
        </p:nvSpPr>
        <p:spPr>
          <a:xfrm>
            <a:off x="540075" y="1543050"/>
            <a:ext cx="6132900" cy="2271900"/>
          </a:xfrm>
          <a:prstGeom prst="rect">
            <a:avLst/>
          </a:prstGeom>
          <a:noFill/>
          <a:ln>
            <a:noFill/>
          </a:ln>
        </p:spPr>
        <p:txBody>
          <a:bodyPr spcFirstLastPara="1" wrap="square" lIns="91425" tIns="91425" rIns="91425" bIns="91425" anchor="ctr" anchorCtr="0">
            <a:noAutofit/>
          </a:bodyPr>
          <a:lstStyle/>
          <a:p>
            <a:pPr marL="457200" lvl="0" indent="-406400" algn="l" rtl="0">
              <a:spcBef>
                <a:spcPts val="0"/>
              </a:spcBef>
              <a:spcAft>
                <a:spcPts val="0"/>
              </a:spcAft>
              <a:buClr>
                <a:srgbClr val="FFFFFF"/>
              </a:buClr>
              <a:buSzPts val="2800"/>
              <a:buChar char="●"/>
            </a:pPr>
            <a:r>
              <a:rPr lang="en" sz="2800">
                <a:solidFill>
                  <a:srgbClr val="FFFFFF"/>
                </a:solidFill>
              </a:rPr>
              <a:t>16.9% in the United States</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5.0% in the France</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4.9% in Australia</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4.6% in Mexico</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4.5% in the United Kingdom</a:t>
            </a:r>
            <a:endParaRPr sz="2800">
              <a:solidFill>
                <a:srgbClr val="FFFFFF"/>
              </a:solidFill>
            </a:endParaRPr>
          </a:p>
        </p:txBody>
      </p:sp>
      <p:pic>
        <p:nvPicPr>
          <p:cNvPr id="79" name="Google Shape;79;p16" descr="The United States flag image - country flags"/>
          <p:cNvPicPr preferRelativeResize="0"/>
          <p:nvPr/>
        </p:nvPicPr>
        <p:blipFill>
          <a:blip r:embed="rId3">
            <a:alphaModFix/>
          </a:blip>
          <a:stretch>
            <a:fillRect/>
          </a:stretch>
        </p:blipFill>
        <p:spPr>
          <a:xfrm>
            <a:off x="5681375" y="1821738"/>
            <a:ext cx="3240875" cy="17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311700" y="10952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Where are they?</a:t>
            </a:r>
            <a:endParaRPr>
              <a:solidFill>
                <a:srgbClr val="EFEFEF"/>
              </a:solidFill>
            </a:endParaRPr>
          </a:p>
          <a:p>
            <a:pPr marL="0" lvl="0" indent="0" algn="ctr" rtl="0">
              <a:spcBef>
                <a:spcPts val="0"/>
              </a:spcBef>
              <a:spcAft>
                <a:spcPts val="0"/>
              </a:spcAft>
              <a:buNone/>
            </a:pPr>
            <a:r>
              <a:rPr lang="en" sz="2500">
                <a:solidFill>
                  <a:srgbClr val="EFEFEF"/>
                </a:solidFill>
              </a:rPr>
              <a:t>(Market)</a:t>
            </a:r>
            <a:endParaRPr sz="2500">
              <a:solidFill>
                <a:srgbClr val="EFEFEF"/>
              </a:solidFill>
            </a:endParaRPr>
          </a:p>
        </p:txBody>
      </p:sp>
      <p:sp>
        <p:nvSpPr>
          <p:cNvPr id="85" name="Google Shape;85;p17"/>
          <p:cNvSpPr txBox="1"/>
          <p:nvPr/>
        </p:nvSpPr>
        <p:spPr>
          <a:xfrm>
            <a:off x="540075" y="1543050"/>
            <a:ext cx="6132900" cy="2271900"/>
          </a:xfrm>
          <a:prstGeom prst="rect">
            <a:avLst/>
          </a:prstGeom>
          <a:noFill/>
          <a:ln>
            <a:noFill/>
          </a:ln>
        </p:spPr>
        <p:txBody>
          <a:bodyPr spcFirstLastPara="1" wrap="square" lIns="91425" tIns="91425" rIns="91425" bIns="91425" anchor="ctr" anchorCtr="0">
            <a:noAutofit/>
          </a:bodyPr>
          <a:lstStyle/>
          <a:p>
            <a:pPr marL="457200" lvl="0" indent="-406400" algn="l" rtl="0">
              <a:spcBef>
                <a:spcPts val="0"/>
              </a:spcBef>
              <a:spcAft>
                <a:spcPts val="0"/>
              </a:spcAft>
              <a:buClr>
                <a:srgbClr val="FFFFFF"/>
              </a:buClr>
              <a:buSzPts val="2800"/>
              <a:buChar char="●"/>
            </a:pPr>
            <a:r>
              <a:rPr lang="en" sz="2800">
                <a:solidFill>
                  <a:srgbClr val="FFFFFF"/>
                </a:solidFill>
              </a:rPr>
              <a:t>18.2% in the European Union</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16.9% in the United States</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16.4% in the Asia Pacific</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14.3% in Latin America</a:t>
            </a:r>
            <a:endParaRPr sz="2800">
              <a:solidFill>
                <a:srgbClr val="FFFFFF"/>
              </a:solidFill>
            </a:endParaRPr>
          </a:p>
        </p:txBody>
      </p:sp>
      <p:pic>
        <p:nvPicPr>
          <p:cNvPr id="86" name="Google Shape;86;p17" descr="Amazon.com : European Union (EU) Flag - 3 foot by 5 foot Polyester (New) :  Garden &amp; Outdoor"/>
          <p:cNvPicPr preferRelativeResize="0"/>
          <p:nvPr/>
        </p:nvPicPr>
        <p:blipFill>
          <a:blip r:embed="rId3">
            <a:alphaModFix/>
          </a:blip>
          <a:stretch>
            <a:fillRect/>
          </a:stretch>
        </p:blipFill>
        <p:spPr>
          <a:xfrm>
            <a:off x="5867900" y="1899400"/>
            <a:ext cx="2964400" cy="198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ctrTitle"/>
          </p:nvPr>
        </p:nvSpPr>
        <p:spPr>
          <a:xfrm>
            <a:off x="311700" y="158232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What are they buying?</a:t>
            </a:r>
            <a:endParaRPr>
              <a:solidFill>
                <a:srgbClr val="EFEFEF"/>
              </a:solidFill>
            </a:endParaRPr>
          </a:p>
          <a:p>
            <a:pPr marL="0" lvl="0" indent="0" algn="ctr" rtl="0">
              <a:spcBef>
                <a:spcPts val="0"/>
              </a:spcBef>
              <a:spcAft>
                <a:spcPts val="0"/>
              </a:spcAft>
              <a:buNone/>
            </a:pPr>
            <a:r>
              <a:rPr lang="en" sz="2500">
                <a:solidFill>
                  <a:srgbClr val="EFEFEF"/>
                </a:solidFill>
              </a:rPr>
              <a:t>Product Category</a:t>
            </a:r>
            <a:endParaRPr sz="2500">
              <a:solidFill>
                <a:srgbClr val="EFEFEF"/>
              </a:solidFill>
            </a:endParaRPr>
          </a:p>
          <a:p>
            <a:pPr marL="0" lvl="0" indent="0" algn="ctr" rtl="0">
              <a:spcBef>
                <a:spcPts val="0"/>
              </a:spcBef>
              <a:spcAft>
                <a:spcPts val="0"/>
              </a:spcAft>
              <a:buNone/>
            </a:pPr>
            <a:endParaRPr sz="1600">
              <a:solidFill>
                <a:srgbClr val="EFEFEF"/>
              </a:solidFill>
            </a:endParaRPr>
          </a:p>
        </p:txBody>
      </p:sp>
      <p:sp>
        <p:nvSpPr>
          <p:cNvPr id="92" name="Google Shape;92;p18"/>
          <p:cNvSpPr txBox="1"/>
          <p:nvPr/>
        </p:nvSpPr>
        <p:spPr>
          <a:xfrm>
            <a:off x="488625" y="1458525"/>
            <a:ext cx="5375100" cy="2935800"/>
          </a:xfrm>
          <a:prstGeom prst="rect">
            <a:avLst/>
          </a:prstGeom>
          <a:noFill/>
          <a:ln>
            <a:noFill/>
          </a:ln>
        </p:spPr>
        <p:txBody>
          <a:bodyPr spcFirstLastPara="1" wrap="square" lIns="91425" tIns="91425" rIns="91425" bIns="91425" anchor="ctr" anchorCtr="0">
            <a:noAutofit/>
          </a:bodyPr>
          <a:lstStyle/>
          <a:p>
            <a:pPr marL="457200" lvl="0" indent="-450850" algn="l" rtl="0">
              <a:spcBef>
                <a:spcPts val="0"/>
              </a:spcBef>
              <a:spcAft>
                <a:spcPts val="0"/>
              </a:spcAft>
              <a:buClr>
                <a:srgbClr val="FFFFFF"/>
              </a:buClr>
              <a:buSzPts val="3500"/>
              <a:buChar char="●"/>
            </a:pPr>
            <a:r>
              <a:rPr lang="en" sz="3500">
                <a:solidFill>
                  <a:srgbClr val="FFFFFF"/>
                </a:solidFill>
              </a:rPr>
              <a:t>60% Office Supplies</a:t>
            </a:r>
            <a:endParaRPr sz="3500">
              <a:solidFill>
                <a:srgbClr val="FFFFFF"/>
              </a:solidFill>
            </a:endParaRPr>
          </a:p>
          <a:p>
            <a:pPr marL="457200" lvl="0" indent="-450850" algn="l" rtl="0">
              <a:spcBef>
                <a:spcPts val="0"/>
              </a:spcBef>
              <a:spcAft>
                <a:spcPts val="0"/>
              </a:spcAft>
              <a:buClr>
                <a:srgbClr val="FFFFFF"/>
              </a:buClr>
              <a:buSzPts val="3500"/>
              <a:buChar char="●"/>
            </a:pPr>
            <a:r>
              <a:rPr lang="en" sz="3500">
                <a:solidFill>
                  <a:srgbClr val="FFFFFF"/>
                </a:solidFill>
              </a:rPr>
              <a:t>20% Technology</a:t>
            </a:r>
            <a:endParaRPr sz="3500">
              <a:solidFill>
                <a:srgbClr val="FFFFFF"/>
              </a:solidFill>
            </a:endParaRPr>
          </a:p>
          <a:p>
            <a:pPr marL="457200" lvl="0" indent="-450850" algn="l" rtl="0">
              <a:spcBef>
                <a:spcPts val="0"/>
              </a:spcBef>
              <a:spcAft>
                <a:spcPts val="0"/>
              </a:spcAft>
              <a:buClr>
                <a:srgbClr val="FFFFFF"/>
              </a:buClr>
              <a:buSzPts val="3500"/>
              <a:buChar char="●"/>
            </a:pPr>
            <a:r>
              <a:rPr lang="en" sz="3500">
                <a:solidFill>
                  <a:srgbClr val="FFFFFF"/>
                </a:solidFill>
              </a:rPr>
              <a:t>20% Furniture</a:t>
            </a:r>
            <a:endParaRPr sz="3500">
              <a:solidFill>
                <a:srgbClr val="FFFFFF"/>
              </a:solidFill>
            </a:endParaRPr>
          </a:p>
        </p:txBody>
      </p:sp>
      <p:pic>
        <p:nvPicPr>
          <p:cNvPr id="93" name="Google Shape;93;p18"/>
          <p:cNvPicPr preferRelativeResize="0"/>
          <p:nvPr/>
        </p:nvPicPr>
        <p:blipFill>
          <a:blip r:embed="rId3">
            <a:alphaModFix/>
          </a:blip>
          <a:stretch>
            <a:fillRect/>
          </a:stretch>
        </p:blipFill>
        <p:spPr>
          <a:xfrm>
            <a:off x="5562800" y="2951425"/>
            <a:ext cx="3428301" cy="191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311700" y="131160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What are they buying?</a:t>
            </a:r>
            <a:endParaRPr>
              <a:solidFill>
                <a:srgbClr val="EFEFEF"/>
              </a:solidFill>
            </a:endParaRPr>
          </a:p>
          <a:p>
            <a:pPr marL="0" lvl="0" indent="0" algn="ctr" rtl="0">
              <a:spcBef>
                <a:spcPts val="0"/>
              </a:spcBef>
              <a:spcAft>
                <a:spcPts val="0"/>
              </a:spcAft>
              <a:buNone/>
            </a:pPr>
            <a:r>
              <a:rPr lang="en" sz="2500">
                <a:solidFill>
                  <a:srgbClr val="EFEFEF"/>
                </a:solidFill>
              </a:rPr>
              <a:t>Subcategories</a:t>
            </a:r>
            <a:endParaRPr sz="2500">
              <a:solidFill>
                <a:srgbClr val="EFEFEF"/>
              </a:solidFill>
            </a:endParaRPr>
          </a:p>
        </p:txBody>
      </p:sp>
      <p:sp>
        <p:nvSpPr>
          <p:cNvPr id="99" name="Google Shape;99;p19"/>
          <p:cNvSpPr txBox="1"/>
          <p:nvPr/>
        </p:nvSpPr>
        <p:spPr>
          <a:xfrm>
            <a:off x="488625" y="1311600"/>
            <a:ext cx="5375100" cy="2935800"/>
          </a:xfrm>
          <a:prstGeom prst="rect">
            <a:avLst/>
          </a:prstGeom>
          <a:noFill/>
          <a:ln>
            <a:noFill/>
          </a:ln>
        </p:spPr>
        <p:txBody>
          <a:bodyPr spcFirstLastPara="1" wrap="square" lIns="91425" tIns="91425" rIns="91425" bIns="91425" anchor="ctr" anchorCtr="0">
            <a:noAutofit/>
          </a:bodyPr>
          <a:lstStyle/>
          <a:p>
            <a:pPr marL="457200" lvl="0" indent="-387350" algn="l" rtl="0">
              <a:spcBef>
                <a:spcPts val="0"/>
              </a:spcBef>
              <a:spcAft>
                <a:spcPts val="0"/>
              </a:spcAft>
              <a:buClr>
                <a:srgbClr val="FFFFFF"/>
              </a:buClr>
              <a:buSzPts val="2500"/>
              <a:buChar char="●"/>
            </a:pPr>
            <a:r>
              <a:rPr lang="en" sz="2500">
                <a:solidFill>
                  <a:srgbClr val="FFFFFF"/>
                </a:solidFill>
              </a:rPr>
              <a:t>12.6% Binders</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10.8% Art</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9.5% Storage</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6.8% Accessories</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6.8% Chairs</a:t>
            </a:r>
            <a:endParaRPr sz="2500">
              <a:solidFill>
                <a:srgbClr val="FFFFFF"/>
              </a:solidFill>
            </a:endParaRPr>
          </a:p>
        </p:txBody>
      </p:sp>
      <p:pic>
        <p:nvPicPr>
          <p:cNvPr id="100" name="Google Shape;100;p19"/>
          <p:cNvPicPr preferRelativeResize="0"/>
          <p:nvPr/>
        </p:nvPicPr>
        <p:blipFill>
          <a:blip r:embed="rId3">
            <a:alphaModFix/>
          </a:blip>
          <a:stretch>
            <a:fillRect/>
          </a:stretch>
        </p:blipFill>
        <p:spPr>
          <a:xfrm>
            <a:off x="5562800" y="2951425"/>
            <a:ext cx="3428301" cy="191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The Product Perspective</a:t>
            </a:r>
            <a:endParaRPr>
              <a:solidFill>
                <a:srgbClr val="EFEFEF"/>
              </a:solidFill>
            </a:endParaRPr>
          </a:p>
        </p:txBody>
      </p:sp>
      <p:sp>
        <p:nvSpPr>
          <p:cNvPr id="106" name="Google Shape;106;p20"/>
          <p:cNvSpPr txBox="1"/>
          <p:nvPr/>
        </p:nvSpPr>
        <p:spPr>
          <a:xfrm>
            <a:off x="385775" y="1671650"/>
            <a:ext cx="5400600" cy="311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
                <a:solidFill>
                  <a:srgbClr val="FFFFFF"/>
                </a:solidFill>
              </a:rPr>
              <a:t>Highest Median Profit:</a:t>
            </a:r>
            <a:endParaRPr>
              <a:solidFill>
                <a:srgbClr val="FFFFFF"/>
              </a:solidFill>
            </a:endParaRPr>
          </a:p>
          <a:p>
            <a:pPr marL="457200" lvl="0" indent="0" algn="l" rtl="0">
              <a:spcBef>
                <a:spcPts val="0"/>
              </a:spcBef>
              <a:spcAft>
                <a:spcPts val="0"/>
              </a:spcAft>
              <a:buNone/>
            </a:pP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Category: Technology </a:t>
            </a:r>
            <a:endParaRPr>
              <a:solidFill>
                <a:srgbClr val="FFFFFF"/>
              </a:solidFill>
            </a:endParaRPr>
          </a:p>
          <a:p>
            <a:pPr marL="914400" lvl="0" indent="0" algn="l" rtl="0">
              <a:spcBef>
                <a:spcPts val="0"/>
              </a:spcBef>
              <a:spcAft>
                <a:spcPts val="0"/>
              </a:spcAft>
              <a:buNone/>
            </a:pP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Subcategory: Copiers</a:t>
            </a:r>
            <a:endParaRPr>
              <a:solidFill>
                <a:srgbClr val="FFFFFF"/>
              </a:solidFill>
            </a:endParaRPr>
          </a:p>
          <a:p>
            <a:pPr marL="914400" lvl="0" indent="0" algn="l" rtl="0">
              <a:spcBef>
                <a:spcPts val="0"/>
              </a:spcBef>
              <a:spcAft>
                <a:spcPts val="0"/>
              </a:spcAft>
              <a:buNone/>
            </a:pP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Product: Canon ImageClass 2200 Copier</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Disconnect between Sales and Profit</a:t>
            </a:r>
            <a:endParaRPr>
              <a:solidFill>
                <a:srgbClr val="FFFFFF"/>
              </a:solidFill>
            </a:endParaRPr>
          </a:p>
        </p:txBody>
      </p:sp>
      <p:pic>
        <p:nvPicPr>
          <p:cNvPr id="107" name="Google Shape;107;p20"/>
          <p:cNvPicPr preferRelativeResize="0"/>
          <p:nvPr/>
        </p:nvPicPr>
        <p:blipFill>
          <a:blip r:embed="rId3">
            <a:alphaModFix/>
          </a:blip>
          <a:stretch>
            <a:fillRect/>
          </a:stretch>
        </p:blipFill>
        <p:spPr>
          <a:xfrm>
            <a:off x="4915475" y="1358400"/>
            <a:ext cx="3916824" cy="3191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Sales and Profit Drivers</a:t>
            </a:r>
            <a:endParaRPr>
              <a:solidFill>
                <a:srgbClr val="EFEFEF"/>
              </a:solidFill>
            </a:endParaRPr>
          </a:p>
        </p:txBody>
      </p:sp>
      <p:sp>
        <p:nvSpPr>
          <p:cNvPr id="113" name="Google Shape;113;p21"/>
          <p:cNvSpPr txBox="1"/>
          <p:nvPr/>
        </p:nvSpPr>
        <p:spPr>
          <a:xfrm>
            <a:off x="437200" y="1806825"/>
            <a:ext cx="5169300" cy="30540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 sz="1600">
                <a:solidFill>
                  <a:srgbClr val="FFFFFF"/>
                </a:solidFill>
              </a:rPr>
              <a:t>Sales and Profit Drivers:</a:t>
            </a:r>
            <a:endParaRPr sz="1600">
              <a:solidFill>
                <a:srgbClr val="FFFFFF"/>
              </a:solidFill>
            </a:endParaRPr>
          </a:p>
          <a:p>
            <a:pPr marL="914400" lvl="1" indent="-330200" algn="l" rtl="0">
              <a:lnSpc>
                <a:spcPct val="200000"/>
              </a:lnSpc>
              <a:spcBef>
                <a:spcPts val="0"/>
              </a:spcBef>
              <a:spcAft>
                <a:spcPts val="0"/>
              </a:spcAft>
              <a:buClr>
                <a:srgbClr val="FF0000"/>
              </a:buClr>
              <a:buSzPts val="1600"/>
              <a:buChar char="○"/>
            </a:pPr>
            <a:r>
              <a:rPr lang="en" sz="1600">
                <a:solidFill>
                  <a:srgbClr val="FF0000"/>
                </a:solidFill>
              </a:rPr>
              <a:t>Discount</a:t>
            </a:r>
            <a:endParaRPr sz="1600">
              <a:solidFill>
                <a:srgbClr val="FF0000"/>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Sub-Category</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Quantity</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Location</a:t>
            </a:r>
            <a:endParaRPr sz="1600">
              <a:solidFill>
                <a:srgbClr val="FFFFFF"/>
              </a:solidFill>
            </a:endParaRPr>
          </a:p>
          <a:p>
            <a:pPr marL="0" lvl="0" indent="0" algn="l" rtl="0">
              <a:lnSpc>
                <a:spcPct val="200000"/>
              </a:lnSpc>
              <a:spcBef>
                <a:spcPts val="0"/>
              </a:spcBef>
              <a:spcAft>
                <a:spcPts val="0"/>
              </a:spcAft>
              <a:buNone/>
            </a:pPr>
            <a:endParaRPr sz="1600">
              <a:solidFill>
                <a:srgbClr val="FFFFFF"/>
              </a:solidFill>
            </a:endParaRPr>
          </a:p>
        </p:txBody>
      </p:sp>
      <p:pic>
        <p:nvPicPr>
          <p:cNvPr id="114" name="Google Shape;114;p21" descr="Cupons de desconto!!! - Dicas da Disney e Parques em Orlando | O Mundo  Disney"/>
          <p:cNvPicPr preferRelativeResize="0"/>
          <p:nvPr/>
        </p:nvPicPr>
        <p:blipFill>
          <a:blip r:embed="rId3">
            <a:alphaModFix/>
          </a:blip>
          <a:stretch>
            <a:fillRect/>
          </a:stretch>
        </p:blipFill>
        <p:spPr>
          <a:xfrm>
            <a:off x="4353200" y="1529875"/>
            <a:ext cx="4479100" cy="2980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3274</Words>
  <Application>Microsoft Macintosh PowerPoint</Application>
  <PresentationFormat>On-screen Show (16:9)</PresentationFormat>
  <Paragraphs>414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Oswald</vt:lpstr>
      <vt:lpstr>Calibri</vt:lpstr>
      <vt:lpstr>Arial</vt:lpstr>
      <vt:lpstr>Georgia</vt:lpstr>
      <vt:lpstr>Simple Light</vt:lpstr>
      <vt:lpstr>  Data Analytics  on Superstore Dataset</vt:lpstr>
      <vt:lpstr>Agenda</vt:lpstr>
      <vt:lpstr>The Customer </vt:lpstr>
      <vt:lpstr>Where are they? (Country)</vt:lpstr>
      <vt:lpstr>Where are they? (Market)</vt:lpstr>
      <vt:lpstr>What are they buying? Product Category </vt:lpstr>
      <vt:lpstr>What are they buying? Subcategories</vt:lpstr>
      <vt:lpstr>The Product Perspective</vt:lpstr>
      <vt:lpstr>Sales and Profit Drivers</vt:lpstr>
      <vt:lpstr>Audience Question</vt:lpstr>
      <vt:lpstr>Seasonality?</vt:lpstr>
      <vt:lpstr>Growth in Sales Via Shipping</vt:lpstr>
      <vt:lpstr>Most Popular Products</vt:lpstr>
      <vt:lpstr>Analyzing the Order Priority Trendline</vt:lpstr>
      <vt:lpstr>Market Basket Analysis </vt:lpstr>
      <vt:lpstr>Market Basket Analysis </vt:lpstr>
      <vt:lpstr>Audience Question:  </vt:lpstr>
      <vt:lpstr>Market Basket Analysis </vt:lpstr>
      <vt:lpstr>Market Basket Analysis </vt:lpstr>
      <vt:lpstr>Current Strengths</vt:lpstr>
      <vt:lpstr>Potential Problems</vt:lpstr>
      <vt:lpstr>Recommendations</vt:lpstr>
      <vt:lpstr>Learning Points of Project</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CRM Analytics  on Super Store Dataset</dc:title>
  <cp:lastModifiedBy>Sarkar, Dhiman</cp:lastModifiedBy>
  <cp:revision>3</cp:revision>
  <dcterms:modified xsi:type="dcterms:W3CDTF">2021-03-07T17:40:32Z</dcterms:modified>
</cp:coreProperties>
</file>