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874" r:id="rId2"/>
    <p:sldId id="872" r:id="rId3"/>
    <p:sldId id="869" r:id="rId4"/>
    <p:sldId id="890" r:id="rId5"/>
    <p:sldId id="875" r:id="rId6"/>
    <p:sldId id="889" r:id="rId7"/>
    <p:sldId id="877" r:id="rId8"/>
    <p:sldId id="878" r:id="rId9"/>
    <p:sldId id="8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00"/>
    <a:srgbClr val="727DD5"/>
    <a:srgbClr val="DB5CD7"/>
    <a:srgbClr val="D800DB"/>
    <a:srgbClr val="FBF9F7"/>
    <a:srgbClr val="FFFFF7"/>
    <a:srgbClr val="FFFFE8"/>
    <a:srgbClr val="FFFFFF"/>
    <a:srgbClr val="254CC0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 autoAdjust="0"/>
    <p:restoredTop sz="80674" autoAdjust="0"/>
  </p:normalViewPr>
  <p:slideViewPr>
    <p:cSldViewPr snapToGrid="0">
      <p:cViewPr>
        <p:scale>
          <a:sx n="90" d="100"/>
          <a:sy n="90" d="100"/>
        </p:scale>
        <p:origin x="-1296" y="-80"/>
      </p:cViewPr>
      <p:guideLst>
        <p:guide orient="horz" pos="92"/>
        <p:guide orient="horz" pos="2879"/>
        <p:guide pos="1584"/>
        <p:guide pos="40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384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BE29-131A-44BA-8D6E-4CFA7AF2FF4A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422E-2091-4209-9564-EC800BBE5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your own (and your lab’s) vision.</a:t>
            </a:r>
          </a:p>
          <a:p>
            <a:endParaRPr lang="en-US" dirty="0" smtClean="0"/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Purpose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BHAG</a:t>
            </a:r>
          </a:p>
          <a:p>
            <a:r>
              <a:rPr lang="en-US" dirty="0" smtClean="0"/>
              <a:t>Vivid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care of yourself. Make sure you aren’t perpetually busy.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Instill a culture where it’s ok to fail.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Instill a culture where failure is valued as a learning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422E-2091-4209-9564-EC800BBE5F1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17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225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g" descr="IcahnLogo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0"/>
            <a:ext cx="2057401" cy="1587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1816100" y="889000"/>
            <a:ext cx="7175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270" y="0"/>
                </a:lnTo>
                <a:lnTo>
                  <a:pt x="0" y="0"/>
                </a:lnTo>
                <a:lnTo>
                  <a:pt x="1330" y="21600"/>
                </a:lnTo>
                <a:close/>
              </a:path>
            </a:pathLst>
          </a:custGeom>
          <a:gradFill>
            <a:gsLst>
              <a:gs pos="0">
                <a:srgbClr val="6E6E6E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lvl="0" algn="l" defTabSz="642915">
              <a:defRPr sz="3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1" cy="1143001"/>
          </a:xfrm>
          <a:prstGeom prst="rect">
            <a:avLst/>
          </a:prstGeom>
        </p:spPr>
        <p:txBody>
          <a:bodyPr lIns="45718" tIns="45718" rIns="45718" bIns="45718">
            <a:noAutofit/>
          </a:bodyPr>
          <a:lstStyle>
            <a:lvl1pPr defTabSz="642915">
              <a:defRPr sz="3500">
                <a:solidFill>
                  <a:srgbClr val="F1DB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1DBC0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5697265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"/>
              </a:defRPr>
            </a:lvl1pPr>
            <a:lvl2pPr>
              <a:defRPr>
                <a:latin typeface="Baskerville"/>
              </a:defRPr>
            </a:lvl2pPr>
            <a:lvl3pPr>
              <a:defRPr>
                <a:latin typeface="Baskerville"/>
              </a:defRPr>
            </a:lvl3pPr>
            <a:lvl4pPr>
              <a:defRPr>
                <a:latin typeface="Baskerville"/>
              </a:defRPr>
            </a:lvl4pPr>
            <a:lvl5pPr>
              <a:defRPr>
                <a:latin typeface="Baskervill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990-B06B-48A3-AF1E-7E68EE951ED0}" type="datetimeFigureOut">
              <a:rPr lang="en-US" smtClean="0"/>
              <a:pPr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5437-C805-48C3-B6D1-918B4D462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/>
              </a:defRPr>
            </a:lvl1pPr>
          </a:lstStyle>
          <a:p>
            <a:fld id="{97B9D990-B06B-48A3-AF1E-7E68EE951ED0}" type="datetimeFigureOut">
              <a:rPr lang="en-US" smtClean="0"/>
              <a:pPr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/>
              </a:defRPr>
            </a:lvl1pPr>
          </a:lstStyle>
          <a:p>
            <a:fld id="{16A85437-C805-48C3-B6D1-918B4D4622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askerville SemiBold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askerville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askerville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askerville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askerville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askerville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965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28" y="2286305"/>
            <a:ext cx="3169104" cy="244390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skerville Semibold"/>
                <a:cs typeface="Baskerville Semibold"/>
              </a:rPr>
              <a:t>Some things I have learned.</a:t>
            </a:r>
            <a:endParaRPr lang="en-US" sz="3600" dirty="0">
              <a:solidFill>
                <a:schemeClr val="bg1"/>
              </a:solidFill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92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5116" y="1083916"/>
            <a:ext cx="6491247" cy="305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Baskerville Semibold"/>
              <a:cs typeface="Baskerville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40448" y="4425782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askerville Semibold"/>
                <a:cs typeface="Baskerville Semibold"/>
              </a:rPr>
              <a:t>- </a:t>
            </a:r>
            <a:r>
              <a:rPr lang="en-US" sz="1800" dirty="0" smtClean="0"/>
              <a:t>Antoine </a:t>
            </a:r>
            <a:r>
              <a:rPr lang="en-US" sz="1800" dirty="0"/>
              <a:t>de Saint</a:t>
            </a:r>
            <a:r>
              <a:rPr lang="en-US" sz="1800" dirty="0" smtClean="0"/>
              <a:t>-</a:t>
            </a:r>
            <a:r>
              <a:rPr lang="en-US" sz="1800" dirty="0" err="1" smtClean="0"/>
              <a:t>Exupéry</a:t>
            </a:r>
            <a:endParaRPr lang="en-US" sz="1800" dirty="0">
              <a:latin typeface="Baskerville Semibold"/>
              <a:cs typeface="Baskerville Semi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3324" y="1289239"/>
            <a:ext cx="8480778" cy="305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3600" dirty="0"/>
              <a:t>If you want to build a ship, don’t drum </a:t>
            </a:r>
            <a:r>
              <a:rPr lang="en-US" sz="3600" dirty="0" smtClean="0"/>
              <a:t>up the </a:t>
            </a:r>
            <a:r>
              <a:rPr lang="en-US" sz="3600" dirty="0"/>
              <a:t>men to go to the forest </a:t>
            </a:r>
            <a:r>
              <a:rPr lang="en-US" sz="3600" dirty="0" smtClean="0"/>
              <a:t>to gather wood</a:t>
            </a:r>
            <a:r>
              <a:rPr lang="en-US" sz="3600" dirty="0"/>
              <a:t>, </a:t>
            </a:r>
            <a:r>
              <a:rPr lang="en-US" sz="3600" dirty="0" smtClean="0"/>
              <a:t>saw it</a:t>
            </a:r>
            <a:r>
              <a:rPr lang="en-US" sz="3600" dirty="0"/>
              <a:t>, and nail </a:t>
            </a:r>
            <a:r>
              <a:rPr lang="en-US" sz="3600" dirty="0" smtClean="0"/>
              <a:t>the planks together</a:t>
            </a:r>
            <a:r>
              <a:rPr lang="en-US" sz="3600" dirty="0"/>
              <a:t>. Instead</a:t>
            </a:r>
            <a:r>
              <a:rPr lang="en-US" sz="3600" dirty="0" smtClean="0"/>
              <a:t>, teach them the desire </a:t>
            </a:r>
            <a:r>
              <a:rPr lang="en-US" sz="3600" dirty="0"/>
              <a:t>for the </a:t>
            </a:r>
            <a:r>
              <a:rPr lang="en-US" sz="3600" dirty="0" smtClean="0"/>
              <a:t>sea</a:t>
            </a:r>
            <a:r>
              <a:rPr lang="en-US" sz="3600" dirty="0" smtClean="0">
                <a:latin typeface="Baskerville Semibold"/>
                <a:cs typeface="Baskerville Semibold"/>
              </a:rPr>
              <a:t>.</a:t>
            </a:r>
            <a:endParaRPr lang="en-US" sz="3600" dirty="0"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2884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34876" y="2795093"/>
            <a:ext cx="5650719" cy="305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Baskerville Semibold"/>
                <a:cs typeface="Baskerville Semibold"/>
              </a:rPr>
              <a:t>The essence of strategy is choosing what </a:t>
            </a:r>
            <a:r>
              <a:rPr lang="en-US" sz="3600" i="1" dirty="0" smtClean="0">
                <a:latin typeface="Baskerville Semibold"/>
                <a:cs typeface="Baskerville Semibold"/>
              </a:rPr>
              <a:t>not</a:t>
            </a:r>
            <a:r>
              <a:rPr lang="en-US" sz="3600" dirty="0" smtClean="0">
                <a:latin typeface="Baskerville Semibold"/>
                <a:cs typeface="Baskerville Semibold"/>
              </a:rPr>
              <a:t> to do.</a:t>
            </a:r>
            <a:endParaRPr lang="en-US" sz="3600" dirty="0">
              <a:latin typeface="Baskerville Semibold"/>
              <a:cs typeface="Baskerville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53860" y="5298230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askerville Semibold"/>
                <a:cs typeface="Baskerville Semibold"/>
              </a:rPr>
              <a:t>- Michael Porter (HBR Reprint 96608)</a:t>
            </a:r>
            <a:endParaRPr lang="en-US" sz="1800" dirty="0"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3525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7958" y="444542"/>
            <a:ext cx="6726734" cy="2034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Baskerville Semibold"/>
                <a:cs typeface="Baskerville Semibold"/>
              </a:rPr>
              <a:t>I feel thin</a:t>
            </a:r>
            <a:r>
              <a:rPr lang="is-IS" sz="3600" dirty="0" smtClean="0">
                <a:latin typeface="Baskerville Semibold"/>
                <a:cs typeface="Baskerville Semibold"/>
              </a:rPr>
              <a:t>… sort of stretched... </a:t>
            </a:r>
            <a:r>
              <a:rPr lang="en-US" sz="3600" dirty="0">
                <a:latin typeface="Baskerville Semibold"/>
                <a:cs typeface="Baskerville Semibold"/>
              </a:rPr>
              <a:t>l</a:t>
            </a:r>
            <a:r>
              <a:rPr lang="is-IS" sz="3600" dirty="0" smtClean="0">
                <a:latin typeface="Baskerville Semibold"/>
                <a:cs typeface="Baskerville Semibold"/>
              </a:rPr>
              <a:t>ike butter spread over too much bread.</a:t>
            </a:r>
            <a:endParaRPr lang="en-US" sz="3600" dirty="0">
              <a:latin typeface="Baskerville Semibold"/>
              <a:cs typeface="Baskerville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35758" y="2355667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askerville Semibold"/>
                <a:cs typeface="Baskerville Semibold"/>
              </a:rPr>
              <a:t>- Bilbo Baggins </a:t>
            </a:r>
            <a:r>
              <a:rPr lang="en-US" sz="1800" i="1" dirty="0" smtClean="0">
                <a:latin typeface="Baskerville Semibold"/>
                <a:cs typeface="Baskerville Semibold"/>
              </a:rPr>
              <a:t>The Fellowship of the Ring</a:t>
            </a:r>
            <a:endParaRPr lang="en-US" sz="1800" dirty="0"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543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03681683_b9e4ae5565_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321" y="1"/>
            <a:ext cx="11799143" cy="81861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60378" y="6502178"/>
            <a:ext cx="2983622" cy="369332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skerville" pitchFamily="18" charset="-79"/>
                <a:cs typeface="Baskerville" pitchFamily="18" charset="-79"/>
              </a:rPr>
              <a:t>Image by Andres Nieto </a:t>
            </a:r>
            <a:r>
              <a:rPr lang="en-US" dirty="0" err="1" smtClean="0">
                <a:solidFill>
                  <a:schemeClr val="bg1"/>
                </a:solidFill>
                <a:latin typeface="Baskerville" pitchFamily="18" charset="-79"/>
                <a:cs typeface="Baskerville" pitchFamily="18" charset="-79"/>
              </a:rPr>
              <a:t>Porras</a:t>
            </a:r>
            <a:endParaRPr lang="en-US" dirty="0">
              <a:solidFill>
                <a:schemeClr val="bg1"/>
              </a:solidFill>
              <a:latin typeface="Baskerville" pitchFamily="18" charset="-79"/>
              <a:cs typeface="Baskerville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60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960391"/>
            <a:ext cx="9144000" cy="477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Baskerville Semibold"/>
                <a:cs typeface="Baskerville Semibold"/>
              </a:rPr>
              <a:t>I must not fear. Fear is the mind-killer. Fear is the little death that brings total obliteration. I will face my fear. I will permit it to pass over me and through me. And when it has gone past I will turn the inner eye to see its path. Where the fear has gone there will be nothing. Only I will remain.</a:t>
            </a:r>
            <a:endParaRPr lang="en-US" sz="2800" dirty="0">
              <a:latin typeface="Baskerville Semibold"/>
              <a:cs typeface="Baskerville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20346" y="5677871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askerville Semibold"/>
                <a:cs typeface="Baskerville Semibold"/>
              </a:rPr>
              <a:t>- Frank Herbert </a:t>
            </a:r>
            <a:r>
              <a:rPr lang="en-US" sz="1800" i="1" dirty="0" smtClean="0">
                <a:latin typeface="Baskerville Semibold"/>
                <a:cs typeface="Baskerville Semibold"/>
              </a:rPr>
              <a:t>Dune</a:t>
            </a:r>
            <a:endParaRPr lang="en-US" sz="1800" dirty="0"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7375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35076"/>
            <a:ext cx="8908068" cy="477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latin typeface="Baskerville Semibold"/>
                <a:cs typeface="Baskerville Semibold"/>
              </a:rPr>
              <a:t>I plan to fail.</a:t>
            </a:r>
          </a:p>
          <a:p>
            <a:r>
              <a:rPr lang="en-US" sz="9600" dirty="0" smtClean="0">
                <a:latin typeface="Baskerville Semibold"/>
                <a:cs typeface="Baskerville Semibold"/>
              </a:rPr>
              <a:t>A lot.</a:t>
            </a:r>
          </a:p>
          <a:p>
            <a:r>
              <a:rPr lang="en-US" sz="9600" dirty="0">
                <a:latin typeface="Baskerville Semibold"/>
                <a:cs typeface="Baskerville Semibold"/>
              </a:rPr>
              <a:t>Publicly</a:t>
            </a:r>
            <a:r>
              <a:rPr lang="en-US" sz="9600" dirty="0" smtClean="0">
                <a:latin typeface="Baskerville Semibold"/>
                <a:cs typeface="Baskerville Semibold"/>
              </a:rPr>
              <a:t>.</a:t>
            </a:r>
            <a:endParaRPr lang="en-US" sz="9600" dirty="0">
              <a:latin typeface="Baskerville Semibold"/>
              <a:cs typeface="Baskerville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38186" y="5695504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askerville Semibold"/>
                <a:cs typeface="Baskerville Semibold"/>
              </a:rPr>
              <a:t>- Ethan White</a:t>
            </a:r>
            <a:endParaRPr lang="en-US" sz="3200" dirty="0">
              <a:latin typeface="Baskerville Semibold"/>
              <a:cs typeface="Baskervill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5174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10702" y="1098371"/>
            <a:ext cx="6262107" cy="4384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 smtClean="0">
                <a:latin typeface="Baskerville Semibold"/>
                <a:cs typeface="Baskerville Semibold"/>
              </a:rPr>
              <a:t>Is the dark side stronger?</a:t>
            </a:r>
            <a:br>
              <a:rPr lang="en-US" sz="3200" dirty="0" smtClean="0">
                <a:latin typeface="Baskerville Semibold"/>
                <a:cs typeface="Baskerville Semibold"/>
              </a:rPr>
            </a:br>
            <a:endParaRPr lang="en-US" sz="3200" dirty="0" smtClean="0">
              <a:latin typeface="Baskerville Semibold"/>
              <a:cs typeface="Baskerville Semibold"/>
            </a:endParaRPr>
          </a:p>
          <a:p>
            <a:pPr algn="just"/>
            <a:r>
              <a:rPr lang="en-US" sz="3200" dirty="0" smtClean="0">
                <a:latin typeface="Baskerville Semibold"/>
                <a:cs typeface="Baskerville Semibold"/>
              </a:rPr>
              <a:t>No, no, no. Quicker, easier, more seductive.</a:t>
            </a:r>
            <a:br>
              <a:rPr lang="en-US" sz="3200" dirty="0" smtClean="0">
                <a:latin typeface="Baskerville Semibold"/>
                <a:cs typeface="Baskerville Semibold"/>
              </a:rPr>
            </a:br>
            <a:endParaRPr lang="en-US" sz="3200" dirty="0" smtClean="0">
              <a:latin typeface="Baskerville Semibold"/>
              <a:cs typeface="Baskerville Semibold"/>
            </a:endParaRPr>
          </a:p>
          <a:p>
            <a:pPr algn="just"/>
            <a:r>
              <a:rPr lang="en-US" sz="3200" dirty="0" smtClean="0">
                <a:latin typeface="Baskerville Semibold"/>
                <a:cs typeface="Baskerville Semibold"/>
              </a:rPr>
              <a:t>But how am I to know the good side from the bad?</a:t>
            </a:r>
            <a:br>
              <a:rPr lang="en-US" sz="3200" dirty="0" smtClean="0">
                <a:latin typeface="Baskerville Semibold"/>
                <a:cs typeface="Baskerville Semibold"/>
              </a:rPr>
            </a:br>
            <a:endParaRPr lang="en-US" sz="3200" dirty="0" smtClean="0">
              <a:latin typeface="Baskerville Semibold"/>
              <a:cs typeface="Baskerville Semibold"/>
            </a:endParaRPr>
          </a:p>
          <a:p>
            <a:pPr algn="just"/>
            <a:r>
              <a:rPr lang="en-US" sz="3200" dirty="0" smtClean="0">
                <a:latin typeface="Baskerville Semibold"/>
                <a:cs typeface="Baskerville Semibold"/>
              </a:rPr>
              <a:t>You will know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49155" y="5492298"/>
            <a:ext cx="4823654" cy="74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askerville Semibold"/>
                <a:cs typeface="Baskerville Semibold"/>
              </a:rPr>
              <a:t>- </a:t>
            </a:r>
            <a:r>
              <a:rPr lang="en-US" sz="1800" i="1" dirty="0" smtClean="0">
                <a:latin typeface="Baskerville Semibold"/>
                <a:cs typeface="Baskerville Semibold"/>
              </a:rPr>
              <a:t>The Empire Strikes Back</a:t>
            </a:r>
            <a:endParaRPr lang="en-US" sz="1800" i="1" dirty="0">
              <a:latin typeface="Baskerville Semibold"/>
              <a:cs typeface="Baskerville Semi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5920" y="1098371"/>
            <a:ext cx="1675775" cy="4384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Baskerville Semibold"/>
                <a:cs typeface="Baskerville Semibold"/>
              </a:rPr>
              <a:t>Luke:</a:t>
            </a:r>
          </a:p>
          <a:p>
            <a:pPr algn="l"/>
            <a:endParaRPr lang="en-US" sz="3200" dirty="0" smtClean="0">
              <a:latin typeface="Baskerville Semibold"/>
              <a:cs typeface="Baskerville Semibold"/>
            </a:endParaRPr>
          </a:p>
          <a:p>
            <a:pPr algn="l"/>
            <a:r>
              <a:rPr lang="en-US" sz="3200" dirty="0" smtClean="0">
                <a:latin typeface="Baskerville Semibold"/>
                <a:cs typeface="Baskerville Semibold"/>
              </a:rPr>
              <a:t>Yoda:</a:t>
            </a:r>
          </a:p>
          <a:p>
            <a:pPr algn="l"/>
            <a:endParaRPr lang="en-US" sz="3200" dirty="0" smtClean="0">
              <a:latin typeface="Baskerville Semibold"/>
              <a:cs typeface="Baskerville Semibold"/>
            </a:endParaRPr>
          </a:p>
          <a:p>
            <a:pPr algn="l"/>
            <a:endParaRPr lang="en-US" sz="3200" dirty="0" smtClean="0">
              <a:latin typeface="Baskerville Semibold"/>
              <a:cs typeface="Baskerville Semibold"/>
            </a:endParaRPr>
          </a:p>
          <a:p>
            <a:pPr algn="l"/>
            <a:r>
              <a:rPr lang="en-US" sz="3200" dirty="0" smtClean="0">
                <a:latin typeface="Baskerville Semibold"/>
                <a:cs typeface="Baskerville Semibold"/>
              </a:rPr>
              <a:t>Luke: </a:t>
            </a:r>
          </a:p>
          <a:p>
            <a:pPr algn="l"/>
            <a:endParaRPr lang="en-US" sz="3200" dirty="0" smtClean="0">
              <a:latin typeface="Baskerville Semibold"/>
              <a:cs typeface="Baskerville Semibold"/>
            </a:endParaRPr>
          </a:p>
          <a:p>
            <a:pPr algn="l"/>
            <a:endParaRPr lang="en-US" sz="3200" dirty="0">
              <a:latin typeface="Baskerville Semibold"/>
              <a:cs typeface="Baskerville Semibold"/>
            </a:endParaRPr>
          </a:p>
          <a:p>
            <a:pPr algn="l"/>
            <a:r>
              <a:rPr lang="en-US" sz="3200" dirty="0" smtClean="0">
                <a:latin typeface="Baskerville Semibold"/>
                <a:cs typeface="Baskerville Semibold"/>
              </a:rPr>
              <a:t>Yoda:</a:t>
            </a:r>
          </a:p>
        </p:txBody>
      </p:sp>
    </p:spTree>
    <p:extLst>
      <p:ext uri="{BB962C8B-B14F-4D97-AF65-F5344CB8AC3E}">
        <p14:creationId xmlns:p14="http://schemas.microsoft.com/office/powerpoint/2010/main" val="30648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965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28" y="2286305"/>
            <a:ext cx="3169104" cy="244390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skerville Semibold"/>
                <a:cs typeface="Baskerville Semibold"/>
              </a:rPr>
              <a:t>Some things I have learned.</a:t>
            </a:r>
            <a:endParaRPr lang="en-US" sz="3600" dirty="0">
              <a:solidFill>
                <a:schemeClr val="bg1"/>
              </a:solidFill>
              <a:latin typeface="Baskerville Semibold"/>
              <a:cs typeface="Baskerville Semi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3368" y="0"/>
            <a:ext cx="501063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skerville SemiBold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3600" dirty="0">
                <a:latin typeface="Baskerville Semibold"/>
                <a:cs typeface="Baskerville Semibold"/>
              </a:rPr>
              <a:t>Share your </a:t>
            </a:r>
            <a:r>
              <a:rPr lang="en-US" sz="3600" dirty="0" smtClean="0">
                <a:latin typeface="Baskerville Semibold"/>
                <a:cs typeface="Baskerville Semibold"/>
              </a:rPr>
              <a:t>vision.</a:t>
            </a:r>
            <a:endParaRPr lang="en-US" sz="3600" dirty="0">
              <a:latin typeface="Baskerville Semibold"/>
              <a:cs typeface="Baskerville Semibold"/>
            </a:endParaRPr>
          </a:p>
          <a:p>
            <a:pPr marL="571500" indent="-571500" algn="l">
              <a:buFont typeface="Arial"/>
              <a:buChar char="•"/>
            </a:pPr>
            <a:endParaRPr lang="en-US" sz="3600" dirty="0">
              <a:latin typeface="Baskerville Semibold"/>
              <a:cs typeface="Baskerville Semibold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>
                <a:latin typeface="Baskerville Semibold"/>
                <a:cs typeface="Baskerville Semibold"/>
              </a:rPr>
              <a:t>Be strategic.</a:t>
            </a:r>
            <a:br>
              <a:rPr lang="en-US" sz="3600" dirty="0" smtClean="0">
                <a:latin typeface="Baskerville Semibold"/>
                <a:cs typeface="Baskerville Semibold"/>
              </a:rPr>
            </a:br>
            <a:endParaRPr lang="en-US" sz="3600" dirty="0" smtClean="0">
              <a:latin typeface="Baskerville Semibold"/>
              <a:cs typeface="Baskerville Semibold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>
                <a:latin typeface="Baskerville Semibold"/>
                <a:cs typeface="Baskerville Semibold"/>
              </a:rPr>
              <a:t>Manage yourself.</a:t>
            </a:r>
            <a:br>
              <a:rPr lang="en-US" sz="3600" dirty="0" smtClean="0">
                <a:latin typeface="Baskerville Semibold"/>
                <a:cs typeface="Baskerville Semibold"/>
              </a:rPr>
            </a:br>
            <a:endParaRPr lang="en-US" sz="3600" dirty="0" smtClean="0">
              <a:latin typeface="Baskerville Semibold"/>
              <a:cs typeface="Baskerville Semibold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>
                <a:latin typeface="Baskerville Semibold"/>
                <a:cs typeface="Baskerville Semibold"/>
              </a:rPr>
              <a:t>We all fail.</a:t>
            </a:r>
            <a:br>
              <a:rPr lang="en-US" sz="3600" dirty="0" smtClean="0">
                <a:latin typeface="Baskerville Semibold"/>
                <a:cs typeface="Baskerville Semibold"/>
              </a:rPr>
            </a:br>
            <a:endParaRPr lang="en-US" sz="3600" dirty="0" smtClean="0">
              <a:latin typeface="Baskerville Semibold"/>
              <a:cs typeface="Baskerville Semibold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>
                <a:latin typeface="Baskerville Semibold"/>
                <a:cs typeface="Baskerville Semibold"/>
              </a:rPr>
              <a:t>Don’t compromise on ethics.</a:t>
            </a:r>
          </a:p>
        </p:txBody>
      </p:sp>
    </p:spTree>
    <p:extLst>
      <p:ext uri="{BB962C8B-B14F-4D97-AF65-F5344CB8AC3E}">
        <p14:creationId xmlns:p14="http://schemas.microsoft.com/office/powerpoint/2010/main" val="312305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tmouth">
  <a:themeElements>
    <a:clrScheme name="Custom 1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kerville">
      <a:majorFont>
        <a:latin typeface="Baskerville SemiBold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Dartmouth.thmx</Template>
  <TotalTime>32194</TotalTime>
  <Words>278</Words>
  <Application>Microsoft Macintosh PowerPoint</Application>
  <PresentationFormat>On-screen Show (4:3)</PresentationFormat>
  <Paragraphs>53</Paragraphs>
  <Slides>9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Dartmouth</vt:lpstr>
      <vt:lpstr>Some things I have learned.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things I have learned.</vt:lpstr>
    </vt:vector>
  </TitlesOfParts>
  <Manager/>
  <Company>University of Pennsylvania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things I have learned.</dc:title>
  <dc:subject/>
  <dc:creator>Casey Greene</dc:creator>
  <cp:keywords/>
  <dc:description/>
  <cp:lastModifiedBy>Casey Greene</cp:lastModifiedBy>
  <cp:revision>877</cp:revision>
  <dcterms:created xsi:type="dcterms:W3CDTF">2011-10-11T19:30:34Z</dcterms:created>
  <dcterms:modified xsi:type="dcterms:W3CDTF">2016-07-16T10:35:31Z</dcterms:modified>
  <cp:category/>
</cp:coreProperties>
</file>