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1"/>
  </p:notesMasterIdLst>
  <p:sldIdLst>
    <p:sldId id="874" r:id="rId2"/>
    <p:sldId id="872" r:id="rId3"/>
    <p:sldId id="869" r:id="rId4"/>
    <p:sldId id="890" r:id="rId5"/>
    <p:sldId id="875" r:id="rId6"/>
    <p:sldId id="889" r:id="rId7"/>
    <p:sldId id="877" r:id="rId8"/>
    <p:sldId id="878" r:id="rId9"/>
    <p:sldId id="873"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1B00"/>
    <a:srgbClr val="727DD5"/>
    <a:srgbClr val="DB5CD7"/>
    <a:srgbClr val="D800DB"/>
    <a:srgbClr val="FBF9F7"/>
    <a:srgbClr val="FFFFF7"/>
    <a:srgbClr val="FFFFE8"/>
    <a:srgbClr val="FFFFFF"/>
    <a:srgbClr val="254CC0"/>
    <a:srgbClr val="B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210" autoAdjust="0"/>
    <p:restoredTop sz="80674" autoAdjust="0"/>
  </p:normalViewPr>
  <p:slideViewPr>
    <p:cSldViewPr snapToGrid="0">
      <p:cViewPr>
        <p:scale>
          <a:sx n="90" d="100"/>
          <a:sy n="90" d="100"/>
        </p:scale>
        <p:origin x="-1296" y="-96"/>
      </p:cViewPr>
      <p:guideLst>
        <p:guide orient="horz" pos="92"/>
        <p:guide orient="horz" pos="2879"/>
        <p:guide pos="1584"/>
        <p:guide pos="4063"/>
      </p:guideLst>
    </p:cSldViewPr>
  </p:slideViewPr>
  <p:outlineViewPr>
    <p:cViewPr>
      <p:scale>
        <a:sx n="33" d="100"/>
        <a:sy n="33" d="100"/>
      </p:scale>
      <p:origin x="0" y="0"/>
    </p:cViewPr>
  </p:outlineViewPr>
  <p:notesTextViewPr>
    <p:cViewPr>
      <p:scale>
        <a:sx n="200" d="100"/>
        <a:sy n="200" d="100"/>
      </p:scale>
      <p:origin x="24" y="11768"/>
    </p:cViewPr>
  </p:notesTextViewPr>
  <p:gridSpacing cx="914400" cy="9144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5BBE29-131A-44BA-8D6E-4CFA7AF2FF4A}" type="datetimeFigureOut">
              <a:rPr lang="en-US" smtClean="0"/>
              <a:pPr/>
              <a:t>7/16/16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4A422E-2091-4209-9564-EC800BBE5F19}" type="slidenum">
              <a:rPr lang="en-US" smtClean="0"/>
              <a:pPr/>
              <a:t>‹#›</a:t>
            </a:fld>
            <a:endParaRPr lang="en-US"/>
          </a:p>
        </p:txBody>
      </p:sp>
    </p:spTree>
    <p:extLst>
      <p:ext uri="{BB962C8B-B14F-4D97-AF65-F5344CB8AC3E}">
        <p14:creationId xmlns:p14="http://schemas.microsoft.com/office/powerpoint/2010/main" val="37519134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Slides</a:t>
            </a:r>
            <a:r>
              <a:rPr lang="en-US" baseline="0" dirty="0" smtClean="0"/>
              <a:t> </a:t>
            </a:r>
            <a:r>
              <a:rPr lang="en-US" baseline="0" dirty="0" smtClean="0"/>
              <a:t>CC-BY-2.0</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License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WORK (AS DEFINED BELOW) IS PROVIDED UNDER THE TERMS OF THIS CREATIVE COMMONS PUBLIC LICENSE ("CCPL" OR "LICENSE"). THE WORK IS PROTECTED BY COPYRIGHT AND/OR OTHER APPLICABLE LAW. ANY USE OF THE WORK OTHER THAN AS AUTHORIZED UNDER THIS LICENSE OR COPYRIGHT LAW IS PROHIBITED.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BY EXERCISING ANY RIGHTS TO THE WORK PROVIDED HERE, YOU ACCEPT AND AGREE TO BE BOUND BY THE TERMS OF THIS LICENSE. THE LICENSOR GRANTS YOU THE RIGHTS CONTAINED HERE IN CONSIDERATION OF YOUR ACCEPTANCE OF SUCH TERMS AND CONDITIONS.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 Definitions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"Collective Work" means a work, such as a periodical issue, anthology or encyclopedia, in which the Work in its entirety in unmodified form, along with a number of other contributions, constituting separate and independent works in themselves, are assembled into a collective whole. A work that constitutes a Collective Work will not be considered a Derivative Work (as defined below) for the purposes of this License.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"Derivative Work" means a work based upon the Work or upon the Work and other pre-existing works, such as a translation, musical arrangement, dramatization, fictionalization, motion picture version, sound recording, art reproduction, abridgment, condensation, or any other form in which the Work may be recast, transformed, or adapted, except that a work that constitutes a Collective Work will not be considered a Derivative Work for the purpose of this License. For the avoidance of doubt, where the Work is a musical composition or sound recording, the synchronization of the Work in timed-relation with a moving image ("synching") will be considered a Derivative Work for the purpose of this License.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"Licensor" means the individual or entity that offers the Work under the terms of this License.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"Original Author" means the individual or entity who created the Work.</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"Work" means the copyrightable work of authorship offered under the terms of this License.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"You" means an individual or entity exercising rights under this License who has not previously violated the terms of this License with respect to the Work, or who has received express permission from the Licensor to exercise rights under this License despite a previous violation.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Fair Use Rights. Nothing in this license is intended to reduce, limit, or restrict any rights arising from fair use, first sale or other limitations on the exclusive rights of the copyright owner under copyright law or other applicable laws.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 License Grant. Subject to the terms and conditions of this License, Licensor hereby grants You a worldwide, royalty-free, non-exclusive, perpetual (for the duration of the applicable copyright) license to exercise the rights in the Work as stated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reproduce the Work, to incorporate the Work into one or more Collective Works, and to reproduce the Work as incorporated in the Collective Works;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create and reproduce Derivative Works;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distribute copies or </a:t>
            </a:r>
            <a:r>
              <a:rPr lang="en-US" dirty="0" err="1" smtClean="0"/>
              <a:t>phonorecords</a:t>
            </a:r>
            <a:r>
              <a:rPr lang="en-US" dirty="0" smtClean="0"/>
              <a:t> of, display publicly, perform publicly, and perform publicly by means of a digital audio transmission the Work including as incorporated in Collective Works;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distribute copies or </a:t>
            </a:r>
            <a:r>
              <a:rPr lang="en-US" dirty="0" err="1" smtClean="0"/>
              <a:t>phonorecords</a:t>
            </a:r>
            <a:r>
              <a:rPr lang="en-US" dirty="0" smtClean="0"/>
              <a:t> of, display publicly, perform publicly, and perform publicly by means of a digital audio transmission Derivative Works.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the avoidance of doubt, where the work is a musical composition: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Performance Royalties Under Blanket Licenses. Licensor waives the exclusive right to collect, whether individually or via a performance rights society (e.g. ASCAP, BMI, SESAC), royalties for the public performance or public digital performance (e.g. webcast) of the Work.</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Mechanical Rights and Statutory Royalties. Licensor waives the exclusive right to collect, whether individually or via a music rights agency or designated agent (e.g. Harry Fox Agency), royalties for any </a:t>
            </a:r>
            <a:r>
              <a:rPr lang="en-US" dirty="0" err="1" smtClean="0"/>
              <a:t>phonorecord</a:t>
            </a:r>
            <a:r>
              <a:rPr lang="en-US" dirty="0" smtClean="0"/>
              <a:t> You create from the Work ("cover version") and distribute, subject to the compulsory license created by 17 USC Section 115 of the US Copyright Act (or the equivalent in other jurisdictions).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Webcasting Rights and Statutory Royalties. For the avoidance of doubt, where the Work is a sound recording, Licensor waives the exclusive right to collect, whether individually or via a performance-rights society (e.g. </a:t>
            </a:r>
            <a:r>
              <a:rPr lang="en-US" dirty="0" err="1" smtClean="0"/>
              <a:t>SoundExchange</a:t>
            </a:r>
            <a:r>
              <a:rPr lang="en-US" dirty="0" smtClean="0"/>
              <a:t>), royalties for the public digital performance (e.g. webcast) of the Work, subject to the compulsory license created by 17 USC Section 114 of the US Copyright Act (or the equivalent in other jurisdictions).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above rights may be exercised in all media and formats whether now known or hereafter devised. The above rights include the right to make such modifications as are technically necessary to exercise the rights in other media and formats. All rights not expressly granted by Licensor are hereby reserved.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4. </a:t>
            </a:r>
            <a:r>
              <a:rPr lang="en-US" dirty="0" err="1" smtClean="0"/>
              <a:t>Restrictions.The</a:t>
            </a:r>
            <a:r>
              <a:rPr lang="en-US" dirty="0" smtClean="0"/>
              <a:t> license granted in Section 3 above is expressly made subject to and limited by the following restrictions: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You may distribute, publicly display, publicly perform, or publicly digitally perform the Work only under the terms of this License, and You must include a copy of, or the Uniform Resource Identifier for, this License with every copy or </a:t>
            </a:r>
            <a:r>
              <a:rPr lang="en-US" dirty="0" err="1" smtClean="0"/>
              <a:t>phonorecord</a:t>
            </a:r>
            <a:r>
              <a:rPr lang="en-US" dirty="0" smtClean="0"/>
              <a:t> of the Work You distribute, publicly display, publicly perform, or publicly digitally perform. You may not offer or impose any terms on the Work that alter or restrict the terms of this License or the recipients' exercise of the rights granted hereunder. You may not sublicense the Work. You must keep intact all notices that refer to this License and to the disclaimer of warranties. You may not distribute, publicly display, publicly perform, or publicly digitally perform the Work with any technological measures that control access or use of the Work in a manner inconsistent with the terms of this License Agreement. The above applies to the Work as incorporated in a Collective Work, but this does not require the Collective Work apart from the Work itself to be made subject to the terms of this License. If You create a Collective Work, upon notice from any Licensor You must, to the extent practicable, remove from the Collective Work any reference to such Licensor or the Original Author, as requested. If You create a Derivative Work, upon notice from any Licensor You must, to the extent practicable, remove from the Derivative Work any reference to such Licensor or the Original Author, as requested.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you distribute, publicly display, publicly perform, or publicly digitally perform the Work or any Derivative Works or Collective Works, You must keep intact all copyright notices for the Work and give the Original Author credit reasonable to the medium or means You are utilizing by conveying the name (or pseudonym if applicable) of the Original Author if supplied; the title of the Work if supplied; to the extent reasonably practicable, the Uniform Resource Identifier, if any, that Licensor specifies to be associated with the Work, unless such URI does not refer to the copyright notice or licensing information for the Work; and in the case of a Derivative Work, a credit identifying the use of the Work in the Derivative Work (e.g., "French translation of the Work by Original Author," or "Screenplay based on original Work by Original Author"). Such credit may be implemented in any reasonable manner; provided, however, that in the case of a Derivative Work or Collective Work, at a minimum such credit will appear where any other comparable authorship credit appears and in a manner at least as prominent as such other comparable authorship credit.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5. Representations, Warranties and Disclaimer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UNLESS OTHERWISE MUTUALLY AGREED TO BY THE PARTIES IN WRITING, LICENSOR OFFERS THE WORK AS-IS AND MAKES NO REPRESENTATIONS OR WARRANTIES OF ANY KIND CONCERNING THE WORK, EXPRESS, IMPLIED, STATUTORY OR OTHERWISE, INCLUDING, WITHOUT LIMITATION, WARRANTIES OF TITLE, MERCHANTIBILITY, FITNESS FOR A PARTICULAR PURPOSE, NONINFRINGEMENT, OR THE ABSENCE OF LATENT OR OTHER DEFECTS, ACCURACY, OR THE PRESENCE OF ABSENCE OF ERRORS, WHETHER OR NOT DISCOVERABLE. SOME JURISDICTIONS DO NOT ALLOW THE EXCLUSION OF IMPLIED WARRANTIES, SO SUCH EXCLUSION MAY NOT APPLY TO YOU.</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6. Limitation on Liability. EXCEPT TO THE EXTENT REQUIRED BY APPLICABLE LAW, IN NO EVENT WILL LICENSOR BE LIABLE TO YOU ON ANY LEGAL THEORY FOR ANY SPECIAL, INCIDENTAL, CONSEQUENTIAL, PUNITIVE OR EXEMPLARY DAMAGES ARISING OUT OF THIS LICENSE OR THE USE OF THE WORK, EVEN IF LICENSOR HAS BEEN ADVISED OF THE POSSIBILITY OF SUCH DAMAGES.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7. Termination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License and the rights granted hereunder will terminate automatically upon any breach by You of the terms of this License. Individuals or entities who have received Derivative Works or Collective Works from You under this License, however, will not have their licenses terminated provided such individuals or entities remain in full compliance with those licenses. Sections 1, 2, 5, 6, 7, and 8 will survive any termination of this License.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Subject to the above terms and conditions, the license granted here is perpetual (for the duration of the applicable copyright in the Work). Notwithstanding the above, Licensor reserves the right to release the Work under different license terms or to stop distributing the Work at any time; provided, however that any such election will not serve to withdraw this License (or any other license that has been, or is required to be, granted under the terms of this License), and this License will continue in full force and effect unless terminated as stated above.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8. Miscellaneous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Each time You distribute or publicly digitally perform the Work or a Collective Work, the Licensor offers to the recipient a license to the Work on the same terms and conditions as the license granted to You under this License.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Each time You distribute or publicly digitally perform a Derivative Work, Licensor offers to the recipient a license to the original Work on the same terms and conditions as the license granted to You under this License.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any provision of this License is invalid or unenforceable under applicable law, it shall not affect the validity or enforceability of the remainder of the terms of this License, and without further action by the parties to this agreement, such provision shall be reformed to the minimum extent necessary to make such provision valid and enforceable.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 term or provision of this License shall be deemed waived and no breach consented to unless such waiver or consent shall be in writing and signed by the party to be charged with such waiver or consent.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License constitutes the entire agreement between the parties with respect to the Work licensed here. There are no understandings, agreements or representations with respect to the Work not specified here. Licensor shall not be bound by any additional provisions that may appear in any communication from You. </a:t>
            </a:r>
            <a:r>
              <a:rPr lang="en-US" smtClean="0"/>
              <a:t>This License may not be modified without the mutual written agreement of the Licensor and You.</a:t>
            </a:r>
            <a:endParaRPr lang="en-US" dirty="0"/>
          </a:p>
        </p:txBody>
      </p:sp>
      <p:sp>
        <p:nvSpPr>
          <p:cNvPr id="4" name="Slide Number Placeholder 3"/>
          <p:cNvSpPr>
            <a:spLocks noGrp="1"/>
          </p:cNvSpPr>
          <p:nvPr>
            <p:ph type="sldNum" sz="quarter" idx="10"/>
          </p:nvPr>
        </p:nvSpPr>
        <p:spPr/>
        <p:txBody>
          <a:bodyPr/>
          <a:lstStyle/>
          <a:p>
            <a:fld id="{D34A422E-2091-4209-9564-EC800BBE5F19}"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Define your own (and your lab’s) vision.</a:t>
            </a:r>
          </a:p>
          <a:p>
            <a:endParaRPr lang="en-US" dirty="0" smtClean="0"/>
          </a:p>
          <a:p>
            <a:r>
              <a:rPr lang="en-US" dirty="0" smtClean="0"/>
              <a:t>Values</a:t>
            </a:r>
          </a:p>
          <a:p>
            <a:r>
              <a:rPr lang="en-US" dirty="0" smtClean="0"/>
              <a:t>Purpose</a:t>
            </a:r>
            <a:br>
              <a:rPr lang="en-US" dirty="0" smtClean="0"/>
            </a:br>
            <a:endParaRPr lang="en-US" dirty="0" smtClean="0"/>
          </a:p>
          <a:p>
            <a:r>
              <a:rPr lang="en-US" dirty="0" smtClean="0"/>
              <a:t>BHAG</a:t>
            </a:r>
          </a:p>
          <a:p>
            <a:r>
              <a:rPr lang="en-US" dirty="0" smtClean="0"/>
              <a:t>Vivid description</a:t>
            </a:r>
          </a:p>
        </p:txBody>
      </p:sp>
      <p:sp>
        <p:nvSpPr>
          <p:cNvPr id="4" name="Slide Number Placeholder 3"/>
          <p:cNvSpPr>
            <a:spLocks noGrp="1"/>
          </p:cNvSpPr>
          <p:nvPr>
            <p:ph type="sldNum" sz="quarter" idx="10"/>
          </p:nvPr>
        </p:nvSpPr>
        <p:spPr/>
        <p:txBody>
          <a:bodyPr/>
          <a:lstStyle/>
          <a:p>
            <a:fld id="{D34A422E-2091-4209-9564-EC800BBE5F19}"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34A422E-2091-4209-9564-EC800BBE5F19}"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34A422E-2091-4209-9564-EC800BBE5F19}"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Take</a:t>
            </a:r>
            <a:r>
              <a:rPr lang="en-US" baseline="0" dirty="0" smtClean="0"/>
              <a:t> care of yourself. Make sure you aren’t perpetually busy.</a:t>
            </a:r>
            <a:endParaRPr lang="en-US" dirty="0"/>
          </a:p>
        </p:txBody>
      </p:sp>
      <p:sp>
        <p:nvSpPr>
          <p:cNvPr id="4" name="Slide Number Placeholder 3"/>
          <p:cNvSpPr>
            <a:spLocks noGrp="1"/>
          </p:cNvSpPr>
          <p:nvPr>
            <p:ph type="sldNum" sz="quarter" idx="10"/>
          </p:nvPr>
        </p:nvSpPr>
        <p:spPr/>
        <p:txBody>
          <a:bodyPr/>
          <a:lstStyle/>
          <a:p>
            <a:fld id="{D34A422E-2091-4209-9564-EC800BBE5F19}"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Instill a culture where it’s ok to fail. </a:t>
            </a:r>
            <a:endParaRPr lang="en-US" dirty="0"/>
          </a:p>
        </p:txBody>
      </p:sp>
      <p:sp>
        <p:nvSpPr>
          <p:cNvPr id="4" name="Slide Number Placeholder 3"/>
          <p:cNvSpPr>
            <a:spLocks noGrp="1"/>
          </p:cNvSpPr>
          <p:nvPr>
            <p:ph type="sldNum" sz="quarter" idx="10"/>
          </p:nvPr>
        </p:nvSpPr>
        <p:spPr/>
        <p:txBody>
          <a:bodyPr/>
          <a:lstStyle/>
          <a:p>
            <a:fld id="{D34A422E-2091-4209-9564-EC800BBE5F19}"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Instill a culture where failure is valued as a learning experience.</a:t>
            </a:r>
            <a:endParaRPr lang="en-US" dirty="0"/>
          </a:p>
        </p:txBody>
      </p:sp>
      <p:sp>
        <p:nvSpPr>
          <p:cNvPr id="4" name="Slide Number Placeholder 3"/>
          <p:cNvSpPr>
            <a:spLocks noGrp="1"/>
          </p:cNvSpPr>
          <p:nvPr>
            <p:ph type="sldNum" sz="quarter" idx="10"/>
          </p:nvPr>
        </p:nvSpPr>
        <p:spPr/>
        <p:txBody>
          <a:bodyPr/>
          <a:lstStyle/>
          <a:p>
            <a:fld id="{D34A422E-2091-4209-9564-EC800BBE5F19}"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Keep your ethical compass.</a:t>
            </a:r>
            <a:endParaRPr lang="en-US" dirty="0"/>
          </a:p>
        </p:txBody>
      </p:sp>
      <p:sp>
        <p:nvSpPr>
          <p:cNvPr id="4" name="Slide Number Placeholder 3"/>
          <p:cNvSpPr>
            <a:spLocks noGrp="1"/>
          </p:cNvSpPr>
          <p:nvPr>
            <p:ph type="sldNum" sz="quarter" idx="10"/>
          </p:nvPr>
        </p:nvSpPr>
        <p:spPr/>
        <p:txBody>
          <a:bodyPr/>
          <a:lstStyle/>
          <a:p>
            <a:fld id="{D34A422E-2091-4209-9564-EC800BBE5F19}"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34A422E-2091-4209-9564-EC800BBE5F19}"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8175"/>
            <a:ext cx="7772400" cy="1470025"/>
          </a:xfrm>
        </p:spPr>
        <p:txBody>
          <a:bodyPr/>
          <a:lstStyle>
            <a:lvl1pPr algn="r">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2054225" y="3886200"/>
            <a:ext cx="6400800" cy="1752600"/>
          </a:xfrm>
        </p:spPr>
        <p:txBody>
          <a:bodyPr/>
          <a:lstStyle>
            <a:lvl1pPr marL="0" indent="0" algn="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97B9D990-B06B-48A3-AF1E-7E68EE951ED0}" type="datetimeFigureOut">
              <a:rPr lang="en-US" smtClean="0"/>
              <a:pPr/>
              <a:t>7/16/16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A85437-C805-48C3-B6D1-918B4D46222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B9D990-B06B-48A3-AF1E-7E68EE951ED0}" type="datetimeFigureOut">
              <a:rPr lang="en-US" smtClean="0"/>
              <a:pPr/>
              <a:t>7/16/16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A85437-C805-48C3-B6D1-918B4D46222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B9D990-B06B-48A3-AF1E-7E68EE951ED0}" type="datetimeFigureOut">
              <a:rPr lang="en-US" smtClean="0"/>
              <a:pPr/>
              <a:t>7/16/16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A85437-C805-48C3-B6D1-918B4D46222D}"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Title and Content">
    <p:spTree>
      <p:nvGrpSpPr>
        <p:cNvPr id="1" name=""/>
        <p:cNvGrpSpPr/>
        <p:nvPr/>
      </p:nvGrpSpPr>
      <p:grpSpPr>
        <a:xfrm>
          <a:off x="0" y="0"/>
          <a:ext cx="0" cy="0"/>
          <a:chOff x="0" y="0"/>
          <a:chExt cx="0" cy="0"/>
        </a:xfrm>
      </p:grpSpPr>
      <p:pic>
        <p:nvPicPr>
          <p:cNvPr id="30" name="image1.jpg" descr="IcahnLogo"/>
          <p:cNvPicPr/>
          <p:nvPr/>
        </p:nvPicPr>
        <p:blipFill>
          <a:blip r:embed="rId2">
            <a:extLst/>
          </a:blip>
          <a:stretch>
            <a:fillRect/>
          </a:stretch>
        </p:blipFill>
        <p:spPr>
          <a:xfrm>
            <a:off x="-1" y="0"/>
            <a:ext cx="2057401" cy="1587501"/>
          </a:xfrm>
          <a:prstGeom prst="rect">
            <a:avLst/>
          </a:prstGeom>
          <a:ln w="12700">
            <a:miter lim="400000"/>
          </a:ln>
        </p:spPr>
      </p:pic>
      <p:sp>
        <p:nvSpPr>
          <p:cNvPr id="31" name="Shape 31"/>
          <p:cNvSpPr/>
          <p:nvPr/>
        </p:nvSpPr>
        <p:spPr>
          <a:xfrm>
            <a:off x="1816100" y="889000"/>
            <a:ext cx="7175501" cy="3048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0270" y="0"/>
                </a:lnTo>
                <a:lnTo>
                  <a:pt x="0" y="0"/>
                </a:lnTo>
                <a:lnTo>
                  <a:pt x="1330" y="21600"/>
                </a:lnTo>
                <a:close/>
              </a:path>
            </a:pathLst>
          </a:custGeom>
          <a:gradFill>
            <a:gsLst>
              <a:gs pos="0">
                <a:srgbClr val="6E6E6E">
                  <a:alpha val="50000"/>
                </a:srgbClr>
              </a:gs>
              <a:gs pos="100000">
                <a:srgbClr val="000000">
                  <a:alpha val="0"/>
                </a:srgbClr>
              </a:gs>
            </a:gsLst>
            <a:path path="circle">
              <a:fillToRect l="37721" t="-19636" r="62278" b="119636"/>
            </a:path>
          </a:gradFill>
          <a:ln w="12700">
            <a:miter lim="400000"/>
          </a:ln>
        </p:spPr>
        <p:txBody>
          <a:bodyPr lIns="45718" tIns="45718" rIns="45718" bIns="45718" anchor="ctr"/>
          <a:lstStyle/>
          <a:p>
            <a:pPr lvl="0" algn="l" defTabSz="642915">
              <a:defRPr sz="3400">
                <a:latin typeface="Arial"/>
                <a:ea typeface="Arial"/>
                <a:cs typeface="Arial"/>
                <a:sym typeface="Arial"/>
              </a:defRPr>
            </a:pPr>
            <a:endParaRPr/>
          </a:p>
        </p:txBody>
      </p:sp>
      <p:sp>
        <p:nvSpPr>
          <p:cNvPr id="32" name="Shape 32"/>
          <p:cNvSpPr>
            <a:spLocks noGrp="1"/>
          </p:cNvSpPr>
          <p:nvPr>
            <p:ph type="title"/>
          </p:nvPr>
        </p:nvSpPr>
        <p:spPr>
          <a:xfrm>
            <a:off x="1257300" y="-25400"/>
            <a:ext cx="7772401" cy="1143001"/>
          </a:xfrm>
          <a:prstGeom prst="rect">
            <a:avLst/>
          </a:prstGeom>
        </p:spPr>
        <p:txBody>
          <a:bodyPr lIns="45718" tIns="45718" rIns="45718" bIns="45718">
            <a:noAutofit/>
          </a:bodyPr>
          <a:lstStyle>
            <a:lvl1pPr defTabSz="642915">
              <a:defRPr sz="3500">
                <a:solidFill>
                  <a:srgbClr val="F1DBC0"/>
                </a:solidFill>
              </a:defRPr>
            </a:lvl1pPr>
          </a:lstStyle>
          <a:p>
            <a:pPr lvl="0">
              <a:defRPr sz="1800">
                <a:solidFill>
                  <a:srgbClr val="000000"/>
                </a:solidFill>
              </a:defRPr>
            </a:pPr>
            <a:r>
              <a:rPr sz="3500">
                <a:solidFill>
                  <a:srgbClr val="F1DBC0"/>
                </a:solidFill>
              </a:rPr>
              <a:t>Title Text</a:t>
            </a:r>
          </a:p>
        </p:txBody>
      </p:sp>
    </p:spTree>
    <p:extLst>
      <p:ext uri="{BB962C8B-B14F-4D97-AF65-F5344CB8AC3E}">
        <p14:creationId xmlns:p14="http://schemas.microsoft.com/office/powerpoint/2010/main" val="2456972659"/>
      </p:ext>
    </p:extLst>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Baskerville SemiBold"/>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Baskerville"/>
              </a:defRPr>
            </a:lvl1pPr>
            <a:lvl2pPr>
              <a:defRPr>
                <a:latin typeface="Baskerville"/>
              </a:defRPr>
            </a:lvl2pPr>
            <a:lvl3pPr>
              <a:defRPr>
                <a:latin typeface="Baskerville"/>
              </a:defRPr>
            </a:lvl3pPr>
            <a:lvl4pPr>
              <a:defRPr>
                <a:latin typeface="Baskerville"/>
              </a:defRPr>
            </a:lvl4pPr>
            <a:lvl5pPr>
              <a:defRPr>
                <a:latin typeface="Baskervill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97B9D990-B06B-48A3-AF1E-7E68EE951ED0}" type="datetimeFigureOut">
              <a:rPr lang="en-US" smtClean="0"/>
              <a:pPr/>
              <a:t>7/16/16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A85437-C805-48C3-B6D1-918B4D46222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B9D990-B06B-48A3-AF1E-7E68EE951ED0}" type="datetimeFigureOut">
              <a:rPr lang="en-US" smtClean="0"/>
              <a:pPr/>
              <a:t>7/16/16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A85437-C805-48C3-B6D1-918B4D46222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7B9D990-B06B-48A3-AF1E-7E68EE951ED0}" type="datetimeFigureOut">
              <a:rPr lang="en-US" smtClean="0"/>
              <a:pPr/>
              <a:t>7/16/16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A85437-C805-48C3-B6D1-918B4D46222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7B9D990-B06B-48A3-AF1E-7E68EE951ED0}" type="datetimeFigureOut">
              <a:rPr lang="en-US" smtClean="0"/>
              <a:pPr/>
              <a:t>7/16/16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A85437-C805-48C3-B6D1-918B4D46222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7B9D990-B06B-48A3-AF1E-7E68EE951ED0}" type="datetimeFigureOut">
              <a:rPr lang="en-US" smtClean="0"/>
              <a:pPr/>
              <a:t>7/16/16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A85437-C805-48C3-B6D1-918B4D46222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B9D990-B06B-48A3-AF1E-7E68EE951ED0}" type="datetimeFigureOut">
              <a:rPr lang="en-US" smtClean="0"/>
              <a:pPr/>
              <a:t>7/16/16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A85437-C805-48C3-B6D1-918B4D46222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B9D990-B06B-48A3-AF1E-7E68EE951ED0}" type="datetimeFigureOut">
              <a:rPr lang="en-US" smtClean="0"/>
              <a:pPr/>
              <a:t>7/16/16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A85437-C805-48C3-B6D1-918B4D46222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B9D990-B06B-48A3-AF1E-7E68EE951ED0}" type="datetimeFigureOut">
              <a:rPr lang="en-US" smtClean="0"/>
              <a:pPr/>
              <a:t>7/16/16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A85437-C805-48C3-B6D1-918B4D46222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Franklin Gothic Book"/>
              </a:defRPr>
            </a:lvl1pPr>
          </a:lstStyle>
          <a:p>
            <a:fld id="{97B9D990-B06B-48A3-AF1E-7E68EE951ED0}" type="datetimeFigureOut">
              <a:rPr lang="en-US" smtClean="0"/>
              <a:pPr/>
              <a:t>7/16/16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Franklin Gothic Book"/>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Franklin Gothic Book"/>
              </a:defRPr>
            </a:lvl1pPr>
          </a:lstStyle>
          <a:p>
            <a:fld id="{16A85437-C805-48C3-B6D1-918B4D46222D}"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Lst>
  <p:txStyles>
    <p:titleStyle>
      <a:lvl1pPr algn="ctr" defTabSz="914400" rtl="0" eaLnBrk="1" latinLnBrk="0" hangingPunct="1">
        <a:spcBef>
          <a:spcPct val="0"/>
        </a:spcBef>
        <a:buNone/>
        <a:defRPr sz="4400" kern="1200">
          <a:solidFill>
            <a:schemeClr val="tx1"/>
          </a:solidFill>
          <a:latin typeface="Baskerville SemiBold"/>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Baskerville"/>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Baskerville"/>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Baskerville"/>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Baskerville"/>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Baskerville"/>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3896560" cy="6858000"/>
          </a:xfrm>
          <a:prstGeom prst="rect">
            <a:avLst/>
          </a:prstGeom>
          <a:solidFill>
            <a:schemeClr val="tx1">
              <a:alpha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63728" y="2286305"/>
            <a:ext cx="3169104" cy="2443905"/>
          </a:xfrm>
        </p:spPr>
        <p:txBody>
          <a:bodyPr>
            <a:noAutofit/>
          </a:bodyPr>
          <a:lstStyle/>
          <a:p>
            <a:r>
              <a:rPr lang="en-US" sz="3600" dirty="0" smtClean="0">
                <a:solidFill>
                  <a:schemeClr val="bg1"/>
                </a:solidFill>
                <a:latin typeface="Baskerville Semibold"/>
                <a:cs typeface="Baskerville Semibold"/>
              </a:rPr>
              <a:t>Some things I have learned.</a:t>
            </a:r>
            <a:endParaRPr lang="en-US" sz="3600" dirty="0">
              <a:solidFill>
                <a:schemeClr val="bg1"/>
              </a:solidFill>
              <a:latin typeface="Baskerville Semibold"/>
              <a:cs typeface="Baskerville Semibold"/>
            </a:endParaRPr>
          </a:p>
        </p:txBody>
      </p:sp>
      <p:sp>
        <p:nvSpPr>
          <p:cNvPr id="4" name="Title 1"/>
          <p:cNvSpPr txBox="1">
            <a:spLocks/>
          </p:cNvSpPr>
          <p:nvPr/>
        </p:nvSpPr>
        <p:spPr>
          <a:xfrm>
            <a:off x="4320346" y="6452122"/>
            <a:ext cx="4823654" cy="405878"/>
          </a:xfrm>
          <a:prstGeom prst="rect">
            <a:avLst/>
          </a:prstGeom>
        </p:spPr>
        <p:txBody>
          <a:bodyPr vert="horz" lIns="91440" tIns="45720" rIns="91440" bIns="45720" rtlCol="0" anchor="ctr">
            <a:noAutofit/>
          </a:bodyPr>
          <a:lstStyle>
            <a:lvl1pPr algn="r" defTabSz="914400" rtl="0" eaLnBrk="1" latinLnBrk="0" hangingPunct="1">
              <a:spcBef>
                <a:spcPct val="0"/>
              </a:spcBef>
              <a:buNone/>
              <a:defRPr sz="4400" kern="1200">
                <a:solidFill>
                  <a:schemeClr val="tx1"/>
                </a:solidFill>
                <a:latin typeface="Baskerville SemiBold"/>
                <a:ea typeface="+mj-ea"/>
                <a:cs typeface="+mj-cs"/>
              </a:defRPr>
            </a:lvl1pPr>
          </a:lstStyle>
          <a:p>
            <a:r>
              <a:rPr lang="en-US" sz="1600" dirty="0" smtClean="0">
                <a:latin typeface="Baskerville Semibold"/>
                <a:cs typeface="Baskerville Semibold"/>
              </a:rPr>
              <a:t>Slides by Casey Greene</a:t>
            </a:r>
            <a:endParaRPr lang="en-US" sz="1600" dirty="0">
              <a:latin typeface="Baskerville Semibold"/>
              <a:cs typeface="Baskerville Semibold"/>
            </a:endParaRPr>
          </a:p>
        </p:txBody>
      </p:sp>
    </p:spTree>
    <p:extLst>
      <p:ext uri="{BB962C8B-B14F-4D97-AF65-F5344CB8AC3E}">
        <p14:creationId xmlns:p14="http://schemas.microsoft.com/office/powerpoint/2010/main" val="25929298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35116" y="1083916"/>
            <a:ext cx="6491247" cy="3050136"/>
          </a:xfrm>
          <a:prstGeom prst="rect">
            <a:avLst/>
          </a:prstGeom>
        </p:spPr>
        <p:txBody>
          <a:bodyPr vert="horz" lIns="91440" tIns="45720" rIns="91440" bIns="45720" rtlCol="0" anchor="ctr">
            <a:noAutofit/>
          </a:bodyPr>
          <a:lstStyle>
            <a:lvl1pPr algn="r" defTabSz="914400" rtl="0" eaLnBrk="1" latinLnBrk="0" hangingPunct="1">
              <a:spcBef>
                <a:spcPct val="0"/>
              </a:spcBef>
              <a:buNone/>
              <a:defRPr sz="4400" kern="1200">
                <a:solidFill>
                  <a:schemeClr val="tx1"/>
                </a:solidFill>
                <a:latin typeface="Baskerville SemiBold"/>
                <a:ea typeface="+mj-ea"/>
                <a:cs typeface="+mj-cs"/>
              </a:defRPr>
            </a:lvl1pPr>
          </a:lstStyle>
          <a:p>
            <a:pPr algn="l"/>
            <a:endParaRPr lang="en-US" sz="3600" dirty="0">
              <a:latin typeface="Baskerville Semibold"/>
              <a:cs typeface="Baskerville Semibold"/>
            </a:endParaRPr>
          </a:p>
        </p:txBody>
      </p:sp>
      <p:sp>
        <p:nvSpPr>
          <p:cNvPr id="8" name="Title 1"/>
          <p:cNvSpPr txBox="1">
            <a:spLocks/>
          </p:cNvSpPr>
          <p:nvPr/>
        </p:nvSpPr>
        <p:spPr>
          <a:xfrm>
            <a:off x="4140448" y="4425782"/>
            <a:ext cx="4823654" cy="749652"/>
          </a:xfrm>
          <a:prstGeom prst="rect">
            <a:avLst/>
          </a:prstGeom>
        </p:spPr>
        <p:txBody>
          <a:bodyPr vert="horz" lIns="91440" tIns="45720" rIns="91440" bIns="45720" rtlCol="0" anchor="ctr">
            <a:noAutofit/>
          </a:bodyPr>
          <a:lstStyle>
            <a:lvl1pPr algn="r" defTabSz="914400" rtl="0" eaLnBrk="1" latinLnBrk="0" hangingPunct="1">
              <a:spcBef>
                <a:spcPct val="0"/>
              </a:spcBef>
              <a:buNone/>
              <a:defRPr sz="4400" kern="1200">
                <a:solidFill>
                  <a:schemeClr val="tx1"/>
                </a:solidFill>
                <a:latin typeface="Baskerville SemiBold"/>
                <a:ea typeface="+mj-ea"/>
                <a:cs typeface="+mj-cs"/>
              </a:defRPr>
            </a:lvl1pPr>
          </a:lstStyle>
          <a:p>
            <a:r>
              <a:rPr lang="en-US" sz="1800" dirty="0" smtClean="0">
                <a:latin typeface="Baskerville Semibold"/>
                <a:cs typeface="Baskerville Semibold"/>
              </a:rPr>
              <a:t>- </a:t>
            </a:r>
            <a:r>
              <a:rPr lang="en-US" sz="1800" dirty="0" smtClean="0"/>
              <a:t>Antoine </a:t>
            </a:r>
            <a:r>
              <a:rPr lang="en-US" sz="1800" dirty="0"/>
              <a:t>de Saint</a:t>
            </a:r>
            <a:r>
              <a:rPr lang="en-US" sz="1800" dirty="0" smtClean="0"/>
              <a:t>-</a:t>
            </a:r>
            <a:r>
              <a:rPr lang="en-US" sz="1800" dirty="0" err="1" smtClean="0"/>
              <a:t>Exupéry</a:t>
            </a:r>
            <a:endParaRPr lang="en-US" sz="1800" dirty="0">
              <a:latin typeface="Baskerville Semibold"/>
              <a:cs typeface="Baskerville Semibold"/>
            </a:endParaRPr>
          </a:p>
        </p:txBody>
      </p:sp>
      <p:sp>
        <p:nvSpPr>
          <p:cNvPr id="4" name="Title 1"/>
          <p:cNvSpPr txBox="1">
            <a:spLocks/>
          </p:cNvSpPr>
          <p:nvPr/>
        </p:nvSpPr>
        <p:spPr>
          <a:xfrm>
            <a:off x="483324" y="1289239"/>
            <a:ext cx="8480778" cy="3050136"/>
          </a:xfrm>
          <a:prstGeom prst="rect">
            <a:avLst/>
          </a:prstGeom>
        </p:spPr>
        <p:txBody>
          <a:bodyPr vert="horz" lIns="91440" tIns="45720" rIns="91440" bIns="45720" rtlCol="0" anchor="ctr">
            <a:noAutofit/>
          </a:bodyPr>
          <a:lstStyle>
            <a:lvl1pPr algn="r" defTabSz="914400" rtl="0" eaLnBrk="1" latinLnBrk="0" hangingPunct="1">
              <a:spcBef>
                <a:spcPct val="0"/>
              </a:spcBef>
              <a:buNone/>
              <a:defRPr sz="4400" kern="1200">
                <a:solidFill>
                  <a:schemeClr val="tx1"/>
                </a:solidFill>
                <a:latin typeface="Baskerville SemiBold"/>
                <a:ea typeface="+mj-ea"/>
                <a:cs typeface="+mj-cs"/>
              </a:defRPr>
            </a:lvl1pPr>
          </a:lstStyle>
          <a:p>
            <a:r>
              <a:rPr lang="en-US" sz="3600" dirty="0"/>
              <a:t>If you want to build a ship, don’t drum </a:t>
            </a:r>
            <a:r>
              <a:rPr lang="en-US" sz="3600" dirty="0" smtClean="0"/>
              <a:t>up the </a:t>
            </a:r>
            <a:r>
              <a:rPr lang="en-US" sz="3600" dirty="0"/>
              <a:t>men to go to the forest </a:t>
            </a:r>
            <a:r>
              <a:rPr lang="en-US" sz="3600" dirty="0" smtClean="0"/>
              <a:t>to gather wood</a:t>
            </a:r>
            <a:r>
              <a:rPr lang="en-US" sz="3600" dirty="0"/>
              <a:t>, </a:t>
            </a:r>
            <a:r>
              <a:rPr lang="en-US" sz="3600" dirty="0" smtClean="0"/>
              <a:t>saw it</a:t>
            </a:r>
            <a:r>
              <a:rPr lang="en-US" sz="3600" dirty="0"/>
              <a:t>, and nail </a:t>
            </a:r>
            <a:r>
              <a:rPr lang="en-US" sz="3600" dirty="0" smtClean="0"/>
              <a:t>the planks together</a:t>
            </a:r>
            <a:r>
              <a:rPr lang="en-US" sz="3600" dirty="0"/>
              <a:t>. Instead</a:t>
            </a:r>
            <a:r>
              <a:rPr lang="en-US" sz="3600" dirty="0" smtClean="0"/>
              <a:t>, teach them the desire </a:t>
            </a:r>
            <a:r>
              <a:rPr lang="en-US" sz="3600" dirty="0"/>
              <a:t>for the </a:t>
            </a:r>
            <a:r>
              <a:rPr lang="en-US" sz="3600" dirty="0" smtClean="0"/>
              <a:t>sea</a:t>
            </a:r>
            <a:r>
              <a:rPr lang="en-US" sz="3600" dirty="0" smtClean="0">
                <a:latin typeface="Baskerville Semibold"/>
                <a:cs typeface="Baskerville Semibold"/>
              </a:rPr>
              <a:t>.</a:t>
            </a:r>
            <a:endParaRPr lang="en-US" sz="3600" dirty="0">
              <a:latin typeface="Baskerville Semibold"/>
              <a:cs typeface="Baskerville Semibold"/>
            </a:endParaRPr>
          </a:p>
        </p:txBody>
      </p:sp>
      <p:sp>
        <p:nvSpPr>
          <p:cNvPr id="5" name="Title 1"/>
          <p:cNvSpPr txBox="1">
            <a:spLocks/>
          </p:cNvSpPr>
          <p:nvPr/>
        </p:nvSpPr>
        <p:spPr>
          <a:xfrm>
            <a:off x="4320346" y="6452122"/>
            <a:ext cx="4823654" cy="405878"/>
          </a:xfrm>
          <a:prstGeom prst="rect">
            <a:avLst/>
          </a:prstGeom>
        </p:spPr>
        <p:txBody>
          <a:bodyPr vert="horz" lIns="91440" tIns="45720" rIns="91440" bIns="45720" rtlCol="0" anchor="ctr">
            <a:noAutofit/>
          </a:bodyPr>
          <a:lstStyle>
            <a:lvl1pPr algn="r" defTabSz="914400" rtl="0" eaLnBrk="1" latinLnBrk="0" hangingPunct="1">
              <a:spcBef>
                <a:spcPct val="0"/>
              </a:spcBef>
              <a:buNone/>
              <a:defRPr sz="4400" kern="1200">
                <a:solidFill>
                  <a:schemeClr val="tx1"/>
                </a:solidFill>
                <a:latin typeface="Baskerville SemiBold"/>
                <a:ea typeface="+mj-ea"/>
                <a:cs typeface="+mj-cs"/>
              </a:defRPr>
            </a:lvl1pPr>
          </a:lstStyle>
          <a:p>
            <a:r>
              <a:rPr lang="en-US" sz="1600" dirty="0" smtClean="0">
                <a:latin typeface="Baskerville Semibold"/>
                <a:cs typeface="Baskerville Semibold"/>
              </a:rPr>
              <a:t>Slides by Casey Greene</a:t>
            </a:r>
            <a:endParaRPr lang="en-US" sz="1600" dirty="0">
              <a:latin typeface="Baskerville Semibold"/>
              <a:cs typeface="Baskerville Semibold"/>
            </a:endParaRPr>
          </a:p>
        </p:txBody>
      </p:sp>
    </p:spTree>
    <p:extLst>
      <p:ext uri="{BB962C8B-B14F-4D97-AF65-F5344CB8AC3E}">
        <p14:creationId xmlns:p14="http://schemas.microsoft.com/office/powerpoint/2010/main" val="112884912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734876" y="2795093"/>
            <a:ext cx="5650719" cy="3050136"/>
          </a:xfrm>
          <a:prstGeom prst="rect">
            <a:avLst/>
          </a:prstGeom>
        </p:spPr>
        <p:txBody>
          <a:bodyPr vert="horz" lIns="91440" tIns="45720" rIns="91440" bIns="45720" rtlCol="0" anchor="ctr">
            <a:noAutofit/>
          </a:bodyPr>
          <a:lstStyle>
            <a:lvl1pPr algn="r" defTabSz="914400" rtl="0" eaLnBrk="1" latinLnBrk="0" hangingPunct="1">
              <a:spcBef>
                <a:spcPct val="0"/>
              </a:spcBef>
              <a:buNone/>
              <a:defRPr sz="4400" kern="1200">
                <a:solidFill>
                  <a:schemeClr val="tx1"/>
                </a:solidFill>
                <a:latin typeface="Baskerville SemiBold"/>
                <a:ea typeface="+mj-ea"/>
                <a:cs typeface="+mj-cs"/>
              </a:defRPr>
            </a:lvl1pPr>
          </a:lstStyle>
          <a:p>
            <a:pPr algn="l"/>
            <a:r>
              <a:rPr lang="en-US" sz="3600" dirty="0" smtClean="0">
                <a:latin typeface="Baskerville Semibold"/>
                <a:cs typeface="Baskerville Semibold"/>
              </a:rPr>
              <a:t>The essence of strategy is choosing what </a:t>
            </a:r>
            <a:r>
              <a:rPr lang="en-US" sz="3600" i="1" dirty="0" smtClean="0">
                <a:latin typeface="Baskerville Semibold"/>
                <a:cs typeface="Baskerville Semibold"/>
              </a:rPr>
              <a:t>not</a:t>
            </a:r>
            <a:r>
              <a:rPr lang="en-US" sz="3600" dirty="0" smtClean="0">
                <a:latin typeface="Baskerville Semibold"/>
                <a:cs typeface="Baskerville Semibold"/>
              </a:rPr>
              <a:t> to do.</a:t>
            </a:r>
            <a:endParaRPr lang="en-US" sz="3600" dirty="0">
              <a:latin typeface="Baskerville Semibold"/>
              <a:cs typeface="Baskerville Semibold"/>
            </a:endParaRPr>
          </a:p>
        </p:txBody>
      </p:sp>
      <p:sp>
        <p:nvSpPr>
          <p:cNvPr id="8" name="Title 1"/>
          <p:cNvSpPr txBox="1">
            <a:spLocks/>
          </p:cNvSpPr>
          <p:nvPr/>
        </p:nvSpPr>
        <p:spPr>
          <a:xfrm>
            <a:off x="1553860" y="5298230"/>
            <a:ext cx="4823654" cy="749652"/>
          </a:xfrm>
          <a:prstGeom prst="rect">
            <a:avLst/>
          </a:prstGeom>
        </p:spPr>
        <p:txBody>
          <a:bodyPr vert="horz" lIns="91440" tIns="45720" rIns="91440" bIns="45720" rtlCol="0" anchor="ctr">
            <a:noAutofit/>
          </a:bodyPr>
          <a:lstStyle>
            <a:lvl1pPr algn="r" defTabSz="914400" rtl="0" eaLnBrk="1" latinLnBrk="0" hangingPunct="1">
              <a:spcBef>
                <a:spcPct val="0"/>
              </a:spcBef>
              <a:buNone/>
              <a:defRPr sz="4400" kern="1200">
                <a:solidFill>
                  <a:schemeClr val="tx1"/>
                </a:solidFill>
                <a:latin typeface="Baskerville SemiBold"/>
                <a:ea typeface="+mj-ea"/>
                <a:cs typeface="+mj-cs"/>
              </a:defRPr>
            </a:lvl1pPr>
          </a:lstStyle>
          <a:p>
            <a:r>
              <a:rPr lang="en-US" sz="1800" dirty="0" smtClean="0">
                <a:latin typeface="Baskerville Semibold"/>
                <a:cs typeface="Baskerville Semibold"/>
              </a:rPr>
              <a:t>- Michael Porter (HBR Reprint 96608)</a:t>
            </a:r>
            <a:endParaRPr lang="en-US" sz="1800" dirty="0">
              <a:latin typeface="Baskerville Semibold"/>
              <a:cs typeface="Baskerville Semibold"/>
            </a:endParaRPr>
          </a:p>
        </p:txBody>
      </p:sp>
      <p:sp>
        <p:nvSpPr>
          <p:cNvPr id="4" name="Title 1"/>
          <p:cNvSpPr txBox="1">
            <a:spLocks/>
          </p:cNvSpPr>
          <p:nvPr/>
        </p:nvSpPr>
        <p:spPr>
          <a:xfrm>
            <a:off x="4320346" y="6452122"/>
            <a:ext cx="4823654" cy="405878"/>
          </a:xfrm>
          <a:prstGeom prst="rect">
            <a:avLst/>
          </a:prstGeom>
        </p:spPr>
        <p:txBody>
          <a:bodyPr vert="horz" lIns="91440" tIns="45720" rIns="91440" bIns="45720" rtlCol="0" anchor="ctr">
            <a:noAutofit/>
          </a:bodyPr>
          <a:lstStyle>
            <a:lvl1pPr algn="r" defTabSz="914400" rtl="0" eaLnBrk="1" latinLnBrk="0" hangingPunct="1">
              <a:spcBef>
                <a:spcPct val="0"/>
              </a:spcBef>
              <a:buNone/>
              <a:defRPr sz="4400" kern="1200">
                <a:solidFill>
                  <a:schemeClr val="tx1"/>
                </a:solidFill>
                <a:latin typeface="Baskerville SemiBold"/>
                <a:ea typeface="+mj-ea"/>
                <a:cs typeface="+mj-cs"/>
              </a:defRPr>
            </a:lvl1pPr>
          </a:lstStyle>
          <a:p>
            <a:r>
              <a:rPr lang="en-US" sz="1600" dirty="0" smtClean="0">
                <a:latin typeface="Baskerville Semibold"/>
                <a:cs typeface="Baskerville Semibold"/>
              </a:rPr>
              <a:t>Slides by Casey Greene</a:t>
            </a:r>
            <a:endParaRPr lang="en-US" sz="1600" dirty="0">
              <a:latin typeface="Baskerville Semibold"/>
              <a:cs typeface="Baskerville Semibold"/>
            </a:endParaRPr>
          </a:p>
        </p:txBody>
      </p:sp>
    </p:spTree>
    <p:extLst>
      <p:ext uri="{BB962C8B-B14F-4D97-AF65-F5344CB8AC3E}">
        <p14:creationId xmlns:p14="http://schemas.microsoft.com/office/powerpoint/2010/main" val="223525362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367958" y="444542"/>
            <a:ext cx="6726734" cy="2034739"/>
          </a:xfrm>
          <a:prstGeom prst="rect">
            <a:avLst/>
          </a:prstGeom>
        </p:spPr>
        <p:txBody>
          <a:bodyPr vert="horz" lIns="91440" tIns="45720" rIns="91440" bIns="45720" rtlCol="0" anchor="ctr">
            <a:noAutofit/>
          </a:bodyPr>
          <a:lstStyle>
            <a:lvl1pPr algn="r" defTabSz="914400" rtl="0" eaLnBrk="1" latinLnBrk="0" hangingPunct="1">
              <a:spcBef>
                <a:spcPct val="0"/>
              </a:spcBef>
              <a:buNone/>
              <a:defRPr sz="4400" kern="1200">
                <a:solidFill>
                  <a:schemeClr val="tx1"/>
                </a:solidFill>
                <a:latin typeface="Baskerville SemiBold"/>
                <a:ea typeface="+mj-ea"/>
                <a:cs typeface="+mj-cs"/>
              </a:defRPr>
            </a:lvl1pPr>
          </a:lstStyle>
          <a:p>
            <a:pPr algn="l"/>
            <a:r>
              <a:rPr lang="en-US" sz="3600" dirty="0" smtClean="0">
                <a:latin typeface="Baskerville Semibold"/>
                <a:cs typeface="Baskerville Semibold"/>
              </a:rPr>
              <a:t>I feel thin</a:t>
            </a:r>
            <a:r>
              <a:rPr lang="is-IS" sz="3600" dirty="0" smtClean="0">
                <a:latin typeface="Baskerville Semibold"/>
                <a:cs typeface="Baskerville Semibold"/>
              </a:rPr>
              <a:t>… sort of stretched... </a:t>
            </a:r>
            <a:r>
              <a:rPr lang="en-US" sz="3600" dirty="0">
                <a:latin typeface="Baskerville Semibold"/>
                <a:cs typeface="Baskerville Semibold"/>
              </a:rPr>
              <a:t>l</a:t>
            </a:r>
            <a:r>
              <a:rPr lang="is-IS" sz="3600" dirty="0" smtClean="0">
                <a:latin typeface="Baskerville Semibold"/>
                <a:cs typeface="Baskerville Semibold"/>
              </a:rPr>
              <a:t>ike butter spread over too much bread.</a:t>
            </a:r>
            <a:endParaRPr lang="en-US" sz="3600" dirty="0">
              <a:latin typeface="Baskerville Semibold"/>
              <a:cs typeface="Baskerville Semibold"/>
            </a:endParaRPr>
          </a:p>
        </p:txBody>
      </p:sp>
      <p:sp>
        <p:nvSpPr>
          <p:cNvPr id="8" name="Title 1"/>
          <p:cNvSpPr txBox="1">
            <a:spLocks/>
          </p:cNvSpPr>
          <p:nvPr/>
        </p:nvSpPr>
        <p:spPr>
          <a:xfrm>
            <a:off x="2235758" y="2355667"/>
            <a:ext cx="4823654" cy="749652"/>
          </a:xfrm>
          <a:prstGeom prst="rect">
            <a:avLst/>
          </a:prstGeom>
        </p:spPr>
        <p:txBody>
          <a:bodyPr vert="horz" lIns="91440" tIns="45720" rIns="91440" bIns="45720" rtlCol="0" anchor="ctr">
            <a:noAutofit/>
          </a:bodyPr>
          <a:lstStyle>
            <a:lvl1pPr algn="r" defTabSz="914400" rtl="0" eaLnBrk="1" latinLnBrk="0" hangingPunct="1">
              <a:spcBef>
                <a:spcPct val="0"/>
              </a:spcBef>
              <a:buNone/>
              <a:defRPr sz="4400" kern="1200">
                <a:solidFill>
                  <a:schemeClr val="tx1"/>
                </a:solidFill>
                <a:latin typeface="Baskerville SemiBold"/>
                <a:ea typeface="+mj-ea"/>
                <a:cs typeface="+mj-cs"/>
              </a:defRPr>
            </a:lvl1pPr>
          </a:lstStyle>
          <a:p>
            <a:r>
              <a:rPr lang="en-US" sz="1800" dirty="0" smtClean="0">
                <a:latin typeface="Baskerville Semibold"/>
                <a:cs typeface="Baskerville Semibold"/>
              </a:rPr>
              <a:t>- Bilbo Baggins </a:t>
            </a:r>
            <a:r>
              <a:rPr lang="en-US" sz="1800" i="1" dirty="0" smtClean="0">
                <a:latin typeface="Baskerville Semibold"/>
                <a:cs typeface="Baskerville Semibold"/>
              </a:rPr>
              <a:t>The Fellowship of the Ring</a:t>
            </a:r>
            <a:endParaRPr lang="en-US" sz="1800" dirty="0">
              <a:latin typeface="Baskerville Semibold"/>
              <a:cs typeface="Baskerville Semibold"/>
            </a:endParaRPr>
          </a:p>
        </p:txBody>
      </p:sp>
      <p:sp>
        <p:nvSpPr>
          <p:cNvPr id="4" name="Title 1"/>
          <p:cNvSpPr txBox="1">
            <a:spLocks/>
          </p:cNvSpPr>
          <p:nvPr/>
        </p:nvSpPr>
        <p:spPr>
          <a:xfrm>
            <a:off x="4320346" y="6452122"/>
            <a:ext cx="4823654" cy="405878"/>
          </a:xfrm>
          <a:prstGeom prst="rect">
            <a:avLst/>
          </a:prstGeom>
        </p:spPr>
        <p:txBody>
          <a:bodyPr vert="horz" lIns="91440" tIns="45720" rIns="91440" bIns="45720" rtlCol="0" anchor="ctr">
            <a:noAutofit/>
          </a:bodyPr>
          <a:lstStyle>
            <a:lvl1pPr algn="r" defTabSz="914400" rtl="0" eaLnBrk="1" latinLnBrk="0" hangingPunct="1">
              <a:spcBef>
                <a:spcPct val="0"/>
              </a:spcBef>
              <a:buNone/>
              <a:defRPr sz="4400" kern="1200">
                <a:solidFill>
                  <a:schemeClr val="tx1"/>
                </a:solidFill>
                <a:latin typeface="Baskerville SemiBold"/>
                <a:ea typeface="+mj-ea"/>
                <a:cs typeface="+mj-cs"/>
              </a:defRPr>
            </a:lvl1pPr>
          </a:lstStyle>
          <a:p>
            <a:r>
              <a:rPr lang="en-US" sz="1600" dirty="0" smtClean="0">
                <a:latin typeface="Baskerville Semibold"/>
                <a:cs typeface="Baskerville Semibold"/>
              </a:rPr>
              <a:t>Slides by Casey Greene</a:t>
            </a:r>
            <a:endParaRPr lang="en-US" sz="1600" dirty="0">
              <a:latin typeface="Baskerville Semibold"/>
              <a:cs typeface="Baskerville Semibold"/>
            </a:endParaRPr>
          </a:p>
        </p:txBody>
      </p:sp>
    </p:spTree>
    <p:extLst>
      <p:ext uri="{BB962C8B-B14F-4D97-AF65-F5344CB8AC3E}">
        <p14:creationId xmlns:p14="http://schemas.microsoft.com/office/powerpoint/2010/main" val="54543288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descr="5603681683_b9e4ae5565_o.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1321" y="1"/>
            <a:ext cx="11799143" cy="8186104"/>
          </a:xfrm>
          <a:prstGeom prst="rect">
            <a:avLst/>
          </a:prstGeom>
        </p:spPr>
      </p:pic>
      <p:sp>
        <p:nvSpPr>
          <p:cNvPr id="3" name="Title 2"/>
          <p:cNvSpPr>
            <a:spLocks noGrp="1"/>
          </p:cNvSpPr>
          <p:nvPr>
            <p:ph type="ctrTitle"/>
          </p:nvPr>
        </p:nvSpPr>
        <p:spPr/>
        <p:txBody>
          <a:bodyPr/>
          <a:lstStyle/>
          <a:p>
            <a:endParaRPr lang="en-US"/>
          </a:p>
        </p:txBody>
      </p:sp>
      <p:sp>
        <p:nvSpPr>
          <p:cNvPr id="9" name="TextBox 8"/>
          <p:cNvSpPr txBox="1"/>
          <p:nvPr/>
        </p:nvSpPr>
        <p:spPr>
          <a:xfrm>
            <a:off x="6160378" y="6502178"/>
            <a:ext cx="2983622" cy="369332"/>
          </a:xfrm>
          <a:prstGeom prst="rect">
            <a:avLst/>
          </a:prstGeom>
          <a:solidFill>
            <a:schemeClr val="tx1">
              <a:alpha val="20000"/>
            </a:schemeClr>
          </a:solidFill>
        </p:spPr>
        <p:txBody>
          <a:bodyPr wrap="none" rtlCol="0">
            <a:spAutoFit/>
          </a:bodyPr>
          <a:lstStyle/>
          <a:p>
            <a:r>
              <a:rPr lang="en-US" dirty="0" smtClean="0">
                <a:solidFill>
                  <a:schemeClr val="bg1"/>
                </a:solidFill>
                <a:latin typeface="Baskerville" pitchFamily="18" charset="-79"/>
                <a:cs typeface="Baskerville" pitchFamily="18" charset="-79"/>
              </a:rPr>
              <a:t>Image by Andres Nieto </a:t>
            </a:r>
            <a:r>
              <a:rPr lang="en-US" dirty="0" err="1" smtClean="0">
                <a:solidFill>
                  <a:schemeClr val="bg1"/>
                </a:solidFill>
                <a:latin typeface="Baskerville" pitchFamily="18" charset="-79"/>
                <a:cs typeface="Baskerville" pitchFamily="18" charset="-79"/>
              </a:rPr>
              <a:t>Porras</a:t>
            </a:r>
            <a:endParaRPr lang="en-US" dirty="0">
              <a:solidFill>
                <a:schemeClr val="bg1"/>
              </a:solidFill>
              <a:latin typeface="Baskerville" pitchFamily="18" charset="-79"/>
              <a:cs typeface="Baskerville" pitchFamily="18" charset="-79"/>
            </a:endParaRPr>
          </a:p>
        </p:txBody>
      </p:sp>
    </p:spTree>
    <p:extLst>
      <p:ext uri="{BB962C8B-B14F-4D97-AF65-F5344CB8AC3E}">
        <p14:creationId xmlns:p14="http://schemas.microsoft.com/office/powerpoint/2010/main" val="1046051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1"/>
          <p:cNvSpPr txBox="1">
            <a:spLocks/>
          </p:cNvSpPr>
          <p:nvPr/>
        </p:nvSpPr>
        <p:spPr>
          <a:xfrm>
            <a:off x="0" y="1960391"/>
            <a:ext cx="9144000" cy="4776550"/>
          </a:xfrm>
          <a:prstGeom prst="rect">
            <a:avLst/>
          </a:prstGeom>
        </p:spPr>
        <p:txBody>
          <a:bodyPr vert="horz" lIns="91440" tIns="45720" rIns="91440" bIns="45720" rtlCol="0" anchor="ctr">
            <a:noAutofit/>
          </a:bodyPr>
          <a:lstStyle>
            <a:lvl1pPr algn="r" defTabSz="914400" rtl="0" eaLnBrk="1" latinLnBrk="0" hangingPunct="1">
              <a:spcBef>
                <a:spcPct val="0"/>
              </a:spcBef>
              <a:buNone/>
              <a:defRPr sz="4400" kern="1200">
                <a:solidFill>
                  <a:schemeClr val="tx1"/>
                </a:solidFill>
                <a:latin typeface="Baskerville SemiBold"/>
                <a:ea typeface="+mj-ea"/>
                <a:cs typeface="+mj-cs"/>
              </a:defRPr>
            </a:lvl1pPr>
          </a:lstStyle>
          <a:p>
            <a:pPr algn="l"/>
            <a:r>
              <a:rPr lang="en-US" sz="2800" dirty="0" smtClean="0">
                <a:latin typeface="Baskerville Semibold"/>
                <a:cs typeface="Baskerville Semibold"/>
              </a:rPr>
              <a:t>I must not fear. Fear is the mind-killer. Fear is the little death that brings total obliteration. I will face my fear. I will permit it to pass over me and through me. And when it has gone past I will turn the inner eye to see its path. Where the fear has gone there will be nothing. Only I will remain.</a:t>
            </a:r>
            <a:endParaRPr lang="en-US" sz="2800" dirty="0">
              <a:latin typeface="Baskerville Semibold"/>
              <a:cs typeface="Baskerville Semibold"/>
            </a:endParaRPr>
          </a:p>
        </p:txBody>
      </p:sp>
      <p:sp>
        <p:nvSpPr>
          <p:cNvPr id="8" name="Title 1"/>
          <p:cNvSpPr txBox="1">
            <a:spLocks/>
          </p:cNvSpPr>
          <p:nvPr/>
        </p:nvSpPr>
        <p:spPr>
          <a:xfrm>
            <a:off x="4320346" y="5677871"/>
            <a:ext cx="4823654" cy="749652"/>
          </a:xfrm>
          <a:prstGeom prst="rect">
            <a:avLst/>
          </a:prstGeom>
        </p:spPr>
        <p:txBody>
          <a:bodyPr vert="horz" lIns="91440" tIns="45720" rIns="91440" bIns="45720" rtlCol="0" anchor="ctr">
            <a:noAutofit/>
          </a:bodyPr>
          <a:lstStyle>
            <a:lvl1pPr algn="r" defTabSz="914400" rtl="0" eaLnBrk="1" latinLnBrk="0" hangingPunct="1">
              <a:spcBef>
                <a:spcPct val="0"/>
              </a:spcBef>
              <a:buNone/>
              <a:defRPr sz="4400" kern="1200">
                <a:solidFill>
                  <a:schemeClr val="tx1"/>
                </a:solidFill>
                <a:latin typeface="Baskerville SemiBold"/>
                <a:ea typeface="+mj-ea"/>
                <a:cs typeface="+mj-cs"/>
              </a:defRPr>
            </a:lvl1pPr>
          </a:lstStyle>
          <a:p>
            <a:r>
              <a:rPr lang="en-US" sz="1800" dirty="0" smtClean="0">
                <a:latin typeface="Baskerville Semibold"/>
                <a:cs typeface="Baskerville Semibold"/>
              </a:rPr>
              <a:t>- Frank Herbert </a:t>
            </a:r>
            <a:r>
              <a:rPr lang="en-US" sz="1800" i="1" dirty="0" smtClean="0">
                <a:latin typeface="Baskerville Semibold"/>
                <a:cs typeface="Baskerville Semibold"/>
              </a:rPr>
              <a:t>Dune</a:t>
            </a:r>
            <a:endParaRPr lang="en-US" sz="1800" dirty="0">
              <a:latin typeface="Baskerville Semibold"/>
              <a:cs typeface="Baskerville Semibold"/>
            </a:endParaRPr>
          </a:p>
        </p:txBody>
      </p:sp>
      <p:sp>
        <p:nvSpPr>
          <p:cNvPr id="4" name="Title 1"/>
          <p:cNvSpPr txBox="1">
            <a:spLocks/>
          </p:cNvSpPr>
          <p:nvPr/>
        </p:nvSpPr>
        <p:spPr>
          <a:xfrm>
            <a:off x="4320346" y="6452122"/>
            <a:ext cx="4823654" cy="405878"/>
          </a:xfrm>
          <a:prstGeom prst="rect">
            <a:avLst/>
          </a:prstGeom>
        </p:spPr>
        <p:txBody>
          <a:bodyPr vert="horz" lIns="91440" tIns="45720" rIns="91440" bIns="45720" rtlCol="0" anchor="ctr">
            <a:noAutofit/>
          </a:bodyPr>
          <a:lstStyle>
            <a:lvl1pPr algn="r" defTabSz="914400" rtl="0" eaLnBrk="1" latinLnBrk="0" hangingPunct="1">
              <a:spcBef>
                <a:spcPct val="0"/>
              </a:spcBef>
              <a:buNone/>
              <a:defRPr sz="4400" kern="1200">
                <a:solidFill>
                  <a:schemeClr val="tx1"/>
                </a:solidFill>
                <a:latin typeface="Baskerville SemiBold"/>
                <a:ea typeface="+mj-ea"/>
                <a:cs typeface="+mj-cs"/>
              </a:defRPr>
            </a:lvl1pPr>
          </a:lstStyle>
          <a:p>
            <a:r>
              <a:rPr lang="en-US" sz="1600" dirty="0" smtClean="0">
                <a:latin typeface="Baskerville Semibold"/>
                <a:cs typeface="Baskerville Semibold"/>
              </a:rPr>
              <a:t>Slides by Casey Greene</a:t>
            </a:r>
            <a:endParaRPr lang="en-US" sz="1600" dirty="0">
              <a:latin typeface="Baskerville Semibold"/>
              <a:cs typeface="Baskerville Semibold"/>
            </a:endParaRPr>
          </a:p>
        </p:txBody>
      </p:sp>
    </p:spTree>
    <p:extLst>
      <p:ext uri="{BB962C8B-B14F-4D97-AF65-F5344CB8AC3E}">
        <p14:creationId xmlns:p14="http://schemas.microsoft.com/office/powerpoint/2010/main" val="20737541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0" y="635076"/>
            <a:ext cx="8908068" cy="4776550"/>
          </a:xfrm>
          <a:prstGeom prst="rect">
            <a:avLst/>
          </a:prstGeom>
        </p:spPr>
        <p:txBody>
          <a:bodyPr vert="horz" lIns="91440" tIns="45720" rIns="91440" bIns="45720" rtlCol="0" anchor="ctr">
            <a:noAutofit/>
          </a:bodyPr>
          <a:lstStyle>
            <a:lvl1pPr algn="r" defTabSz="914400" rtl="0" eaLnBrk="1" latinLnBrk="0" hangingPunct="1">
              <a:spcBef>
                <a:spcPct val="0"/>
              </a:spcBef>
              <a:buNone/>
              <a:defRPr sz="4400" kern="1200">
                <a:solidFill>
                  <a:schemeClr val="tx1"/>
                </a:solidFill>
                <a:latin typeface="Baskerville SemiBold"/>
                <a:ea typeface="+mj-ea"/>
                <a:cs typeface="+mj-cs"/>
              </a:defRPr>
            </a:lvl1pPr>
          </a:lstStyle>
          <a:p>
            <a:r>
              <a:rPr lang="en-US" sz="9600" dirty="0" smtClean="0">
                <a:latin typeface="Baskerville Semibold"/>
                <a:cs typeface="Baskerville Semibold"/>
              </a:rPr>
              <a:t>I plan to fail.</a:t>
            </a:r>
          </a:p>
          <a:p>
            <a:r>
              <a:rPr lang="en-US" sz="9600" dirty="0" smtClean="0">
                <a:latin typeface="Baskerville Semibold"/>
                <a:cs typeface="Baskerville Semibold"/>
              </a:rPr>
              <a:t>A lot.</a:t>
            </a:r>
          </a:p>
          <a:p>
            <a:r>
              <a:rPr lang="en-US" sz="9600" dirty="0">
                <a:latin typeface="Baskerville Semibold"/>
                <a:cs typeface="Baskerville Semibold"/>
              </a:rPr>
              <a:t>Publicly</a:t>
            </a:r>
            <a:r>
              <a:rPr lang="en-US" sz="9600" dirty="0" smtClean="0">
                <a:latin typeface="Baskerville Semibold"/>
                <a:cs typeface="Baskerville Semibold"/>
              </a:rPr>
              <a:t>.</a:t>
            </a:r>
            <a:endParaRPr lang="en-US" sz="9600" dirty="0">
              <a:latin typeface="Baskerville Semibold"/>
              <a:cs typeface="Baskerville Semibold"/>
            </a:endParaRPr>
          </a:p>
        </p:txBody>
      </p:sp>
      <p:sp>
        <p:nvSpPr>
          <p:cNvPr id="8" name="Title 1"/>
          <p:cNvSpPr txBox="1">
            <a:spLocks/>
          </p:cNvSpPr>
          <p:nvPr/>
        </p:nvSpPr>
        <p:spPr>
          <a:xfrm>
            <a:off x="4038186" y="5695504"/>
            <a:ext cx="4823654" cy="749652"/>
          </a:xfrm>
          <a:prstGeom prst="rect">
            <a:avLst/>
          </a:prstGeom>
        </p:spPr>
        <p:txBody>
          <a:bodyPr vert="horz" lIns="91440" tIns="45720" rIns="91440" bIns="45720" rtlCol="0" anchor="ctr">
            <a:noAutofit/>
          </a:bodyPr>
          <a:lstStyle>
            <a:lvl1pPr algn="r" defTabSz="914400" rtl="0" eaLnBrk="1" latinLnBrk="0" hangingPunct="1">
              <a:spcBef>
                <a:spcPct val="0"/>
              </a:spcBef>
              <a:buNone/>
              <a:defRPr sz="4400" kern="1200">
                <a:solidFill>
                  <a:schemeClr val="tx1"/>
                </a:solidFill>
                <a:latin typeface="Baskerville SemiBold"/>
                <a:ea typeface="+mj-ea"/>
                <a:cs typeface="+mj-cs"/>
              </a:defRPr>
            </a:lvl1pPr>
          </a:lstStyle>
          <a:p>
            <a:r>
              <a:rPr lang="en-US" sz="3200" dirty="0" smtClean="0">
                <a:latin typeface="Baskerville Semibold"/>
                <a:cs typeface="Baskerville Semibold"/>
              </a:rPr>
              <a:t>- Ethan White</a:t>
            </a:r>
            <a:endParaRPr lang="en-US" sz="3200" dirty="0">
              <a:latin typeface="Baskerville Semibold"/>
              <a:cs typeface="Baskerville Semibold"/>
            </a:endParaRPr>
          </a:p>
        </p:txBody>
      </p:sp>
      <p:sp>
        <p:nvSpPr>
          <p:cNvPr id="4" name="Title 1"/>
          <p:cNvSpPr txBox="1">
            <a:spLocks/>
          </p:cNvSpPr>
          <p:nvPr/>
        </p:nvSpPr>
        <p:spPr>
          <a:xfrm>
            <a:off x="4320346" y="6452122"/>
            <a:ext cx="4823654" cy="405878"/>
          </a:xfrm>
          <a:prstGeom prst="rect">
            <a:avLst/>
          </a:prstGeom>
        </p:spPr>
        <p:txBody>
          <a:bodyPr vert="horz" lIns="91440" tIns="45720" rIns="91440" bIns="45720" rtlCol="0" anchor="ctr">
            <a:noAutofit/>
          </a:bodyPr>
          <a:lstStyle>
            <a:lvl1pPr algn="r" defTabSz="914400" rtl="0" eaLnBrk="1" latinLnBrk="0" hangingPunct="1">
              <a:spcBef>
                <a:spcPct val="0"/>
              </a:spcBef>
              <a:buNone/>
              <a:defRPr sz="4400" kern="1200">
                <a:solidFill>
                  <a:schemeClr val="tx1"/>
                </a:solidFill>
                <a:latin typeface="Baskerville SemiBold"/>
                <a:ea typeface="+mj-ea"/>
                <a:cs typeface="+mj-cs"/>
              </a:defRPr>
            </a:lvl1pPr>
          </a:lstStyle>
          <a:p>
            <a:r>
              <a:rPr lang="en-US" sz="1600" dirty="0" smtClean="0">
                <a:latin typeface="Baskerville Semibold"/>
                <a:cs typeface="Baskerville Semibold"/>
              </a:rPr>
              <a:t>Slides by Casey Greene</a:t>
            </a:r>
            <a:endParaRPr lang="en-US" sz="1600" dirty="0">
              <a:latin typeface="Baskerville Semibold"/>
              <a:cs typeface="Baskerville Semibold"/>
            </a:endParaRPr>
          </a:p>
        </p:txBody>
      </p:sp>
    </p:spTree>
    <p:extLst>
      <p:ext uri="{BB962C8B-B14F-4D97-AF65-F5344CB8AC3E}">
        <p14:creationId xmlns:p14="http://schemas.microsoft.com/office/powerpoint/2010/main" val="275174900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610702" y="1098371"/>
            <a:ext cx="6262107" cy="4384843"/>
          </a:xfrm>
          <a:prstGeom prst="rect">
            <a:avLst/>
          </a:prstGeom>
        </p:spPr>
        <p:txBody>
          <a:bodyPr vert="horz" lIns="91440" tIns="45720" rIns="91440" bIns="45720" rtlCol="0" anchor="ctr">
            <a:noAutofit/>
          </a:bodyPr>
          <a:lstStyle>
            <a:lvl1pPr algn="r" defTabSz="914400" rtl="0" eaLnBrk="1" latinLnBrk="0" hangingPunct="1">
              <a:spcBef>
                <a:spcPct val="0"/>
              </a:spcBef>
              <a:buNone/>
              <a:defRPr sz="4400" kern="1200">
                <a:solidFill>
                  <a:schemeClr val="tx1"/>
                </a:solidFill>
                <a:latin typeface="Baskerville SemiBold"/>
                <a:ea typeface="+mj-ea"/>
                <a:cs typeface="+mj-cs"/>
              </a:defRPr>
            </a:lvl1pPr>
          </a:lstStyle>
          <a:p>
            <a:pPr algn="just"/>
            <a:r>
              <a:rPr lang="en-US" sz="3200" dirty="0" smtClean="0">
                <a:latin typeface="Baskerville Semibold"/>
                <a:cs typeface="Baskerville Semibold"/>
              </a:rPr>
              <a:t>Is the dark side stronger?</a:t>
            </a:r>
            <a:br>
              <a:rPr lang="en-US" sz="3200" dirty="0" smtClean="0">
                <a:latin typeface="Baskerville Semibold"/>
                <a:cs typeface="Baskerville Semibold"/>
              </a:rPr>
            </a:br>
            <a:endParaRPr lang="en-US" sz="3200" dirty="0" smtClean="0">
              <a:latin typeface="Baskerville Semibold"/>
              <a:cs typeface="Baskerville Semibold"/>
            </a:endParaRPr>
          </a:p>
          <a:p>
            <a:pPr algn="just"/>
            <a:r>
              <a:rPr lang="en-US" sz="3200" dirty="0" smtClean="0">
                <a:latin typeface="Baskerville Semibold"/>
                <a:cs typeface="Baskerville Semibold"/>
              </a:rPr>
              <a:t>No, no, no. Quicker, easier, more seductive.</a:t>
            </a:r>
            <a:br>
              <a:rPr lang="en-US" sz="3200" dirty="0" smtClean="0">
                <a:latin typeface="Baskerville Semibold"/>
                <a:cs typeface="Baskerville Semibold"/>
              </a:rPr>
            </a:br>
            <a:endParaRPr lang="en-US" sz="3200" dirty="0" smtClean="0">
              <a:latin typeface="Baskerville Semibold"/>
              <a:cs typeface="Baskerville Semibold"/>
            </a:endParaRPr>
          </a:p>
          <a:p>
            <a:pPr algn="just"/>
            <a:r>
              <a:rPr lang="en-US" sz="3200" dirty="0" smtClean="0">
                <a:latin typeface="Baskerville Semibold"/>
                <a:cs typeface="Baskerville Semibold"/>
              </a:rPr>
              <a:t>But how am I to know the good side from the bad?</a:t>
            </a:r>
            <a:br>
              <a:rPr lang="en-US" sz="3200" dirty="0" smtClean="0">
                <a:latin typeface="Baskerville Semibold"/>
                <a:cs typeface="Baskerville Semibold"/>
              </a:rPr>
            </a:br>
            <a:endParaRPr lang="en-US" sz="3200" dirty="0" smtClean="0">
              <a:latin typeface="Baskerville Semibold"/>
              <a:cs typeface="Baskerville Semibold"/>
            </a:endParaRPr>
          </a:p>
          <a:p>
            <a:pPr algn="just"/>
            <a:r>
              <a:rPr lang="en-US" sz="3200" dirty="0" smtClean="0">
                <a:latin typeface="Baskerville Semibold"/>
                <a:cs typeface="Baskerville Semibold"/>
              </a:rPr>
              <a:t>You will know</a:t>
            </a:r>
          </a:p>
        </p:txBody>
      </p:sp>
      <p:sp>
        <p:nvSpPr>
          <p:cNvPr id="8" name="Title 1"/>
          <p:cNvSpPr txBox="1">
            <a:spLocks/>
          </p:cNvSpPr>
          <p:nvPr/>
        </p:nvSpPr>
        <p:spPr>
          <a:xfrm>
            <a:off x="4049155" y="5492298"/>
            <a:ext cx="4823654" cy="749652"/>
          </a:xfrm>
          <a:prstGeom prst="rect">
            <a:avLst/>
          </a:prstGeom>
        </p:spPr>
        <p:txBody>
          <a:bodyPr vert="horz" lIns="91440" tIns="45720" rIns="91440" bIns="45720" rtlCol="0" anchor="ctr">
            <a:noAutofit/>
          </a:bodyPr>
          <a:lstStyle>
            <a:lvl1pPr algn="r" defTabSz="914400" rtl="0" eaLnBrk="1" latinLnBrk="0" hangingPunct="1">
              <a:spcBef>
                <a:spcPct val="0"/>
              </a:spcBef>
              <a:buNone/>
              <a:defRPr sz="4400" kern="1200">
                <a:solidFill>
                  <a:schemeClr val="tx1"/>
                </a:solidFill>
                <a:latin typeface="Baskerville SemiBold"/>
                <a:ea typeface="+mj-ea"/>
                <a:cs typeface="+mj-cs"/>
              </a:defRPr>
            </a:lvl1pPr>
          </a:lstStyle>
          <a:p>
            <a:r>
              <a:rPr lang="en-US" sz="1800" dirty="0" smtClean="0">
                <a:latin typeface="Baskerville Semibold"/>
                <a:cs typeface="Baskerville Semibold"/>
              </a:rPr>
              <a:t>- </a:t>
            </a:r>
            <a:r>
              <a:rPr lang="en-US" sz="1800" i="1" dirty="0" smtClean="0">
                <a:latin typeface="Baskerville Semibold"/>
                <a:cs typeface="Baskerville Semibold"/>
              </a:rPr>
              <a:t>The Empire Strikes Back</a:t>
            </a:r>
            <a:endParaRPr lang="en-US" sz="1800" i="1" dirty="0">
              <a:latin typeface="Baskerville Semibold"/>
              <a:cs typeface="Baskerville Semibold"/>
            </a:endParaRPr>
          </a:p>
        </p:txBody>
      </p:sp>
      <p:sp>
        <p:nvSpPr>
          <p:cNvPr id="4" name="Title 1"/>
          <p:cNvSpPr txBox="1">
            <a:spLocks/>
          </p:cNvSpPr>
          <p:nvPr/>
        </p:nvSpPr>
        <p:spPr>
          <a:xfrm>
            <a:off x="1375920" y="1098371"/>
            <a:ext cx="1675775" cy="4384843"/>
          </a:xfrm>
          <a:prstGeom prst="rect">
            <a:avLst/>
          </a:prstGeom>
        </p:spPr>
        <p:txBody>
          <a:bodyPr vert="horz" lIns="91440" tIns="45720" rIns="91440" bIns="45720" rtlCol="0" anchor="ctr">
            <a:noAutofit/>
          </a:bodyPr>
          <a:lstStyle>
            <a:lvl1pPr algn="r" defTabSz="914400" rtl="0" eaLnBrk="1" latinLnBrk="0" hangingPunct="1">
              <a:spcBef>
                <a:spcPct val="0"/>
              </a:spcBef>
              <a:buNone/>
              <a:defRPr sz="4400" kern="1200">
                <a:solidFill>
                  <a:schemeClr val="tx1"/>
                </a:solidFill>
                <a:latin typeface="Baskerville SemiBold"/>
                <a:ea typeface="+mj-ea"/>
                <a:cs typeface="+mj-cs"/>
              </a:defRPr>
            </a:lvl1pPr>
          </a:lstStyle>
          <a:p>
            <a:pPr algn="l"/>
            <a:r>
              <a:rPr lang="en-US" sz="3200" dirty="0" smtClean="0">
                <a:latin typeface="Baskerville Semibold"/>
                <a:cs typeface="Baskerville Semibold"/>
              </a:rPr>
              <a:t>Luke:</a:t>
            </a:r>
          </a:p>
          <a:p>
            <a:pPr algn="l"/>
            <a:endParaRPr lang="en-US" sz="3200" dirty="0" smtClean="0">
              <a:latin typeface="Baskerville Semibold"/>
              <a:cs typeface="Baskerville Semibold"/>
            </a:endParaRPr>
          </a:p>
          <a:p>
            <a:pPr algn="l"/>
            <a:r>
              <a:rPr lang="en-US" sz="3200" dirty="0" smtClean="0">
                <a:latin typeface="Baskerville Semibold"/>
                <a:cs typeface="Baskerville Semibold"/>
              </a:rPr>
              <a:t>Yoda:</a:t>
            </a:r>
          </a:p>
          <a:p>
            <a:pPr algn="l"/>
            <a:endParaRPr lang="en-US" sz="3200" dirty="0" smtClean="0">
              <a:latin typeface="Baskerville Semibold"/>
              <a:cs typeface="Baskerville Semibold"/>
            </a:endParaRPr>
          </a:p>
          <a:p>
            <a:pPr algn="l"/>
            <a:endParaRPr lang="en-US" sz="3200" dirty="0" smtClean="0">
              <a:latin typeface="Baskerville Semibold"/>
              <a:cs typeface="Baskerville Semibold"/>
            </a:endParaRPr>
          </a:p>
          <a:p>
            <a:pPr algn="l"/>
            <a:r>
              <a:rPr lang="en-US" sz="3200" dirty="0" smtClean="0">
                <a:latin typeface="Baskerville Semibold"/>
                <a:cs typeface="Baskerville Semibold"/>
              </a:rPr>
              <a:t>Luke: </a:t>
            </a:r>
          </a:p>
          <a:p>
            <a:pPr algn="l"/>
            <a:endParaRPr lang="en-US" sz="3200" dirty="0" smtClean="0">
              <a:latin typeface="Baskerville Semibold"/>
              <a:cs typeface="Baskerville Semibold"/>
            </a:endParaRPr>
          </a:p>
          <a:p>
            <a:pPr algn="l"/>
            <a:endParaRPr lang="en-US" sz="3200" dirty="0">
              <a:latin typeface="Baskerville Semibold"/>
              <a:cs typeface="Baskerville Semibold"/>
            </a:endParaRPr>
          </a:p>
          <a:p>
            <a:pPr algn="l"/>
            <a:r>
              <a:rPr lang="en-US" sz="3200" dirty="0" smtClean="0">
                <a:latin typeface="Baskerville Semibold"/>
                <a:cs typeface="Baskerville Semibold"/>
              </a:rPr>
              <a:t>Yoda:</a:t>
            </a:r>
          </a:p>
        </p:txBody>
      </p:sp>
      <p:sp>
        <p:nvSpPr>
          <p:cNvPr id="5" name="Title 1"/>
          <p:cNvSpPr txBox="1">
            <a:spLocks/>
          </p:cNvSpPr>
          <p:nvPr/>
        </p:nvSpPr>
        <p:spPr>
          <a:xfrm>
            <a:off x="4320346" y="6452122"/>
            <a:ext cx="4823654" cy="405878"/>
          </a:xfrm>
          <a:prstGeom prst="rect">
            <a:avLst/>
          </a:prstGeom>
        </p:spPr>
        <p:txBody>
          <a:bodyPr vert="horz" lIns="91440" tIns="45720" rIns="91440" bIns="45720" rtlCol="0" anchor="ctr">
            <a:noAutofit/>
          </a:bodyPr>
          <a:lstStyle>
            <a:lvl1pPr algn="r" defTabSz="914400" rtl="0" eaLnBrk="1" latinLnBrk="0" hangingPunct="1">
              <a:spcBef>
                <a:spcPct val="0"/>
              </a:spcBef>
              <a:buNone/>
              <a:defRPr sz="4400" kern="1200">
                <a:solidFill>
                  <a:schemeClr val="tx1"/>
                </a:solidFill>
                <a:latin typeface="Baskerville SemiBold"/>
                <a:ea typeface="+mj-ea"/>
                <a:cs typeface="+mj-cs"/>
              </a:defRPr>
            </a:lvl1pPr>
          </a:lstStyle>
          <a:p>
            <a:r>
              <a:rPr lang="en-US" sz="1600" dirty="0" smtClean="0">
                <a:latin typeface="Baskerville Semibold"/>
                <a:cs typeface="Baskerville Semibold"/>
              </a:rPr>
              <a:t>Slides by Casey Greene</a:t>
            </a:r>
            <a:endParaRPr lang="en-US" sz="1600" dirty="0">
              <a:latin typeface="Baskerville Semibold"/>
              <a:cs typeface="Baskerville Semibold"/>
            </a:endParaRPr>
          </a:p>
        </p:txBody>
      </p:sp>
    </p:spTree>
    <p:extLst>
      <p:ext uri="{BB962C8B-B14F-4D97-AF65-F5344CB8AC3E}">
        <p14:creationId xmlns:p14="http://schemas.microsoft.com/office/powerpoint/2010/main" val="306481402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3896560" cy="6858000"/>
          </a:xfrm>
          <a:prstGeom prst="rect">
            <a:avLst/>
          </a:prstGeom>
          <a:solidFill>
            <a:schemeClr val="tx1">
              <a:alpha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63728" y="2286305"/>
            <a:ext cx="3169104" cy="2443905"/>
          </a:xfrm>
        </p:spPr>
        <p:txBody>
          <a:bodyPr>
            <a:noAutofit/>
          </a:bodyPr>
          <a:lstStyle/>
          <a:p>
            <a:r>
              <a:rPr lang="en-US" sz="3600" dirty="0" smtClean="0">
                <a:solidFill>
                  <a:schemeClr val="bg1"/>
                </a:solidFill>
                <a:latin typeface="Baskerville Semibold"/>
                <a:cs typeface="Baskerville Semibold"/>
              </a:rPr>
              <a:t>Some things I have learned.</a:t>
            </a:r>
            <a:endParaRPr lang="en-US" sz="3600" dirty="0">
              <a:solidFill>
                <a:schemeClr val="bg1"/>
              </a:solidFill>
              <a:latin typeface="Baskerville Semibold"/>
              <a:cs typeface="Baskerville Semibold"/>
            </a:endParaRPr>
          </a:p>
        </p:txBody>
      </p:sp>
      <p:sp>
        <p:nvSpPr>
          <p:cNvPr id="4" name="Title 1"/>
          <p:cNvSpPr txBox="1">
            <a:spLocks/>
          </p:cNvSpPr>
          <p:nvPr/>
        </p:nvSpPr>
        <p:spPr>
          <a:xfrm>
            <a:off x="4133368" y="0"/>
            <a:ext cx="5010633" cy="6858000"/>
          </a:xfrm>
          <a:prstGeom prst="rect">
            <a:avLst/>
          </a:prstGeom>
        </p:spPr>
        <p:txBody>
          <a:bodyPr vert="horz" lIns="91440" tIns="45720" rIns="91440" bIns="45720" rtlCol="0" anchor="ctr">
            <a:noAutofit/>
          </a:bodyPr>
          <a:lstStyle>
            <a:lvl1pPr algn="r" defTabSz="914400" rtl="0" eaLnBrk="1" latinLnBrk="0" hangingPunct="1">
              <a:spcBef>
                <a:spcPct val="0"/>
              </a:spcBef>
              <a:buNone/>
              <a:defRPr sz="4400" kern="1200">
                <a:solidFill>
                  <a:schemeClr val="tx1"/>
                </a:solidFill>
                <a:latin typeface="Baskerville SemiBold"/>
                <a:ea typeface="+mj-ea"/>
                <a:cs typeface="+mj-cs"/>
              </a:defRPr>
            </a:lvl1pPr>
          </a:lstStyle>
          <a:p>
            <a:pPr marL="571500" indent="-571500" algn="l">
              <a:buFont typeface="Arial"/>
              <a:buChar char="•"/>
            </a:pPr>
            <a:r>
              <a:rPr lang="en-US" sz="3600" dirty="0">
                <a:latin typeface="Baskerville Semibold"/>
                <a:cs typeface="Baskerville Semibold"/>
              </a:rPr>
              <a:t>Share your </a:t>
            </a:r>
            <a:r>
              <a:rPr lang="en-US" sz="3600" dirty="0" smtClean="0">
                <a:latin typeface="Baskerville Semibold"/>
                <a:cs typeface="Baskerville Semibold"/>
              </a:rPr>
              <a:t>vision.</a:t>
            </a:r>
            <a:endParaRPr lang="en-US" sz="3600" dirty="0">
              <a:latin typeface="Baskerville Semibold"/>
              <a:cs typeface="Baskerville Semibold"/>
            </a:endParaRPr>
          </a:p>
          <a:p>
            <a:pPr marL="571500" indent="-571500" algn="l">
              <a:buFont typeface="Arial"/>
              <a:buChar char="•"/>
            </a:pPr>
            <a:endParaRPr lang="en-US" sz="3600" dirty="0">
              <a:latin typeface="Baskerville Semibold"/>
              <a:cs typeface="Baskerville Semibold"/>
            </a:endParaRPr>
          </a:p>
          <a:p>
            <a:pPr marL="571500" indent="-571500" algn="l">
              <a:buFont typeface="Arial"/>
              <a:buChar char="•"/>
            </a:pPr>
            <a:r>
              <a:rPr lang="en-US" sz="3600" dirty="0" smtClean="0">
                <a:latin typeface="Baskerville Semibold"/>
                <a:cs typeface="Baskerville Semibold"/>
              </a:rPr>
              <a:t>Be strategic.</a:t>
            </a:r>
            <a:br>
              <a:rPr lang="en-US" sz="3600" dirty="0" smtClean="0">
                <a:latin typeface="Baskerville Semibold"/>
                <a:cs typeface="Baskerville Semibold"/>
              </a:rPr>
            </a:br>
            <a:endParaRPr lang="en-US" sz="3600" dirty="0" smtClean="0">
              <a:latin typeface="Baskerville Semibold"/>
              <a:cs typeface="Baskerville Semibold"/>
            </a:endParaRPr>
          </a:p>
          <a:p>
            <a:pPr marL="571500" indent="-571500" algn="l">
              <a:buFont typeface="Arial"/>
              <a:buChar char="•"/>
            </a:pPr>
            <a:r>
              <a:rPr lang="en-US" sz="3600" dirty="0" smtClean="0">
                <a:latin typeface="Baskerville Semibold"/>
                <a:cs typeface="Baskerville Semibold"/>
              </a:rPr>
              <a:t>Manage yourself.</a:t>
            </a:r>
            <a:br>
              <a:rPr lang="en-US" sz="3600" dirty="0" smtClean="0">
                <a:latin typeface="Baskerville Semibold"/>
                <a:cs typeface="Baskerville Semibold"/>
              </a:rPr>
            </a:br>
            <a:endParaRPr lang="en-US" sz="3600" dirty="0" smtClean="0">
              <a:latin typeface="Baskerville Semibold"/>
              <a:cs typeface="Baskerville Semibold"/>
            </a:endParaRPr>
          </a:p>
          <a:p>
            <a:pPr marL="571500" indent="-571500" algn="l">
              <a:buFont typeface="Arial"/>
              <a:buChar char="•"/>
            </a:pPr>
            <a:r>
              <a:rPr lang="en-US" sz="3600" dirty="0" smtClean="0">
                <a:latin typeface="Baskerville Semibold"/>
                <a:cs typeface="Baskerville Semibold"/>
              </a:rPr>
              <a:t>We all fail.</a:t>
            </a:r>
            <a:br>
              <a:rPr lang="en-US" sz="3600" dirty="0" smtClean="0">
                <a:latin typeface="Baskerville Semibold"/>
                <a:cs typeface="Baskerville Semibold"/>
              </a:rPr>
            </a:br>
            <a:endParaRPr lang="en-US" sz="3600" dirty="0" smtClean="0">
              <a:latin typeface="Baskerville Semibold"/>
              <a:cs typeface="Baskerville Semibold"/>
            </a:endParaRPr>
          </a:p>
          <a:p>
            <a:pPr marL="571500" indent="-571500" algn="l">
              <a:buFont typeface="Arial"/>
              <a:buChar char="•"/>
            </a:pPr>
            <a:r>
              <a:rPr lang="en-US" sz="3600" dirty="0" smtClean="0">
                <a:latin typeface="Baskerville Semibold"/>
                <a:cs typeface="Baskerville Semibold"/>
              </a:rPr>
              <a:t>Don’t compromise on ethics.</a:t>
            </a:r>
          </a:p>
        </p:txBody>
      </p:sp>
      <p:sp>
        <p:nvSpPr>
          <p:cNvPr id="5" name="Title 1"/>
          <p:cNvSpPr txBox="1">
            <a:spLocks/>
          </p:cNvSpPr>
          <p:nvPr/>
        </p:nvSpPr>
        <p:spPr>
          <a:xfrm>
            <a:off x="4320346" y="6452122"/>
            <a:ext cx="4823654" cy="405878"/>
          </a:xfrm>
          <a:prstGeom prst="rect">
            <a:avLst/>
          </a:prstGeom>
        </p:spPr>
        <p:txBody>
          <a:bodyPr vert="horz" lIns="91440" tIns="45720" rIns="91440" bIns="45720" rtlCol="0" anchor="ctr">
            <a:noAutofit/>
          </a:bodyPr>
          <a:lstStyle>
            <a:lvl1pPr algn="r" defTabSz="914400" rtl="0" eaLnBrk="1" latinLnBrk="0" hangingPunct="1">
              <a:spcBef>
                <a:spcPct val="0"/>
              </a:spcBef>
              <a:buNone/>
              <a:defRPr sz="4400" kern="1200">
                <a:solidFill>
                  <a:schemeClr val="tx1"/>
                </a:solidFill>
                <a:latin typeface="Baskerville SemiBold"/>
                <a:ea typeface="+mj-ea"/>
                <a:cs typeface="+mj-cs"/>
              </a:defRPr>
            </a:lvl1pPr>
          </a:lstStyle>
          <a:p>
            <a:r>
              <a:rPr lang="en-US" sz="1600" dirty="0" smtClean="0">
                <a:latin typeface="Baskerville Semibold"/>
                <a:cs typeface="Baskerville Semibold"/>
              </a:rPr>
              <a:t>Slides by Casey Greene</a:t>
            </a:r>
            <a:endParaRPr lang="en-US" sz="1600" dirty="0">
              <a:latin typeface="Baskerville Semibold"/>
              <a:cs typeface="Baskerville Semibold"/>
            </a:endParaRPr>
          </a:p>
        </p:txBody>
      </p:sp>
    </p:spTree>
    <p:extLst>
      <p:ext uri="{BB962C8B-B14F-4D97-AF65-F5344CB8AC3E}">
        <p14:creationId xmlns:p14="http://schemas.microsoft.com/office/powerpoint/2010/main" val="312305699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artmouth">
  <a:themeElements>
    <a:clrScheme name="Custom 1">
      <a:dk1>
        <a:srgbClr val="FFFFFF"/>
      </a:dk1>
      <a:lt1>
        <a:srgbClr val="000000"/>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askerville">
      <a:majorFont>
        <a:latin typeface="Baskerville SemiBold"/>
        <a:ea typeface=""/>
        <a:cs typeface=""/>
      </a:majorFont>
      <a:minorFont>
        <a:latin typeface="Baskervil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Dartmouth.thmx</Template>
  <TotalTime>32195</TotalTime>
  <Words>2339</Words>
  <Application>Microsoft Macintosh PowerPoint</Application>
  <PresentationFormat>On-screen Show (4:3)</PresentationFormat>
  <Paragraphs>114</Paragraphs>
  <Slides>9</Slides>
  <Notes>9</Notes>
  <HiddenSlides>2</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Dartmouth</vt:lpstr>
      <vt:lpstr>Some things I have learned.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Some things I have learned.</vt:lpstr>
    </vt:vector>
  </TitlesOfParts>
  <Manager/>
  <Company>University of Pennsylvania</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Some things I have learned.</dc:title>
  <dc:subject/>
  <dc:creator>Casey Greene</dc:creator>
  <cp:keywords/>
  <dc:description/>
  <cp:lastModifiedBy>Casey Greene</cp:lastModifiedBy>
  <cp:revision>879</cp:revision>
  <dcterms:created xsi:type="dcterms:W3CDTF">2011-10-11T19:30:34Z</dcterms:created>
  <dcterms:modified xsi:type="dcterms:W3CDTF">2016-07-16T10:57:05Z</dcterms:modified>
  <cp:category/>
</cp:coreProperties>
</file>