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9" r:id="rId3"/>
    <p:sldId id="260" r:id="rId4"/>
    <p:sldId id="261" r:id="rId5"/>
    <p:sldId id="269" r:id="rId6"/>
    <p:sldId id="268" r:id="rId7"/>
    <p:sldId id="262" r:id="rId8"/>
    <p:sldId id="263" r:id="rId9"/>
    <p:sldId id="265" r:id="rId10"/>
    <p:sldId id="264" r:id="rId11"/>
    <p:sldId id="266" r:id="rId12"/>
    <p:sldId id="25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giosi, Ashley Miranda" initials="IAM"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9T09:40:27.844" idx="5">
    <p:pos x="5390" y="2364"/>
    <p:text>Make sure the importance of these are stressed!  For my F31, there were zero critiques of my science proposal.  All comments were regarding the supplemental docs/training plan.
It would be helpful to include brief examples of what items/activities to include in those types of documents.  For example, activiites that will develop conceptual, technical, and professional growth.
The best advice I got from Marcos was to avoid fluff.  And when you state you're going to do something, explain why and how that activity aids in your training and development.
I would also stress that these are probably the hardest documents to write.  So don't put them off until the end.  They carry equal weight to the research plan.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6-29T09:49:33.578" idx="6">
    <p:pos x="10" y="10"/>
    <p:text>These are a little less convential for look for resources because they're someone else's lab/university site, but I found them helpful.
http://grigoriefflab.janelia.org/fellowships
http://www.spo.berkeley.edu/fund/biopostdoc.html</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761D54-6942-5C4F-8F9C-DC1A5F89D453}" type="datetimeFigureOut">
              <a:rPr lang="en-US" smtClean="0"/>
              <a:t>8/1/16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979B13-0789-9D44-9690-8CE2162EF47C}" type="slidenum">
              <a:rPr lang="en-US" smtClean="0"/>
              <a:t>‹#›</a:t>
            </a:fld>
            <a:endParaRPr lang="en-US"/>
          </a:p>
        </p:txBody>
      </p:sp>
    </p:spTree>
    <p:extLst>
      <p:ext uri="{BB962C8B-B14F-4D97-AF65-F5344CB8AC3E}">
        <p14:creationId xmlns:p14="http://schemas.microsoft.com/office/powerpoint/2010/main" val="11397604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person who associated a work with this deed has </a:t>
            </a:r>
            <a:r>
              <a:rPr lang="en-US" sz="1200" b="1" kern="1200" dirty="0" smtClean="0">
                <a:solidFill>
                  <a:schemeClr val="tx1"/>
                </a:solidFill>
                <a:latin typeface="+mn-lt"/>
                <a:ea typeface="+mn-ea"/>
                <a:cs typeface="+mn-cs"/>
              </a:rPr>
              <a:t>dedicated</a:t>
            </a:r>
            <a:r>
              <a:rPr lang="en-US" sz="1200" b="0" kern="1200" dirty="0" smtClean="0">
                <a:solidFill>
                  <a:schemeClr val="tx1"/>
                </a:solidFill>
                <a:latin typeface="+mn-lt"/>
                <a:ea typeface="+mn-ea"/>
                <a:cs typeface="+mn-cs"/>
              </a:rPr>
              <a:t> the work to the public domain by waiving all of his or her rights to the work worldwide under copyright law, including all related and neighboring rights, to the extent allowed by law.</a:t>
            </a:r>
          </a:p>
          <a:p>
            <a:r>
              <a:rPr lang="en-US" sz="1200" b="0" kern="1200" dirty="0" smtClean="0">
                <a:solidFill>
                  <a:schemeClr val="tx1"/>
                </a:solidFill>
                <a:latin typeface="+mn-lt"/>
                <a:ea typeface="+mn-ea"/>
                <a:cs typeface="+mn-cs"/>
              </a:rPr>
              <a:t>You can copy, modify, distribute and perform the work, even for commercial purposes, all without asking permission</a:t>
            </a:r>
            <a:r>
              <a:rPr lang="en-US" sz="1200" b="0" kern="120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B979B13-0789-9D44-9690-8CE2162EF47C}" type="slidenum">
              <a:rPr lang="en-US" smtClean="0"/>
              <a:t>1</a:t>
            </a:fld>
            <a:endParaRPr lang="en-US"/>
          </a:p>
        </p:txBody>
      </p:sp>
    </p:spTree>
    <p:extLst>
      <p:ext uri="{BB962C8B-B14F-4D97-AF65-F5344CB8AC3E}">
        <p14:creationId xmlns:p14="http://schemas.microsoft.com/office/powerpoint/2010/main" val="100882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79B13-0789-9D44-9690-8CE2162EF47C}" type="slidenum">
              <a:rPr lang="en-US" smtClean="0"/>
              <a:t>3</a:t>
            </a:fld>
            <a:endParaRPr lang="en-US"/>
          </a:p>
        </p:txBody>
      </p:sp>
    </p:spTree>
    <p:extLst>
      <p:ext uri="{BB962C8B-B14F-4D97-AF65-F5344CB8AC3E}">
        <p14:creationId xmlns:p14="http://schemas.microsoft.com/office/powerpoint/2010/main" val="126787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solidFill>
            <a:srgbClr val="FFFFFF"/>
          </a:solidFill>
          <a:ln/>
        </p:spPr>
      </p:sp>
      <p:sp>
        <p:nvSpPr>
          <p:cNvPr id="15362"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336215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4A54E4-D930-CB45-B196-F89D4A9A0814}"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350374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A54E4-D930-CB45-B196-F89D4A9A0814}"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347020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A54E4-D930-CB45-B196-F89D4A9A0814}"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157682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A54E4-D930-CB45-B196-F89D4A9A0814}"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327682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A54E4-D930-CB45-B196-F89D4A9A0814}" type="datetimeFigureOut">
              <a:rPr lang="en-US" smtClean="0"/>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318480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4A54E4-D930-CB45-B196-F89D4A9A0814}" type="datetimeFigureOut">
              <a:rPr lang="en-US" smtClean="0"/>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153628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A54E4-D930-CB45-B196-F89D4A9A0814}" type="datetimeFigureOut">
              <a:rPr lang="en-US" smtClean="0"/>
              <a:t>8/1/16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203431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A54E4-D930-CB45-B196-F89D4A9A0814}" type="datetimeFigureOut">
              <a:rPr lang="en-US" smtClean="0"/>
              <a:t>8/1/16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81426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A54E4-D930-CB45-B196-F89D4A9A0814}" type="datetimeFigureOut">
              <a:rPr lang="en-US" smtClean="0"/>
              <a:t>8/1/16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157258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A54E4-D930-CB45-B196-F89D4A9A0814}" type="datetimeFigureOut">
              <a:rPr lang="en-US" smtClean="0"/>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228073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A54E4-D930-CB45-B196-F89D4A9A0814}" type="datetimeFigureOut">
              <a:rPr lang="en-US" smtClean="0"/>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C8137-95DD-774D-B158-8C92EB9EF6E7}" type="slidenum">
              <a:rPr lang="en-US" smtClean="0"/>
              <a:t>‹#›</a:t>
            </a:fld>
            <a:endParaRPr lang="en-US"/>
          </a:p>
        </p:txBody>
      </p:sp>
    </p:spTree>
    <p:extLst>
      <p:ext uri="{BB962C8B-B14F-4D97-AF65-F5344CB8AC3E}">
        <p14:creationId xmlns:p14="http://schemas.microsoft.com/office/powerpoint/2010/main" val="2546331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A54E4-D930-CB45-B196-F89D4A9A0814}" type="datetimeFigureOut">
              <a:rPr lang="en-US" smtClean="0"/>
              <a:t>8/1/16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C8137-95DD-774D-B158-8C92EB9EF6E7}" type="slidenum">
              <a:rPr lang="en-US" smtClean="0"/>
              <a:t>‹#›</a:t>
            </a:fld>
            <a:endParaRPr lang="en-US"/>
          </a:p>
        </p:txBody>
      </p:sp>
    </p:spTree>
    <p:extLst>
      <p:ext uri="{BB962C8B-B14F-4D97-AF65-F5344CB8AC3E}">
        <p14:creationId xmlns:p14="http://schemas.microsoft.com/office/powerpoint/2010/main" val="205841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localhost\ttp\::www.hhmi.org:programs:resources-early-career-scientist-development:making-right-moves" TargetMode="External"/><Relationship Id="rId4"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hyperlink" Target="https://www.fic.nih.gov/Funding/Pages/default.asp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8773"/>
            <a:ext cx="7772400" cy="1470025"/>
          </a:xfrm>
        </p:spPr>
        <p:txBody>
          <a:bodyPr>
            <a:normAutofit fontScale="90000"/>
          </a:bodyPr>
          <a:lstStyle/>
          <a:p>
            <a:r>
              <a:rPr lang="en-US" b="1" dirty="0" smtClean="0">
                <a:solidFill>
                  <a:srgbClr val="C00000"/>
                </a:solidFill>
              </a:rPr>
              <a:t>Outline of Funding opportunities for early career scientists by stage</a:t>
            </a:r>
            <a:br>
              <a:rPr lang="en-US" b="1" dirty="0" smtClean="0">
                <a:solidFill>
                  <a:srgbClr val="C00000"/>
                </a:solidFill>
              </a:rPr>
            </a:br>
            <a:r>
              <a:rPr lang="en-US" sz="4000" b="1" dirty="0" smtClean="0">
                <a:solidFill>
                  <a:srgbClr val="C00000"/>
                </a:solidFill>
              </a:rPr>
              <a:t>Workshop for Junior Investigators </a:t>
            </a:r>
            <a:br>
              <a:rPr lang="en-US" sz="4000" b="1" dirty="0" smtClean="0">
                <a:solidFill>
                  <a:srgbClr val="C00000"/>
                </a:solidFill>
              </a:rPr>
            </a:br>
            <a:r>
              <a:rPr lang="en-US" sz="4000" b="1" dirty="0" smtClean="0">
                <a:solidFill>
                  <a:srgbClr val="C00000"/>
                </a:solidFill>
              </a:rPr>
              <a:t>ISMB 2016</a:t>
            </a:r>
            <a:endParaRPr lang="en-US" sz="4000" b="1" dirty="0">
              <a:solidFill>
                <a:srgbClr val="C00000"/>
              </a:solidFill>
            </a:endParaRPr>
          </a:p>
        </p:txBody>
      </p:sp>
      <p:pic>
        <p:nvPicPr>
          <p:cNvPr id="5" name="Picture 4" descr="image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80" y="-56700"/>
            <a:ext cx="3771900" cy="1524000"/>
          </a:xfrm>
          <a:prstGeom prst="rect">
            <a:avLst/>
          </a:prstGeom>
        </p:spPr>
      </p:pic>
      <p:sp>
        <p:nvSpPr>
          <p:cNvPr id="7" name="Subtitle 2"/>
          <p:cNvSpPr txBox="1">
            <a:spLocks/>
          </p:cNvSpPr>
          <p:nvPr/>
        </p:nvSpPr>
        <p:spPr>
          <a:xfrm>
            <a:off x="361150" y="4543934"/>
            <a:ext cx="6400800" cy="2056075"/>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t>Lucia Peixoto, PhD</a:t>
            </a:r>
          </a:p>
          <a:p>
            <a:r>
              <a:rPr lang="en-US" sz="2400" dirty="0" smtClean="0"/>
              <a:t>Assistant Professor</a:t>
            </a:r>
          </a:p>
          <a:p>
            <a:r>
              <a:rPr lang="en-US" sz="2400" dirty="0" smtClean="0"/>
              <a:t>Department of Biomedical Sciences</a:t>
            </a:r>
          </a:p>
          <a:p>
            <a:r>
              <a:rPr lang="en-US" sz="2400" dirty="0" smtClean="0"/>
              <a:t>Elson S. Floyd College of Medicine</a:t>
            </a:r>
          </a:p>
          <a:p>
            <a:r>
              <a:rPr lang="en-US" sz="2400" dirty="0" smtClean="0"/>
              <a:t>Sleep and Performance Research Center</a:t>
            </a:r>
          </a:p>
          <a:p>
            <a:endParaRPr lang="en-US" dirty="0"/>
          </a:p>
        </p:txBody>
      </p:sp>
      <p:pic>
        <p:nvPicPr>
          <p:cNvPr id="8" name="Picture 7"/>
          <p:cNvPicPr>
            <a:picLocks noChangeAspect="1"/>
          </p:cNvPicPr>
          <p:nvPr/>
        </p:nvPicPr>
        <p:blipFill>
          <a:blip r:embed="rId4"/>
          <a:stretch>
            <a:fillRect/>
          </a:stretch>
        </p:blipFill>
        <p:spPr>
          <a:xfrm>
            <a:off x="6546497" y="4343400"/>
            <a:ext cx="2514600" cy="2514600"/>
          </a:xfrm>
          <a:prstGeom prst="rect">
            <a:avLst/>
          </a:prstGeom>
        </p:spPr>
      </p:pic>
    </p:spTree>
    <p:extLst>
      <p:ext uri="{BB962C8B-B14F-4D97-AF65-F5344CB8AC3E}">
        <p14:creationId xmlns:p14="http://schemas.microsoft.com/office/powerpoint/2010/main" val="147570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C0504D"/>
                </a:solidFill>
              </a:rPr>
              <a:t>Examples of fellowship applications for late postdoctoral and early PI stages</a:t>
            </a:r>
            <a:br>
              <a:rPr lang="en-US" sz="3200" b="1" dirty="0" smtClean="0">
                <a:solidFill>
                  <a:srgbClr val="C0504D"/>
                </a:solidFill>
              </a:rPr>
            </a:br>
            <a:endParaRPr lang="en-US" sz="3200" b="1" dirty="0">
              <a:solidFill>
                <a:srgbClr val="C0504D"/>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7567625"/>
              </p:ext>
            </p:extLst>
          </p:nvPr>
        </p:nvGraphicFramePr>
        <p:xfrm>
          <a:off x="457200" y="1600199"/>
          <a:ext cx="8229600" cy="4486821"/>
        </p:xfrm>
        <a:graphic>
          <a:graphicData uri="http://schemas.openxmlformats.org/drawingml/2006/table">
            <a:tbl>
              <a:tblPr firstRow="1" bandRow="1">
                <a:tableStyleId>{5C22544A-7EE6-4342-B048-85BDC9FD1C3A}</a:tableStyleId>
              </a:tblPr>
              <a:tblGrid>
                <a:gridCol w="4114800"/>
                <a:gridCol w="4114800"/>
              </a:tblGrid>
              <a:tr h="1099367">
                <a:tc>
                  <a:txBody>
                    <a:bodyPr/>
                    <a:lstStyle/>
                    <a:p>
                      <a:r>
                        <a:rPr lang="en-US" dirty="0" smtClean="0"/>
                        <a:t>Country/ Area</a:t>
                      </a:r>
                      <a:endParaRPr lang="en-US" dirty="0"/>
                    </a:p>
                  </a:txBody>
                  <a:tcPr/>
                </a:tc>
                <a:tc>
                  <a:txBody>
                    <a:bodyPr/>
                    <a:lstStyle/>
                    <a:p>
                      <a:r>
                        <a:rPr lang="en-US" dirty="0" smtClean="0"/>
                        <a:t>Funding agency and grant type</a:t>
                      </a:r>
                    </a:p>
                    <a:p>
                      <a:endParaRPr lang="en-US" dirty="0"/>
                    </a:p>
                  </a:txBody>
                  <a:tcPr/>
                </a:tc>
              </a:tr>
              <a:tr h="1099367">
                <a:tc>
                  <a:txBody>
                    <a:bodyPr/>
                    <a:lstStyle/>
                    <a:p>
                      <a:r>
                        <a:rPr lang="en-US" dirty="0" smtClean="0"/>
                        <a:t>United States</a:t>
                      </a:r>
                      <a:endParaRPr lang="en-US" dirty="0"/>
                    </a:p>
                  </a:txBody>
                  <a:tcPr/>
                </a:tc>
                <a:tc>
                  <a:txBody>
                    <a:bodyPr/>
                    <a:lstStyle/>
                    <a:p>
                      <a:r>
                        <a:rPr lang="en-US" dirty="0" smtClean="0"/>
                        <a:t>NIH:</a:t>
                      </a:r>
                      <a:r>
                        <a:rPr lang="en-US" baseline="0" dirty="0" smtClean="0"/>
                        <a:t> Ks (K01, K22, K99/R00 pathway to independence)</a:t>
                      </a:r>
                    </a:p>
                    <a:p>
                      <a:r>
                        <a:rPr lang="en-US" baseline="0" dirty="0" smtClean="0"/>
                        <a:t>NSF: Early Faculty Career development program</a:t>
                      </a:r>
                      <a:endParaRPr lang="en-US" dirty="0"/>
                    </a:p>
                  </a:txBody>
                  <a:tcPr/>
                </a:tc>
              </a:tr>
              <a:tr h="1099367">
                <a:tc>
                  <a:txBody>
                    <a:bodyPr/>
                    <a:lstStyle/>
                    <a:p>
                      <a:r>
                        <a:rPr lang="en-US" dirty="0" smtClean="0"/>
                        <a:t>Europe</a:t>
                      </a:r>
                      <a:endParaRPr lang="en-US" dirty="0"/>
                    </a:p>
                  </a:txBody>
                  <a:tcPr/>
                </a:tc>
                <a:tc>
                  <a:txBody>
                    <a:bodyPr/>
                    <a:lstStyle/>
                    <a:p>
                      <a:r>
                        <a:rPr lang="en-US" dirty="0" smtClean="0"/>
                        <a:t>Marie Curie Individual Fellowships</a:t>
                      </a:r>
                    </a:p>
                    <a:p>
                      <a:r>
                        <a:rPr lang="en-US" dirty="0" smtClean="0"/>
                        <a:t>Junior</a:t>
                      </a:r>
                      <a:r>
                        <a:rPr lang="en-US" baseline="0" dirty="0" smtClean="0"/>
                        <a:t> grant in national grant scheme </a:t>
                      </a:r>
                      <a:endParaRPr lang="en-US" dirty="0"/>
                    </a:p>
                  </a:txBody>
                  <a:tcPr/>
                </a:tc>
              </a:tr>
              <a:tr h="1099367">
                <a:tc>
                  <a:txBody>
                    <a:bodyPr/>
                    <a:lstStyle/>
                    <a:p>
                      <a:r>
                        <a:rPr lang="en-US" dirty="0" smtClean="0"/>
                        <a:t>Private Foundations</a:t>
                      </a:r>
                      <a:endParaRPr lang="en-US" dirty="0"/>
                    </a:p>
                  </a:txBody>
                  <a:tcPr/>
                </a:tc>
                <a:tc>
                  <a:txBody>
                    <a:bodyPr/>
                    <a:lstStyle/>
                    <a:p>
                      <a:r>
                        <a:rPr lang="en-US" dirty="0" smtClean="0"/>
                        <a:t>Alfred P Sloan Foundation,</a:t>
                      </a:r>
                      <a:r>
                        <a:rPr lang="en-US" baseline="0" dirty="0" smtClean="0"/>
                        <a:t> </a:t>
                      </a:r>
                      <a:r>
                        <a:rPr lang="en-US" dirty="0" smtClean="0"/>
                        <a:t>Simons foundation,</a:t>
                      </a:r>
                      <a:r>
                        <a:rPr lang="en-US" baseline="0" dirty="0" smtClean="0"/>
                        <a:t> Moore Foundation, Burroughs Welcome fund (CASI)</a:t>
                      </a:r>
                      <a:endParaRPr lang="en-US" dirty="0"/>
                    </a:p>
                  </a:txBody>
                  <a:tcPr/>
                </a:tc>
              </a:tr>
            </a:tbl>
          </a:graphicData>
        </a:graphic>
      </p:graphicFrame>
    </p:spTree>
    <p:extLst>
      <p:ext uri="{BB962C8B-B14F-4D97-AF65-F5344CB8AC3E}">
        <p14:creationId xmlns:p14="http://schemas.microsoft.com/office/powerpoint/2010/main" val="412858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C0504D"/>
                </a:solidFill>
              </a:rPr>
              <a:t>Some useful career Development resources</a:t>
            </a:r>
            <a:endParaRPr lang="en-US" sz="3600" b="1" dirty="0">
              <a:solidFill>
                <a:srgbClr val="C0504D"/>
              </a:solidFill>
            </a:endParaRPr>
          </a:p>
        </p:txBody>
      </p:sp>
      <p:sp>
        <p:nvSpPr>
          <p:cNvPr id="3" name="Content Placeholder 2"/>
          <p:cNvSpPr>
            <a:spLocks noGrp="1"/>
          </p:cNvSpPr>
          <p:nvPr>
            <p:ph idx="1"/>
          </p:nvPr>
        </p:nvSpPr>
        <p:spPr/>
        <p:txBody>
          <a:bodyPr>
            <a:normAutofit fontScale="92500" lnSpcReduction="20000"/>
          </a:bodyPr>
          <a:lstStyle/>
          <a:p>
            <a:r>
              <a:rPr lang="en-US" dirty="0" smtClean="0"/>
              <a:t>Fogarty </a:t>
            </a:r>
            <a:r>
              <a:rPr lang="en-US" dirty="0"/>
              <a:t>International </a:t>
            </a:r>
            <a:r>
              <a:rPr lang="en-US" dirty="0" smtClean="0"/>
              <a:t>Center: a good summary of non-NIH US and International grant opportunities searchable by career stage </a:t>
            </a:r>
            <a:r>
              <a:rPr lang="en-US" dirty="0" smtClean="0">
                <a:hlinkClick r:id="rId2"/>
              </a:rPr>
              <a:t>https</a:t>
            </a:r>
            <a:r>
              <a:rPr lang="en-US" dirty="0">
                <a:hlinkClick r:id="rId2"/>
              </a:rPr>
              <a:t>://www.fic.nih.gov/Funding/Pages/</a:t>
            </a:r>
            <a:r>
              <a:rPr lang="en-US" dirty="0" smtClean="0">
                <a:hlinkClick r:id="rId2"/>
              </a:rPr>
              <a:t>default.aspx</a:t>
            </a:r>
            <a:endParaRPr lang="en-US" dirty="0" smtClean="0"/>
          </a:p>
          <a:p>
            <a:r>
              <a:rPr lang="en-US" dirty="0" smtClean="0"/>
              <a:t>HHMI “ Making the right moves”. A practical </a:t>
            </a:r>
            <a:r>
              <a:rPr lang="en-US" dirty="0"/>
              <a:t>Guide to Scientific Management for Postdocs and New Faculty </a:t>
            </a:r>
            <a:r>
              <a:rPr lang="en-US" dirty="0">
                <a:hlinkClick r:id="rId3" action="ppaction://hlinkfile"/>
              </a:rPr>
              <a:t>http://www.hhmi.org/programs/resources-early-career-scientist-development/making-right-moves</a:t>
            </a:r>
            <a:endParaRPr lang="en-US" dirty="0"/>
          </a:p>
          <a:p>
            <a:endParaRPr lang="en-US" dirty="0"/>
          </a:p>
        </p:txBody>
      </p:sp>
    </p:spTree>
    <p:extLst>
      <p:ext uri="{BB962C8B-B14F-4D97-AF65-F5344CB8AC3E}">
        <p14:creationId xmlns:p14="http://schemas.microsoft.com/office/powerpoint/2010/main" val="174713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p:cNvSpPr txBox="1">
            <a:spLocks noChangeArrowheads="1"/>
          </p:cNvSpPr>
          <p:nvPr/>
        </p:nvSpPr>
        <p:spPr bwMode="auto">
          <a:xfrm>
            <a:off x="685800" y="3575050"/>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FFFF00"/>
                </a:solidFill>
                <a:latin typeface="Helvetica" pitchFamily="1" charset="0"/>
                <a:ea typeface="MS PGothic" pitchFamily="34" charset="-128"/>
              </a:defRPr>
            </a:lvl1pPr>
            <a:lvl2pPr marL="742950" indent="-285750" eaLnBrk="0" hangingPunct="0">
              <a:defRPr sz="2400">
                <a:solidFill>
                  <a:srgbClr val="FFFF00"/>
                </a:solidFill>
                <a:latin typeface="Helvetica" pitchFamily="1" charset="0"/>
                <a:ea typeface="MS PGothic" pitchFamily="34" charset="-128"/>
              </a:defRPr>
            </a:lvl2pPr>
            <a:lvl3pPr marL="1143000" indent="-228600" eaLnBrk="0" hangingPunct="0">
              <a:defRPr sz="2400">
                <a:solidFill>
                  <a:srgbClr val="FFFF00"/>
                </a:solidFill>
                <a:latin typeface="Helvetica" pitchFamily="1" charset="0"/>
                <a:ea typeface="MS PGothic" pitchFamily="34" charset="-128"/>
              </a:defRPr>
            </a:lvl3pPr>
            <a:lvl4pPr marL="1600200" indent="-228600" eaLnBrk="0" hangingPunct="0">
              <a:defRPr sz="2400">
                <a:solidFill>
                  <a:srgbClr val="FFFF00"/>
                </a:solidFill>
                <a:latin typeface="Helvetica" pitchFamily="1" charset="0"/>
                <a:ea typeface="MS PGothic" pitchFamily="34" charset="-128"/>
              </a:defRPr>
            </a:lvl4pPr>
            <a:lvl5pPr marL="2057400" indent="-228600" eaLnBrk="0" hangingPunct="0">
              <a:defRPr sz="2400">
                <a:solidFill>
                  <a:srgbClr val="FFFF00"/>
                </a:solidFill>
                <a:latin typeface="Helvetica" pitchFamily="1" charset="0"/>
                <a:ea typeface="MS PGothic" pitchFamily="34" charset="-128"/>
              </a:defRPr>
            </a:lvl5pPr>
            <a:lvl6pPr marL="2514600" indent="-228600" eaLnBrk="0" fontAlgn="base" hangingPunct="0">
              <a:spcBef>
                <a:spcPct val="0"/>
              </a:spcBef>
              <a:spcAft>
                <a:spcPct val="0"/>
              </a:spcAft>
              <a:defRPr sz="2400">
                <a:solidFill>
                  <a:srgbClr val="FFFF00"/>
                </a:solidFill>
                <a:latin typeface="Helvetica" pitchFamily="1" charset="0"/>
                <a:ea typeface="MS PGothic" pitchFamily="34" charset="-128"/>
              </a:defRPr>
            </a:lvl6pPr>
            <a:lvl7pPr marL="2971800" indent="-228600" eaLnBrk="0" fontAlgn="base" hangingPunct="0">
              <a:spcBef>
                <a:spcPct val="0"/>
              </a:spcBef>
              <a:spcAft>
                <a:spcPct val="0"/>
              </a:spcAft>
              <a:defRPr sz="2400">
                <a:solidFill>
                  <a:srgbClr val="FFFF00"/>
                </a:solidFill>
                <a:latin typeface="Helvetica" pitchFamily="1" charset="0"/>
                <a:ea typeface="MS PGothic" pitchFamily="34" charset="-128"/>
              </a:defRPr>
            </a:lvl7pPr>
            <a:lvl8pPr marL="3429000" indent="-228600" eaLnBrk="0" fontAlgn="base" hangingPunct="0">
              <a:spcBef>
                <a:spcPct val="0"/>
              </a:spcBef>
              <a:spcAft>
                <a:spcPct val="0"/>
              </a:spcAft>
              <a:defRPr sz="2400">
                <a:solidFill>
                  <a:srgbClr val="FFFF00"/>
                </a:solidFill>
                <a:latin typeface="Helvetica" pitchFamily="1" charset="0"/>
                <a:ea typeface="MS PGothic" pitchFamily="34" charset="-128"/>
              </a:defRPr>
            </a:lvl8pPr>
            <a:lvl9pPr marL="3886200" indent="-228600" eaLnBrk="0" fontAlgn="base" hangingPunct="0">
              <a:spcBef>
                <a:spcPct val="0"/>
              </a:spcBef>
              <a:spcAft>
                <a:spcPct val="0"/>
              </a:spcAft>
              <a:defRPr sz="2400">
                <a:solidFill>
                  <a:srgbClr val="FFFF00"/>
                </a:solidFill>
                <a:latin typeface="Helvetica" pitchFamily="1" charset="0"/>
                <a:ea typeface="MS PGothic" pitchFamily="34" charset="-128"/>
              </a:defRPr>
            </a:lvl9pPr>
          </a:lstStyle>
          <a:p>
            <a:endParaRPr lang="en-US" b="1" dirty="0">
              <a:solidFill>
                <a:srgbClr val="FF3300"/>
              </a:solidFill>
            </a:endParaRPr>
          </a:p>
          <a:p>
            <a:endParaRPr lang="en-US" b="1" dirty="0">
              <a:solidFill>
                <a:srgbClr val="FF3300"/>
              </a:solidFill>
            </a:endParaRPr>
          </a:p>
        </p:txBody>
      </p:sp>
      <p:sp>
        <p:nvSpPr>
          <p:cNvPr id="14339" name="Rectangle 4"/>
          <p:cNvSpPr>
            <a:spLocks noGrp="1" noChangeArrowheads="1"/>
          </p:cNvSpPr>
          <p:nvPr>
            <p:ph type="body" idx="1"/>
          </p:nvPr>
        </p:nvSpPr>
        <p:spPr>
          <a:xfrm>
            <a:off x="0" y="588068"/>
            <a:ext cx="5372981" cy="3967426"/>
          </a:xfrm>
        </p:spPr>
        <p:txBody>
          <a:bodyPr>
            <a:noAutofit/>
          </a:bodyPr>
          <a:lstStyle/>
          <a:p>
            <a:pPr>
              <a:spcBef>
                <a:spcPct val="0"/>
              </a:spcBef>
              <a:buFontTx/>
              <a:buNone/>
            </a:pPr>
            <a:r>
              <a:rPr lang="en-US" sz="2000" b="1" dirty="0" smtClean="0"/>
              <a:t>My mentors</a:t>
            </a:r>
          </a:p>
          <a:p>
            <a:pPr>
              <a:spcBef>
                <a:spcPct val="0"/>
              </a:spcBef>
              <a:buFontTx/>
              <a:buNone/>
            </a:pPr>
            <a:r>
              <a:rPr lang="en-US" sz="2000" b="1" dirty="0" smtClean="0"/>
              <a:t>Official:</a:t>
            </a:r>
          </a:p>
          <a:p>
            <a:pPr>
              <a:spcBef>
                <a:spcPct val="0"/>
              </a:spcBef>
              <a:buFontTx/>
              <a:buNone/>
            </a:pPr>
            <a:r>
              <a:rPr lang="en-US" sz="2000" dirty="0" smtClean="0"/>
              <a:t>Ted Abel and David </a:t>
            </a:r>
            <a:r>
              <a:rPr lang="en-US" sz="2000" dirty="0" err="1" smtClean="0"/>
              <a:t>Roos</a:t>
            </a:r>
            <a:r>
              <a:rPr lang="en-US" sz="2000" dirty="0" smtClean="0"/>
              <a:t>, UPENN</a:t>
            </a:r>
          </a:p>
          <a:p>
            <a:pPr>
              <a:spcBef>
                <a:spcPct val="0"/>
              </a:spcBef>
              <a:buFontTx/>
              <a:buNone/>
            </a:pPr>
            <a:r>
              <a:rPr lang="en-US" sz="2000" b="1" dirty="0" smtClean="0"/>
              <a:t>Unofficial:</a:t>
            </a:r>
          </a:p>
          <a:p>
            <a:pPr>
              <a:spcBef>
                <a:spcPct val="0"/>
              </a:spcBef>
            </a:pPr>
            <a:r>
              <a:rPr lang="en-US" sz="2000" dirty="0" smtClean="0"/>
              <a:t>Mike Robinson, CHOP: </a:t>
            </a:r>
            <a:r>
              <a:rPr lang="tr-TR" sz="2000" dirty="0" smtClean="0"/>
              <a:t>Training program in </a:t>
            </a:r>
            <a:r>
              <a:rPr lang="tr-TR" sz="2000" dirty="0" err="1" smtClean="0"/>
              <a:t>Neurodevelopmental</a:t>
            </a:r>
            <a:r>
              <a:rPr lang="tr-TR" sz="2000" dirty="0" smtClean="0"/>
              <a:t> </a:t>
            </a:r>
            <a:r>
              <a:rPr lang="tr-TR" sz="2000" dirty="0" err="1" smtClean="0"/>
              <a:t>disabilities</a:t>
            </a:r>
            <a:r>
              <a:rPr lang="tr-TR" sz="2000" dirty="0" smtClean="0"/>
              <a:t> (NRSA T32NS007413 </a:t>
            </a:r>
            <a:r>
              <a:rPr lang="tr-TR" sz="2000" dirty="0" err="1" smtClean="0"/>
              <a:t>to</a:t>
            </a:r>
            <a:r>
              <a:rPr lang="tr-TR" sz="2000" dirty="0" smtClean="0"/>
              <a:t> Peixoto L., </a:t>
            </a:r>
            <a:r>
              <a:rPr lang="tr-TR" sz="2000" dirty="0" err="1" smtClean="0"/>
              <a:t>Robinson</a:t>
            </a:r>
            <a:r>
              <a:rPr lang="tr-TR" sz="2000" dirty="0" smtClean="0"/>
              <a:t>, M.B. PI)</a:t>
            </a:r>
          </a:p>
          <a:p>
            <a:pPr>
              <a:spcBef>
                <a:spcPct val="0"/>
              </a:spcBef>
            </a:pPr>
            <a:r>
              <a:rPr lang="en-US" sz="2000" dirty="0" smtClean="0"/>
              <a:t>NICHD and NINDS career development training</a:t>
            </a:r>
          </a:p>
          <a:p>
            <a:pPr>
              <a:spcBef>
                <a:spcPct val="0"/>
              </a:spcBef>
            </a:pPr>
            <a:r>
              <a:rPr lang="en-US" sz="2000" dirty="0" smtClean="0"/>
              <a:t>Nancy Zhang, Wharton School</a:t>
            </a:r>
          </a:p>
          <a:p>
            <a:pPr>
              <a:spcBef>
                <a:spcPct val="0"/>
              </a:spcBef>
            </a:pPr>
            <a:r>
              <a:rPr lang="en-US" sz="2000" dirty="0" smtClean="0"/>
              <a:t>Terry Speed, WEHI</a:t>
            </a:r>
          </a:p>
          <a:p>
            <a:pPr>
              <a:spcBef>
                <a:spcPct val="0"/>
              </a:spcBef>
              <a:buFontTx/>
              <a:buNone/>
            </a:pPr>
            <a:endParaRPr lang="en-US" sz="2000" b="1" dirty="0" smtClean="0"/>
          </a:p>
          <a:p>
            <a:pPr>
              <a:spcBef>
                <a:spcPct val="0"/>
              </a:spcBef>
              <a:buFontTx/>
              <a:buNone/>
            </a:pPr>
            <a:endParaRPr lang="en-US" sz="2000" b="1" dirty="0" smtClean="0"/>
          </a:p>
        </p:txBody>
      </p:sp>
      <p:sp>
        <p:nvSpPr>
          <p:cNvPr id="14341" name="Rectangle 6"/>
          <p:cNvSpPr>
            <a:spLocks noChangeArrowheads="1"/>
          </p:cNvSpPr>
          <p:nvPr/>
        </p:nvSpPr>
        <p:spPr bwMode="auto">
          <a:xfrm>
            <a:off x="445001" y="5332223"/>
            <a:ext cx="4121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tr-TR" sz="1600" dirty="0"/>
              <a:t>	</a:t>
            </a:r>
            <a:endParaRPr lang="en-US" sz="1600" dirty="0"/>
          </a:p>
        </p:txBody>
      </p:sp>
      <p:sp>
        <p:nvSpPr>
          <p:cNvPr id="9" name="Rectangle 4"/>
          <p:cNvSpPr txBox="1">
            <a:spLocks noChangeArrowheads="1"/>
          </p:cNvSpPr>
          <p:nvPr/>
        </p:nvSpPr>
        <p:spPr>
          <a:xfrm>
            <a:off x="753758" y="5167589"/>
            <a:ext cx="2743200" cy="14258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FontTx/>
              <a:buNone/>
            </a:pPr>
            <a:r>
              <a:rPr lang="en-US" sz="2000" b="1" dirty="0" smtClean="0"/>
              <a:t>Peixoto Lab members</a:t>
            </a:r>
          </a:p>
          <a:p>
            <a:pPr>
              <a:spcBef>
                <a:spcPct val="0"/>
              </a:spcBef>
              <a:buFontTx/>
              <a:buNone/>
            </a:pPr>
            <a:r>
              <a:rPr lang="en-US" sz="2000" dirty="0" smtClean="0"/>
              <a:t>Kristan Singletary</a:t>
            </a:r>
          </a:p>
          <a:p>
            <a:pPr>
              <a:spcBef>
                <a:spcPct val="0"/>
              </a:spcBef>
              <a:buFontTx/>
              <a:buNone/>
            </a:pPr>
            <a:r>
              <a:rPr lang="en-US" sz="2000" dirty="0" smtClean="0"/>
              <a:t>Taylor Wintler</a:t>
            </a:r>
          </a:p>
          <a:p>
            <a:pPr>
              <a:spcBef>
                <a:spcPct val="0"/>
              </a:spcBef>
              <a:buFontTx/>
              <a:buNone/>
            </a:pPr>
            <a:r>
              <a:rPr lang="en-US" sz="2000" dirty="0" smtClean="0"/>
              <a:t>John Koberstein</a:t>
            </a:r>
          </a:p>
        </p:txBody>
      </p:sp>
      <p:sp>
        <p:nvSpPr>
          <p:cNvPr id="14338" name="Rectangle 3"/>
          <p:cNvSpPr>
            <a:spLocks noGrp="1" noChangeArrowheads="1"/>
          </p:cNvSpPr>
          <p:nvPr>
            <p:ph type="title"/>
          </p:nvPr>
        </p:nvSpPr>
        <p:spPr>
          <a:xfrm>
            <a:off x="-238133" y="-305397"/>
            <a:ext cx="2946194" cy="1143000"/>
          </a:xfrm>
        </p:spPr>
        <p:txBody>
          <a:bodyPr>
            <a:normAutofit/>
          </a:bodyPr>
          <a:lstStyle/>
          <a:p>
            <a:r>
              <a:rPr lang="en-US" sz="3600" b="1" dirty="0" smtClean="0">
                <a:solidFill>
                  <a:srgbClr val="C0504D"/>
                </a:solidFill>
              </a:rPr>
              <a:t>Thanks!</a:t>
            </a:r>
            <a:endParaRPr lang="en-US" b="1" dirty="0" smtClean="0">
              <a:solidFill>
                <a:srgbClr val="C0504D"/>
              </a:solidFill>
            </a:endParaRPr>
          </a:p>
        </p:txBody>
      </p:sp>
      <p:pic>
        <p:nvPicPr>
          <p:cNvPr id="4" name="Picture 3" descr="2016-05-12 12.05.49.jpg"/>
          <p:cNvPicPr>
            <a:picLocks noChangeAspect="1"/>
          </p:cNvPicPr>
          <p:nvPr/>
        </p:nvPicPr>
        <p:blipFill rotWithShape="1">
          <a:blip r:embed="rId3">
            <a:extLst>
              <a:ext uri="{28A0092B-C50C-407E-A947-70E740481C1C}">
                <a14:useLocalDpi xmlns:a14="http://schemas.microsoft.com/office/drawing/2010/main" val="0"/>
              </a:ext>
            </a:extLst>
          </a:blip>
          <a:srcRect l="13490" r="24151" b="56015"/>
          <a:stretch/>
        </p:blipFill>
        <p:spPr>
          <a:xfrm>
            <a:off x="3615670" y="3933413"/>
            <a:ext cx="5528330" cy="2924587"/>
          </a:xfrm>
          <a:prstGeom prst="rect">
            <a:avLst/>
          </a:prstGeom>
        </p:spPr>
      </p:pic>
      <p:grpSp>
        <p:nvGrpSpPr>
          <p:cNvPr id="2" name="Group 1"/>
          <p:cNvGrpSpPr/>
          <p:nvPr/>
        </p:nvGrpSpPr>
        <p:grpSpPr>
          <a:xfrm>
            <a:off x="5425411" y="80589"/>
            <a:ext cx="3656998" cy="3776293"/>
            <a:chOff x="5396284" y="3026518"/>
            <a:chExt cx="3656998" cy="3776293"/>
          </a:xfrm>
        </p:grpSpPr>
        <p:pic>
          <p:nvPicPr>
            <p:cNvPr id="3" name="Picture 2" descr="Lucia Peixoto Favorites-0010.jpg"/>
            <p:cNvPicPr>
              <a:picLocks noChangeAspect="1"/>
            </p:cNvPicPr>
            <p:nvPr/>
          </p:nvPicPr>
          <p:blipFill rotWithShape="1">
            <a:blip r:embed="rId4">
              <a:extLst>
                <a:ext uri="{28A0092B-C50C-407E-A947-70E740481C1C}">
                  <a14:useLocalDpi xmlns:a14="http://schemas.microsoft.com/office/drawing/2010/main" val="0"/>
                </a:ext>
              </a:extLst>
            </a:blip>
            <a:srcRect t="11713" b="19457"/>
            <a:stretch/>
          </p:blipFill>
          <p:spPr>
            <a:xfrm>
              <a:off x="5396284" y="3026518"/>
              <a:ext cx="3656998" cy="3776293"/>
            </a:xfrm>
            <a:prstGeom prst="rect">
              <a:avLst/>
            </a:prstGeom>
          </p:spPr>
        </p:pic>
        <p:sp>
          <p:nvSpPr>
            <p:cNvPr id="6" name="TextBox 5"/>
            <p:cNvSpPr txBox="1"/>
            <p:nvPr/>
          </p:nvSpPr>
          <p:spPr>
            <a:xfrm>
              <a:off x="5590441" y="3152582"/>
              <a:ext cx="2233909" cy="646331"/>
            </a:xfrm>
            <a:prstGeom prst="rect">
              <a:avLst/>
            </a:prstGeom>
            <a:noFill/>
          </p:spPr>
          <p:txBody>
            <a:bodyPr wrap="square" rtlCol="0">
              <a:spAutoFit/>
            </a:bodyPr>
            <a:lstStyle/>
            <a:p>
              <a:r>
                <a:rPr lang="en-US" dirty="0" smtClean="0"/>
                <a:t>To my wonderful family!</a:t>
              </a:r>
              <a:endParaRPr lang="en-US" dirty="0"/>
            </a:p>
          </p:txBody>
        </p:sp>
      </p:grpSp>
    </p:spTree>
    <p:extLst>
      <p:ext uri="{BB962C8B-B14F-4D97-AF65-F5344CB8AC3E}">
        <p14:creationId xmlns:p14="http://schemas.microsoft.com/office/powerpoint/2010/main" val="10744547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6-16 at 1.54.02 PM.png"/>
          <p:cNvPicPr>
            <a:picLocks noChangeAspect="1"/>
          </p:cNvPicPr>
          <p:nvPr/>
        </p:nvPicPr>
        <p:blipFill rotWithShape="1">
          <a:blip r:embed="rId2">
            <a:extLst>
              <a:ext uri="{28A0092B-C50C-407E-A947-70E740481C1C}">
                <a14:useLocalDpi xmlns:a14="http://schemas.microsoft.com/office/drawing/2010/main" val="0"/>
              </a:ext>
            </a:extLst>
          </a:blip>
          <a:srcRect l="31491" t="10471" r="21822" b="55921"/>
          <a:stretch/>
        </p:blipFill>
        <p:spPr>
          <a:xfrm>
            <a:off x="0" y="728738"/>
            <a:ext cx="9032866" cy="3657600"/>
          </a:xfrm>
          <a:prstGeom prst="rect">
            <a:avLst/>
          </a:prstGeom>
        </p:spPr>
      </p:pic>
      <p:sp>
        <p:nvSpPr>
          <p:cNvPr id="8" name="Rectangle 3"/>
          <p:cNvSpPr>
            <a:spLocks noGrp="1" noChangeArrowheads="1"/>
          </p:cNvSpPr>
          <p:nvPr>
            <p:ph type="title"/>
          </p:nvPr>
        </p:nvSpPr>
        <p:spPr>
          <a:xfrm>
            <a:off x="-238134" y="-229948"/>
            <a:ext cx="7908563" cy="1143000"/>
          </a:xfrm>
        </p:spPr>
        <p:txBody>
          <a:bodyPr>
            <a:normAutofit fontScale="90000"/>
          </a:bodyPr>
          <a:lstStyle/>
          <a:p>
            <a:r>
              <a:rPr lang="en-US" sz="3600" b="1" dirty="0" smtClean="0">
                <a:solidFill>
                  <a:srgbClr val="C0504D"/>
                </a:solidFill>
              </a:rPr>
              <a:t>When should I start applying for funding?</a:t>
            </a:r>
            <a:endParaRPr lang="en-US" b="1" dirty="0" smtClean="0">
              <a:solidFill>
                <a:srgbClr val="C0504D"/>
              </a:solidFill>
            </a:endParaRPr>
          </a:p>
        </p:txBody>
      </p:sp>
      <p:grpSp>
        <p:nvGrpSpPr>
          <p:cNvPr id="12" name="Group 11"/>
          <p:cNvGrpSpPr/>
          <p:nvPr/>
        </p:nvGrpSpPr>
        <p:grpSpPr>
          <a:xfrm>
            <a:off x="1606834" y="4121689"/>
            <a:ext cx="6846802" cy="2175231"/>
            <a:chOff x="389808" y="4080534"/>
            <a:chExt cx="6846802" cy="2175231"/>
          </a:xfrm>
        </p:grpSpPr>
        <p:sp>
          <p:nvSpPr>
            <p:cNvPr id="9" name="Up Arrow 8"/>
            <p:cNvSpPr/>
            <p:nvPr/>
          </p:nvSpPr>
          <p:spPr>
            <a:xfrm>
              <a:off x="440107" y="4080534"/>
              <a:ext cx="333223" cy="57844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89808" y="4778437"/>
              <a:ext cx="6846802" cy="1477328"/>
            </a:xfrm>
            <a:prstGeom prst="rect">
              <a:avLst/>
            </a:prstGeom>
            <a:noFill/>
          </p:spPr>
          <p:txBody>
            <a:bodyPr wrap="square" rtlCol="0">
              <a:spAutoFit/>
            </a:bodyPr>
            <a:lstStyle/>
            <a:p>
              <a:r>
                <a:rPr lang="en-US" b="1" dirty="0" smtClean="0"/>
                <a:t>The earlier the better</a:t>
              </a:r>
            </a:p>
            <a:p>
              <a:pPr marL="285750" indent="-285750">
                <a:buFont typeface="Arial"/>
                <a:buChar char="•"/>
              </a:pPr>
              <a:r>
                <a:rPr lang="en-US" dirty="0" smtClean="0"/>
                <a:t>Convincing people (in writing) to fund you and your research is an acquired skill that gets better with practice</a:t>
              </a:r>
            </a:p>
            <a:p>
              <a:pPr marL="285750" indent="-285750">
                <a:buFont typeface="Arial"/>
                <a:buChar char="•"/>
              </a:pPr>
              <a:r>
                <a:rPr lang="en-US" dirty="0" smtClean="0"/>
                <a:t>At this career stage it is not expected, thus you should be careful it does not interfere with necessary training</a:t>
              </a:r>
              <a:endParaRPr lang="en-US" dirty="0"/>
            </a:p>
          </p:txBody>
        </p:sp>
      </p:grpSp>
      <p:grpSp>
        <p:nvGrpSpPr>
          <p:cNvPr id="13" name="Group 12"/>
          <p:cNvGrpSpPr/>
          <p:nvPr/>
        </p:nvGrpSpPr>
        <p:grpSpPr>
          <a:xfrm>
            <a:off x="1854735" y="4080534"/>
            <a:ext cx="6846802" cy="2175231"/>
            <a:chOff x="-691597" y="4080534"/>
            <a:chExt cx="6846802" cy="2175231"/>
          </a:xfrm>
        </p:grpSpPr>
        <p:sp>
          <p:nvSpPr>
            <p:cNvPr id="14" name="Up Arrow 13"/>
            <p:cNvSpPr/>
            <p:nvPr/>
          </p:nvSpPr>
          <p:spPr>
            <a:xfrm>
              <a:off x="773330" y="4080534"/>
              <a:ext cx="333223" cy="57844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91597" y="4778437"/>
              <a:ext cx="6846802" cy="1477328"/>
            </a:xfrm>
            <a:prstGeom prst="rect">
              <a:avLst/>
            </a:prstGeom>
            <a:noFill/>
          </p:spPr>
          <p:txBody>
            <a:bodyPr wrap="square" rtlCol="0">
              <a:spAutoFit/>
            </a:bodyPr>
            <a:lstStyle/>
            <a:p>
              <a:r>
                <a:rPr lang="en-US" b="1" dirty="0" smtClean="0"/>
                <a:t>Probably the right time to start</a:t>
              </a:r>
              <a:endParaRPr lang="en-US" dirty="0"/>
            </a:p>
            <a:p>
              <a:pPr marL="285750" indent="-285750">
                <a:buFont typeface="Arial"/>
                <a:buChar char="•"/>
              </a:pPr>
              <a:r>
                <a:rPr lang="en-US" dirty="0" smtClean="0"/>
                <a:t>You have learned how to do science and communicate the results (write papers, give talks)</a:t>
              </a:r>
            </a:p>
            <a:p>
              <a:pPr marL="285750" indent="-285750">
                <a:buFont typeface="Arial"/>
                <a:buChar char="•"/>
              </a:pPr>
              <a:r>
                <a:rPr lang="en-US" dirty="0" smtClean="0"/>
                <a:t>You likely do not depend on the funding-&gt; you can afford to fail </a:t>
              </a:r>
            </a:p>
            <a:p>
              <a:pPr marL="285750" indent="-285750">
                <a:buFont typeface="Arial"/>
                <a:buChar char="•"/>
              </a:pPr>
              <a:r>
                <a:rPr lang="en-US" dirty="0" smtClean="0"/>
                <a:t>If you succeed, you will have a stronger CV going forward</a:t>
              </a:r>
            </a:p>
          </p:txBody>
        </p:sp>
      </p:grpSp>
      <p:grpSp>
        <p:nvGrpSpPr>
          <p:cNvPr id="19" name="Group 18"/>
          <p:cNvGrpSpPr/>
          <p:nvPr/>
        </p:nvGrpSpPr>
        <p:grpSpPr>
          <a:xfrm>
            <a:off x="3273427" y="4080534"/>
            <a:ext cx="5605655" cy="2175231"/>
            <a:chOff x="-1231379" y="4080534"/>
            <a:chExt cx="5605655" cy="2175231"/>
          </a:xfrm>
        </p:grpSpPr>
        <p:sp>
          <p:nvSpPr>
            <p:cNvPr id="20" name="Up Arrow 19"/>
            <p:cNvSpPr/>
            <p:nvPr/>
          </p:nvSpPr>
          <p:spPr>
            <a:xfrm>
              <a:off x="773330" y="4080534"/>
              <a:ext cx="333223" cy="57844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1231379" y="4778437"/>
              <a:ext cx="5605655" cy="1477328"/>
            </a:xfrm>
            <a:prstGeom prst="rect">
              <a:avLst/>
            </a:prstGeom>
            <a:noFill/>
          </p:spPr>
          <p:txBody>
            <a:bodyPr wrap="square" rtlCol="0">
              <a:spAutoFit/>
            </a:bodyPr>
            <a:lstStyle/>
            <a:p>
              <a:r>
                <a:rPr lang="en-US" b="1" dirty="0" smtClean="0"/>
                <a:t>You probably should have started earlier</a:t>
              </a:r>
              <a:endParaRPr lang="en-US" dirty="0"/>
            </a:p>
            <a:p>
              <a:pPr marL="285750" indent="-285750">
                <a:buFont typeface="Arial"/>
                <a:buChar char="•"/>
              </a:pPr>
              <a:r>
                <a:rPr lang="en-US" dirty="0" smtClean="0"/>
                <a:t>You have a limited time to obtain independent funding-&gt; you cannot afford to fail too many times</a:t>
              </a:r>
            </a:p>
            <a:p>
              <a:pPr marL="285750" indent="-285750">
                <a:buFont typeface="Arial"/>
                <a:buChar char="•"/>
              </a:pPr>
              <a:r>
                <a:rPr lang="en-US" dirty="0" smtClean="0"/>
                <a:t>Those that have will be more competitive in the job market</a:t>
              </a:r>
            </a:p>
          </p:txBody>
        </p:sp>
      </p:grpSp>
    </p:spTree>
    <p:extLst>
      <p:ext uri="{BB962C8B-B14F-4D97-AF65-F5344CB8AC3E}">
        <p14:creationId xmlns:p14="http://schemas.microsoft.com/office/powerpoint/2010/main" val="1640219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6-16 at 1.54.02 PM.png"/>
          <p:cNvPicPr>
            <a:picLocks noChangeAspect="1"/>
          </p:cNvPicPr>
          <p:nvPr/>
        </p:nvPicPr>
        <p:blipFill rotWithShape="1">
          <a:blip r:embed="rId3">
            <a:extLst>
              <a:ext uri="{28A0092B-C50C-407E-A947-70E740481C1C}">
                <a14:useLocalDpi xmlns:a14="http://schemas.microsoft.com/office/drawing/2010/main" val="0"/>
              </a:ext>
            </a:extLst>
          </a:blip>
          <a:srcRect l="31491" t="29276" r="21822" b="55920"/>
          <a:stretch/>
        </p:blipFill>
        <p:spPr>
          <a:xfrm>
            <a:off x="0" y="1569895"/>
            <a:ext cx="9032866" cy="1611092"/>
          </a:xfrm>
          <a:prstGeom prst="rect">
            <a:avLst/>
          </a:prstGeom>
        </p:spPr>
      </p:pic>
      <p:sp>
        <p:nvSpPr>
          <p:cNvPr id="5" name="Rectangle 3"/>
          <p:cNvSpPr>
            <a:spLocks noGrp="1" noChangeArrowheads="1"/>
          </p:cNvSpPr>
          <p:nvPr>
            <p:ph type="title"/>
          </p:nvPr>
        </p:nvSpPr>
        <p:spPr>
          <a:xfrm>
            <a:off x="179307" y="-141751"/>
            <a:ext cx="7908563" cy="1143000"/>
          </a:xfrm>
        </p:spPr>
        <p:txBody>
          <a:bodyPr>
            <a:normAutofit/>
          </a:bodyPr>
          <a:lstStyle/>
          <a:p>
            <a:r>
              <a:rPr lang="en-US" sz="3600" b="1" dirty="0" smtClean="0">
                <a:solidFill>
                  <a:srgbClr val="C0504D"/>
                </a:solidFill>
              </a:rPr>
              <a:t>Mentored/Career Development awards</a:t>
            </a:r>
            <a:endParaRPr lang="en-US" b="1" dirty="0" smtClean="0">
              <a:solidFill>
                <a:srgbClr val="C0504D"/>
              </a:solidFill>
            </a:endParaRPr>
          </a:p>
        </p:txBody>
      </p:sp>
      <p:grpSp>
        <p:nvGrpSpPr>
          <p:cNvPr id="11" name="Group 10"/>
          <p:cNvGrpSpPr/>
          <p:nvPr/>
        </p:nvGrpSpPr>
        <p:grpSpPr>
          <a:xfrm>
            <a:off x="1768792" y="1199233"/>
            <a:ext cx="5791714" cy="2372368"/>
            <a:chOff x="1909888" y="1199233"/>
            <a:chExt cx="5791714" cy="2372368"/>
          </a:xfrm>
        </p:grpSpPr>
        <p:sp>
          <p:nvSpPr>
            <p:cNvPr id="7" name="Rectangle 6"/>
            <p:cNvSpPr/>
            <p:nvPr/>
          </p:nvSpPr>
          <p:spPr>
            <a:xfrm>
              <a:off x="6319933" y="1199234"/>
              <a:ext cx="1381669" cy="2372367"/>
            </a:xfrm>
            <a:prstGeom prst="rect">
              <a:avLst/>
            </a:prstGeom>
            <a:gradFill flip="none" rotWithShape="1">
              <a:gsLst>
                <a:gs pos="0">
                  <a:schemeClr val="accent1">
                    <a:tint val="100000"/>
                    <a:shade val="100000"/>
                    <a:satMod val="130000"/>
                    <a:alpha val="70000"/>
                  </a:schemeClr>
                </a:gs>
                <a:gs pos="100000">
                  <a:schemeClr val="accent1">
                    <a:tint val="50000"/>
                    <a:shade val="100000"/>
                    <a:satMod val="350000"/>
                    <a:alpha val="70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9888" y="1199235"/>
              <a:ext cx="1381669" cy="2372366"/>
            </a:xfrm>
            <a:prstGeom prst="rect">
              <a:avLst/>
            </a:prstGeom>
            <a:gradFill flip="none" rotWithShape="1">
              <a:gsLst>
                <a:gs pos="0">
                  <a:schemeClr val="accent1">
                    <a:tint val="100000"/>
                    <a:shade val="100000"/>
                    <a:satMod val="130000"/>
                    <a:alpha val="70000"/>
                  </a:schemeClr>
                </a:gs>
                <a:gs pos="100000">
                  <a:schemeClr val="accent1">
                    <a:tint val="50000"/>
                    <a:shade val="100000"/>
                    <a:satMod val="350000"/>
                    <a:alpha val="70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16200000">
              <a:off x="4444023" y="46767"/>
              <a:ext cx="723444" cy="3028376"/>
            </a:xfrm>
            <a:prstGeom prst="rect">
              <a:avLst/>
            </a:prstGeom>
            <a:gradFill flip="none" rotWithShape="1">
              <a:gsLst>
                <a:gs pos="0">
                  <a:schemeClr val="accent1">
                    <a:tint val="100000"/>
                    <a:shade val="100000"/>
                    <a:satMod val="130000"/>
                    <a:alpha val="70000"/>
                  </a:schemeClr>
                </a:gs>
                <a:gs pos="100000">
                  <a:schemeClr val="accent1">
                    <a:tint val="50000"/>
                    <a:shade val="100000"/>
                    <a:satMod val="350000"/>
                    <a:alpha val="70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rot="16200000">
              <a:off x="4444023" y="1695689"/>
              <a:ext cx="723444" cy="3028376"/>
            </a:xfrm>
            <a:prstGeom prst="rect">
              <a:avLst/>
            </a:prstGeom>
            <a:gradFill flip="none" rotWithShape="1">
              <a:gsLst>
                <a:gs pos="0">
                  <a:schemeClr val="accent1">
                    <a:tint val="100000"/>
                    <a:shade val="100000"/>
                    <a:satMod val="130000"/>
                    <a:alpha val="70000"/>
                  </a:schemeClr>
                </a:gs>
                <a:gs pos="100000">
                  <a:schemeClr val="accent1">
                    <a:tint val="50000"/>
                    <a:shade val="100000"/>
                    <a:satMod val="350000"/>
                    <a:alpha val="70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a:off x="1698691" y="4997792"/>
            <a:ext cx="5644264" cy="584776"/>
          </a:xfrm>
          <a:prstGeom prst="rect">
            <a:avLst/>
          </a:prstGeom>
          <a:noFill/>
        </p:spPr>
        <p:txBody>
          <a:bodyPr wrap="square" rtlCol="0">
            <a:spAutoFit/>
          </a:bodyPr>
          <a:lstStyle/>
          <a:p>
            <a:r>
              <a:rPr lang="en-US" sz="3200" b="1" dirty="0" smtClean="0"/>
              <a:t>THE MAN – THE FAN –THE PLAN</a:t>
            </a:r>
            <a:endParaRPr lang="en-US" sz="3200" b="1" dirty="0"/>
          </a:p>
        </p:txBody>
      </p:sp>
      <p:sp>
        <p:nvSpPr>
          <p:cNvPr id="13" name="TextBox 12"/>
          <p:cNvSpPr txBox="1"/>
          <p:nvPr/>
        </p:nvSpPr>
        <p:spPr>
          <a:xfrm>
            <a:off x="676137" y="3900869"/>
            <a:ext cx="7819656" cy="830997"/>
          </a:xfrm>
          <a:prstGeom prst="rect">
            <a:avLst/>
          </a:prstGeom>
          <a:noFill/>
        </p:spPr>
        <p:txBody>
          <a:bodyPr wrap="square" rtlCol="0">
            <a:spAutoFit/>
          </a:bodyPr>
          <a:lstStyle/>
          <a:p>
            <a:r>
              <a:rPr lang="en-US" sz="2400" dirty="0" smtClean="0">
                <a:solidFill>
                  <a:srgbClr val="FF0000"/>
                </a:solidFill>
              </a:rPr>
              <a:t>You</a:t>
            </a:r>
            <a:r>
              <a:rPr lang="en-US" sz="2400" dirty="0" smtClean="0"/>
              <a:t> and your </a:t>
            </a:r>
            <a:r>
              <a:rPr lang="en-US" sz="2400" dirty="0" smtClean="0">
                <a:solidFill>
                  <a:srgbClr val="FF0000"/>
                </a:solidFill>
              </a:rPr>
              <a:t>potential</a:t>
            </a:r>
            <a:r>
              <a:rPr lang="en-US" sz="2400" dirty="0" smtClean="0"/>
              <a:t> to be successful are as important as the </a:t>
            </a:r>
            <a:r>
              <a:rPr lang="en-US" sz="2400" dirty="0" smtClean="0">
                <a:solidFill>
                  <a:srgbClr val="FF0000"/>
                </a:solidFill>
              </a:rPr>
              <a:t>research you propose</a:t>
            </a:r>
            <a:endParaRPr lang="en-US" sz="2400" dirty="0">
              <a:solidFill>
                <a:srgbClr val="FF0000"/>
              </a:solidFill>
            </a:endParaRPr>
          </a:p>
        </p:txBody>
      </p:sp>
      <p:sp>
        <p:nvSpPr>
          <p:cNvPr id="2" name="TextBox 1"/>
          <p:cNvSpPr txBox="1"/>
          <p:nvPr/>
        </p:nvSpPr>
        <p:spPr>
          <a:xfrm>
            <a:off x="919027" y="5756348"/>
            <a:ext cx="4584761" cy="369332"/>
          </a:xfrm>
          <a:prstGeom prst="rect">
            <a:avLst/>
          </a:prstGeom>
          <a:noFill/>
        </p:spPr>
        <p:txBody>
          <a:bodyPr wrap="square" rtlCol="0">
            <a:spAutoFit/>
          </a:bodyPr>
          <a:lstStyle/>
          <a:p>
            <a:r>
              <a:rPr lang="en-US" dirty="0" smtClean="0"/>
              <a:t>Not going to talk about the research plan</a:t>
            </a:r>
            <a:endParaRPr lang="en-US" dirty="0"/>
          </a:p>
        </p:txBody>
      </p:sp>
    </p:spTree>
    <p:extLst>
      <p:ext uri="{BB962C8B-B14F-4D97-AF65-F5344CB8AC3E}">
        <p14:creationId xmlns:p14="http://schemas.microsoft.com/office/powerpoint/2010/main" val="611211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44" y="-202055"/>
            <a:ext cx="7938641" cy="1143000"/>
          </a:xfrm>
        </p:spPr>
        <p:txBody>
          <a:bodyPr>
            <a:noAutofit/>
          </a:bodyPr>
          <a:lstStyle/>
          <a:p>
            <a:r>
              <a:rPr lang="en-US" sz="3600" b="1" dirty="0" smtClean="0">
                <a:solidFill>
                  <a:srgbClr val="C0504D"/>
                </a:solidFill>
              </a:rPr>
              <a:t>What determines potential, part I</a:t>
            </a:r>
            <a:endParaRPr lang="en-US" sz="3600" b="1" dirty="0">
              <a:solidFill>
                <a:srgbClr val="C0504D"/>
              </a:solidFill>
            </a:endParaRPr>
          </a:p>
        </p:txBody>
      </p:sp>
      <p:sp>
        <p:nvSpPr>
          <p:cNvPr id="3" name="Content Placeholder 2"/>
          <p:cNvSpPr>
            <a:spLocks noGrp="1"/>
          </p:cNvSpPr>
          <p:nvPr>
            <p:ph idx="1"/>
          </p:nvPr>
        </p:nvSpPr>
        <p:spPr>
          <a:xfrm>
            <a:off x="257045" y="940944"/>
            <a:ext cx="8679051" cy="5514533"/>
          </a:xfrm>
        </p:spPr>
        <p:txBody>
          <a:bodyPr>
            <a:normAutofit fontScale="92500" lnSpcReduction="10000"/>
          </a:bodyPr>
          <a:lstStyle/>
          <a:p>
            <a:pPr marL="0" indent="0">
              <a:buNone/>
            </a:pPr>
            <a:r>
              <a:rPr lang="en-US" b="1" u="sng" dirty="0" smtClean="0"/>
              <a:t>The man </a:t>
            </a:r>
            <a:r>
              <a:rPr lang="en-US" dirty="0" smtClean="0"/>
              <a:t>: </a:t>
            </a:r>
            <a:r>
              <a:rPr lang="en-US" sz="3900" dirty="0" smtClean="0"/>
              <a:t>YOU</a:t>
            </a:r>
            <a:endParaRPr lang="en-US" sz="3900" b="1" dirty="0" smtClean="0">
              <a:solidFill>
                <a:srgbClr val="C0504D"/>
              </a:solidFill>
            </a:endParaRPr>
          </a:p>
          <a:p>
            <a:pPr lvl="1">
              <a:buFont typeface="Wingdings" charset="2"/>
              <a:buChar char="²"/>
            </a:pPr>
            <a:r>
              <a:rPr lang="en-US" b="1" dirty="0" smtClean="0">
                <a:solidFill>
                  <a:srgbClr val="C0504D"/>
                </a:solidFill>
              </a:rPr>
              <a:t>YOUR CV -&gt; actively build achievement</a:t>
            </a:r>
            <a:r>
              <a:rPr lang="en-US" dirty="0" smtClean="0"/>
              <a:t> </a:t>
            </a:r>
          </a:p>
          <a:p>
            <a:pPr lvl="2">
              <a:buFont typeface="Wingdings" charset="2"/>
              <a:buChar char="²"/>
            </a:pPr>
            <a:r>
              <a:rPr lang="en-US" dirty="0" smtClean="0"/>
              <a:t>abstracts and peer reviewed publications </a:t>
            </a:r>
          </a:p>
          <a:p>
            <a:pPr lvl="2">
              <a:buFont typeface="Wingdings" charset="2"/>
              <a:buChar char="²"/>
            </a:pPr>
            <a:r>
              <a:rPr lang="en-US" dirty="0" smtClean="0"/>
              <a:t>Success in merit-based applications: fellowships and grants </a:t>
            </a:r>
          </a:p>
          <a:p>
            <a:pPr lvl="2">
              <a:buFont typeface="Wingdings" charset="2"/>
              <a:buChar char="²"/>
            </a:pPr>
            <a:r>
              <a:rPr lang="en-US" dirty="0" smtClean="0"/>
              <a:t>Performance relative to your peers: honors, awards</a:t>
            </a:r>
          </a:p>
          <a:p>
            <a:pPr lvl="2">
              <a:buFont typeface="Wingdings" charset="2"/>
              <a:buChar char="²"/>
            </a:pPr>
            <a:r>
              <a:rPr lang="en-US" dirty="0" smtClean="0"/>
              <a:t>Learn how to write a compelling CV</a:t>
            </a:r>
          </a:p>
          <a:p>
            <a:pPr marL="914400" lvl="2" indent="0">
              <a:buNone/>
            </a:pPr>
            <a:r>
              <a:rPr lang="en-US" dirty="0" smtClean="0"/>
              <a:t> </a:t>
            </a:r>
          </a:p>
          <a:p>
            <a:pPr lvl="1">
              <a:buFont typeface="Wingdings" charset="2"/>
              <a:buChar char="²"/>
            </a:pPr>
            <a:r>
              <a:rPr lang="en-US" dirty="0" smtClean="0"/>
              <a:t>Your vision: A </a:t>
            </a:r>
            <a:r>
              <a:rPr lang="en-US" dirty="0"/>
              <a:t>clear connection between </a:t>
            </a:r>
            <a:r>
              <a:rPr lang="en-US" dirty="0" smtClean="0"/>
              <a:t>your research and a </a:t>
            </a:r>
            <a:r>
              <a:rPr lang="en-US" dirty="0"/>
              <a:t>future career goal -&gt; </a:t>
            </a:r>
            <a:r>
              <a:rPr lang="en-US" dirty="0" smtClean="0">
                <a:solidFill>
                  <a:srgbClr val="C0504D"/>
                </a:solidFill>
              </a:rPr>
              <a:t>candidate </a:t>
            </a:r>
            <a:r>
              <a:rPr lang="en-US" dirty="0">
                <a:solidFill>
                  <a:srgbClr val="C0504D"/>
                </a:solidFill>
              </a:rPr>
              <a:t>statement, career </a:t>
            </a:r>
            <a:r>
              <a:rPr lang="en-US" dirty="0" smtClean="0">
                <a:solidFill>
                  <a:srgbClr val="C0504D"/>
                </a:solidFill>
              </a:rPr>
              <a:t>background, CV. </a:t>
            </a:r>
          </a:p>
          <a:p>
            <a:pPr lvl="1">
              <a:buFont typeface="Wingdings" charset="2"/>
              <a:buChar char="²"/>
            </a:pPr>
            <a:r>
              <a:rPr lang="en-US" dirty="0" smtClean="0">
                <a:solidFill>
                  <a:srgbClr val="000000"/>
                </a:solidFill>
              </a:rPr>
              <a:t>Your strategy: A clear outline of how to achieve your goals and a long-term plan -&gt; </a:t>
            </a:r>
            <a:r>
              <a:rPr lang="en-US" dirty="0" smtClean="0">
                <a:solidFill>
                  <a:srgbClr val="C0504D"/>
                </a:solidFill>
              </a:rPr>
              <a:t>IDP</a:t>
            </a:r>
            <a:r>
              <a:rPr lang="en-US" dirty="0">
                <a:solidFill>
                  <a:srgbClr val="C0504D"/>
                </a:solidFill>
              </a:rPr>
              <a:t>/</a:t>
            </a:r>
            <a:r>
              <a:rPr lang="en-US" dirty="0" smtClean="0">
                <a:solidFill>
                  <a:srgbClr val="C0504D"/>
                </a:solidFill>
              </a:rPr>
              <a:t>training plan, goals for training and career</a:t>
            </a:r>
            <a:endParaRPr lang="en-US" dirty="0">
              <a:solidFill>
                <a:srgbClr val="C0504D"/>
              </a:solidFill>
            </a:endParaRPr>
          </a:p>
          <a:p>
            <a:pPr marL="457200" lvl="1" indent="0">
              <a:buNone/>
            </a:pPr>
            <a:endParaRPr lang="en-US" dirty="0" smtClean="0">
              <a:solidFill>
                <a:srgbClr val="000000"/>
              </a:solidFill>
            </a:endParaRPr>
          </a:p>
        </p:txBody>
      </p:sp>
    </p:spTree>
    <p:extLst>
      <p:ext uri="{BB962C8B-B14F-4D97-AF65-F5344CB8AC3E}">
        <p14:creationId xmlns:p14="http://schemas.microsoft.com/office/powerpoint/2010/main" val="16239847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504D"/>
                </a:solidFill>
              </a:rPr>
              <a:t>About your training plan/IDP</a:t>
            </a:r>
            <a:endParaRPr lang="en-US" b="1" dirty="0">
              <a:solidFill>
                <a:srgbClr val="C0504D"/>
              </a:solidFill>
            </a:endParaRPr>
          </a:p>
        </p:txBody>
      </p:sp>
      <p:sp>
        <p:nvSpPr>
          <p:cNvPr id="3" name="Content Placeholder 2"/>
          <p:cNvSpPr>
            <a:spLocks noGrp="1"/>
          </p:cNvSpPr>
          <p:nvPr>
            <p:ph idx="1"/>
          </p:nvPr>
        </p:nvSpPr>
        <p:spPr/>
        <p:txBody>
          <a:bodyPr>
            <a:normAutofit lnSpcReduction="10000"/>
          </a:bodyPr>
          <a:lstStyle/>
          <a:p>
            <a:r>
              <a:rPr lang="en-US" dirty="0" smtClean="0"/>
              <a:t>It can carry as much weight on your application as your research plan</a:t>
            </a:r>
          </a:p>
          <a:p>
            <a:r>
              <a:rPr lang="en-US" dirty="0" smtClean="0"/>
              <a:t>You likely know how to write about your research but may not know how to outline a training plan  -&gt; write your training plan first </a:t>
            </a:r>
          </a:p>
          <a:p>
            <a:r>
              <a:rPr lang="en-US" dirty="0" smtClean="0"/>
              <a:t>You need to be specific as to which activities it will include and how they will help you develop conceptual, technical and professional growth -&gt; avoid fluff</a:t>
            </a:r>
          </a:p>
          <a:p>
            <a:endParaRPr lang="en-US" dirty="0" smtClean="0"/>
          </a:p>
          <a:p>
            <a:endParaRPr lang="en-US" dirty="0"/>
          </a:p>
        </p:txBody>
      </p:sp>
    </p:spTree>
    <p:extLst>
      <p:ext uri="{BB962C8B-B14F-4D97-AF65-F5344CB8AC3E}">
        <p14:creationId xmlns:p14="http://schemas.microsoft.com/office/powerpoint/2010/main" val="377963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44" y="-202055"/>
            <a:ext cx="7938641" cy="1143000"/>
          </a:xfrm>
        </p:spPr>
        <p:txBody>
          <a:bodyPr>
            <a:noAutofit/>
          </a:bodyPr>
          <a:lstStyle/>
          <a:p>
            <a:r>
              <a:rPr lang="en-US" sz="3600" b="1" dirty="0" smtClean="0">
                <a:solidFill>
                  <a:srgbClr val="C0504D"/>
                </a:solidFill>
              </a:rPr>
              <a:t>What determines potential, part II</a:t>
            </a:r>
            <a:endParaRPr lang="en-US" sz="3600" b="1" dirty="0">
              <a:solidFill>
                <a:srgbClr val="C0504D"/>
              </a:solidFill>
            </a:endParaRPr>
          </a:p>
        </p:txBody>
      </p:sp>
      <p:sp>
        <p:nvSpPr>
          <p:cNvPr id="3" name="Content Placeholder 2"/>
          <p:cNvSpPr>
            <a:spLocks noGrp="1"/>
          </p:cNvSpPr>
          <p:nvPr>
            <p:ph idx="1"/>
          </p:nvPr>
        </p:nvSpPr>
        <p:spPr>
          <a:xfrm>
            <a:off x="257045" y="940944"/>
            <a:ext cx="8679051" cy="5514533"/>
          </a:xfrm>
        </p:spPr>
        <p:txBody>
          <a:bodyPr>
            <a:normAutofit fontScale="92500"/>
          </a:bodyPr>
          <a:lstStyle/>
          <a:p>
            <a:pPr marL="0" indent="0">
              <a:buNone/>
            </a:pPr>
            <a:r>
              <a:rPr lang="en-US" b="1" u="sng" dirty="0" smtClean="0"/>
              <a:t>The fan: </a:t>
            </a:r>
            <a:r>
              <a:rPr lang="en-US" dirty="0" smtClean="0"/>
              <a:t>Your mentors, references and your standing among peers</a:t>
            </a:r>
          </a:p>
          <a:p>
            <a:pPr lvl="1">
              <a:buFont typeface="Wingdings" charset="2"/>
              <a:buChar char=""/>
            </a:pPr>
            <a:r>
              <a:rPr lang="en-US" dirty="0" smtClean="0"/>
              <a:t> Think carefully about choosing an advisor. Look not only at their success at obtaining funding, but also at how successful they are at helping their trainees achieve their goals</a:t>
            </a:r>
          </a:p>
          <a:p>
            <a:pPr lvl="1">
              <a:buFont typeface="Wingdings" charset="2"/>
              <a:buChar char=""/>
            </a:pPr>
            <a:r>
              <a:rPr lang="en-US" dirty="0" smtClean="0"/>
              <a:t>Cultivate mentor and sponsor relationships outside your advisors-&gt; </a:t>
            </a:r>
            <a:r>
              <a:rPr lang="en-US" b="1" dirty="0" smtClean="0"/>
              <a:t>assemble a mentoring committee</a:t>
            </a:r>
          </a:p>
          <a:p>
            <a:pPr lvl="1">
              <a:buFont typeface="Wingdings" charset="2"/>
              <a:buChar char=""/>
            </a:pPr>
            <a:r>
              <a:rPr lang="en-US" dirty="0" smtClean="0"/>
              <a:t>Network: invited lectures, involvement in research societies </a:t>
            </a:r>
            <a:endParaRPr lang="en-US" dirty="0"/>
          </a:p>
          <a:p>
            <a:pPr lvl="1">
              <a:buFont typeface="Wingdings" charset="2"/>
              <a:buChar char=""/>
            </a:pPr>
            <a:r>
              <a:rPr lang="en-US" dirty="0" smtClean="0">
                <a:solidFill>
                  <a:srgbClr val="C0504D"/>
                </a:solidFill>
              </a:rPr>
              <a:t>Strong </a:t>
            </a:r>
            <a:r>
              <a:rPr lang="en-US" dirty="0">
                <a:solidFill>
                  <a:srgbClr val="C0504D"/>
                </a:solidFill>
              </a:rPr>
              <a:t>letters of </a:t>
            </a:r>
            <a:r>
              <a:rPr lang="en-US" dirty="0" smtClean="0">
                <a:solidFill>
                  <a:srgbClr val="C0504D"/>
                </a:solidFill>
              </a:rPr>
              <a:t>recommendation and support. </a:t>
            </a:r>
          </a:p>
          <a:p>
            <a:pPr marL="457200" lvl="1" indent="0">
              <a:buNone/>
            </a:pPr>
            <a:r>
              <a:rPr lang="en-US" dirty="0" smtClean="0"/>
              <a:t>Learn </a:t>
            </a:r>
            <a:r>
              <a:rPr lang="en-US" dirty="0"/>
              <a:t>how to write a good reference letter about yourself</a:t>
            </a:r>
            <a:endParaRPr lang="en-US" dirty="0" smtClean="0"/>
          </a:p>
        </p:txBody>
      </p:sp>
    </p:spTree>
    <p:extLst>
      <p:ext uri="{BB962C8B-B14F-4D97-AF65-F5344CB8AC3E}">
        <p14:creationId xmlns:p14="http://schemas.microsoft.com/office/powerpoint/2010/main" val="1621906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01" y="274638"/>
            <a:ext cx="8436299" cy="1143000"/>
          </a:xfrm>
        </p:spPr>
        <p:txBody>
          <a:bodyPr>
            <a:noAutofit/>
          </a:bodyPr>
          <a:lstStyle/>
          <a:p>
            <a:r>
              <a:rPr lang="en-US" sz="3600" b="1" dirty="0" smtClean="0">
                <a:solidFill>
                  <a:srgbClr val="C0504D"/>
                </a:solidFill>
              </a:rPr>
              <a:t>Strategies for grant and fellowship applications: </a:t>
            </a:r>
            <a:r>
              <a:rPr lang="en-US" sz="3600" b="1" dirty="0" err="1" smtClean="0">
                <a:solidFill>
                  <a:srgbClr val="C0504D"/>
                </a:solidFill>
              </a:rPr>
              <a:t>predoctoral</a:t>
            </a:r>
            <a:r>
              <a:rPr lang="en-US" sz="3600" b="1" dirty="0" smtClean="0">
                <a:solidFill>
                  <a:srgbClr val="C0504D"/>
                </a:solidFill>
              </a:rPr>
              <a:t> and early postdoc</a:t>
            </a:r>
            <a:endParaRPr lang="en-US" sz="3600" b="1" dirty="0">
              <a:solidFill>
                <a:srgbClr val="C0504D"/>
              </a:solidFill>
            </a:endParaRPr>
          </a:p>
        </p:txBody>
      </p:sp>
      <p:sp>
        <p:nvSpPr>
          <p:cNvPr id="3" name="Content Placeholder 2"/>
          <p:cNvSpPr>
            <a:spLocks noGrp="1"/>
          </p:cNvSpPr>
          <p:nvPr>
            <p:ph idx="1"/>
          </p:nvPr>
        </p:nvSpPr>
        <p:spPr/>
        <p:txBody>
          <a:bodyPr>
            <a:normAutofit fontScale="92500"/>
          </a:bodyPr>
          <a:lstStyle/>
          <a:p>
            <a:r>
              <a:rPr lang="en-US" dirty="0" smtClean="0"/>
              <a:t>It is good experience to help your PI write a grant. If funded it will likely support your research. But the result cannot be put in your CV. Limit how much of this you do.</a:t>
            </a:r>
          </a:p>
          <a:p>
            <a:r>
              <a:rPr lang="en-US" dirty="0" smtClean="0"/>
              <a:t>Focus on writing </a:t>
            </a:r>
            <a:r>
              <a:rPr lang="en-US" b="1" u="sng" dirty="0" smtClean="0"/>
              <a:t>individual</a:t>
            </a:r>
            <a:r>
              <a:rPr lang="en-US" dirty="0" smtClean="0"/>
              <a:t> fellowship applications, or any other form of merit-based application that you can list on your CV</a:t>
            </a:r>
          </a:p>
          <a:p>
            <a:r>
              <a:rPr lang="en-US" dirty="0" smtClean="0"/>
              <a:t>Do not accept a postdoc position unless your PI can guarantee some protected time (2- 3years)</a:t>
            </a:r>
            <a:endParaRPr lang="en-US" dirty="0"/>
          </a:p>
        </p:txBody>
      </p:sp>
    </p:spTree>
    <p:extLst>
      <p:ext uri="{BB962C8B-B14F-4D97-AF65-F5344CB8AC3E}">
        <p14:creationId xmlns:p14="http://schemas.microsoft.com/office/powerpoint/2010/main" val="3554824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C0504D"/>
                </a:solidFill>
              </a:rPr>
              <a:t>Examples of fellowship applications for the </a:t>
            </a:r>
            <a:r>
              <a:rPr lang="en-US" sz="3200" b="1" dirty="0" err="1" smtClean="0">
                <a:solidFill>
                  <a:srgbClr val="C0504D"/>
                </a:solidFill>
              </a:rPr>
              <a:t>predoctoral</a:t>
            </a:r>
            <a:r>
              <a:rPr lang="en-US" sz="3200" b="1" dirty="0" smtClean="0">
                <a:solidFill>
                  <a:srgbClr val="C0504D"/>
                </a:solidFill>
              </a:rPr>
              <a:t> and early postdoctoral stages</a:t>
            </a:r>
            <a:br>
              <a:rPr lang="en-US" sz="3200" b="1" dirty="0" smtClean="0">
                <a:solidFill>
                  <a:srgbClr val="C0504D"/>
                </a:solidFill>
              </a:rPr>
            </a:br>
            <a:endParaRPr lang="en-US" sz="3200" b="1" dirty="0">
              <a:solidFill>
                <a:srgbClr val="C0504D"/>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7978714"/>
              </p:ext>
            </p:extLst>
          </p:nvPr>
        </p:nvGraphicFramePr>
        <p:xfrm>
          <a:off x="457200" y="1600199"/>
          <a:ext cx="8229600" cy="4486821"/>
        </p:xfrm>
        <a:graphic>
          <a:graphicData uri="http://schemas.openxmlformats.org/drawingml/2006/table">
            <a:tbl>
              <a:tblPr firstRow="1" bandRow="1">
                <a:tableStyleId>{5C22544A-7EE6-4342-B048-85BDC9FD1C3A}</a:tableStyleId>
              </a:tblPr>
              <a:tblGrid>
                <a:gridCol w="4114800"/>
                <a:gridCol w="4114800"/>
              </a:tblGrid>
              <a:tr h="1099367">
                <a:tc>
                  <a:txBody>
                    <a:bodyPr/>
                    <a:lstStyle/>
                    <a:p>
                      <a:r>
                        <a:rPr lang="en-US" dirty="0" smtClean="0"/>
                        <a:t>Country/ Area</a:t>
                      </a:r>
                      <a:endParaRPr lang="en-US" dirty="0"/>
                    </a:p>
                  </a:txBody>
                  <a:tcPr/>
                </a:tc>
                <a:tc>
                  <a:txBody>
                    <a:bodyPr/>
                    <a:lstStyle/>
                    <a:p>
                      <a:r>
                        <a:rPr lang="en-US" dirty="0" smtClean="0"/>
                        <a:t>Funding agency and grant type</a:t>
                      </a:r>
                    </a:p>
                    <a:p>
                      <a:endParaRPr lang="en-US" dirty="0"/>
                    </a:p>
                  </a:txBody>
                  <a:tcPr/>
                </a:tc>
              </a:tr>
              <a:tr h="1099367">
                <a:tc>
                  <a:txBody>
                    <a:bodyPr/>
                    <a:lstStyle/>
                    <a:p>
                      <a:r>
                        <a:rPr lang="en-US" dirty="0" smtClean="0"/>
                        <a:t>United States</a:t>
                      </a:r>
                      <a:endParaRPr lang="en-US" dirty="0"/>
                    </a:p>
                  </a:txBody>
                  <a:tcPr/>
                </a:tc>
                <a:tc>
                  <a:txBody>
                    <a:bodyPr/>
                    <a:lstStyle/>
                    <a:p>
                      <a:r>
                        <a:rPr lang="en-US" dirty="0" smtClean="0"/>
                        <a:t>NIH:</a:t>
                      </a:r>
                      <a:r>
                        <a:rPr lang="en-US" baseline="0" dirty="0" smtClean="0"/>
                        <a:t> </a:t>
                      </a:r>
                      <a:r>
                        <a:rPr lang="en-US" baseline="0" dirty="0" err="1" smtClean="0"/>
                        <a:t>Fs</a:t>
                      </a:r>
                      <a:r>
                        <a:rPr lang="en-US" baseline="0" dirty="0" smtClean="0"/>
                        <a:t> (F31,F32) sometimes T32</a:t>
                      </a:r>
                    </a:p>
                    <a:p>
                      <a:r>
                        <a:rPr lang="en-US" baseline="0" dirty="0" smtClean="0"/>
                        <a:t>NSF: Doctoral dissertation and Postdoctoral Research fellowships</a:t>
                      </a:r>
                    </a:p>
                  </a:txBody>
                  <a:tcPr/>
                </a:tc>
              </a:tr>
              <a:tr h="1099367">
                <a:tc>
                  <a:txBody>
                    <a:bodyPr/>
                    <a:lstStyle/>
                    <a:p>
                      <a:r>
                        <a:rPr lang="en-US" dirty="0" smtClean="0"/>
                        <a:t>Europe</a:t>
                      </a:r>
                      <a:endParaRPr lang="en-US" dirty="0"/>
                    </a:p>
                  </a:txBody>
                  <a:tcPr/>
                </a:tc>
                <a:tc>
                  <a:txBody>
                    <a:bodyPr/>
                    <a:lstStyle/>
                    <a:p>
                      <a:r>
                        <a:rPr lang="en-US" dirty="0" smtClean="0"/>
                        <a:t>EU contest for young scientists</a:t>
                      </a:r>
                    </a:p>
                    <a:p>
                      <a:r>
                        <a:rPr lang="en-US" dirty="0" smtClean="0"/>
                        <a:t>Doctoral dissertation awards</a:t>
                      </a:r>
                      <a:endParaRPr lang="en-US" dirty="0"/>
                    </a:p>
                  </a:txBody>
                  <a:tcPr/>
                </a:tc>
              </a:tr>
              <a:tr h="1099367">
                <a:tc>
                  <a:txBody>
                    <a:bodyPr/>
                    <a:lstStyle/>
                    <a:p>
                      <a:r>
                        <a:rPr lang="en-US" dirty="0" smtClean="0"/>
                        <a:t>Private Foundations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Doctoral dissertation awards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AAAS fellowships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Damon Runyon</a:t>
                      </a:r>
                    </a:p>
                    <a:p>
                      <a:endParaRPr lang="en-US" dirty="0"/>
                    </a:p>
                  </a:txBody>
                  <a:tcPr/>
                </a:tc>
              </a:tr>
            </a:tbl>
          </a:graphicData>
        </a:graphic>
      </p:graphicFrame>
    </p:spTree>
    <p:extLst>
      <p:ext uri="{BB962C8B-B14F-4D97-AF65-F5344CB8AC3E}">
        <p14:creationId xmlns:p14="http://schemas.microsoft.com/office/powerpoint/2010/main" val="35609003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504D"/>
                </a:solidFill>
              </a:rPr>
              <a:t>Strategies for writing grant and fellowship applications later in your career</a:t>
            </a:r>
            <a:endParaRPr lang="en-US" sz="3600" b="1" dirty="0">
              <a:solidFill>
                <a:srgbClr val="C0504D"/>
              </a:solidFill>
            </a:endParaRPr>
          </a:p>
        </p:txBody>
      </p:sp>
      <p:sp>
        <p:nvSpPr>
          <p:cNvPr id="3" name="Content Placeholder 2"/>
          <p:cNvSpPr>
            <a:spLocks noGrp="1"/>
          </p:cNvSpPr>
          <p:nvPr>
            <p:ph idx="1"/>
          </p:nvPr>
        </p:nvSpPr>
        <p:spPr/>
        <p:txBody>
          <a:bodyPr>
            <a:normAutofit fontScale="92500" lnSpcReduction="10000"/>
          </a:bodyPr>
          <a:lstStyle/>
          <a:p>
            <a:r>
              <a:rPr lang="en-US" dirty="0" smtClean="0"/>
              <a:t>Mind your timeline. A lot of young scientist awards have a limit of when you can apply relative to your PhD or start of your lab. </a:t>
            </a:r>
            <a:r>
              <a:rPr lang="en-US" b="1" dirty="0" smtClean="0"/>
              <a:t>You cannot be a </a:t>
            </a:r>
            <a:r>
              <a:rPr lang="en-US" b="1" dirty="0" err="1" smtClean="0"/>
              <a:t>posdoc</a:t>
            </a:r>
            <a:r>
              <a:rPr lang="en-US" b="1" dirty="0" smtClean="0"/>
              <a:t> for too long. </a:t>
            </a:r>
          </a:p>
          <a:p>
            <a:r>
              <a:rPr lang="en-US" b="1" dirty="0" smtClean="0"/>
              <a:t>As a PI, take advantage of applications that honor early investigator status</a:t>
            </a:r>
          </a:p>
          <a:p>
            <a:r>
              <a:rPr lang="en-US" dirty="0" smtClean="0"/>
              <a:t>Look for limited/targeted submissions that fit both your profile and your future plans</a:t>
            </a:r>
          </a:p>
          <a:p>
            <a:r>
              <a:rPr lang="en-US" dirty="0" smtClean="0"/>
              <a:t>As a PI, </a:t>
            </a:r>
            <a:r>
              <a:rPr lang="en-US" dirty="0"/>
              <a:t>h</a:t>
            </a:r>
            <a:r>
              <a:rPr lang="en-US" dirty="0" smtClean="0"/>
              <a:t>elp trainees obtain their own career development awards</a:t>
            </a:r>
          </a:p>
          <a:p>
            <a:endParaRPr lang="en-US" dirty="0" smtClean="0"/>
          </a:p>
          <a:p>
            <a:endParaRPr lang="en-US" dirty="0" smtClean="0"/>
          </a:p>
        </p:txBody>
      </p:sp>
    </p:spTree>
    <p:extLst>
      <p:ext uri="{BB962C8B-B14F-4D97-AF65-F5344CB8AC3E}">
        <p14:creationId xmlns:p14="http://schemas.microsoft.com/office/powerpoint/2010/main" val="4090576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2800</TotalTime>
  <Words>1003</Words>
  <Application>Microsoft Macintosh PowerPoint</Application>
  <PresentationFormat>On-screen Show (4:3)</PresentationFormat>
  <Paragraphs>97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Outline of Funding opportunities for early career scientists by stage Workshop for Junior Investigators  ISMB 2016</vt:lpstr>
      <vt:lpstr>When should I start applying for funding?</vt:lpstr>
      <vt:lpstr>Mentored/Career Development awards</vt:lpstr>
      <vt:lpstr>What determines potential, part I</vt:lpstr>
      <vt:lpstr>About your training plan/IDP</vt:lpstr>
      <vt:lpstr>What determines potential, part II</vt:lpstr>
      <vt:lpstr>Strategies for grant and fellowship applications: predoctoral and early postdoc</vt:lpstr>
      <vt:lpstr>Examples of fellowship applications for the predoctoral and early postdoctoral stages </vt:lpstr>
      <vt:lpstr>Strategies for writing grant and fellowship applications later in your career</vt:lpstr>
      <vt:lpstr>Examples of fellowship applications for late postdoctoral and early PI stages </vt:lpstr>
      <vt:lpstr>Some useful career Development resources</vt:lpstr>
      <vt:lpstr>Thanks!</vt:lpstr>
    </vt:vector>
  </TitlesOfParts>
  <Company>Washington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data analysis affect power and reproducibility of genome-wide gene expression studies in complex datasets</dc:title>
  <dc:creator>Lucia Peixoto</dc:creator>
  <cp:lastModifiedBy>Lucia Peixoto</cp:lastModifiedBy>
  <cp:revision>71</cp:revision>
  <dcterms:created xsi:type="dcterms:W3CDTF">2016-06-16T20:32:44Z</dcterms:created>
  <dcterms:modified xsi:type="dcterms:W3CDTF">2016-08-01T22:53:59Z</dcterms:modified>
</cp:coreProperties>
</file>