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4591" r:id="rId2"/>
    <p:sldMasterId id="2147484579" r:id="rId3"/>
  </p:sldMasterIdLst>
  <p:notesMasterIdLst>
    <p:notesMasterId r:id="rId34"/>
  </p:notesMasterIdLst>
  <p:handoutMasterIdLst>
    <p:handoutMasterId r:id="rId35"/>
  </p:handoutMasterIdLst>
  <p:sldIdLst>
    <p:sldId id="442" r:id="rId4"/>
    <p:sldId id="534" r:id="rId5"/>
    <p:sldId id="561" r:id="rId6"/>
    <p:sldId id="562" r:id="rId7"/>
    <p:sldId id="547" r:id="rId8"/>
    <p:sldId id="537" r:id="rId9"/>
    <p:sldId id="539" r:id="rId10"/>
    <p:sldId id="549" r:id="rId11"/>
    <p:sldId id="540" r:id="rId12"/>
    <p:sldId id="541" r:id="rId13"/>
    <p:sldId id="571" r:id="rId14"/>
    <p:sldId id="548" r:id="rId15"/>
    <p:sldId id="551" r:id="rId16"/>
    <p:sldId id="544" r:id="rId17"/>
    <p:sldId id="545" r:id="rId18"/>
    <p:sldId id="552" r:id="rId19"/>
    <p:sldId id="567" r:id="rId20"/>
    <p:sldId id="553" r:id="rId21"/>
    <p:sldId id="563" r:id="rId22"/>
    <p:sldId id="564" r:id="rId23"/>
    <p:sldId id="565" r:id="rId24"/>
    <p:sldId id="566" r:id="rId25"/>
    <p:sldId id="554" r:id="rId26"/>
    <p:sldId id="568" r:id="rId27"/>
    <p:sldId id="555" r:id="rId28"/>
    <p:sldId id="558" r:id="rId29"/>
    <p:sldId id="559" r:id="rId30"/>
    <p:sldId id="557" r:id="rId31"/>
    <p:sldId id="556" r:id="rId32"/>
    <p:sldId id="570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hinakaran S" initials="DS" lastIdx="1" clrIdx="0">
    <p:extLst>
      <p:ext uri="{19B8F6BF-5375-455C-9EA6-DF929625EA0E}">
        <p15:presenceInfo xmlns:p15="http://schemas.microsoft.com/office/powerpoint/2012/main" userId="18d060d96b9144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99"/>
    <a:srgbClr val="AC0000"/>
    <a:srgbClr val="3366FF"/>
    <a:srgbClr val="B9077E"/>
    <a:srgbClr val="9C2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709" autoAdjust="0"/>
  </p:normalViewPr>
  <p:slideViewPr>
    <p:cSldViewPr>
      <p:cViewPr varScale="1">
        <p:scale>
          <a:sx n="98" d="100"/>
          <a:sy n="98" d="100"/>
        </p:scale>
        <p:origin x="955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62C520F-1AFF-4F01-AFA6-59FBDCB01050}" type="datetime3">
              <a:rPr lang="en-US" smtClean="0"/>
              <a:t>31 May 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IN" dirty="0"/>
              <a:t>1-10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41858EF-1881-4336-AB88-9472B4E482B1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546926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D134F93-9972-42F0-B3F6-A19EB5A84BDB}" type="datetime3">
              <a:rPr lang="en-US" smtClean="0"/>
              <a:t>31 May 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1-10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587D5A1-37CC-4B13-9F17-5059BEF349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732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87EF1A5-3709-40EA-BE14-4C5BBD05260F}" type="datetime3">
              <a:rPr lang="en-US" smtClean="0"/>
              <a:t>31 May 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1-10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C2CE43-D0C8-4463-9013-5E481916E1A4}" type="datetime3">
              <a:rPr lang="en-US" smtClean="0"/>
              <a:t>31 May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FD12003-CEA4-4E64-8065-F88F3497339A}" type="datetime3">
              <a:rPr lang="en-US" smtClean="0"/>
              <a:t>31 May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31-May-22</a:t>
            </a: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31-May-22</a:t>
            </a: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31-May-22</a:t>
            </a: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31-May-22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31-May-22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31-May-22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31-May-22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31-May-22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31-May-22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31-May-22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31-May-22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31-May-22</a:t>
            </a: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31-May-22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31-May-22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31-May-22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31-May-22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31-May-22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31-May-22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31-May-22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31-May-22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31-May-22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31-May-22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31-May-22</a:t>
            </a: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31-May-22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31-May-22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31-May-22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31-May-22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31-May-22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31-May-22</a:t>
            </a:r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31-May-22</a:t>
            </a:r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31-May-22</a:t>
            </a:r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31-May-22</a:t>
            </a:r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31-May-22</a:t>
            </a:r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31-May-22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31-May-22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5" r:id="rId1"/>
    <p:sldLayoutId id="2147484566" r:id="rId2"/>
    <p:sldLayoutId id="2147484567" r:id="rId3"/>
    <p:sldLayoutId id="2147484568" r:id="rId4"/>
    <p:sldLayoutId id="2147484569" r:id="rId5"/>
    <p:sldLayoutId id="2147484570" r:id="rId6"/>
    <p:sldLayoutId id="2147484571" r:id="rId7"/>
    <p:sldLayoutId id="2147484572" r:id="rId8"/>
    <p:sldLayoutId id="2147484575" r:id="rId9"/>
    <p:sldLayoutId id="2147484573" r:id="rId10"/>
    <p:sldLayoutId id="2147484574" r:id="rId11"/>
    <p:sldLayoutId id="2147484603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31-May-22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2" r:id="rId1"/>
    <p:sldLayoutId id="2147484593" r:id="rId2"/>
    <p:sldLayoutId id="2147484594" r:id="rId3"/>
    <p:sldLayoutId id="2147484595" r:id="rId4"/>
    <p:sldLayoutId id="2147484596" r:id="rId5"/>
    <p:sldLayoutId id="2147484597" r:id="rId6"/>
    <p:sldLayoutId id="2147484598" r:id="rId7"/>
    <p:sldLayoutId id="2147484599" r:id="rId8"/>
    <p:sldLayoutId id="2147484600" r:id="rId9"/>
    <p:sldLayoutId id="2147484601" r:id="rId10"/>
    <p:sldLayoutId id="2147484602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31-May-22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581" r:id="rId2"/>
    <p:sldLayoutId id="2147484582" r:id="rId3"/>
    <p:sldLayoutId id="2147484583" r:id="rId4"/>
    <p:sldLayoutId id="2147484584" r:id="rId5"/>
    <p:sldLayoutId id="2147484585" r:id="rId6"/>
    <p:sldLayoutId id="2147484586" r:id="rId7"/>
    <p:sldLayoutId id="2147484587" r:id="rId8"/>
    <p:sldLayoutId id="2147484588" r:id="rId9"/>
    <p:sldLayoutId id="2147484589" r:id="rId10"/>
    <p:sldLayoutId id="2147484590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team-6%20review%20table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team-6%20DFD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tile tx="0" ty="0" sx="100000" sy="8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klogo cop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" y="25400"/>
            <a:ext cx="1374249" cy="1066800"/>
          </a:xfrm>
          <a:prstGeom prst="rect">
            <a:avLst/>
          </a:prstGeom>
        </p:spPr>
      </p:pic>
      <p:pic>
        <p:nvPicPr>
          <p:cNvPr id="9" name="Picture 8" descr="kec2blackborder pn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000" y="4419600"/>
            <a:ext cx="1479013" cy="1841384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endParaRPr lang="en-US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31-May-22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subTitle" idx="4294967295"/>
          </p:nvPr>
        </p:nvSpPr>
        <p:spPr>
          <a:xfrm>
            <a:off x="1295400" y="1739900"/>
            <a:ext cx="8591166" cy="4953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DESIGNING WEBSITE TO E-CATERING SERVICE</a:t>
            </a:r>
            <a:endParaRPr lang="en-IN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4200" y="4267200"/>
            <a:ext cx="5638800" cy="3228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                               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Team Members</a:t>
            </a:r>
          </a:p>
          <a:p>
            <a:pPr algn="ctr"/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	 S.DHINAKARAN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	</a:t>
            </a:r>
            <a:r>
              <a:rPr lang="en-IN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(Reg. No: 19BCR013)</a:t>
            </a:r>
            <a:endParaRPr lang="en-IN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		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M.THAMBIRAJ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	</a:t>
            </a:r>
            <a:r>
              <a:rPr lang="en-IN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(Reg. No: 19BCR058)</a:t>
            </a:r>
            <a:endParaRPr lang="en-IN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                   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R.BALAJI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	</a:t>
            </a:r>
            <a:r>
              <a:rPr lang="en-IN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(Reg. No: 19BCR061)</a:t>
            </a:r>
            <a:endParaRPr lang="en-IN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pPr>
              <a:lnSpc>
                <a:spcPct val="150000"/>
              </a:lnSpc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29334" y="3200400"/>
            <a:ext cx="4038600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GUIDED BY:</a:t>
            </a:r>
            <a:r>
              <a:rPr lang="en-US" dirty="0"/>
              <a:t> 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Ms.S.MALATHY M.E.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05899" y="215418"/>
            <a:ext cx="1277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Team no:06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19150"/>
          </a:xfrm>
        </p:spPr>
        <p:txBody>
          <a:bodyPr/>
          <a:lstStyle/>
          <a:p>
            <a:r>
              <a:rPr lang="en-US" dirty="0"/>
              <a:t>  System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18862"/>
            <a:ext cx="7924800" cy="5257800"/>
          </a:xfrm>
        </p:spPr>
        <p:txBody>
          <a:bodyPr/>
          <a:lstStyle/>
          <a:p>
            <a:pPr algn="just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</a:rPr>
              <a:t>This section gives the details and specification of the hardware and software on which the system is expected to work. </a:t>
            </a:r>
            <a:endParaRPr lang="en-IN" sz="1600" dirty="0">
              <a:effectLst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31-May-22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9B1246-74A7-426D-99E4-FB01E9A0F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971127"/>
              </p:ext>
            </p:extLst>
          </p:nvPr>
        </p:nvGraphicFramePr>
        <p:xfrm>
          <a:off x="2286000" y="3596410"/>
          <a:ext cx="4372610" cy="2370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6305">
                  <a:extLst>
                    <a:ext uri="{9D8B030D-6E8A-4147-A177-3AD203B41FA5}">
                      <a16:colId xmlns:a16="http://schemas.microsoft.com/office/drawing/2014/main" val="1016607513"/>
                    </a:ext>
                  </a:extLst>
                </a:gridCol>
                <a:gridCol w="2186305">
                  <a:extLst>
                    <a:ext uri="{9D8B030D-6E8A-4147-A177-3AD203B41FA5}">
                      <a16:colId xmlns:a16="http://schemas.microsoft.com/office/drawing/2014/main" val="1445200556"/>
                    </a:ext>
                  </a:extLst>
                </a:gridCol>
              </a:tblGrid>
              <a:tr h="3951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Processor    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Pentium i3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0735342"/>
                  </a:ext>
                </a:extLst>
              </a:tr>
              <a:tr h="3951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RAM           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2 GB RAM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3677952"/>
                  </a:ext>
                </a:extLst>
              </a:tr>
              <a:tr h="3951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Monitor       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17” Color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3258309"/>
                  </a:ext>
                </a:extLst>
              </a:tr>
              <a:tr h="3951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Hard disk    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500 GB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5339139"/>
                  </a:ext>
                </a:extLst>
              </a:tr>
              <a:tr h="3951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Keyboard    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Standard102 keys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5288363"/>
                  </a:ext>
                </a:extLst>
              </a:tr>
              <a:tr h="3951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Mouse         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Optical Mouse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5084678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4DA793D1-DD09-4C1A-B01B-5D7756B2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076134"/>
            <a:ext cx="2317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 Requirements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E3ECF50-4313-4509-BE8B-46C48E2FD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7592" y="3061900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BBBD470-ACE3-F612-AE93-CC75311D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9F0F7-5D02-281B-C1A8-53136E65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34281"/>
            <a:ext cx="8229600" cy="4389437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Requirements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017CD-DA74-8B4A-CA1D-BFD4C2E32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31-May-22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8EEEE-61E5-DB08-346D-8D7C9D28E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10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A9E265-D63C-A6AF-42B7-C7B010601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30570"/>
              </p:ext>
            </p:extLst>
          </p:nvPr>
        </p:nvGraphicFramePr>
        <p:xfrm>
          <a:off x="2247900" y="2286000"/>
          <a:ext cx="3832860" cy="25922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2560">
                  <a:extLst>
                    <a:ext uri="{9D8B030D-6E8A-4147-A177-3AD203B41FA5}">
                      <a16:colId xmlns:a16="http://schemas.microsoft.com/office/drawing/2014/main" val="3036155314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1499770807"/>
                    </a:ext>
                  </a:extLst>
                </a:gridCol>
              </a:tblGrid>
              <a:tr h="5790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Front End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PHP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5997472"/>
                  </a:ext>
                </a:extLst>
              </a:tr>
              <a:tr h="5260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Back End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MY SQL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2728196"/>
                  </a:ext>
                </a:extLst>
              </a:tr>
              <a:tr h="7435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Web Server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Wamp server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8272317"/>
                  </a:ext>
                </a:extLst>
              </a:tr>
              <a:tr h="7435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Operating System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Windows 10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8253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285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04850"/>
            <a:ext cx="7696200" cy="514350"/>
          </a:xfrm>
        </p:spPr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924800" cy="48768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	A database is an organized mechanism that has the capability of storing information through which a user can retrieve stored information in an effective and efficient manner.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The data is the purpose of any database and must be protected. The database design is a two-level process.</a:t>
            </a:r>
          </a:p>
          <a:p>
            <a:pPr algn="just">
              <a:lnSpc>
                <a:spcPct val="150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organization of the data in the database is aimed to achieve the following two major objectives. 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31938" lvl="4" indent="-342900" algn="just">
              <a:lnSpc>
                <a:spcPct val="107000"/>
              </a:lnSpc>
              <a:spcAft>
                <a:spcPts val="37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Integrity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31938" lvl="4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independency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/>
              <a:t>Database Design Table: </a:t>
            </a:r>
            <a:r>
              <a:rPr lang="en-US" dirty="0">
                <a:hlinkClick r:id="rId2" action="ppaction://hlinkfile"/>
              </a:rPr>
              <a:t>team-6 review table.pdf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31-May-22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78964-2839-D34B-7196-87457777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4850"/>
            <a:ext cx="7848600" cy="895350"/>
          </a:xfrm>
        </p:spPr>
        <p:txBody>
          <a:bodyPr/>
          <a:lstStyle/>
          <a:p>
            <a:r>
              <a:rPr lang="en-IN" dirty="0"/>
              <a:t>System Flow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31-May-22</a:t>
            </a:r>
            <a:endParaRPr lang="en-US" dirty="0"/>
          </a:p>
        </p:txBody>
      </p:sp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67696387-8DDF-1355-2BFF-9108547A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12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B5E46D9-4FC0-33C7-244A-722FDD3560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68" t="36667" r="23333" b="21851"/>
          <a:stretch/>
        </p:blipFill>
        <p:spPr>
          <a:xfrm>
            <a:off x="1771650" y="1600200"/>
            <a:ext cx="6191250" cy="4445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4850"/>
            <a:ext cx="7772400" cy="1143000"/>
          </a:xfrm>
        </p:spPr>
        <p:txBody>
          <a:bodyPr/>
          <a:lstStyle/>
          <a:p>
            <a:r>
              <a:rPr lang="en-IN" dirty="0"/>
              <a:t>Data Flow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35163"/>
            <a:ext cx="7696200" cy="4389437"/>
          </a:xfrm>
        </p:spPr>
        <p:txBody>
          <a:bodyPr/>
          <a:lstStyle/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  <a:hlinkClick r:id="rId2" action="ppaction://hlinkfile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DFD.PDF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31-May-22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13B2C-F5E5-18A2-DF07-C567A963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49639"/>
            <a:ext cx="7543800" cy="762000"/>
          </a:xfrm>
        </p:spPr>
        <p:txBody>
          <a:bodyPr/>
          <a:lstStyle/>
          <a:p>
            <a:r>
              <a:rPr lang="en-US" dirty="0"/>
              <a:t>ER -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35163"/>
            <a:ext cx="7772400" cy="4389437"/>
          </a:xfrm>
        </p:spPr>
        <p:txBody>
          <a:bodyPr/>
          <a:lstStyle/>
          <a:p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31-May-22</a:t>
            </a:r>
            <a:endParaRPr lang="en-US" dirty="0"/>
          </a:p>
        </p:txBody>
      </p:sp>
      <p:sp>
        <p:nvSpPr>
          <p:cNvPr id="56" name="Rectangle 52">
            <a:extLst>
              <a:ext uri="{FF2B5EF4-FFF2-40B4-BE49-F238E27FC236}">
                <a16:creationId xmlns:a16="http://schemas.microsoft.com/office/drawing/2014/main" id="{4180A0C4-24F7-4F3E-8ACD-06745196D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1889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1889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1889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1889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1889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89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89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89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89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89125" algn="l"/>
              </a:tabLst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89125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0DFF840D-33B2-2AC0-F96E-96BD99FE4A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67" t="17407" r="22500" b="17407"/>
          <a:stretch/>
        </p:blipFill>
        <p:spPr>
          <a:xfrm>
            <a:off x="914400" y="1404077"/>
            <a:ext cx="7467600" cy="492052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66814-5165-83F1-9857-E3EA0B6C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228600"/>
            <a:ext cx="8229600" cy="1143000"/>
          </a:xfrm>
        </p:spPr>
        <p:txBody>
          <a:bodyPr/>
          <a:lstStyle/>
          <a:p>
            <a:r>
              <a:rPr lang="en-US" dirty="0"/>
              <a:t>Usecase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31-May-22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39494-7A95-2A5F-4C4F-97CB4A57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15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1796322-62E5-62EA-A375-EBD5BC2E4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082" y="1676400"/>
            <a:ext cx="4899836" cy="4389437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602C-6AE1-9E21-AFA4-EFAC77F0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6525"/>
            <a:ext cx="8229600" cy="1143000"/>
          </a:xfrm>
        </p:spPr>
        <p:txBody>
          <a:bodyPr/>
          <a:lstStyle/>
          <a:p>
            <a:r>
              <a:rPr lang="en-US" dirty="0"/>
              <a:t>ER Diagram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297D3E-6AF4-456C-49E5-9CA3AC709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1" t="23617" r="22658" b="13888"/>
          <a:stretch/>
        </p:blipFill>
        <p:spPr>
          <a:xfrm>
            <a:off x="990600" y="1279525"/>
            <a:ext cx="7696200" cy="508298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7F1E7-77CE-5203-C87A-AF4C5F0F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31-May-22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439E1-3A43-51FD-4C48-4068B0E8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337874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8229600" cy="1143000"/>
          </a:xfrm>
        </p:spPr>
        <p:txBody>
          <a:bodyPr/>
          <a:lstStyle/>
          <a:p>
            <a:r>
              <a:rPr lang="en-US" dirty="0"/>
              <a:t>Module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5163"/>
            <a:ext cx="7848600" cy="4389437"/>
          </a:xfrm>
        </p:spPr>
        <p:txBody>
          <a:bodyPr numCol="2"/>
          <a:lstStyle/>
          <a:p>
            <a:pPr marL="0" indent="0" algn="just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project contains following modules </a:t>
            </a:r>
          </a:p>
          <a:p>
            <a:pPr marL="0" indent="0" algn="just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  <a:p>
            <a:pPr lvl="3" algn="just">
              <a:lnSpc>
                <a:spcPct val="150000"/>
              </a:lnSpc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Add cart-Bulk Orders</a:t>
            </a:r>
          </a:p>
          <a:p>
            <a:pPr lvl="3" algn="just">
              <a:lnSpc>
                <a:spcPct val="150000"/>
              </a:lnSpc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Add cart-Individual Orders</a:t>
            </a:r>
          </a:p>
          <a:p>
            <a:pPr lvl="3" algn="just">
              <a:lnSpc>
                <a:spcPct val="150000"/>
              </a:lnSpc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Admin</a:t>
            </a:r>
          </a:p>
          <a:p>
            <a:pPr lvl="3" algn="just">
              <a:lnSpc>
                <a:spcPct val="150000"/>
              </a:lnSpc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Booking</a:t>
            </a:r>
          </a:p>
          <a:p>
            <a:pPr lvl="3" algn="just">
              <a:lnSpc>
                <a:spcPct val="150000"/>
              </a:lnSpc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allery</a:t>
            </a: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3" algn="just">
              <a:lnSpc>
                <a:spcPct val="150000"/>
              </a:lnSpc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Review</a:t>
            </a:r>
          </a:p>
          <a:p>
            <a:pPr marL="977900" lvl="3" indent="0" algn="just">
              <a:lnSpc>
                <a:spcPct val="150000"/>
              </a:lnSpc>
              <a:buNone/>
            </a:pPr>
            <a:endParaRPr lang="en-I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3" algn="just">
              <a:lnSpc>
                <a:spcPct val="150000"/>
              </a:lnSpc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Checkout-Bulk Orders</a:t>
            </a:r>
          </a:p>
          <a:p>
            <a:pPr lvl="3" algn="just">
              <a:lnSpc>
                <a:spcPct val="150000"/>
              </a:lnSpc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Checkout-Individual Orders</a:t>
            </a:r>
          </a:p>
          <a:p>
            <a:pPr lvl="3" algn="just">
              <a:lnSpc>
                <a:spcPct val="150000"/>
              </a:lnSpc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Menu</a:t>
            </a:r>
          </a:p>
          <a:p>
            <a:pPr lvl="3" algn="just">
              <a:lnSpc>
                <a:spcPct val="150000"/>
              </a:lnSpc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Notification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31-May-22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8737A-16E3-5D35-8DA3-058657680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C662-D194-34EA-535A-8B92D4F08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15963"/>
            <a:ext cx="8229600" cy="1143000"/>
          </a:xfrm>
        </p:spPr>
        <p:txBody>
          <a:bodyPr/>
          <a:lstStyle/>
          <a:p>
            <a:r>
              <a:rPr lang="en-US" dirty="0"/>
              <a:t>Module-1,2 Add cart(Bulk and Individual)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C7353-734D-534B-DCEF-49187E30C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58963"/>
            <a:ext cx="8229600" cy="4389437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module allows the customer to 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Add foods to their cart</a:t>
            </a: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+mj-lt"/>
              </a:rPr>
              <a:t>Module-3 Admin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module allows the customer to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foods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pictures to their gallery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reports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invoices</a:t>
            </a:r>
          </a:p>
          <a:p>
            <a:pPr marL="0" indent="0">
              <a:buNone/>
            </a:pPr>
            <a:endParaRPr lang="en-US" sz="3200" dirty="0">
              <a:solidFill>
                <a:schemeClr val="accent1"/>
              </a:solidFill>
              <a:latin typeface="+mj-lt"/>
            </a:endParaRPr>
          </a:p>
          <a:p>
            <a:pPr marL="0" indent="0">
              <a:buNone/>
            </a:pPr>
            <a:endParaRPr lang="en-IN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A3146-4C19-FF51-78C7-3F873062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31-May-22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07DC6-74A2-0D85-B9E8-7211F6FCC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79979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00432"/>
            <a:ext cx="7696200" cy="218516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49491"/>
            <a:ext cx="8229600" cy="5257800"/>
          </a:xfrm>
        </p:spPr>
        <p:txBody>
          <a:bodyPr/>
          <a:lstStyle/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Existing System</a:t>
            </a:r>
          </a:p>
          <a:p>
            <a:pPr lvl="1"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Drawbacks of Existing System.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pPr lvl="1"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Advantages of Proposed System.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System Requirement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Database Design 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System Flow Diagram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Data Flow Diagram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ER Diagram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Schema Diagram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Module Description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Conclusion and Future Enhancement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Screen Shots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31-May-22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F1AC8-F14A-16E1-16A5-C69D8E4E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9D46-7CBC-BD51-63DC-E95BC9099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292" y="1676400"/>
            <a:ext cx="8229600" cy="1143000"/>
          </a:xfrm>
        </p:spPr>
        <p:txBody>
          <a:bodyPr/>
          <a:lstStyle/>
          <a:p>
            <a:br>
              <a:rPr lang="en-US" sz="3200" dirty="0">
                <a:solidFill>
                  <a:schemeClr val="accent1"/>
                </a:solidFill>
                <a:latin typeface="+mj-lt"/>
              </a:rPr>
            </a:br>
            <a:br>
              <a:rPr lang="en-US" sz="3200" dirty="0">
                <a:solidFill>
                  <a:schemeClr val="accent1"/>
                </a:solidFill>
                <a:latin typeface="+mj-lt"/>
              </a:rPr>
            </a:br>
            <a:br>
              <a:rPr lang="en-US" sz="3200" dirty="0">
                <a:solidFill>
                  <a:schemeClr val="accent1"/>
                </a:solidFill>
                <a:latin typeface="+mj-lt"/>
              </a:rPr>
            </a:br>
            <a:br>
              <a:rPr lang="en-US" sz="3200" dirty="0">
                <a:solidFill>
                  <a:schemeClr val="accent1"/>
                </a:solidFill>
                <a:latin typeface="+mj-lt"/>
              </a:rPr>
            </a:br>
            <a:br>
              <a:rPr lang="en-US" sz="3200" dirty="0">
                <a:solidFill>
                  <a:schemeClr val="accent1"/>
                </a:solidFill>
                <a:latin typeface="+mj-lt"/>
              </a:rPr>
            </a:br>
            <a:br>
              <a:rPr lang="en-US" sz="3200" dirty="0">
                <a:solidFill>
                  <a:schemeClr val="accent1"/>
                </a:solidFill>
                <a:latin typeface="+mj-lt"/>
              </a:rPr>
            </a:br>
            <a:r>
              <a:rPr lang="en-US" sz="3200" dirty="0">
                <a:solidFill>
                  <a:schemeClr val="accent1"/>
                </a:solidFill>
                <a:latin typeface="+mj-lt"/>
              </a:rPr>
              <a:t>Module-4 Booking</a:t>
            </a:r>
            <a:br>
              <a:rPr lang="en-IN" sz="3200" dirty="0">
                <a:solidFill>
                  <a:schemeClr val="accent1"/>
                </a:solidFill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FD755-BAA1-33D1-BE87-0571F80E7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8229600" cy="4389437"/>
          </a:xfrm>
        </p:spPr>
        <p:txBody>
          <a:bodyPr/>
          <a:lstStyle/>
          <a:p>
            <a:pPr marL="0" indent="0">
              <a:buNone/>
            </a:pPr>
            <a:endParaRPr lang="en-I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module allows the customer to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 their order with personal details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+mj-lt"/>
              </a:rPr>
              <a:t>Module-5 Gallery</a:t>
            </a:r>
            <a:endParaRPr lang="en-IN" sz="3200" dirty="0">
              <a:solidFill>
                <a:schemeClr val="accent1"/>
              </a:solidFill>
              <a:latin typeface="+mj-lt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module allows the customer to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some images in gallery</a:t>
            </a:r>
          </a:p>
          <a:p>
            <a:endParaRPr lang="en-IN" dirty="0"/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1B9B2-CDBF-EA24-0A62-9ABA26F5A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31-May-22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AD0B4-ECD0-87FC-9877-9622FFA25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399735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17420-5FE4-F7AE-1352-2A5B4E3CC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438943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+mj-lt"/>
              </a:rPr>
              <a:t>Module-6 Review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module allows the customer to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Give a feedback about their </a:t>
            </a:r>
          </a:p>
          <a:p>
            <a:pPr lvl="2"/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</a:p>
          <a:p>
            <a:pPr lvl="2"/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Food quality ,etc</a:t>
            </a:r>
          </a:p>
          <a:p>
            <a:pPr marL="668337" lvl="2" indent="0">
              <a:buNone/>
            </a:pPr>
            <a:endParaRPr lang="en-I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+mj-lt"/>
              </a:rPr>
              <a:t>Module-7 Checkout (Bulk and Individual)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module allows the customer to 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Finalize their food items to order</a:t>
            </a:r>
            <a:endParaRPr lang="en-I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2ADF2-03E3-CA1A-1CF5-69DF035D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31-May-22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5F1F9-B3E8-CE27-9554-D01E5A89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515506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DE76A-ADE3-E85F-C581-BFA0E119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59644"/>
            <a:ext cx="8229600" cy="1143000"/>
          </a:xfrm>
        </p:spPr>
        <p:txBody>
          <a:bodyPr/>
          <a:lstStyle/>
          <a:p>
            <a:br>
              <a:rPr lang="en-US" sz="3200" dirty="0">
                <a:solidFill>
                  <a:schemeClr val="accent1"/>
                </a:solidFill>
                <a:latin typeface="+mj-lt"/>
              </a:rPr>
            </a:br>
            <a:r>
              <a:rPr lang="en-US" sz="3200" dirty="0">
                <a:solidFill>
                  <a:schemeClr val="accent1"/>
                </a:solidFill>
                <a:latin typeface="+mj-lt"/>
              </a:rPr>
              <a:t>Module-6 Menu</a:t>
            </a:r>
            <a:br>
              <a:rPr lang="en-US" sz="3200" dirty="0">
                <a:solidFill>
                  <a:schemeClr val="accent1"/>
                </a:solidFill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FB11-83C9-2792-A102-A7BB4D6C6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8229600" cy="4389437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module allows the customer to 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and view the food items</a:t>
            </a:r>
            <a:endParaRPr lang="en-I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+mj-lt"/>
              </a:rPr>
              <a:t>Module-7 Notification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module allows the customer to 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alert notification regarding offers</a:t>
            </a:r>
            <a:endParaRPr lang="en-I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EBA9D-D7CE-7BD1-888A-3FB333D4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31-May-22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B230D-3BCA-8DF5-6A07-86DD0344B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345541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229600" cy="11430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81015"/>
            <a:ext cx="8229600" cy="4953000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helps administrator to maintain all orders and details.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reduces the manual work. 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is designed as website, any employee can be using the website.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is tested well and end user satisfaction is found to be more. The application designed such that minimum computer knowledge is required for the end user.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31-May-22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E6A82-8D67-7DB3-0872-9623B241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B986-8083-05AA-C6CD-02CE1626B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66750"/>
          </a:xfrm>
        </p:spPr>
        <p:txBody>
          <a:bodyPr/>
          <a:lstStyle/>
          <a:p>
            <a:r>
              <a:rPr lang="en-US" dirty="0"/>
              <a:t>  Future Enhancements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2EAE7-0447-801B-0262-FE6FE292E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application become useful if the below enhancement is made in future.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consolidate complaints details can be get from customer.</a:t>
            </a:r>
          </a:p>
          <a:p>
            <a:pPr lvl="3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are will be sent to the customer mail The application is     developed such that above said enhancements can be integrated with   current modules.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41F5B-CBF9-F2B1-F513-E154683F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31-May-22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9BB1E-99AB-3745-2226-54BD0877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953346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8229600" cy="1143000"/>
          </a:xfrm>
        </p:spPr>
        <p:txBody>
          <a:bodyPr/>
          <a:lstStyle/>
          <a:p>
            <a:r>
              <a:rPr lang="en-US" dirty="0"/>
              <a:t>Screen Shots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31-May-22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069F59-B785-44C1-93B8-5D383DF22D16}"/>
              </a:ext>
            </a:extLst>
          </p:cNvPr>
          <p:cNvSpPr txBox="1"/>
          <p:nvPr/>
        </p:nvSpPr>
        <p:spPr>
          <a:xfrm>
            <a:off x="3886200" y="5867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Login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FFCBD3-B62F-5636-D0C0-54B9E4283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9" b="6944"/>
          <a:stretch/>
        </p:blipFill>
        <p:spPr>
          <a:xfrm>
            <a:off x="762000" y="1828800"/>
            <a:ext cx="7803443" cy="365760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E1323-C7FA-5A00-7042-52A713551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8229600" cy="1143000"/>
          </a:xfrm>
        </p:spPr>
        <p:txBody>
          <a:bodyPr/>
          <a:lstStyle/>
          <a:p>
            <a:r>
              <a:rPr lang="en-US" dirty="0"/>
              <a:t>Screen Shots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31-May-22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7A86B-4771-443E-BBD5-F38DF8429A98}"/>
              </a:ext>
            </a:extLst>
          </p:cNvPr>
          <p:cNvSpPr txBox="1"/>
          <p:nvPr/>
        </p:nvSpPr>
        <p:spPr>
          <a:xfrm>
            <a:off x="3276600" y="575972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Registration Page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9F96D5-C9D6-8D59-2DF7-43F65AF8E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66" b="6944"/>
          <a:stretch/>
        </p:blipFill>
        <p:spPr>
          <a:xfrm>
            <a:off x="914400" y="1828800"/>
            <a:ext cx="7803443" cy="358140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2D551-08AE-E333-C55A-93D7B33C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624858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8229600" cy="1143000"/>
          </a:xfrm>
        </p:spPr>
        <p:txBody>
          <a:bodyPr/>
          <a:lstStyle/>
          <a:p>
            <a:r>
              <a:rPr lang="en-US" dirty="0"/>
              <a:t>Screen Shots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31-May-22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54E6D7-9757-4A86-B7CD-B93A687172E8}"/>
              </a:ext>
            </a:extLst>
          </p:cNvPr>
          <p:cNvSpPr txBox="1"/>
          <p:nvPr/>
        </p:nvSpPr>
        <p:spPr>
          <a:xfrm>
            <a:off x="3939821" y="5867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Admin Page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D67E6E9-CF39-8555-C067-2BFA1836E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0" b="10416"/>
          <a:stretch/>
        </p:blipFill>
        <p:spPr>
          <a:xfrm>
            <a:off x="1051278" y="2057400"/>
            <a:ext cx="7803443" cy="373380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A923B-96DB-BA83-F987-73AF428D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467540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8229600" cy="1143000"/>
          </a:xfrm>
        </p:spPr>
        <p:txBody>
          <a:bodyPr/>
          <a:lstStyle/>
          <a:p>
            <a:r>
              <a:rPr lang="en-US" dirty="0"/>
              <a:t>Screen Shots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31-May-22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5C30F3-2D8F-4809-A5AC-C8F5F8787DCE}"/>
              </a:ext>
            </a:extLst>
          </p:cNvPr>
          <p:cNvSpPr txBox="1"/>
          <p:nvPr/>
        </p:nvSpPr>
        <p:spPr>
          <a:xfrm>
            <a:off x="3771900" y="598701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IN" dirty="0"/>
              <a:t>otifications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2AFC7A-A235-D56C-3394-BA2FB1DB7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17" b="7992"/>
          <a:stretch/>
        </p:blipFill>
        <p:spPr>
          <a:xfrm>
            <a:off x="876300" y="1752601"/>
            <a:ext cx="7803443" cy="358140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B0A7F-BD0C-58DA-1264-F10084CF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3679576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4788"/>
            <a:ext cx="8229600" cy="114300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50"/>
            <a:ext cx="8229600" cy="4389437"/>
          </a:xfrm>
        </p:spPr>
        <p:txBody>
          <a:bodyPr/>
          <a:lstStyle/>
          <a:p>
            <a:pPr marL="457200" indent="-457200">
              <a:buFont typeface="Wingdings" pitchFamily="2" charset="2"/>
              <a:buAutoNum type="arabicPeriod"/>
            </a:pPr>
            <a:r>
              <a:rPr lang="en-IN" dirty="0"/>
              <a:t>Kevin Yank (2015),’PHP &amp;MySQL Novice to Ninja’ Fifth edition, Shroff Publishers &amp; Distributers Private Limited. </a:t>
            </a:r>
          </a:p>
          <a:p>
            <a:pPr marL="457200" indent="-457200">
              <a:buAutoNum type="arabicPeriod"/>
            </a:pPr>
            <a:r>
              <a:rPr lang="en-IN" dirty="0"/>
              <a:t>Luke Welling and Laura Thomson, “MYSQL Web Development-developer Library”, 2nd Edition. </a:t>
            </a:r>
          </a:p>
          <a:p>
            <a:pPr marL="457200" indent="-457200">
              <a:buAutoNum type="arabicPeriod"/>
            </a:pPr>
            <a:r>
              <a:rPr lang="en-IN" dirty="0"/>
              <a:t>Luck Welling &amp; Laura Thompson (2016),’PHP &amp; MySQL web Development’ Fifth Edition, Pearson Education. </a:t>
            </a:r>
          </a:p>
          <a:p>
            <a:pPr marL="457200" indent="-457200">
              <a:buAutoNum type="arabicPeriod"/>
            </a:pPr>
            <a:r>
              <a:rPr lang="en-IN" dirty="0"/>
              <a:t>Mario Lurig (2017), ‘PHP: Beginner’s to Intermediate PHP5’ First Edition, McGraw Hill Education </a:t>
            </a:r>
          </a:p>
          <a:p>
            <a:pPr marL="457200" indent="-457200">
              <a:buAutoNum type="arabicPeriod"/>
            </a:pPr>
            <a:r>
              <a:rPr lang="en-IN" dirty="0">
                <a:hlinkClick r:id="rId2"/>
              </a:rPr>
              <a:t>www.w3school.com</a:t>
            </a:r>
            <a:r>
              <a:rPr lang="en-IN" dirty="0"/>
              <a:t>  ,’Learn PHP and HTML’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31-May-22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14289-976E-E762-A389-581CCAE7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71C6-720D-49F7-990C-018AC9A43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339"/>
            <a:ext cx="7848600" cy="600461"/>
          </a:xfrm>
        </p:spPr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D31D6-8FC7-47A3-9B45-D56A902B3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7848600" cy="5034563"/>
          </a:xfrm>
        </p:spPr>
        <p:txBody>
          <a:bodyPr/>
          <a:lstStyle/>
          <a:p>
            <a:pPr marR="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E-Catering service that serves people all over with readymade foods. Currently this industry is going on with lot of flare. </a:t>
            </a:r>
          </a:p>
          <a:p>
            <a:pPr marR="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People feel more comfortable with lot of variations in the selection and consumption of their foods in their busy life. </a:t>
            </a:r>
          </a:p>
          <a:p>
            <a:pPr marR="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is to create a website for a e-food for bulk orders. </a:t>
            </a:r>
          </a:p>
          <a:p>
            <a:pPr marR="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more effective for family functions and celebration. </a:t>
            </a:r>
          </a:p>
          <a:p>
            <a:pPr marR="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web application “</a:t>
            </a:r>
            <a:r>
              <a:rPr lang="en-IN" sz="1600" b="1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DESIGNING WEBSITE TO E-CATERING SERVICE</a:t>
            </a:r>
            <a:r>
              <a:rPr lang="en-IN" sz="16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is designed using PHP as front end and my SQL as back end. </a:t>
            </a:r>
          </a:p>
          <a:p>
            <a:pPr>
              <a:lnSpc>
                <a:spcPct val="200000"/>
              </a:lnSpc>
            </a:pPr>
            <a:endParaRPr lang="en-US" sz="12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9F7FC5-8904-4572-901D-C67720EF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31-May-22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162B8-7999-04EE-4AEB-F6AC6A27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52792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7F53-8592-8A6C-EB23-9527D4BE5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0"/>
            <a:ext cx="8229600" cy="457200"/>
          </a:xfrm>
        </p:spPr>
        <p:txBody>
          <a:bodyPr/>
          <a:lstStyle/>
          <a:p>
            <a:r>
              <a:rPr lang="en-US" dirty="0"/>
              <a:t>			THANK YOU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5CEF55-3EFD-169B-6DA5-EAF58A41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31-May-22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68304-2F29-26EB-50D0-8268C369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58580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1B90-AF5D-4214-A8E2-7A362E0CE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66800"/>
            <a:ext cx="8077200" cy="5181600"/>
          </a:xfrm>
        </p:spPr>
        <p:txBody>
          <a:bodyPr/>
          <a:lstStyle/>
          <a:p>
            <a:pPr marL="57150" indent="-28575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is used to order foods through online. </a:t>
            </a:r>
          </a:p>
          <a:p>
            <a:pPr marL="57150" marR="0" indent="-28575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Online payment will give option to the customer for online payment. </a:t>
            </a:r>
          </a:p>
          <a:p>
            <a:pPr marL="57150" marR="0" indent="-28575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will make catering buying experience cash free. </a:t>
            </a:r>
          </a:p>
          <a:p>
            <a:pPr marL="57150" marR="0" indent="-28575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Better knowledge will provide customer all the details of his service before making service. </a:t>
            </a:r>
          </a:p>
          <a:p>
            <a:pPr marL="57150" marR="0" indent="-28575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confirmation will help customers to check the items service with their prices.</a:t>
            </a:r>
          </a:p>
          <a:p>
            <a:pPr marR="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CD0114-F828-466E-8172-4BC41EEB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31-May-22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073E24-8B3E-DA84-CAA9-E261CDC8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2457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399"/>
            <a:ext cx="7924800" cy="590550"/>
          </a:xfrm>
        </p:spPr>
        <p:txBody>
          <a:bodyPr/>
          <a:lstStyle/>
          <a:p>
            <a:r>
              <a:rPr lang="en-US" dirty="0"/>
              <a:t>Objectives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1"/>
            <a:ext cx="7848600" cy="4800600"/>
          </a:xfrm>
        </p:spPr>
        <p:txBody>
          <a:bodyPr/>
          <a:lstStyle/>
          <a:p>
            <a:pPr marL="0" indent="0" algn="just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  <a:p>
            <a:pPr lvl="3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maintain online foods</a:t>
            </a:r>
          </a:p>
          <a:p>
            <a:pPr marL="0" indent="0" algn="just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  <a:p>
            <a:pPr lvl="3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maintain food list</a:t>
            </a:r>
          </a:p>
          <a:p>
            <a:pPr marL="0" indent="0" algn="just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  <a:p>
            <a:pPr lvl="3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reduce the billings and record errors</a:t>
            </a:r>
          </a:p>
          <a:p>
            <a:pPr marL="0" indent="0" algn="just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  <a:p>
            <a:pPr lvl="3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improve customer satisfaction</a:t>
            </a:r>
          </a:p>
          <a:p>
            <a:pPr algn="just"/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31-May-22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C8C70-7A6C-CD66-5B7F-2179B3CD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762000"/>
          </a:xfrm>
        </p:spPr>
        <p:txBody>
          <a:bodyPr/>
          <a:lstStyle/>
          <a:p>
            <a:r>
              <a:rPr lang="en-US" dirty="0"/>
              <a:t>      Existing System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16075"/>
            <a:ext cx="8305800" cy="5105400"/>
          </a:xfrm>
        </p:spPr>
        <p:txBody>
          <a:bodyPr/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 is partially developed website.</a:t>
            </a:r>
          </a:p>
          <a:p>
            <a:pPr algn="just">
              <a:lnSpc>
                <a:spcPct val="200000"/>
              </a:lnSpc>
            </a:pP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There are numerous issues in the current system. The current online catering service is not fully automated. </a:t>
            </a:r>
          </a:p>
          <a:p>
            <a:pPr algn="just">
              <a:lnSpc>
                <a:spcPct val="200000"/>
              </a:lnSpc>
            </a:pP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The key issue was keeping a database up-to-date.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details are managed using the website. In addition to that they are doing food list and order list by their own. It takes more time and effort. </a:t>
            </a:r>
          </a:p>
          <a:p>
            <a:pPr algn="just">
              <a:lnSpc>
                <a:spcPct val="2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there is a need to developing a new proposed system to overcome the drawback of existing system.</a:t>
            </a:r>
            <a:endParaRPr lang="da-DK" sz="18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31-May-22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B592E-559C-40C1-15CF-D43BE973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00100"/>
            <a:ext cx="7924800" cy="533400"/>
          </a:xfrm>
        </p:spPr>
        <p:txBody>
          <a:bodyPr/>
          <a:lstStyle/>
          <a:p>
            <a:r>
              <a:rPr lang="en-US" dirty="0"/>
              <a:t>Drawbacks of the 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924800" cy="5105400"/>
          </a:xfrm>
        </p:spPr>
        <p:txBody>
          <a:bodyPr/>
          <a:lstStyle/>
          <a:p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cart developed in existing system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features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Invoice generate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maintain order details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31-May-22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60DEA-CB92-8682-8C4B-243EC131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800100"/>
            <a:ext cx="7924800" cy="533400"/>
          </a:xfrm>
        </p:spPr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924800" cy="5105400"/>
          </a:xfrm>
        </p:spPr>
        <p:txBody>
          <a:bodyPr/>
          <a:lstStyle/>
          <a:p>
            <a:pPr>
              <a:lnSpc>
                <a:spcPct val="200000"/>
              </a:lnSpc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To overcome the drawbacks in the existing system, the proposed system is designed. </a:t>
            </a:r>
          </a:p>
          <a:p>
            <a:pPr algn="just">
              <a:lnSpc>
                <a:spcPct val="20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proposed system is website based. </a:t>
            </a:r>
          </a:p>
          <a:p>
            <a:pPr algn="just">
              <a:lnSpc>
                <a:spcPct val="200000"/>
              </a:lnSpc>
            </a:pPr>
            <a:r>
              <a:rPr lang="en-IN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 web-based application that allows users to order food online is offered as a system.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en-IN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Admin can prepare a report for analysing food sales data.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easily customize to the requirements of the admin.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31-May-22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42FB7-A94E-2E28-27AC-35924702B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149" y="762000"/>
            <a:ext cx="8229600" cy="590550"/>
          </a:xfrm>
        </p:spPr>
        <p:txBody>
          <a:bodyPr/>
          <a:lstStyle/>
          <a:p>
            <a:r>
              <a:rPr lang="en-US" dirty="0"/>
              <a:t>Advantages of 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35163"/>
            <a:ext cx="7924800" cy="4389437"/>
          </a:xfrm>
        </p:spPr>
        <p:txBody>
          <a:bodyPr/>
          <a:lstStyle/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has following advantages </a:t>
            </a:r>
          </a:p>
          <a:p>
            <a:pPr marL="0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maintain food and order details. </a:t>
            </a:r>
          </a:p>
          <a:p>
            <a:pPr algn="just">
              <a:lnSpc>
                <a:spcPct val="2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easy and quick access over the data. </a:t>
            </a:r>
          </a:p>
          <a:p>
            <a:pPr algn="just">
              <a:lnSpc>
                <a:spcPct val="2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enables users all over the places to order the foods. </a:t>
            </a:r>
          </a:p>
          <a:p>
            <a:pPr algn="just">
              <a:lnSpc>
                <a:spcPct val="200000"/>
              </a:lnSpc>
            </a:pP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Orders would be verified online.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31-May-22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7D1FD-98DC-69A9-9EA9-237EE17D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8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18051</TotalTime>
  <Words>1136</Words>
  <Application>Microsoft Office PowerPoint</Application>
  <PresentationFormat>On-screen Show (4:3)</PresentationFormat>
  <Paragraphs>272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Symbol</vt:lpstr>
      <vt:lpstr>Times New Roman</vt:lpstr>
      <vt:lpstr>Wingdings</vt:lpstr>
      <vt:lpstr>Wingdings 2</vt:lpstr>
      <vt:lpstr>Flow</vt:lpstr>
      <vt:lpstr>1_Custom Design</vt:lpstr>
      <vt:lpstr>Custom Design</vt:lpstr>
      <vt:lpstr> </vt:lpstr>
      <vt:lpstr>Table of contents</vt:lpstr>
      <vt:lpstr>Abstract</vt:lpstr>
      <vt:lpstr>PowerPoint Presentation</vt:lpstr>
      <vt:lpstr>Objectives of the Project</vt:lpstr>
      <vt:lpstr>      Existing System</vt:lpstr>
      <vt:lpstr>Drawbacks of the Existing System</vt:lpstr>
      <vt:lpstr>Proposed System</vt:lpstr>
      <vt:lpstr>Advantages of Proposed System</vt:lpstr>
      <vt:lpstr>  System Requirement</vt:lpstr>
      <vt:lpstr>PowerPoint Presentation</vt:lpstr>
      <vt:lpstr>Database Design</vt:lpstr>
      <vt:lpstr>System Flow Diagram</vt:lpstr>
      <vt:lpstr>Data Flow Diagram</vt:lpstr>
      <vt:lpstr>ER - Diagram</vt:lpstr>
      <vt:lpstr>Usecase Diagram</vt:lpstr>
      <vt:lpstr>ER Diagram</vt:lpstr>
      <vt:lpstr>Module Description</vt:lpstr>
      <vt:lpstr>Module-1,2 Add cart(Bulk and Individual)</vt:lpstr>
      <vt:lpstr>      Module-4 Booking </vt:lpstr>
      <vt:lpstr>PowerPoint Presentation</vt:lpstr>
      <vt:lpstr> Module-6 Menu </vt:lpstr>
      <vt:lpstr>Conclusion</vt:lpstr>
      <vt:lpstr>  Future Enhancements</vt:lpstr>
      <vt:lpstr>Screen Shots</vt:lpstr>
      <vt:lpstr>Screen Shots</vt:lpstr>
      <vt:lpstr>Screen Shots</vt:lpstr>
      <vt:lpstr>Screen Shots</vt:lpstr>
      <vt:lpstr>References</vt:lpstr>
      <vt:lpstr>   THANK YOU</vt:lpstr>
    </vt:vector>
  </TitlesOfParts>
  <Company>KVITT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Dhinakaran S</cp:lastModifiedBy>
  <cp:revision>1234</cp:revision>
  <dcterms:created xsi:type="dcterms:W3CDTF">2013-12-25T07:56:38Z</dcterms:created>
  <dcterms:modified xsi:type="dcterms:W3CDTF">2022-05-31T04:12:10Z</dcterms:modified>
</cp:coreProperties>
</file>