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charts/chart1.xml" ContentType="application/vnd.openxmlformats-officedocument.drawingml.chart+xml"/>
  <Override PartName="/ppt/notesSlides/notesSlide12.xml" ContentType="application/vnd.openxmlformats-officedocument.presentationml.notesSlide+xml"/>
  <Override PartName="/ppt/slides/slide12.xml" ContentType="application/vnd.openxmlformats-officedocument.presentationml.slide+xml"/>
  <Override PartName="/ppt/charts/chart2.xml" ContentType="application/vnd.openxmlformats-officedocument.drawingml.chart+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81" d="100"/>
          <a:sy n="81"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b="1" i="0" u="none" strike="noStrike" baseline="0">
                <a:solidFill>
                  <a:srgbClr val="000000"/>
                </a:solidFill>
                <a:latin typeface="Droid Sans"/>
                <a:ea typeface="Droid Sans"/>
                <a:cs typeface="Lucida Sans"/>
              </a:defRPr>
            </a:pPr>
            <a:r>
              <a:rPr lang="zh-CN" sz="1400" b="0" i="0" u="none" strike="noStrike" baseline="0">
                <a:solidFill>
                  <a:srgbClr val="595959"/>
                </a:solidFill>
                <a:latin typeface="Droid Sans"/>
                <a:ea typeface="Droid Sans"/>
                <a:cs typeface="Lucida Sans"/>
              </a:rPr>
              <a:t>EMPLOYEE</a:t>
            </a:r>
            <a:r>
              <a:rPr lang="zh-CN" sz="1400" b="0" i="0" u="none" strike="noStrike" baseline="0">
                <a:solidFill>
                  <a:srgbClr val="595959"/>
                </a:solidFill>
                <a:latin typeface="Droid Sans"/>
                <a:ea typeface="Droid Sans"/>
                <a:cs typeface="Lucida Sans"/>
              </a:rPr>
              <a:t> PERFORMANCE ANALYSIS</a:t>
            </a:r>
          </a:p>
        </c:rich>
      </c:tx>
      <c:layout/>
      <c:overlay val="0"/>
      <c:spPr>
        <a:noFill/>
        <a:ln>
          <a:noFill/>
        </a:ln>
      </c:spPr>
    </c:title>
    <c:autoTitleDeleted val="1"/>
    <c:plotArea>
      <c:layout/>
      <c:barChart>
        <c:barDir val="col"/>
        <c:grouping val="clustered"/>
        <c:varyColors val="0"/>
        <c:ser>
          <c:idx val="0"/>
          <c:order val="0"/>
          <c:tx>
            <c:v>Column Labels HIGH</c:v>
          </c:tx>
          <c:spPr>
            <a:solidFill>
              <a:srgbClr val="4F81BD"/>
            </a:solidFill>
            <a:ln>
              <a:noFill/>
            </a:ln>
          </c:spPr>
          <c:invertIfNegative val="0"/>
          <c:dLbls>
            <c:showLegendKey val="0"/>
            <c:showVal val="0"/>
            <c:showCatName val="0"/>
            <c:showSerName val="0"/>
            <c:showPercent val="0"/>
            <c:showBubbleSize val="0"/>
            <c:showLeaderLines val="1"/>
          </c:dLbls>
          <c:trendline>
            <c:spPr>
              <a:ln w="12700">
                <a:solidFill>
                  <a:srgbClr val="4F81BD"/>
                </a:solidFill>
                <a:prstDash val="sysDash"/>
              </a:ln>
            </c:spPr>
            <c:trendlineType val="linear"/>
            <c:dispRSqr val="0"/>
            <c:dispEq val="0"/>
          </c:trendline>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8.0</c:v>
                </c:pt>
                <c:pt idx="1">
                  <c:v>4.0</c:v>
                </c:pt>
                <c:pt idx="2">
                  <c:v>9.0</c:v>
                </c:pt>
                <c:pt idx="3">
                  <c:v>5.0</c:v>
                </c:pt>
                <c:pt idx="4">
                  <c:v>4.0</c:v>
                </c:pt>
                <c:pt idx="5">
                  <c:v>10.0</c:v>
                </c:pt>
                <c:pt idx="6">
                  <c:v>11.0</c:v>
                </c:pt>
                <c:pt idx="7">
                  <c:v>13.0</c:v>
                </c:pt>
                <c:pt idx="8">
                  <c:v>7.0</c:v>
                </c:pt>
                <c:pt idx="9">
                  <c:v>5.0</c:v>
                </c:pt>
                <c:pt idx="10">
                  <c:v>76.0</c:v>
                </c:pt>
              </c:numCache>
            </c:numRef>
          </c:val>
        </c:ser>
        <c:ser>
          <c:idx val="1"/>
          <c:order val="1"/>
          <c:tx>
            <c:v>LOW</c:v>
          </c:tx>
          <c:spPr>
            <a:solidFill>
              <a:srgbClr val="C0504D"/>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13.0</c:v>
                </c:pt>
                <c:pt idx="1">
                  <c:v>13.0</c:v>
                </c:pt>
                <c:pt idx="2">
                  <c:v>15.0</c:v>
                </c:pt>
                <c:pt idx="3">
                  <c:v>11.0</c:v>
                </c:pt>
                <c:pt idx="4">
                  <c:v>9.0</c:v>
                </c:pt>
                <c:pt idx="5">
                  <c:v>11.0</c:v>
                </c:pt>
                <c:pt idx="6">
                  <c:v>12.0</c:v>
                </c:pt>
                <c:pt idx="7">
                  <c:v>16.0</c:v>
                </c:pt>
                <c:pt idx="8">
                  <c:v>18.0</c:v>
                </c:pt>
                <c:pt idx="9">
                  <c:v>12.0</c:v>
                </c:pt>
                <c:pt idx="10">
                  <c:v>130.0</c:v>
                </c:pt>
              </c:numCache>
            </c:numRef>
          </c:val>
        </c:ser>
        <c:ser>
          <c:idx val="2"/>
          <c:order val="2"/>
          <c:tx>
            <c:v>MED</c:v>
          </c:tx>
          <c:spPr>
            <a:solidFill>
              <a:srgbClr val="9BBB59"/>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37.0</c:v>
                </c:pt>
                <c:pt idx="1">
                  <c:v>30.0</c:v>
                </c:pt>
                <c:pt idx="2">
                  <c:v>35.0</c:v>
                </c:pt>
                <c:pt idx="3">
                  <c:v>32.0</c:v>
                </c:pt>
                <c:pt idx="4">
                  <c:v>27.0</c:v>
                </c:pt>
                <c:pt idx="5">
                  <c:v>31.0</c:v>
                </c:pt>
                <c:pt idx="6">
                  <c:v>37.0</c:v>
                </c:pt>
                <c:pt idx="7">
                  <c:v>34.0</c:v>
                </c:pt>
                <c:pt idx="8">
                  <c:v>26.0</c:v>
                </c:pt>
                <c:pt idx="9">
                  <c:v>30.0</c:v>
                </c:pt>
                <c:pt idx="10">
                  <c:v>319.0</c:v>
                </c:pt>
              </c:numCache>
            </c:numRef>
          </c:val>
        </c:ser>
        <c:ser>
          <c:idx val="3"/>
          <c:order val="3"/>
          <c:tx>
            <c:v>VERY HIGH</c:v>
          </c:tx>
          <c:spPr>
            <a:solidFill>
              <a:srgbClr val="8064A2"/>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7.0</c:v>
                </c:pt>
                <c:pt idx="1">
                  <c:v>7.0</c:v>
                </c:pt>
                <c:pt idx="2">
                  <c:v>5.0</c:v>
                </c:pt>
                <c:pt idx="3">
                  <c:v>3.0</c:v>
                </c:pt>
                <c:pt idx="4">
                  <c:v>4.0</c:v>
                </c:pt>
                <c:pt idx="5">
                  <c:v>4.0</c:v>
                </c:pt>
                <c:pt idx="6">
                  <c:v>3.0</c:v>
                </c:pt>
                <c:pt idx="7">
                  <c:v>7.0</c:v>
                </c:pt>
                <c:pt idx="8">
                  <c:v>3.0</c:v>
                </c:pt>
                <c:pt idx="9">
                  <c:v>4.0</c:v>
                </c:pt>
                <c:pt idx="10">
                  <c:v>47.0</c:v>
                </c:pt>
              </c:numCache>
            </c:numRef>
          </c:val>
        </c:ser>
        <c:ser>
          <c:idx val="4"/>
          <c:order val="4"/>
          <c:tx>
            <c:v>(blank)</c:v>
          </c:tx>
          <c:spPr>
            <a:solidFill>
              <a:srgbClr val="4BACC6"/>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62.0</c:v>
                </c:pt>
                <c:pt idx="1">
                  <c:v>57.0</c:v>
                </c:pt>
                <c:pt idx="2">
                  <c:v>61.0</c:v>
                </c:pt>
                <c:pt idx="3">
                  <c:v>57.0</c:v>
                </c:pt>
                <c:pt idx="4">
                  <c:v>46.0</c:v>
                </c:pt>
                <c:pt idx="5">
                  <c:v>65.0</c:v>
                </c:pt>
                <c:pt idx="6">
                  <c:v>49.0</c:v>
                </c:pt>
                <c:pt idx="7">
                  <c:v>43.0</c:v>
                </c:pt>
                <c:pt idx="8">
                  <c:v>50.0</c:v>
                </c:pt>
                <c:pt idx="9">
                  <c:v>48.0</c:v>
                </c:pt>
                <c:pt idx="10">
                  <c:v>538.0</c:v>
                </c:pt>
              </c:numCache>
            </c:numRef>
          </c:val>
        </c:ser>
        <c:overlap val="-27"/>
        <c:gapWidth val="219"/>
        <c:axId val="0"/>
        <c:axId val="1"/>
      </c:barChart>
      <c:catAx>
        <c:axId val="0"/>
        <c:scaling>
          <c:orientation val="minMax"/>
        </c:scaling>
        <c:delete val="0"/>
        <c:axPos val="b"/>
        <c:numFmt formatCode="General" sourceLinked="0"/>
        <c:majorTickMark val="out"/>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out"/>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595959"/>
                </a:solidFill>
                <a:latin typeface="Droid Sans"/>
                <a:ea typeface="Droid Sans"/>
                <a:cs typeface="Lucida Sans"/>
              </a:defRPr>
            </a:pPr>
            <a:r>
              <a:rPr lang="zh-CN"/>
              <a:t>Column Labels HIGH</a:t>
            </a:r>
          </a:p>
        </c:rich>
      </c:tx>
      <c:layout/>
      <c:overlay val="0"/>
      <c:spPr>
        <a:noFill/>
        <a:ln>
          <a:noFill/>
        </a:ln>
      </c:spPr>
    </c:title>
    <c:autoTitleDeleted val="1"/>
    <c:plotArea>
      <c:layout/>
      <c:pieChart>
        <c:varyColors val="1"/>
        <c:ser>
          <c:idx val="0"/>
          <c:order val="0"/>
          <c:tx>
            <c:v>Column Labels HIGH</c:v>
          </c:tx>
          <c:dPt>
            <c:idx val="0"/>
            <c:bubble3D val="0"/>
            <c:spPr>
              <a:solidFill>
                <a:srgbClr val="4F81BD"/>
              </a:solidFill>
              <a:ln w="12700">
                <a:solidFill>
                  <a:srgbClr val="FFFFFF"/>
                </a:solidFill>
                <a:prstDash val="solid"/>
              </a:ln>
            </c:spPr>
          </c:dPt>
          <c:dPt>
            <c:idx val="1"/>
            <c:bubble3D val="0"/>
            <c:spPr>
              <a:solidFill>
                <a:srgbClr val="C0504D"/>
              </a:solidFill>
              <a:ln w="12700">
                <a:solidFill>
                  <a:srgbClr val="FFFFFF"/>
                </a:solidFill>
                <a:prstDash val="solid"/>
              </a:ln>
            </c:spPr>
          </c:dPt>
          <c:dPt>
            <c:idx val="2"/>
            <c:bubble3D val="0"/>
            <c:spPr>
              <a:solidFill>
                <a:srgbClr val="9BBB59"/>
              </a:solidFill>
              <a:ln w="12700">
                <a:solidFill>
                  <a:srgbClr val="FFFFFF"/>
                </a:solidFill>
                <a:prstDash val="solid"/>
              </a:ln>
            </c:spPr>
          </c:dPt>
          <c:dPt>
            <c:idx val="3"/>
            <c:bubble3D val="0"/>
            <c:spPr>
              <a:solidFill>
                <a:srgbClr val="8064A2"/>
              </a:solidFill>
              <a:ln w="12700">
                <a:solidFill>
                  <a:srgbClr val="FFFFFF"/>
                </a:solidFill>
                <a:prstDash val="solid"/>
              </a:ln>
            </c:spPr>
          </c:dPt>
          <c:dPt>
            <c:idx val="4"/>
            <c:bubble3D val="0"/>
            <c:spPr>
              <a:solidFill>
                <a:srgbClr val="4BACC6"/>
              </a:solidFill>
              <a:ln w="12700">
                <a:solidFill>
                  <a:srgbClr val="FFFFFF"/>
                </a:solidFill>
                <a:prstDash val="solid"/>
              </a:ln>
            </c:spPr>
          </c:dPt>
          <c:dPt>
            <c:idx val="5"/>
            <c:bubble3D val="0"/>
            <c:spPr>
              <a:solidFill>
                <a:srgbClr val="F79646"/>
              </a:solidFill>
              <a:ln w="12700">
                <a:solidFill>
                  <a:srgbClr val="FFFFFF"/>
                </a:solidFill>
                <a:prstDash val="solid"/>
              </a:ln>
            </c:spPr>
          </c:dPt>
          <c:dPt>
            <c:idx val="6"/>
            <c:bubble3D val="0"/>
            <c:spPr>
              <a:solidFill>
                <a:srgbClr val="2C4D74"/>
              </a:solidFill>
              <a:ln w="12700">
                <a:solidFill>
                  <a:srgbClr val="FFFFFF"/>
                </a:solidFill>
                <a:prstDash val="solid"/>
              </a:ln>
            </c:spPr>
          </c:dPt>
          <c:dPt>
            <c:idx val="7"/>
            <c:bubble3D val="0"/>
            <c:spPr>
              <a:solidFill>
                <a:srgbClr val="782C2A"/>
              </a:solidFill>
              <a:ln w="12700">
                <a:solidFill>
                  <a:srgbClr val="FFFFFF"/>
                </a:solidFill>
                <a:prstDash val="solid"/>
              </a:ln>
            </c:spPr>
          </c:dPt>
          <c:dPt>
            <c:idx val="8"/>
            <c:bubble3D val="0"/>
            <c:spPr>
              <a:solidFill>
                <a:srgbClr val="5D7430"/>
              </a:solidFill>
              <a:ln w="12700">
                <a:solidFill>
                  <a:srgbClr val="FFFFFF"/>
                </a:solidFill>
                <a:prstDash val="solid"/>
              </a:ln>
            </c:spPr>
          </c:dPt>
          <c:dPt>
            <c:idx val="9"/>
            <c:bubble3D val="0"/>
            <c:spPr>
              <a:solidFill>
                <a:srgbClr val="4C3A62"/>
              </a:solidFill>
              <a:ln w="12700">
                <a:solidFill>
                  <a:srgbClr val="FFFFFF"/>
                </a:solidFill>
                <a:prstDash val="solid"/>
              </a:ln>
            </c:spPr>
          </c:dPt>
          <c:dPt>
            <c:idx val="10"/>
            <c:bubble3D val="0"/>
            <c:spPr>
              <a:solidFill>
                <a:srgbClr val="91C3D5"/>
              </a:solidFill>
              <a:ln w="12700">
                <a:solidFill>
                  <a:srgbClr val="000000"/>
                </a:solidFill>
                <a:prstDash val="solid"/>
              </a:ln>
            </c:spPr>
          </c:dPt>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8.0</c:v>
                </c:pt>
                <c:pt idx="1">
                  <c:v>4.0</c:v>
                </c:pt>
                <c:pt idx="2">
                  <c:v>9.0</c:v>
                </c:pt>
                <c:pt idx="3">
                  <c:v>5.0</c:v>
                </c:pt>
                <c:pt idx="4">
                  <c:v>4.0</c:v>
                </c:pt>
                <c:pt idx="5">
                  <c:v>10.0</c:v>
                </c:pt>
                <c:pt idx="6">
                  <c:v>11.0</c:v>
                </c:pt>
                <c:pt idx="7">
                  <c:v>13.0</c:v>
                </c:pt>
                <c:pt idx="8">
                  <c:v>7.0</c:v>
                </c:pt>
                <c:pt idx="9">
                  <c:v>5.0</c:v>
                </c:pt>
                <c:pt idx="10">
                  <c:v>76.0</c:v>
                </c:pt>
              </c:numCache>
            </c:numRef>
          </c:val>
        </c:ser>
        <c:ser>
          <c:idx val="1"/>
          <c:order val="1"/>
          <c:tx>
            <c:v>LOW</c:v>
          </c:tx>
          <c:dPt>
            <c:idx val="0"/>
            <c:marker>
              <c:symbol val="dot"/>
              <c:size val="5"/>
              <c:spPr>
                <a:solidFill>
                  <a:srgbClr val="ffffff"/>
                </a:solidFill>
                <a:ln>
                  <a:solidFill>
                    <a:srgbClr val="4f81bd"/>
                  </a:solidFill>
                  <a:prstDash val="solid"/>
                </a:ln>
              </c:spPr>
            </c:marker>
            <c:invertIfNegative val="0"/>
            <c:bubble3D val="0"/>
            <c:spPr>
              <a:solidFill>
                <a:srgbClr val="4F81BD"/>
              </a:solidFill>
              <a:ln w="12700">
                <a:solidFill>
                  <a:srgbClr val="FFFFFF"/>
                </a:solidFill>
                <a:prstDash val="solid"/>
              </a:ln>
            </c:spPr>
          </c:dPt>
          <c:dPt>
            <c:idx val="1"/>
            <c:marker>
              <c:symbol val="dash"/>
              <c:size val="5"/>
              <c:spPr>
                <a:solidFill>
                  <a:srgbClr val="ffffff"/>
                </a:solidFill>
                <a:ln>
                  <a:solidFill>
                    <a:srgbClr val="c0504d"/>
                  </a:solidFill>
                  <a:prstDash val="solid"/>
                </a:ln>
              </c:spPr>
            </c:marker>
            <c:invertIfNegative val="0"/>
            <c:bubble3D val="0"/>
            <c:spPr>
              <a:solidFill>
                <a:srgbClr val="C0504D"/>
              </a:solidFill>
              <a:ln w="12700">
                <a:solidFill>
                  <a:srgbClr val="FFFFFF"/>
                </a:solidFill>
                <a:prstDash val="solid"/>
              </a:ln>
            </c:spPr>
          </c:dPt>
          <c:dPt>
            <c:idx val="2"/>
            <c:marker>
              <c:symbol val="diamond"/>
              <c:size val="5"/>
              <c:spPr>
                <a:solidFill>
                  <a:srgbClr val="9bbb59"/>
                </a:solidFill>
                <a:ln>
                  <a:solidFill>
                    <a:srgbClr val="9bbb59"/>
                  </a:solidFill>
                  <a:prstDash val="solid"/>
                </a:ln>
              </c:spPr>
            </c:marker>
            <c:invertIfNegative val="0"/>
            <c:bubble3D val="0"/>
            <c:spPr>
              <a:solidFill>
                <a:srgbClr val="9BBB59"/>
              </a:solidFill>
              <a:ln w="12700">
                <a:solidFill>
                  <a:srgbClr val="FFFFFF"/>
                </a:solidFill>
                <a:prstDash val="solid"/>
              </a:ln>
            </c:spPr>
          </c:dPt>
          <c:dPt>
            <c:idx val="3"/>
            <c:marker>
              <c:symbol val="square"/>
              <c:size val="5"/>
              <c:spPr>
                <a:solidFill>
                  <a:srgbClr val="8064a2"/>
                </a:solidFill>
                <a:ln>
                  <a:solidFill>
                    <a:srgbClr val="8064a2"/>
                  </a:solidFill>
                  <a:prstDash val="solid"/>
                </a:ln>
              </c:spPr>
            </c:marker>
            <c:invertIfNegative val="0"/>
            <c:bubble3D val="0"/>
            <c:spPr>
              <a:solidFill>
                <a:srgbClr val="8064A2"/>
              </a:solidFill>
              <a:ln w="12700">
                <a:solidFill>
                  <a:srgbClr val="FFFFFF"/>
                </a:solidFill>
                <a:prstDash val="solid"/>
              </a:ln>
            </c:spPr>
          </c:dPt>
          <c:dPt>
            <c:idx val="4"/>
            <c:marker>
              <c:symbol val="triangle"/>
              <c:size val="5"/>
              <c:spPr>
                <a:solidFill>
                  <a:srgbClr val="4bacc6"/>
                </a:solidFill>
                <a:ln>
                  <a:solidFill>
                    <a:srgbClr val="4bacc6"/>
                  </a:solidFill>
                  <a:prstDash val="solid"/>
                </a:ln>
              </c:spPr>
            </c:marker>
            <c:invertIfNegative val="0"/>
            <c:bubble3D val="0"/>
            <c:spPr>
              <a:solidFill>
                <a:srgbClr val="4BACC6"/>
              </a:solidFill>
              <a:ln w="12700">
                <a:solidFill>
                  <a:srgbClr val="FFFFFF"/>
                </a:solidFill>
                <a:prstDash val="solid"/>
              </a:ln>
            </c:spPr>
          </c:dPt>
          <c:dPt>
            <c:idx val="5"/>
            <c:marker>
              <c:symbol val="x"/>
              <c:size val="5"/>
              <c:spPr>
                <a:ln>
                  <a:solidFill>
                    <a:srgbClr val="4bacc6"/>
                  </a:solidFill>
                  <a:prstDash val="solid"/>
                </a:ln>
              </c:spPr>
            </c:marker>
            <c:invertIfNegative val="0"/>
            <c:bubble3D val="0"/>
            <c:spPr>
              <a:solidFill>
                <a:srgbClr val="F79646"/>
              </a:solidFill>
              <a:ln w="12700">
                <a:solidFill>
                  <a:srgbClr val="FFFFFF"/>
                </a:solidFill>
                <a:prstDash val="solid"/>
              </a:ln>
            </c:spPr>
          </c:dPt>
          <c:dPt>
            <c:idx val="6"/>
            <c:marker>
              <c:symbol val="star"/>
              <c:size val="5"/>
              <c:spPr>
                <a:ln>
                  <a:solidFill>
                    <a:srgbClr val="4bacc6"/>
                  </a:solidFill>
                  <a:prstDash val="solid"/>
                </a:ln>
              </c:spPr>
            </c:marker>
            <c:invertIfNegative val="0"/>
            <c:bubble3D val="0"/>
            <c:spPr>
              <a:solidFill>
                <a:srgbClr val="2C4D74"/>
              </a:solidFill>
              <a:ln w="12700">
                <a:solidFill>
                  <a:srgbClr val="FFFFFF"/>
                </a:solidFill>
                <a:prstDash val="solid"/>
              </a:ln>
            </c:spPr>
          </c:dPt>
          <c:dPt>
            <c:idx val="7"/>
            <c:marker>
              <c:symbol val="circle"/>
              <c:size val="5"/>
              <c:spPr>
                <a:solidFill>
                  <a:srgbClr val="4bacc6"/>
                </a:solidFill>
                <a:ln>
                  <a:solidFill>
                    <a:srgbClr val="4bacc6"/>
                  </a:solidFill>
                  <a:prstDash val="solid"/>
                </a:ln>
              </c:spPr>
            </c:marker>
            <c:invertIfNegative val="0"/>
            <c:bubble3D val="0"/>
            <c:spPr>
              <a:solidFill>
                <a:srgbClr val="782C2A"/>
              </a:solidFill>
              <a:ln w="12700">
                <a:solidFill>
                  <a:srgbClr val="FFFFFF"/>
                </a:solidFill>
                <a:prstDash val="solid"/>
              </a:ln>
            </c:spPr>
          </c:dPt>
          <c:dPt>
            <c:idx val="8"/>
            <c:marker>
              <c:symbol val="plus"/>
              <c:size val="5"/>
              <c:spPr>
                <a:ln>
                  <a:solidFill>
                    <a:srgbClr val="4bacc6"/>
                  </a:solidFill>
                  <a:prstDash val="solid"/>
                </a:ln>
              </c:spPr>
            </c:marker>
            <c:invertIfNegative val="0"/>
            <c:bubble3D val="0"/>
            <c:spPr>
              <a:solidFill>
                <a:srgbClr val="5D7430"/>
              </a:solidFill>
              <a:ln w="12700">
                <a:solidFill>
                  <a:srgbClr val="FFFFFF"/>
                </a:solidFill>
                <a:prstDash val="solid"/>
              </a:ln>
            </c:spPr>
          </c:dPt>
          <c:dPt>
            <c:idx val="9"/>
            <c:marker>
              <c:symbol val="dot"/>
              <c:size val="5"/>
              <c:spPr>
                <a:solidFill>
                  <a:srgbClr val="ffffff"/>
                </a:solidFill>
                <a:ln>
                  <a:solidFill>
                    <a:srgbClr val="4bacc6"/>
                  </a:solidFill>
                  <a:prstDash val="solid"/>
                </a:ln>
              </c:spPr>
            </c:marker>
            <c:invertIfNegative val="0"/>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13.0</c:v>
                </c:pt>
                <c:pt idx="1">
                  <c:v>13.0</c:v>
                </c:pt>
                <c:pt idx="2">
                  <c:v>15.0</c:v>
                </c:pt>
                <c:pt idx="3">
                  <c:v>11.0</c:v>
                </c:pt>
                <c:pt idx="4">
                  <c:v>9.0</c:v>
                </c:pt>
                <c:pt idx="5">
                  <c:v>11.0</c:v>
                </c:pt>
                <c:pt idx="6">
                  <c:v>12.0</c:v>
                </c:pt>
                <c:pt idx="7">
                  <c:v>16.0</c:v>
                </c:pt>
                <c:pt idx="8">
                  <c:v>18.0</c:v>
                </c:pt>
                <c:pt idx="9">
                  <c:v>12.0</c:v>
                </c:pt>
                <c:pt idx="10">
                  <c:v>130.0</c:v>
                </c:pt>
              </c:numCache>
            </c:numRef>
          </c:val>
        </c:ser>
        <c:ser>
          <c:idx val="2"/>
          <c:order val="2"/>
          <c:tx>
            <c:v>MED</c:v>
          </c:tx>
          <c:dPt>
            <c:idx val="0"/>
            <c:marker>
              <c:symbol val="circle"/>
              <c:size val="5"/>
              <c:spPr>
                <a:solidFill>
                  <a:srgbClr val="4f81bd"/>
                </a:solidFill>
                <a:ln>
                  <a:solidFill>
                    <a:srgbClr val="4f81bd"/>
                  </a:solidFill>
                  <a:prstDash val="solid"/>
                </a:ln>
              </c:spPr>
            </c:marker>
            <c:invertIfNegative val="0"/>
            <c:bubble3D val="0"/>
            <c:spPr>
              <a:solidFill>
                <a:srgbClr val="4F81BD"/>
              </a:solidFill>
              <a:ln w="12700">
                <a:solidFill>
                  <a:srgbClr val="FFFFFF"/>
                </a:solidFill>
                <a:prstDash val="solid"/>
              </a:ln>
            </c:spPr>
          </c:dPt>
          <c:dPt>
            <c:idx val="1"/>
            <c:marker>
              <c:symbol val="plus"/>
              <c:size val="5"/>
              <c:spPr>
                <a:ln>
                  <a:solidFill>
                    <a:srgbClr val="c0504d"/>
                  </a:solidFill>
                  <a:prstDash val="solid"/>
                </a:ln>
              </c:spPr>
            </c:marker>
            <c:invertIfNegative val="0"/>
            <c:bubble3D val="0"/>
            <c:spPr>
              <a:solidFill>
                <a:srgbClr val="C0504D"/>
              </a:solidFill>
              <a:ln w="12700">
                <a:solidFill>
                  <a:srgbClr val="FFFFFF"/>
                </a:solidFill>
                <a:prstDash val="solid"/>
              </a:ln>
            </c:spPr>
          </c:dPt>
          <c:dPt>
            <c:idx val="2"/>
            <c:marker>
              <c:symbol val="dot"/>
              <c:size val="5"/>
              <c:spPr>
                <a:solidFill>
                  <a:srgbClr val="ffffff"/>
                </a:solidFill>
                <a:ln>
                  <a:solidFill>
                    <a:srgbClr val="9bbb59"/>
                  </a:solidFill>
                  <a:prstDash val="solid"/>
                </a:ln>
              </c:spPr>
            </c:marker>
            <c:invertIfNegative val="0"/>
            <c:bubble3D val="0"/>
            <c:spPr>
              <a:solidFill>
                <a:srgbClr val="9BBB59"/>
              </a:solidFill>
              <a:ln w="12700">
                <a:solidFill>
                  <a:srgbClr val="FFFFFF"/>
                </a:solidFill>
                <a:prstDash val="solid"/>
              </a:ln>
            </c:spPr>
          </c:dPt>
          <c:dPt>
            <c:idx val="3"/>
            <c:marker>
              <c:symbol val="dash"/>
              <c:size val="5"/>
              <c:spPr>
                <a:solidFill>
                  <a:srgbClr val="ffffff"/>
                </a:solidFill>
                <a:ln>
                  <a:solidFill>
                    <a:srgbClr val="8064a2"/>
                  </a:solidFill>
                  <a:prstDash val="solid"/>
                </a:ln>
              </c:spPr>
            </c:marker>
            <c:invertIfNegative val="0"/>
            <c:bubble3D val="0"/>
            <c:spPr>
              <a:solidFill>
                <a:srgbClr val="8064A2"/>
              </a:solidFill>
              <a:ln w="12700">
                <a:solidFill>
                  <a:srgbClr val="FFFFFF"/>
                </a:solidFill>
                <a:prstDash val="solid"/>
              </a:ln>
            </c:spPr>
          </c:dPt>
          <c:dPt>
            <c:idx val="4"/>
            <c:marker>
              <c:symbol val="diamond"/>
              <c:size val="5"/>
              <c:spPr>
                <a:solidFill>
                  <a:srgbClr val="4bacc6"/>
                </a:solidFill>
                <a:ln>
                  <a:solidFill>
                    <a:srgbClr val="4bacc6"/>
                  </a:solidFill>
                  <a:prstDash val="solid"/>
                </a:ln>
              </c:spPr>
            </c:marker>
            <c:invertIfNegative val="0"/>
            <c:bubble3D val="0"/>
            <c:spPr>
              <a:solidFill>
                <a:srgbClr val="4BACC6"/>
              </a:solidFill>
              <a:ln w="12700">
                <a:solidFill>
                  <a:srgbClr val="FFFFFF"/>
                </a:solidFill>
                <a:prstDash val="solid"/>
              </a:ln>
            </c:spPr>
          </c:dPt>
          <c:dPt>
            <c:idx val="5"/>
            <c:marker>
              <c:symbol val="square"/>
              <c:size val="5"/>
              <c:spPr>
                <a:solidFill>
                  <a:srgbClr val="4bacc6"/>
                </a:solidFill>
                <a:ln>
                  <a:solidFill>
                    <a:srgbClr val="4bacc6"/>
                  </a:solidFill>
                  <a:prstDash val="solid"/>
                </a:ln>
              </c:spPr>
            </c:marker>
            <c:invertIfNegative val="0"/>
            <c:bubble3D val="0"/>
            <c:spPr>
              <a:solidFill>
                <a:srgbClr val="F79646"/>
              </a:solidFill>
              <a:ln w="12700">
                <a:solidFill>
                  <a:srgbClr val="FFFFFF"/>
                </a:solidFill>
                <a:prstDash val="solid"/>
              </a:ln>
            </c:spPr>
          </c:dPt>
          <c:dPt>
            <c:idx val="6"/>
            <c:marker>
              <c:symbol val="triangle"/>
              <c:size val="5"/>
              <c:spPr>
                <a:solidFill>
                  <a:srgbClr val="4bacc6"/>
                </a:solidFill>
                <a:ln>
                  <a:solidFill>
                    <a:srgbClr val="4bacc6"/>
                  </a:solidFill>
                  <a:prstDash val="solid"/>
                </a:ln>
              </c:spPr>
            </c:marker>
            <c:invertIfNegative val="0"/>
            <c:bubble3D val="0"/>
            <c:spPr>
              <a:solidFill>
                <a:srgbClr val="2C4D74"/>
              </a:solidFill>
              <a:ln w="12700">
                <a:solidFill>
                  <a:srgbClr val="FFFFFF"/>
                </a:solidFill>
                <a:prstDash val="solid"/>
              </a:ln>
            </c:spPr>
          </c:dPt>
          <c:dPt>
            <c:idx val="7"/>
            <c:marker>
              <c:symbol val="x"/>
              <c:size val="5"/>
              <c:spPr>
                <a:ln>
                  <a:solidFill>
                    <a:srgbClr val="4bacc6"/>
                  </a:solidFill>
                  <a:prstDash val="solid"/>
                </a:ln>
              </c:spPr>
            </c:marker>
            <c:invertIfNegative val="0"/>
            <c:bubble3D val="0"/>
            <c:spPr>
              <a:solidFill>
                <a:srgbClr val="782C2A"/>
              </a:solidFill>
              <a:ln w="12700">
                <a:solidFill>
                  <a:srgbClr val="FFFFFF"/>
                </a:solidFill>
                <a:prstDash val="solid"/>
              </a:ln>
            </c:spPr>
          </c:dPt>
          <c:dPt>
            <c:idx val="8"/>
            <c:marker>
              <c:symbol val="star"/>
              <c:size val="5"/>
              <c:spPr>
                <a:ln>
                  <a:solidFill>
                    <a:srgbClr val="4bacc6"/>
                  </a:solidFill>
                  <a:prstDash val="solid"/>
                </a:ln>
              </c:spPr>
            </c:marker>
            <c:invertIfNegative val="0"/>
            <c:bubble3D val="0"/>
            <c:spPr>
              <a:solidFill>
                <a:srgbClr val="5D7430"/>
              </a:solidFill>
              <a:ln w="12700">
                <a:solidFill>
                  <a:srgbClr val="FFFFFF"/>
                </a:solidFill>
                <a:prstDash val="solid"/>
              </a:ln>
            </c:spPr>
          </c:dPt>
          <c:dPt>
            <c:idx val="9"/>
            <c:marker>
              <c:symbol val="circle"/>
              <c:size val="5"/>
              <c:spPr>
                <a:solidFill>
                  <a:srgbClr val="4bacc6"/>
                </a:solidFill>
                <a:ln>
                  <a:solidFill>
                    <a:srgbClr val="4bacc6"/>
                  </a:solidFill>
                  <a:prstDash val="solid"/>
                </a:ln>
              </c:spPr>
            </c:marker>
            <c:invertIfNegative val="0"/>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37.0</c:v>
                </c:pt>
                <c:pt idx="1">
                  <c:v>30.0</c:v>
                </c:pt>
                <c:pt idx="2">
                  <c:v>35.0</c:v>
                </c:pt>
                <c:pt idx="3">
                  <c:v>32.0</c:v>
                </c:pt>
                <c:pt idx="4">
                  <c:v>27.0</c:v>
                </c:pt>
                <c:pt idx="5">
                  <c:v>31.0</c:v>
                </c:pt>
                <c:pt idx="6">
                  <c:v>37.0</c:v>
                </c:pt>
                <c:pt idx="7">
                  <c:v>34.0</c:v>
                </c:pt>
                <c:pt idx="8">
                  <c:v>26.0</c:v>
                </c:pt>
                <c:pt idx="9">
                  <c:v>30.0</c:v>
                </c:pt>
                <c:pt idx="10">
                  <c:v>319.0</c:v>
                </c:pt>
              </c:numCache>
            </c:numRef>
          </c:val>
        </c:ser>
        <c:ser>
          <c:idx val="3"/>
          <c:order val="3"/>
          <c:tx>
            <c:v>VERY HIGH</c:v>
          </c:tx>
          <c:dPt>
            <c:idx val="0"/>
            <c:marker>
              <c:symbol val="x"/>
              <c:size val="5"/>
              <c:spPr>
                <a:ln>
                  <a:solidFill>
                    <a:srgbClr val="4f81bd"/>
                  </a:solidFill>
                  <a:prstDash val="solid"/>
                </a:ln>
              </c:spPr>
            </c:marker>
            <c:invertIfNegative val="0"/>
            <c:bubble3D val="0"/>
            <c:spPr>
              <a:solidFill>
                <a:srgbClr val="4F81BD"/>
              </a:solidFill>
              <a:ln w="12700">
                <a:solidFill>
                  <a:srgbClr val="FFFFFF"/>
                </a:solidFill>
                <a:prstDash val="solid"/>
              </a:ln>
            </c:spPr>
          </c:dPt>
          <c:dPt>
            <c:idx val="1"/>
            <c:marker>
              <c:symbol val="star"/>
              <c:size val="5"/>
              <c:spPr>
                <a:ln>
                  <a:solidFill>
                    <a:srgbClr val="c0504d"/>
                  </a:solidFill>
                  <a:prstDash val="solid"/>
                </a:ln>
              </c:spPr>
            </c:marker>
            <c:invertIfNegative val="0"/>
            <c:bubble3D val="0"/>
            <c:spPr>
              <a:solidFill>
                <a:srgbClr val="C0504D"/>
              </a:solidFill>
              <a:ln w="12700">
                <a:solidFill>
                  <a:srgbClr val="FFFFFF"/>
                </a:solidFill>
                <a:prstDash val="solid"/>
              </a:ln>
            </c:spPr>
          </c:dPt>
          <c:dPt>
            <c:idx val="2"/>
            <c:marker>
              <c:symbol val="circle"/>
              <c:size val="5"/>
              <c:spPr>
                <a:solidFill>
                  <a:srgbClr val="9bbb59"/>
                </a:solidFill>
                <a:ln>
                  <a:solidFill>
                    <a:srgbClr val="9bbb59"/>
                  </a:solidFill>
                  <a:prstDash val="solid"/>
                </a:ln>
              </c:spPr>
            </c:marker>
            <c:invertIfNegative val="0"/>
            <c:bubble3D val="0"/>
            <c:spPr>
              <a:solidFill>
                <a:srgbClr val="9BBB59"/>
              </a:solidFill>
              <a:ln w="12700">
                <a:solidFill>
                  <a:srgbClr val="FFFFFF"/>
                </a:solidFill>
                <a:prstDash val="solid"/>
              </a:ln>
            </c:spPr>
          </c:dPt>
          <c:dPt>
            <c:idx val="3"/>
            <c:marker>
              <c:symbol val="plus"/>
              <c:size val="5"/>
              <c:spPr>
                <a:ln>
                  <a:solidFill>
                    <a:srgbClr val="8064a2"/>
                  </a:solidFill>
                  <a:prstDash val="solid"/>
                </a:ln>
              </c:spPr>
            </c:marker>
            <c:invertIfNegative val="0"/>
            <c:bubble3D val="0"/>
            <c:spPr>
              <a:solidFill>
                <a:srgbClr val="8064A2"/>
              </a:solidFill>
              <a:ln w="12700">
                <a:solidFill>
                  <a:srgbClr val="FFFFFF"/>
                </a:solidFill>
                <a:prstDash val="solid"/>
              </a:ln>
            </c:spPr>
          </c:dPt>
          <c:dPt>
            <c:idx val="4"/>
            <c:marker>
              <c:symbol val="dot"/>
              <c:size val="5"/>
              <c:spPr>
                <a:solidFill>
                  <a:srgbClr val="ffffff"/>
                </a:solidFill>
                <a:ln>
                  <a:solidFill>
                    <a:srgbClr val="4bacc6"/>
                  </a:solidFill>
                  <a:prstDash val="solid"/>
                </a:ln>
              </c:spPr>
            </c:marker>
            <c:invertIfNegative val="0"/>
            <c:bubble3D val="0"/>
            <c:spPr>
              <a:solidFill>
                <a:srgbClr val="4BACC6"/>
              </a:solidFill>
              <a:ln w="12700">
                <a:solidFill>
                  <a:srgbClr val="FFFFFF"/>
                </a:solidFill>
                <a:prstDash val="solid"/>
              </a:ln>
            </c:spPr>
          </c:dPt>
          <c:dPt>
            <c:idx val="5"/>
            <c:marker>
              <c:symbol val="dash"/>
              <c:size val="5"/>
              <c:spPr>
                <a:solidFill>
                  <a:srgbClr val="ffffff"/>
                </a:solidFill>
                <a:ln>
                  <a:solidFill>
                    <a:srgbClr val="4bacc6"/>
                  </a:solidFill>
                  <a:prstDash val="solid"/>
                </a:ln>
              </c:spPr>
            </c:marker>
            <c:invertIfNegative val="0"/>
            <c:bubble3D val="0"/>
            <c:spPr>
              <a:solidFill>
                <a:srgbClr val="F79646"/>
              </a:solidFill>
              <a:ln w="12700">
                <a:solidFill>
                  <a:srgbClr val="FFFFFF"/>
                </a:solidFill>
                <a:prstDash val="solid"/>
              </a:ln>
            </c:spPr>
          </c:dPt>
          <c:dPt>
            <c:idx val="6"/>
            <c:marker>
              <c:symbol val="diamond"/>
              <c:size val="5"/>
              <c:spPr>
                <a:solidFill>
                  <a:srgbClr val="4bacc6"/>
                </a:solidFill>
                <a:ln>
                  <a:solidFill>
                    <a:srgbClr val="4bacc6"/>
                  </a:solidFill>
                  <a:prstDash val="solid"/>
                </a:ln>
              </c:spPr>
            </c:marker>
            <c:invertIfNegative val="0"/>
            <c:bubble3D val="0"/>
            <c:spPr>
              <a:solidFill>
                <a:srgbClr val="2C4D74"/>
              </a:solidFill>
              <a:ln w="12700">
                <a:solidFill>
                  <a:srgbClr val="FFFFFF"/>
                </a:solidFill>
                <a:prstDash val="solid"/>
              </a:ln>
            </c:spPr>
          </c:dPt>
          <c:dPt>
            <c:idx val="7"/>
            <c:marker>
              <c:symbol val="square"/>
              <c:size val="5"/>
              <c:spPr>
                <a:solidFill>
                  <a:srgbClr val="4bacc6"/>
                </a:solidFill>
                <a:ln>
                  <a:solidFill>
                    <a:srgbClr val="4bacc6"/>
                  </a:solidFill>
                  <a:prstDash val="solid"/>
                </a:ln>
              </c:spPr>
            </c:marker>
            <c:invertIfNegative val="0"/>
            <c:bubble3D val="0"/>
            <c:spPr>
              <a:solidFill>
                <a:srgbClr val="782C2A"/>
              </a:solidFill>
              <a:ln w="12700">
                <a:solidFill>
                  <a:srgbClr val="FFFFFF"/>
                </a:solidFill>
                <a:prstDash val="solid"/>
              </a:ln>
            </c:spPr>
          </c:dPt>
          <c:dPt>
            <c:idx val="8"/>
            <c:marker>
              <c:symbol val="triangle"/>
              <c:size val="5"/>
              <c:spPr>
                <a:solidFill>
                  <a:srgbClr val="4bacc6"/>
                </a:solidFill>
                <a:ln>
                  <a:solidFill>
                    <a:srgbClr val="4bacc6"/>
                  </a:solidFill>
                  <a:prstDash val="solid"/>
                </a:ln>
              </c:spPr>
            </c:marker>
            <c:invertIfNegative val="0"/>
            <c:bubble3D val="0"/>
            <c:spPr>
              <a:solidFill>
                <a:srgbClr val="5D7430"/>
              </a:solidFill>
              <a:ln w="12700">
                <a:solidFill>
                  <a:srgbClr val="FFFFFF"/>
                </a:solidFill>
                <a:prstDash val="solid"/>
              </a:ln>
            </c:spPr>
          </c:dPt>
          <c:dPt>
            <c:idx val="9"/>
            <c:marker>
              <c:symbol val="x"/>
              <c:size val="5"/>
              <c:spPr>
                <a:ln>
                  <a:solidFill>
                    <a:srgbClr val="4bacc6"/>
                  </a:solidFill>
                  <a:prstDash val="solid"/>
                </a:ln>
              </c:spPr>
            </c:marker>
            <c:invertIfNegative val="0"/>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7.0</c:v>
                </c:pt>
                <c:pt idx="1">
                  <c:v>7.0</c:v>
                </c:pt>
                <c:pt idx="2">
                  <c:v>5.0</c:v>
                </c:pt>
                <c:pt idx="3">
                  <c:v>3.0</c:v>
                </c:pt>
                <c:pt idx="4">
                  <c:v>4.0</c:v>
                </c:pt>
                <c:pt idx="5">
                  <c:v>4.0</c:v>
                </c:pt>
                <c:pt idx="6">
                  <c:v>3.0</c:v>
                </c:pt>
                <c:pt idx="7">
                  <c:v>7.0</c:v>
                </c:pt>
                <c:pt idx="8">
                  <c:v>3.0</c:v>
                </c:pt>
                <c:pt idx="9">
                  <c:v>4.0</c:v>
                </c:pt>
                <c:pt idx="10">
                  <c:v>47.0</c:v>
                </c:pt>
              </c:numCache>
            </c:numRef>
          </c:val>
        </c:ser>
        <c:ser>
          <c:idx val="4"/>
          <c:order val="4"/>
          <c:tx>
            <c:v>(blank)</c:v>
          </c:tx>
          <c:dPt>
            <c:idx val="0"/>
            <c:marker>
              <c:symbol val="square"/>
              <c:size val="5"/>
              <c:spPr>
                <a:solidFill>
                  <a:srgbClr val="4f81bd"/>
                </a:solidFill>
                <a:ln>
                  <a:solidFill>
                    <a:srgbClr val="4f81bd"/>
                  </a:solidFill>
                  <a:prstDash val="solid"/>
                </a:ln>
              </c:spPr>
            </c:marker>
            <c:invertIfNegative val="0"/>
            <c:bubble3D val="0"/>
            <c:spPr>
              <a:solidFill>
                <a:srgbClr val="4F81BD"/>
              </a:solidFill>
              <a:ln w="12700">
                <a:solidFill>
                  <a:srgbClr val="FFFFFF"/>
                </a:solidFill>
                <a:prstDash val="solid"/>
              </a:ln>
            </c:spPr>
          </c:dPt>
          <c:dPt>
            <c:idx val="1"/>
            <c:marker>
              <c:symbol val="triangle"/>
              <c:size val="5"/>
              <c:spPr>
                <a:solidFill>
                  <a:srgbClr val="c0504d"/>
                </a:solidFill>
                <a:ln>
                  <a:solidFill>
                    <a:srgbClr val="c0504d"/>
                  </a:solidFill>
                  <a:prstDash val="solid"/>
                </a:ln>
              </c:spPr>
            </c:marker>
            <c:invertIfNegative val="0"/>
            <c:bubble3D val="0"/>
            <c:spPr>
              <a:solidFill>
                <a:srgbClr val="C0504D"/>
              </a:solidFill>
              <a:ln w="12700">
                <a:solidFill>
                  <a:srgbClr val="FFFFFF"/>
                </a:solidFill>
                <a:prstDash val="solid"/>
              </a:ln>
            </c:spPr>
          </c:dPt>
          <c:dPt>
            <c:idx val="2"/>
            <c:marker>
              <c:symbol val="x"/>
              <c:size val="5"/>
              <c:spPr>
                <a:ln>
                  <a:solidFill>
                    <a:srgbClr val="9bbb59"/>
                  </a:solidFill>
                  <a:prstDash val="solid"/>
                </a:ln>
              </c:spPr>
            </c:marker>
            <c:invertIfNegative val="0"/>
            <c:bubble3D val="0"/>
            <c:spPr>
              <a:solidFill>
                <a:srgbClr val="9BBB59"/>
              </a:solidFill>
              <a:ln w="12700">
                <a:solidFill>
                  <a:srgbClr val="FFFFFF"/>
                </a:solidFill>
                <a:prstDash val="solid"/>
              </a:ln>
            </c:spPr>
          </c:dPt>
          <c:dPt>
            <c:idx val="3"/>
            <c:marker>
              <c:symbol val="star"/>
              <c:size val="5"/>
              <c:spPr>
                <a:ln>
                  <a:solidFill>
                    <a:srgbClr val="8064a2"/>
                  </a:solidFill>
                  <a:prstDash val="solid"/>
                </a:ln>
              </c:spPr>
            </c:marker>
            <c:invertIfNegative val="0"/>
            <c:bubble3D val="0"/>
            <c:spPr>
              <a:solidFill>
                <a:srgbClr val="8064A2"/>
              </a:solidFill>
              <a:ln w="12700">
                <a:solidFill>
                  <a:srgbClr val="FFFFFF"/>
                </a:solidFill>
                <a:prstDash val="solid"/>
              </a:ln>
            </c:spPr>
          </c:dPt>
          <c:dPt>
            <c:idx val="4"/>
            <c:marker>
              <c:symbol val="circle"/>
              <c:size val="5"/>
              <c:spPr>
                <a:solidFill>
                  <a:srgbClr val="4bacc6"/>
                </a:solidFill>
                <a:ln>
                  <a:solidFill>
                    <a:srgbClr val="4bacc6"/>
                  </a:solidFill>
                  <a:prstDash val="solid"/>
                </a:ln>
              </c:spPr>
            </c:marker>
            <c:invertIfNegative val="0"/>
            <c:bubble3D val="0"/>
            <c:spPr>
              <a:solidFill>
                <a:srgbClr val="4BACC6"/>
              </a:solidFill>
              <a:ln w="12700">
                <a:solidFill>
                  <a:srgbClr val="FFFFFF"/>
                </a:solidFill>
                <a:prstDash val="solid"/>
              </a:ln>
            </c:spPr>
          </c:dPt>
          <c:dPt>
            <c:idx val="5"/>
            <c:marker>
              <c:symbol val="plus"/>
              <c:size val="5"/>
              <c:spPr>
                <a:ln>
                  <a:solidFill>
                    <a:srgbClr val="4bacc6"/>
                  </a:solidFill>
                  <a:prstDash val="solid"/>
                </a:ln>
              </c:spPr>
            </c:marker>
            <c:invertIfNegative val="0"/>
            <c:bubble3D val="0"/>
            <c:spPr>
              <a:solidFill>
                <a:srgbClr val="F79646"/>
              </a:solidFill>
              <a:ln w="12700">
                <a:solidFill>
                  <a:srgbClr val="FFFFFF"/>
                </a:solidFill>
                <a:prstDash val="solid"/>
              </a:ln>
            </c:spPr>
          </c:dPt>
          <c:dPt>
            <c:idx val="6"/>
            <c:marker>
              <c:symbol val="dot"/>
              <c:size val="5"/>
              <c:spPr>
                <a:solidFill>
                  <a:srgbClr val="ffffff"/>
                </a:solidFill>
                <a:ln>
                  <a:solidFill>
                    <a:srgbClr val="4bacc6"/>
                  </a:solidFill>
                  <a:prstDash val="solid"/>
                </a:ln>
              </c:spPr>
            </c:marker>
            <c:invertIfNegative val="0"/>
            <c:bubble3D val="0"/>
            <c:spPr>
              <a:solidFill>
                <a:srgbClr val="2C4D74"/>
              </a:solidFill>
              <a:ln w="12700">
                <a:solidFill>
                  <a:srgbClr val="FFFFFF"/>
                </a:solidFill>
                <a:prstDash val="solid"/>
              </a:ln>
            </c:spPr>
          </c:dPt>
          <c:dPt>
            <c:idx val="7"/>
            <c:marker>
              <c:symbol val="dash"/>
              <c:size val="5"/>
              <c:spPr>
                <a:solidFill>
                  <a:srgbClr val="ffffff"/>
                </a:solidFill>
                <a:ln>
                  <a:solidFill>
                    <a:srgbClr val="4bacc6"/>
                  </a:solidFill>
                  <a:prstDash val="solid"/>
                </a:ln>
              </c:spPr>
            </c:marker>
            <c:invertIfNegative val="0"/>
            <c:bubble3D val="0"/>
            <c:spPr>
              <a:solidFill>
                <a:srgbClr val="782C2A"/>
              </a:solidFill>
              <a:ln w="12700">
                <a:solidFill>
                  <a:srgbClr val="FFFFFF"/>
                </a:solidFill>
                <a:prstDash val="solid"/>
              </a:ln>
            </c:spPr>
          </c:dPt>
          <c:dPt>
            <c:idx val="8"/>
            <c:marker>
              <c:symbol val="diamond"/>
              <c:size val="5"/>
              <c:spPr>
                <a:solidFill>
                  <a:srgbClr val="4bacc6"/>
                </a:solidFill>
                <a:ln>
                  <a:solidFill>
                    <a:srgbClr val="4bacc6"/>
                  </a:solidFill>
                  <a:prstDash val="solid"/>
                </a:ln>
              </c:spPr>
            </c:marker>
            <c:invertIfNegative val="0"/>
            <c:bubble3D val="0"/>
            <c:spPr>
              <a:solidFill>
                <a:srgbClr val="5D7430"/>
              </a:solidFill>
              <a:ln w="12700">
                <a:solidFill>
                  <a:srgbClr val="FFFFFF"/>
                </a:solidFill>
                <a:prstDash val="solid"/>
              </a:ln>
            </c:spPr>
          </c:dPt>
          <c:dPt>
            <c:idx val="9"/>
            <c:marker>
              <c:symbol val="square"/>
              <c:size val="5"/>
              <c:spPr>
                <a:solidFill>
                  <a:srgbClr val="4bacc6"/>
                </a:solidFill>
                <a:ln>
                  <a:solidFill>
                    <a:srgbClr val="4bacc6"/>
                  </a:solidFill>
                  <a:prstDash val="solid"/>
                </a:ln>
              </c:spPr>
            </c:marker>
            <c:invertIfNegative val="0"/>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62.0</c:v>
                </c:pt>
                <c:pt idx="1">
                  <c:v>57.0</c:v>
                </c:pt>
                <c:pt idx="2">
                  <c:v>61.0</c:v>
                </c:pt>
                <c:pt idx="3">
                  <c:v>57.0</c:v>
                </c:pt>
                <c:pt idx="4">
                  <c:v>46.0</c:v>
                </c:pt>
                <c:pt idx="5">
                  <c:v>65.0</c:v>
                </c:pt>
                <c:pt idx="6">
                  <c:v>49.0</c:v>
                </c:pt>
                <c:pt idx="7">
                  <c:v>43.0</c:v>
                </c:pt>
                <c:pt idx="8">
                  <c:v>50.0</c:v>
                </c:pt>
                <c:pt idx="9">
                  <c:v>48.0</c:v>
                </c:pt>
                <c:pt idx="10">
                  <c:v>538.0</c:v>
                </c:pt>
              </c:numCache>
            </c:numRef>
          </c:val>
        </c:ser>
        <c:firstSliceAng val="0"/>
      </c:pieChart>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9/10/2024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60104475"/>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09152706"/>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89"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9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46816237"/>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92" name="对象"/>
          <p:cNvSpPr>
            <a:spLocks noGrp="1"/>
          </p:cNvSpPr>
          <p:nvPr>
            <p:ph type="sldImg"/>
          </p:nvPr>
        </p:nvSpPr>
        <p:spPr>
          <a:xfrm rot="0">
            <a:off x="4038600" y="857250"/>
            <a:ext cx="4114800" cy="2314575"/>
          </a:xfrm>
          <a:prstGeom prst="rect"/>
          <a:noFill/>
          <a:ln w="12700" cmpd="sng" cap="flat">
            <a:noFill/>
            <a:prstDash val="solid"/>
            <a:miter/>
          </a:ln>
        </p:spPr>
      </p:sp>
      <p:sp>
        <p:nvSpPr>
          <p:cNvPr id="19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82464370"/>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201" name="对象"/>
          <p:cNvSpPr>
            <a:spLocks noGrp="1"/>
          </p:cNvSpPr>
          <p:nvPr>
            <p:ph type="sldImg"/>
          </p:nvPr>
        </p:nvSpPr>
        <p:spPr>
          <a:xfrm rot="0">
            <a:off x="4038600" y="857250"/>
            <a:ext cx="4114800" cy="2314575"/>
          </a:xfrm>
          <a:prstGeom prst="rect"/>
          <a:noFill/>
          <a:ln w="12700" cmpd="sng" cap="flat">
            <a:noFill/>
            <a:prstDash val="solid"/>
            <a:miter/>
          </a:ln>
        </p:spPr>
      </p:sp>
      <p:sp>
        <p:nvSpPr>
          <p:cNvPr id="20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35156724"/>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205" name="对象"/>
          <p:cNvSpPr>
            <a:spLocks noGrp="1"/>
          </p:cNvSpPr>
          <p:nvPr>
            <p:ph type="sldImg"/>
          </p:nvPr>
        </p:nvSpPr>
        <p:spPr>
          <a:xfrm rot="0">
            <a:off x="4038600" y="857250"/>
            <a:ext cx="4114800" cy="2314575"/>
          </a:xfrm>
          <a:prstGeom prst="rect"/>
          <a:noFill/>
          <a:ln w="12700" cmpd="sng" cap="flat">
            <a:noFill/>
            <a:prstDash val="solid"/>
            <a:miter/>
          </a:ln>
        </p:spPr>
      </p:sp>
      <p:sp>
        <p:nvSpPr>
          <p:cNvPr id="20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61923552"/>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
        <p:nvSpPr>
          <p:cNvPr id="209" name="对象"/>
          <p:cNvSpPr>
            <a:spLocks noGrp="1"/>
          </p:cNvSpPr>
          <p:nvPr>
            <p:ph type="sldImg"/>
          </p:nvPr>
        </p:nvSpPr>
        <p:spPr>
          <a:xfrm rot="0">
            <a:off x="4038600" y="857250"/>
            <a:ext cx="4114800" cy="2314575"/>
          </a:xfrm>
          <a:prstGeom prst="rect"/>
          <a:noFill/>
          <a:ln w="12700" cmpd="sng" cap="flat">
            <a:noFill/>
            <a:prstDash val="solid"/>
            <a:miter/>
          </a:ln>
        </p:spPr>
      </p:sp>
      <p:sp>
        <p:nvSpPr>
          <p:cNvPr id="21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01613568"/>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88374536"/>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22145451"/>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34"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3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77992611"/>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45" name="对象"/>
          <p:cNvSpPr>
            <a:spLocks noGrp="1"/>
          </p:cNvSpPr>
          <p:nvPr>
            <p:ph type="sldImg"/>
          </p:nvPr>
        </p:nvSpPr>
        <p:spPr>
          <a:xfrm rot="0">
            <a:off x="4038600" y="857250"/>
            <a:ext cx="4114800" cy="2314575"/>
          </a:xfrm>
          <a:prstGeom prst="rect"/>
          <a:noFill/>
          <a:ln w="12700" cmpd="sng" cap="flat">
            <a:noFill/>
            <a:prstDash val="solid"/>
            <a:miter/>
          </a:ln>
        </p:spPr>
      </p:sp>
      <p:sp>
        <p:nvSpPr>
          <p:cNvPr id="14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84225018"/>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56" name="对象"/>
          <p:cNvSpPr>
            <a:spLocks noGrp="1"/>
          </p:cNvSpPr>
          <p:nvPr>
            <p:ph type="sldImg"/>
          </p:nvPr>
        </p:nvSpPr>
        <p:spPr>
          <a:xfrm rot="0">
            <a:off x="4038600" y="857250"/>
            <a:ext cx="4114800" cy="2314575"/>
          </a:xfrm>
          <a:prstGeom prst="rect"/>
          <a:noFill/>
          <a:ln w="12700" cmpd="sng" cap="flat">
            <a:noFill/>
            <a:prstDash val="solid"/>
            <a:miter/>
          </a:ln>
        </p:spPr>
      </p:sp>
      <p:sp>
        <p:nvSpPr>
          <p:cNvPr id="15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58698217"/>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66" name="对象"/>
          <p:cNvSpPr>
            <a:spLocks noGrp="1"/>
          </p:cNvSpPr>
          <p:nvPr>
            <p:ph type="sldImg"/>
          </p:nvPr>
        </p:nvSpPr>
        <p:spPr>
          <a:xfrm rot="0">
            <a:off x="4038600" y="857250"/>
            <a:ext cx="4114800" cy="2314575"/>
          </a:xfrm>
          <a:prstGeom prst="rect"/>
          <a:noFill/>
          <a:ln w="12700" cmpd="sng" cap="flat">
            <a:noFill/>
            <a:prstDash val="solid"/>
            <a:miter/>
          </a:ln>
        </p:spPr>
      </p:sp>
      <p:sp>
        <p:nvSpPr>
          <p:cNvPr id="16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30020775"/>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70" name="对象"/>
          <p:cNvSpPr>
            <a:spLocks noGrp="1"/>
          </p:cNvSpPr>
          <p:nvPr>
            <p:ph type="sldImg"/>
          </p:nvPr>
        </p:nvSpPr>
        <p:spPr>
          <a:xfrm rot="0">
            <a:off x="4038600" y="857250"/>
            <a:ext cx="4114800" cy="2314575"/>
          </a:xfrm>
          <a:prstGeom prst="rect"/>
          <a:noFill/>
          <a:ln w="12700" cmpd="sng" cap="flat">
            <a:noFill/>
            <a:prstDash val="solid"/>
            <a:miter/>
          </a:ln>
        </p:spPr>
      </p:sp>
      <p:sp>
        <p:nvSpPr>
          <p:cNvPr id="17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08262772"/>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81" name="对象"/>
          <p:cNvSpPr>
            <a:spLocks noGrp="1"/>
          </p:cNvSpPr>
          <p:nvPr>
            <p:ph type="sldImg"/>
          </p:nvPr>
        </p:nvSpPr>
        <p:spPr>
          <a:xfrm rot="0">
            <a:off x="4038600" y="857250"/>
            <a:ext cx="4114800" cy="2314575"/>
          </a:xfrm>
          <a:prstGeom prst="rect"/>
          <a:noFill/>
          <a:ln w="12700" cmpd="sng" cap="flat">
            <a:noFill/>
            <a:prstDash val="solid"/>
            <a:miter/>
          </a:ln>
        </p:spPr>
      </p:sp>
      <p:sp>
        <p:nvSpPr>
          <p:cNvPr id="18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18335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241992968"/>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17898590"/>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61149144"/>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4"/>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644318252"/>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4"/>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20909362"/>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10"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4"/>
                </a:lnTo>
              </a:path>
            </a:pathLst>
          </a:custGeom>
          <a:noFill xmlns:a="http://schemas.openxmlformats.org/drawingml/2006/main"/>
          <a:ln xmlns:a="http://schemas.openxmlformats.org/drawingml/2006/main" w="9525" cmpd="sng" cap="flat">
            <a:solidFill>
              <a:srgbClr val="5FCAEE"/>
            </a:solidFill>
            <a:prstDash val="solid"/>
            <a:round/>
          </a:ln>
        </p:spPr>
      </p:sp>
      <p:sp>
        <p:nvSpPr>
          <p:cNvPr id="11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112"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13"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14"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15"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1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17"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18"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19"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20"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121" name="文本框"/>
          <p:cNvSpPr>
            <a:spLocks xmlns:a="http://schemas.openxmlformats.org/drawingml/2006/main" noGrp="1"/>
          </p:cNvSpPr>
          <p:nvPr>
            <p:ph type="body" idx="1"/>
          </p:nvPr>
        </p:nvSpPr>
        <p:spPr>
          <a:xfrm xmlns:a="http://schemas.openxmlformats.org/drawingml/2006/main" rot="0">
            <a:off x="609600" y="1577340"/>
            <a:ext cx="10972800" cy="452627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22"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123"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24"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33856440"/>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03480201"/>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56169600"/>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1183980"/>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36897514"/>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24845773"/>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26396771"/>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97939103"/>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88721367"/>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4"/>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5"/>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940978811"/>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4.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13.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4.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jpeg"/><Relationship Id="rId3" Type="http://schemas.openxmlformats.org/officeDocument/2006/relationships/hyperlink" Target="https://thebluediamondgallery.com/finger01/e/employee.html" TargetMode="External"/><Relationship Id="rId4" Type="http://schemas.openxmlformats.org/officeDocument/2006/relationships/hyperlink" Target="https://creativecommons.org/licenses/by-sa/3.0/" TargetMode="External"/><Relationship Id="rId5" Type="http://schemas.openxmlformats.org/officeDocument/2006/relationships/slideLayout" Target="../slideLayouts/slideLayout14.xml"/><Relationship Id="rId6"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image" Target="../media/1.png"/><Relationship Id="rId3" Type="http://schemas.openxmlformats.org/officeDocument/2006/relationships/slideLayout" Target="../slideLayouts/slideLayout14.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slideLayout" Target="../slideLayouts/slideLayout14.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7" y="0"/>
                </a:moveTo>
                <a:lnTo>
                  <a:pt x="4658" y="0"/>
                </a:lnTo>
                <a:lnTo>
                  <a:pt x="0" y="10798"/>
                </a:lnTo>
                <a:lnTo>
                  <a:pt x="4658" y="21600"/>
                </a:lnTo>
                <a:lnTo>
                  <a:pt x="16937" y="21600"/>
                </a:lnTo>
                <a:lnTo>
                  <a:pt x="21600" y="10798"/>
                </a:lnTo>
                <a:lnTo>
                  <a:pt x="16937"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v.Dhinakaran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12220</a:t>
            </a:r>
            <a:r>
              <a:rPr lang="en-US" altLang="zh-CN" sz="2400" b="0" i="0" u="none" strike="noStrike" kern="1200" cap="none" spc="0" baseline="0">
                <a:solidFill>
                  <a:schemeClr val="tx1"/>
                </a:solidFill>
                <a:latin typeface="Calibri" pitchFamily="0" charset="0"/>
                <a:ea typeface="宋体" pitchFamily="0" charset="0"/>
                <a:cs typeface="Calibri" pitchFamily="0" charset="0"/>
              </a:rPr>
              <a:t>32</a:t>
            </a:r>
            <a:r>
              <a:rPr lang="en-US" altLang="zh-CN" sz="2400" b="0" i="0" u="none" strike="noStrike" kern="1200" cap="none" spc="0" baseline="0">
                <a:solidFill>
                  <a:schemeClr val="tx1"/>
                </a:solidFill>
                <a:latin typeface="Calibri" pitchFamily="0" charset="0"/>
                <a:ea typeface="宋体" pitchFamily="0" charset="0"/>
                <a:cs typeface="Calibri" pitchFamily="0" charset="0"/>
              </a:rPr>
              <a:t>27</a:t>
            </a:r>
            <a:r>
              <a:rPr lang="en-US" altLang="zh-CN" sz="2400" b="0" i="0" u="none" strike="noStrike" kern="1200" cap="none" spc="0" baseline="0">
                <a:solidFill>
                  <a:schemeClr val="tx1"/>
                </a:solidFill>
                <a:latin typeface="Calibri" pitchFamily="0" charset="0"/>
                <a:ea typeface="宋体" pitchFamily="0" charset="0"/>
                <a:cs typeface="Calibri" pitchFamily="0" charset="0"/>
              </a:rPr>
              <a:t>/asunm</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1473122203227</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DEPARTMENT:B</a:t>
            </a:r>
            <a:r>
              <a:rPr lang="en-US" altLang="zh-CN" sz="2400" b="0" i="0" u="none" strike="noStrike" kern="1200" cap="none" spc="0" baseline="0">
                <a:solidFill>
                  <a:schemeClr val="tx1"/>
                </a:solidFill>
                <a:latin typeface="Calibri" pitchFamily="0" charset="0"/>
                <a:ea typeface="宋体" pitchFamily="0" charset="0"/>
                <a:cs typeface="Calibri" pitchFamily="0" charset="0"/>
              </a:rPr>
              <a:t>.COM CORPORATE SECRETRARYSHIP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t>
            </a:r>
            <a:r>
              <a:rPr lang="en-US" altLang="zh-CN" sz="2400" b="0" i="0" u="none" strike="noStrike" kern="1200" cap="none" spc="0" baseline="0">
                <a:solidFill>
                  <a:schemeClr val="tx1"/>
                </a:solidFill>
                <a:latin typeface="Calibri" pitchFamily="0" charset="0"/>
                <a:ea typeface="宋体" pitchFamily="0" charset="0"/>
                <a:cs typeface="Calibri" pitchFamily="0" charset="0"/>
              </a:rPr>
              <a:t>ST.THOMAS COLLEGE OF ARTS &amp; SCIENCE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04546994"/>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8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5"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6"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87" name="文本框"/>
          <p:cNvSpPr>
            <a:spLocks noGrp="1"/>
          </p:cNvSpPr>
          <p:nvPr>
            <p:ph type="title"/>
          </p:nvPr>
        </p:nvSpPr>
        <p:spPr>
          <a:xfrm rot="0">
            <a:off x="755332" y="385444"/>
            <a:ext cx="10681335" cy="147732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8" name="文本框"/>
          <p:cNvSpPr>
            <a:spLocks noGrp="1"/>
          </p:cNvSpPr>
          <p:nvPr>
            <p:ph type="body" idx="1"/>
          </p:nvPr>
        </p:nvSpPr>
        <p:spPr>
          <a:xfrm rot="0">
            <a:off x="457200" y="1219200"/>
            <a:ext cx="9524999" cy="664521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0" i="0" u="none" strike="noStrike" kern="0" cap="none" spc="0" baseline="0">
                <a:solidFill>
                  <a:srgbClr val="538ED5"/>
                </a:solidFill>
                <a:latin typeface="Calibri" pitchFamily="0" charset="0"/>
                <a:ea typeface="宋体" pitchFamily="0" charset="0"/>
                <a:cs typeface="Lucida Sans" pitchFamily="0" charset="0"/>
              </a:rPr>
              <a:t>Data collection </a:t>
            </a:r>
            <a:endParaRPr lang="en-US" altLang="zh-CN" sz="3600" b="0" i="0" u="none" strike="noStrike" kern="0" cap="none" spc="0" baseline="0">
              <a:solidFill>
                <a:srgbClr val="538ED5"/>
              </a:solidFill>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0" cap="none" spc="0" baseline="0">
              <a:latin typeface="Calibri" pitchFamily="0" charset="0"/>
              <a:ea typeface="宋体" pitchFamily="0" charset="0"/>
              <a:cs typeface="Lucida Sans"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0" cap="none" spc="0" baseline="0">
                <a:latin typeface="Calibri" pitchFamily="0" charset="0"/>
                <a:ea typeface="宋体" pitchFamily="0" charset="0"/>
                <a:cs typeface="Lucida Sans" pitchFamily="0" charset="0"/>
              </a:rPr>
              <a:t>The employee performance analysis table are taken from the website called Kaggle .</a:t>
            </a:r>
            <a:endParaRPr lang="en-US" altLang="zh-CN" sz="2000" b="0" i="0" u="none" strike="noStrike" kern="0" cap="none" spc="0" baseline="0">
              <a:latin typeface="Calibri" pitchFamily="0" charset="0"/>
              <a:ea typeface="宋体" pitchFamily="0" charset="0"/>
              <a:cs typeface="Lucida Sans" pitchFamily="0" charset="0"/>
            </a:endParaRPr>
          </a:p>
          <a:p>
            <a:pPr marL="285750" indent="-285750" algn="l">
              <a:lnSpc>
                <a:spcPct val="100000"/>
              </a:lnSpc>
              <a:spcBef>
                <a:spcPts val="0"/>
              </a:spcBef>
              <a:spcAft>
                <a:spcPts val="0"/>
              </a:spcAft>
              <a:buFont typeface="Wingdings" pitchFamily="2" charset="2"/>
              <a:buChar char="Ø"/>
            </a:pPr>
            <a:endParaRPr lang="en-US" altLang="zh-CN" sz="2000" b="0" i="0" u="none" strike="noStrike" kern="0" cap="none" spc="0" baseline="0">
              <a:latin typeface="Calibri" pitchFamily="0" charset="0"/>
              <a:ea typeface="宋体" pitchFamily="0" charset="0"/>
              <a:cs typeface="Lucida Sans"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0" cap="none" spc="0" baseline="0">
                <a:latin typeface="Calibri" pitchFamily="0" charset="0"/>
                <a:ea typeface="宋体" pitchFamily="0" charset="0"/>
                <a:cs typeface="Lucida Sans" pitchFamily="0" charset="0"/>
              </a:rPr>
              <a:t>From the data we had some missing figures to identify the missing terms we use conditional techniques to identify the missing terms like exit data etc..</a:t>
            </a:r>
            <a:endParaRPr lang="en-US" altLang="zh-CN" sz="2000" b="0" i="0" u="none" strike="noStrike" kern="0" cap="none" spc="0" baseline="0">
              <a:latin typeface="Calibri" pitchFamily="0" charset="0"/>
              <a:ea typeface="宋体" pitchFamily="0" charset="0"/>
              <a:cs typeface="Lucida Sans" pitchFamily="0" charset="0"/>
            </a:endParaRPr>
          </a:p>
          <a:p>
            <a:pPr marL="285750" indent="-285750" algn="l">
              <a:lnSpc>
                <a:spcPct val="100000"/>
              </a:lnSpc>
              <a:spcBef>
                <a:spcPts val="0"/>
              </a:spcBef>
              <a:spcAft>
                <a:spcPts val="0"/>
              </a:spcAft>
              <a:buFont typeface="Wingdings" pitchFamily="2" charset="2"/>
              <a:buChar char="Ø"/>
            </a:pPr>
            <a:endParaRPr lang="en-US" altLang="zh-CN" sz="2000" b="0" i="0" u="none" strike="noStrike" kern="0" cap="none" spc="0" baseline="0">
              <a:latin typeface="Calibri" pitchFamily="0" charset="0"/>
              <a:ea typeface="宋体" pitchFamily="0" charset="0"/>
              <a:cs typeface="Lucida Sans"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0" cap="none" spc="0" baseline="0">
                <a:latin typeface="Calibri" pitchFamily="0" charset="0"/>
                <a:ea typeface="宋体" pitchFamily="0" charset="0"/>
                <a:cs typeface="Lucida Sans" pitchFamily="0" charset="0"/>
              </a:rPr>
              <a:t>Then we used filtering and sorting to fill the  missing </a:t>
            </a:r>
            <a:r>
              <a:rPr lang="en-US" altLang="zh-CN" sz="2000" b="0" i="0" u="none" strike="noStrike" kern="0" cap="none" spc="0" baseline="0">
                <a:latin typeface="Calibri" pitchFamily="0" charset="0"/>
                <a:ea typeface="宋体" pitchFamily="0" charset="0"/>
                <a:cs typeface="Lucida Sans" pitchFamily="0" charset="0"/>
              </a:rPr>
              <a:t>figues</a:t>
            </a:r>
            <a:endParaRPr lang="en-US" altLang="zh-CN" sz="20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600" b="0" i="0" u="none" strike="noStrike" kern="0" cap="none" spc="0" baseline="0">
                <a:solidFill>
                  <a:srgbClr val="538ED5"/>
                </a:solidFill>
                <a:latin typeface="Calibri" pitchFamily="0" charset="0"/>
                <a:ea typeface="宋体" pitchFamily="0" charset="0"/>
                <a:cs typeface="Lucida Sans" pitchFamily="0" charset="0"/>
              </a:rPr>
              <a:t>Features collection </a:t>
            </a:r>
            <a:endParaRPr lang="en-US" altLang="zh-CN" sz="3600" b="0" i="0" u="none" strike="noStrike" kern="0" cap="none" spc="0" baseline="0">
              <a:solidFill>
                <a:srgbClr val="538ED5"/>
              </a:solidFill>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0" cap="none" spc="0" baseline="0">
              <a:latin typeface="Calibri" pitchFamily="0" charset="0"/>
              <a:ea typeface="宋体" pitchFamily="0" charset="0"/>
              <a:cs typeface="Lucida Sans" pitchFamily="0" charset="0"/>
            </a:endParaRPr>
          </a:p>
          <a:p>
            <a:pPr marL="342900" indent="-342900" algn="l">
              <a:lnSpc>
                <a:spcPct val="100000"/>
              </a:lnSpc>
              <a:spcBef>
                <a:spcPts val="0"/>
              </a:spcBef>
              <a:spcAft>
                <a:spcPts val="0"/>
              </a:spcAft>
              <a:buFont typeface="Wingdings" pitchFamily="2" charset="2"/>
              <a:buChar char="Ø"/>
            </a:pPr>
            <a:r>
              <a:rPr lang="en-US" altLang="zh-CN" sz="2000" b="0" i="0" u="none" strike="noStrike" kern="0" cap="none" spc="0" baseline="0">
                <a:latin typeface="Calibri" pitchFamily="0" charset="0"/>
                <a:ea typeface="宋体" pitchFamily="0" charset="0"/>
                <a:cs typeface="Lucida Sans" pitchFamily="0" charset="0"/>
              </a:rPr>
              <a:t>Pivot table</a:t>
            </a:r>
            <a:endParaRPr lang="en-US" altLang="zh-CN" sz="2000" b="0" i="0" u="none" strike="noStrike" kern="0" cap="none" spc="0" baseline="0">
              <a:latin typeface="Calibri" pitchFamily="0" charset="0"/>
              <a:ea typeface="宋体" pitchFamily="0" charset="0"/>
              <a:cs typeface="Lucida Sans" pitchFamily="0" charset="0"/>
            </a:endParaRPr>
          </a:p>
          <a:p>
            <a:pPr marL="342900" indent="-342900" algn="l">
              <a:lnSpc>
                <a:spcPct val="100000"/>
              </a:lnSpc>
              <a:spcBef>
                <a:spcPts val="0"/>
              </a:spcBef>
              <a:spcAft>
                <a:spcPts val="0"/>
              </a:spcAft>
              <a:buFont typeface="Wingdings" pitchFamily="2" charset="2"/>
              <a:buChar char="Ø"/>
            </a:pPr>
            <a:endParaRPr lang="en-US" altLang="zh-CN" sz="2000" b="0" i="0" u="none" strike="noStrike" kern="0" cap="none" spc="0" baseline="0">
              <a:latin typeface="Calibri" pitchFamily="0" charset="0"/>
              <a:ea typeface="宋体" pitchFamily="0" charset="0"/>
              <a:cs typeface="Lucida Sans" pitchFamily="0" charset="0"/>
            </a:endParaRPr>
          </a:p>
          <a:p>
            <a:pPr marL="342900" indent="-342900" algn="l">
              <a:lnSpc>
                <a:spcPct val="100000"/>
              </a:lnSpc>
              <a:spcBef>
                <a:spcPts val="0"/>
              </a:spcBef>
              <a:spcAft>
                <a:spcPts val="0"/>
              </a:spcAft>
              <a:buFont typeface="Wingdings" pitchFamily="2" charset="2"/>
              <a:buChar char="Ø"/>
            </a:pPr>
            <a:r>
              <a:rPr lang="en-US" altLang="zh-CN" sz="2000" b="0" i="0" u="none" strike="noStrike" kern="0" cap="none" spc="0" baseline="0">
                <a:latin typeface="Calibri" pitchFamily="0" charset="0"/>
                <a:ea typeface="宋体" pitchFamily="0" charset="0"/>
                <a:cs typeface="Lucida Sans" pitchFamily="0" charset="0"/>
              </a:rPr>
              <a:t>Charts</a:t>
            </a:r>
            <a:endParaRPr lang="en-US" altLang="zh-CN" sz="2000" b="0" i="0" u="none" strike="noStrike" kern="0" cap="none" spc="0" baseline="0">
              <a:latin typeface="Calibri" pitchFamily="0" charset="0"/>
              <a:ea typeface="宋体" pitchFamily="0" charset="0"/>
              <a:cs typeface="Lucida Sans" pitchFamily="0" charset="0"/>
            </a:endParaRPr>
          </a:p>
          <a:p>
            <a:pPr marL="342900" indent="-342900" algn="l">
              <a:lnSpc>
                <a:spcPct val="100000"/>
              </a:lnSpc>
              <a:spcBef>
                <a:spcPts val="0"/>
              </a:spcBef>
              <a:spcAft>
                <a:spcPts val="0"/>
              </a:spcAft>
              <a:buFont typeface="Wingdings" pitchFamily="2" charset="2"/>
              <a:buChar char="Ø"/>
            </a:pPr>
            <a:endParaRPr lang="en-US" altLang="zh-CN" sz="2000" b="0" i="0" u="none" strike="noStrike" kern="0" cap="none" spc="0" baseline="0">
              <a:latin typeface="Calibri" pitchFamily="0" charset="0"/>
              <a:ea typeface="宋体" pitchFamily="0" charset="0"/>
              <a:cs typeface="Lucida Sans" pitchFamily="0" charset="0"/>
            </a:endParaRPr>
          </a:p>
          <a:p>
            <a:pPr marL="342900" indent="-342900" algn="l">
              <a:lnSpc>
                <a:spcPct val="100000"/>
              </a:lnSpc>
              <a:spcBef>
                <a:spcPts val="0"/>
              </a:spcBef>
              <a:spcAft>
                <a:spcPts val="0"/>
              </a:spcAft>
              <a:buFont typeface="Wingdings" pitchFamily="2" charset="2"/>
              <a:buChar char="Ø"/>
            </a:pPr>
            <a:r>
              <a:rPr lang="en-US" altLang="zh-CN" sz="2000" b="0" i="0" u="none" strike="noStrike" kern="0" cap="none" spc="0" baseline="0">
                <a:latin typeface="Calibri" pitchFamily="0" charset="0"/>
                <a:ea typeface="宋体" pitchFamily="0" charset="0"/>
                <a:cs typeface="Lucida Sans" pitchFamily="0" charset="0"/>
              </a:rPr>
              <a:t>Conditional formatting</a:t>
            </a:r>
            <a:endParaRPr lang="en-US" altLang="zh-CN" sz="20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pitchFamily="0" charset="0"/>
              </a:rPr>
              <a:t> </a:t>
            </a:r>
            <a:endParaRPr lang="zh-CN" altLang="en-US" sz="1800" b="0" i="0" u="none" strike="noStrike" kern="0" cap="none" spc="0" baseline="0">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1620338560"/>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1" name="文本框"/>
          <p:cNvSpPr>
            <a:spLocks noGrp="1"/>
          </p:cNvSpPr>
          <p:nvPr>
            <p:ph type="body" idx="1"/>
          </p:nvPr>
        </p:nvSpPr>
        <p:spPr>
          <a:xfrm rot="0">
            <a:off x="152400" y="0"/>
            <a:ext cx="9677400" cy="612475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en-US" altLang="zh-CN" sz="2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538ED5"/>
                </a:solidFill>
                <a:latin typeface="Calibri" pitchFamily="0" charset="0"/>
                <a:ea typeface="宋体" pitchFamily="0" charset="0"/>
                <a:cs typeface="Lucida Sans" pitchFamily="0" charset="0"/>
              </a:rPr>
              <a:t> </a:t>
            </a:r>
            <a:r>
              <a:rPr lang="en-US" altLang="zh-CN" sz="3600" b="0" i="0" u="none" strike="noStrike" kern="0" cap="none" spc="0" baseline="0">
                <a:solidFill>
                  <a:srgbClr val="538ED5"/>
                </a:solidFill>
                <a:latin typeface="Calibri" pitchFamily="0" charset="0"/>
                <a:ea typeface="宋体" pitchFamily="0" charset="0"/>
                <a:cs typeface="Lucida Sans" pitchFamily="0" charset="0"/>
              </a:rPr>
              <a:t>Pivot table </a:t>
            </a:r>
            <a:endParaRPr lang="en-US" altLang="zh-CN" sz="3600" b="0" i="0" u="none" strike="noStrike" kern="0" cap="none" spc="0" baseline="0">
              <a:solidFill>
                <a:srgbClr val="538ED5"/>
              </a:solidFill>
              <a:latin typeface="Calibri" pitchFamily="0" charset="0"/>
              <a:ea typeface="宋体" pitchFamily="0" charset="0"/>
              <a:cs typeface="Lucida Sans" pitchFamily="0" charset="0"/>
            </a:endParaRPr>
          </a:p>
          <a:p>
            <a:pPr marL="342900" indent="-342900" algn="l">
              <a:lnSpc>
                <a:spcPct val="100000"/>
              </a:lnSpc>
              <a:spcBef>
                <a:spcPts val="0"/>
              </a:spcBef>
              <a:spcAft>
                <a:spcPts val="0"/>
              </a:spcAft>
              <a:buClrTx/>
              <a:buAutoNum type="arabicPeriod"/>
            </a:pPr>
            <a:r>
              <a:rPr lang="en-US" altLang="zh-CN" sz="2000" b="0" i="0" u="none" strike="noStrike" kern="0" cap="none" spc="0" baseline="0">
                <a:latin typeface="Calibri" pitchFamily="0" charset="0"/>
                <a:ea typeface="宋体" pitchFamily="0" charset="0"/>
                <a:cs typeface="Lucida Sans" pitchFamily="0" charset="0"/>
              </a:rPr>
              <a:t>Click insert </a:t>
            </a:r>
            <a:endParaRPr lang="en-US" altLang="zh-CN" sz="2000" b="0" i="0" u="none" strike="noStrike" kern="0" cap="none" spc="0" baseline="0">
              <a:latin typeface="Calibri" pitchFamily="0" charset="0"/>
              <a:ea typeface="宋体" pitchFamily="0" charset="0"/>
              <a:cs typeface="Lucida Sans" pitchFamily="0" charset="0"/>
            </a:endParaRPr>
          </a:p>
          <a:p>
            <a:pPr marL="342900" indent="-342900" algn="l">
              <a:lnSpc>
                <a:spcPct val="100000"/>
              </a:lnSpc>
              <a:spcBef>
                <a:spcPts val="0"/>
              </a:spcBef>
              <a:spcAft>
                <a:spcPts val="0"/>
              </a:spcAft>
              <a:buClrTx/>
              <a:buAutoNum type="arabicPeriod"/>
            </a:pPr>
            <a:r>
              <a:rPr lang="en-US" altLang="zh-CN" sz="2000" b="0" i="0" u="none" strike="noStrike" kern="0" cap="none" spc="0" baseline="0">
                <a:latin typeface="Calibri" pitchFamily="0" charset="0"/>
                <a:ea typeface="宋体" pitchFamily="0" charset="0"/>
                <a:cs typeface="Lucida Sans" pitchFamily="0" charset="0"/>
              </a:rPr>
              <a:t>From the insert bar click pivot table in new excel sheet </a:t>
            </a:r>
            <a:endParaRPr lang="en-US" altLang="zh-CN" sz="2000" b="0" i="0" u="none" strike="noStrike" kern="0" cap="none" spc="0" baseline="0">
              <a:latin typeface="Calibri" pitchFamily="0" charset="0"/>
              <a:ea typeface="宋体" pitchFamily="0" charset="0"/>
              <a:cs typeface="Lucida Sans" pitchFamily="0" charset="0"/>
            </a:endParaRPr>
          </a:p>
          <a:p>
            <a:pPr marL="342900" indent="-342900" algn="l">
              <a:lnSpc>
                <a:spcPct val="100000"/>
              </a:lnSpc>
              <a:spcBef>
                <a:spcPts val="0"/>
              </a:spcBef>
              <a:spcAft>
                <a:spcPts val="0"/>
              </a:spcAft>
              <a:buClrTx/>
              <a:buAutoNum type="arabicPeriod"/>
            </a:pPr>
            <a:r>
              <a:rPr lang="en-US" altLang="zh-CN" sz="2000" b="0" i="0" u="none" strike="noStrike" kern="0" cap="none" spc="0" baseline="0">
                <a:latin typeface="Calibri" pitchFamily="0" charset="0"/>
                <a:ea typeface="宋体" pitchFamily="0" charset="0"/>
                <a:cs typeface="Lucida Sans" pitchFamily="0" charset="0"/>
              </a:rPr>
              <a:t>Select business unit and drag it in row </a:t>
            </a:r>
            <a:endParaRPr lang="en-US" altLang="zh-CN" sz="2000" b="0" i="0" u="none" strike="noStrike" kern="0" cap="none" spc="0" baseline="0">
              <a:latin typeface="Calibri" pitchFamily="0" charset="0"/>
              <a:ea typeface="宋体" pitchFamily="0" charset="0"/>
              <a:cs typeface="Lucida Sans" pitchFamily="0" charset="0"/>
            </a:endParaRPr>
          </a:p>
          <a:p>
            <a:pPr marL="342900" indent="-342900" algn="l">
              <a:lnSpc>
                <a:spcPct val="100000"/>
              </a:lnSpc>
              <a:spcBef>
                <a:spcPts val="0"/>
              </a:spcBef>
              <a:spcAft>
                <a:spcPts val="0"/>
              </a:spcAft>
              <a:buClrTx/>
              <a:buAutoNum type="arabicPeriod"/>
            </a:pPr>
            <a:r>
              <a:rPr lang="en-US" altLang="zh-CN" sz="2000" b="0" i="0" u="none" strike="noStrike" kern="0" cap="none" spc="0" baseline="0">
                <a:latin typeface="Calibri" pitchFamily="0" charset="0"/>
                <a:ea typeface="宋体" pitchFamily="0" charset="0"/>
                <a:cs typeface="Lucida Sans" pitchFamily="0" charset="0"/>
              </a:rPr>
              <a:t>Then select performance level and drag it in column</a:t>
            </a:r>
            <a:endParaRPr lang="en-US" altLang="zh-CN" sz="20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000" b="0" i="0" u="none" strike="noStrike" kern="0" cap="none" spc="0" baseline="0">
                <a:latin typeface="Calibri" pitchFamily="0" charset="0"/>
                <a:ea typeface="宋体" pitchFamily="0" charset="0"/>
                <a:cs typeface="Lucida Sans" pitchFamily="0" charset="0"/>
              </a:rPr>
              <a:t>5 .  Select gender in value</a:t>
            </a:r>
            <a:endParaRPr lang="en-US" altLang="zh-CN" sz="20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0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600" b="0" i="0" u="none" strike="noStrike" kern="0" cap="none" spc="0" baseline="0">
                <a:solidFill>
                  <a:srgbClr val="538ED5"/>
                </a:solidFill>
                <a:latin typeface="Calibri" pitchFamily="0" charset="0"/>
                <a:ea typeface="宋体" pitchFamily="0" charset="0"/>
                <a:cs typeface="Lucida Sans" pitchFamily="0" charset="0"/>
              </a:rPr>
              <a:t>Performance level</a:t>
            </a:r>
            <a:endParaRPr lang="en-US" altLang="zh-CN" sz="3600" b="0" i="0" u="none" strike="noStrike" kern="0" cap="none" spc="0" baseline="0">
              <a:solidFill>
                <a:srgbClr val="538ED5"/>
              </a:solidFill>
              <a:latin typeface="Calibri" pitchFamily="0" charset="0"/>
              <a:ea typeface="宋体" pitchFamily="0" charset="0"/>
              <a:cs typeface="Lucida Sans" pitchFamily="0" charset="0"/>
            </a:endParaRPr>
          </a:p>
          <a:p>
            <a:pPr marL="342900" indent="-342900" algn="l">
              <a:lnSpc>
                <a:spcPct val="100000"/>
              </a:lnSpc>
              <a:spcBef>
                <a:spcPts val="0"/>
              </a:spcBef>
              <a:spcAft>
                <a:spcPts val="0"/>
              </a:spcAft>
              <a:buFont typeface="Wingdings" pitchFamily="2" charset="2"/>
              <a:buChar char="Ø"/>
            </a:pPr>
            <a:r>
              <a:rPr lang="en-US" altLang="zh-CN" sz="2000" b="0" i="0" u="none" strike="noStrike" kern="0" cap="none" spc="0" baseline="0">
                <a:latin typeface="Calibri" pitchFamily="0" charset="0"/>
                <a:ea typeface="宋体" pitchFamily="0" charset="0"/>
                <a:cs typeface="Lucida Sans" pitchFamily="0" charset="0"/>
              </a:rPr>
              <a:t>From the pivot table we can see the analysis for female male and all and we can access all type of employees by  </a:t>
            </a:r>
            <a:r>
              <a:rPr lang="en-US" altLang="zh-CN" sz="2000" b="0" i="0" u="none" strike="noStrike" kern="0" cap="none" spc="0" baseline="0">
                <a:latin typeface="Calibri" pitchFamily="0" charset="0"/>
                <a:ea typeface="宋体" pitchFamily="0" charset="0"/>
                <a:cs typeface="Lucida Sans" pitchFamily="0" charset="0"/>
              </a:rPr>
              <a:t>inerting</a:t>
            </a:r>
            <a:r>
              <a:rPr lang="en-US" altLang="zh-CN" sz="2000" b="0" i="0" u="none" strike="noStrike" kern="0" cap="none" spc="0" baseline="0">
                <a:latin typeface="Calibri" pitchFamily="0" charset="0"/>
                <a:ea typeface="宋体" pitchFamily="0" charset="0"/>
                <a:cs typeface="Lucida Sans" pitchFamily="0" charset="0"/>
              </a:rPr>
              <a:t> slicers to see how many are full time ,part time and contract based employees.</a:t>
            </a:r>
            <a:endParaRPr lang="en-US" altLang="zh-CN" sz="2000" b="0" i="0" u="none" strike="noStrike" kern="0" cap="none" spc="0" baseline="0">
              <a:latin typeface="Calibri" pitchFamily="0" charset="0"/>
              <a:ea typeface="宋体" pitchFamily="0" charset="0"/>
              <a:cs typeface="Lucida Sans" pitchFamily="0" charset="0"/>
            </a:endParaRPr>
          </a:p>
          <a:p>
            <a:pPr marL="342900" indent="-342900" algn="l">
              <a:lnSpc>
                <a:spcPct val="100000"/>
              </a:lnSpc>
              <a:spcBef>
                <a:spcPts val="0"/>
              </a:spcBef>
              <a:spcAft>
                <a:spcPts val="0"/>
              </a:spcAft>
              <a:buFont typeface="Wingdings" pitchFamily="2" charset="2"/>
              <a:buChar char="Ø"/>
            </a:pPr>
            <a:endParaRPr lang="en-US" altLang="zh-CN" sz="2000" b="0" i="0" u="none" strike="noStrike" kern="0" cap="none" spc="0" baseline="0">
              <a:latin typeface="Calibri" pitchFamily="0" charset="0"/>
              <a:ea typeface="宋体" pitchFamily="0" charset="0"/>
              <a:cs typeface="Lucida Sans" pitchFamily="0" charset="0"/>
            </a:endParaRPr>
          </a:p>
          <a:p>
            <a:pPr marL="342900" indent="-342900" algn="l">
              <a:lnSpc>
                <a:spcPct val="100000"/>
              </a:lnSpc>
              <a:spcBef>
                <a:spcPts val="0"/>
              </a:spcBef>
              <a:spcAft>
                <a:spcPts val="0"/>
              </a:spcAft>
              <a:buFont typeface="Wingdings" pitchFamily="2" charset="2"/>
              <a:buChar char="Ø"/>
            </a:pPr>
            <a:r>
              <a:rPr lang="en-US" altLang="zh-CN" sz="2000" b="0" i="0" u="none" strike="noStrike" kern="0" cap="none" spc="0" baseline="0">
                <a:latin typeface="Calibri" pitchFamily="0" charset="0"/>
                <a:ea typeface="宋体" pitchFamily="0" charset="0"/>
                <a:cs typeface="Lucida Sans" pitchFamily="0" charset="0"/>
              </a:rPr>
              <a:t>Insert graph for better analysis the graph shows the accurate levels and the performance of employees. We can see the various graph by changing the options in the graph options.</a:t>
            </a:r>
            <a:endParaRPr lang="en-US" altLang="zh-CN" sz="2000" b="0" i="0" u="none" strike="noStrike" kern="0" cap="none" spc="0" baseline="0">
              <a:latin typeface="Calibri" pitchFamily="0" charset="0"/>
              <a:ea typeface="宋体" pitchFamily="0" charset="0"/>
              <a:cs typeface="Lucida Sans" pitchFamily="0" charset="0"/>
            </a:endParaRPr>
          </a:p>
          <a:p>
            <a:pPr marL="342900" indent="-342900" algn="l">
              <a:lnSpc>
                <a:spcPct val="100000"/>
              </a:lnSpc>
              <a:spcBef>
                <a:spcPts val="0"/>
              </a:spcBef>
              <a:spcAft>
                <a:spcPts val="0"/>
              </a:spcAft>
              <a:buFont typeface="Wingdings" pitchFamily="2" charset="2"/>
              <a:buChar char="Ø"/>
            </a:pPr>
            <a:endParaRPr lang="en-US" altLang="zh-CN" sz="20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endParaRPr lang="zh-CN" altLang="en-US" sz="2000" b="0" i="0" u="none" strike="noStrike" kern="0" cap="none" spc="0" baseline="0">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755046409"/>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9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9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97"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98"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99"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200" name="图表"/>
          <p:cNvGraphicFramePr/>
          <p:nvPr/>
        </p:nvGraphicFramePr>
        <p:xfrm>
          <a:off x="1447800" y="1600200"/>
          <a:ext cx="7620000" cy="4038600"/>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114414064"/>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3" name="文本框"/>
          <p:cNvSpPr>
            <a:spLocks noGrp="1"/>
          </p:cNvSpPr>
          <p:nvPr>
            <p:ph type="title"/>
          </p:nvPr>
        </p:nvSpPr>
        <p:spPr>
          <a:xfrm rot="0">
            <a:off x="755332" y="385444"/>
            <a:ext cx="10681335" cy="43088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1" i="0" u="none" strike="noStrike" kern="0" cap="none" spc="0" baseline="0">
                <a:solidFill>
                  <a:schemeClr val="tx1"/>
                </a:solidFill>
                <a:latin typeface="Trebuchet MS" pitchFamily="0" charset="0"/>
                <a:ea typeface="宋体" pitchFamily="0" charset="0"/>
                <a:cs typeface="Trebuchet MS" pitchFamily="0" charset="0"/>
              </a:rPr>
              <a:t>Pie chart for high level performance</a:t>
            </a:r>
            <a:endParaRPr lang="zh-CN" altLang="en-US" sz="2800" b="1" i="0" u="none" strike="noStrike" kern="0" cap="none" spc="0" baseline="0">
              <a:solidFill>
                <a:schemeClr val="tx1"/>
              </a:solidFill>
              <a:latin typeface="Trebuchet MS" pitchFamily="0" charset="0"/>
              <a:ea typeface="宋体" pitchFamily="0" charset="0"/>
              <a:cs typeface="Trebuchet MS" pitchFamily="0" charset="0"/>
            </a:endParaRPr>
          </a:p>
        </p:txBody>
      </p:sp>
      <p:graphicFrame>
        <p:nvGraphicFramePr>
          <p:cNvPr id="204" name="图表"/>
          <p:cNvGraphicFramePr/>
          <p:nvPr/>
        </p:nvGraphicFramePr>
        <p:xfrm>
          <a:off x="2667000" y="1219200"/>
          <a:ext cx="5715000" cy="3657600"/>
        </p:xfrm>
        <a:graphic>
          <a:graphicData uri="http://schemas.openxmlformats.org/drawingml/2006/chart">
            <c:chart xmlns:c="http://schemas.openxmlformats.org/drawingml/2006/chart" r:id="rId1"/>
          </a:graphicData>
        </a:graphic>
      </p:graphicFrame>
    </p:spTree>
    <p:extLst>
      <p:ext uri="{BB962C8B-B14F-4D97-AF65-F5344CB8AC3E}">
        <p14:creationId xmlns:p14="http://schemas.microsoft.com/office/powerpoint/2010/main" val="1675235654"/>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7"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208" name="文本框"/>
          <p:cNvSpPr>
            <a:spLocks noGrp="1"/>
          </p:cNvSpPr>
          <p:nvPr>
            <p:ph type="body" idx="1"/>
          </p:nvPr>
        </p:nvSpPr>
        <p:spPr>
          <a:xfrm rot="0">
            <a:off x="609600" y="1577340"/>
            <a:ext cx="8991600" cy="2585322"/>
          </a:xfrm>
          <a:prstGeom prst="rect"/>
          <a:noFill/>
          <a:ln w="12700" cmpd="sng" cap="flat">
            <a:noFill/>
            <a:prstDash val="solid"/>
            <a:miter/>
          </a:ln>
        </p:spPr>
        <p:txBody>
          <a:bodyPr vert="horz" wrap="square" lIns="91440" tIns="45720" rIns="91440" bIns="45720" anchor="t" anchorCtr="0">
            <a:prstTxWarp prst="textNoShape"/>
          </a:bodyPr>
          <a:lstStyle/>
          <a:p>
            <a:pPr marL="457200" indent="-457200" algn="l">
              <a:lnSpc>
                <a:spcPct val="100000"/>
              </a:lnSpc>
              <a:spcBef>
                <a:spcPts val="0"/>
              </a:spcBef>
              <a:spcAft>
                <a:spcPts val="0"/>
              </a:spcAft>
              <a:buFont typeface="Wingdings" pitchFamily="2" charset="2"/>
              <a:buChar char="q"/>
            </a:pPr>
            <a:r>
              <a:rPr lang="en-US" altLang="zh-CN" sz="2800" b="0" i="0" u="none" strike="noStrike" kern="0" cap="none" spc="0" baseline="0">
                <a:latin typeface="Calibri" pitchFamily="0" charset="0"/>
                <a:ea typeface="宋体" pitchFamily="0" charset="0"/>
                <a:cs typeface="Lucida Sans" pitchFamily="0" charset="0"/>
              </a:rPr>
              <a:t>From the above analysis the low </a:t>
            </a:r>
            <a:r>
              <a:rPr lang="en-US" altLang="zh-CN" sz="2800" b="0" i="0" u="none" strike="noStrike" kern="0" cap="none" spc="0" baseline="0">
                <a:latin typeface="Calibri" pitchFamily="0" charset="0"/>
                <a:ea typeface="宋体" pitchFamily="0" charset="0"/>
                <a:cs typeface="Lucida Sans" pitchFamily="0" charset="0"/>
              </a:rPr>
              <a:t>level,medium</a:t>
            </a:r>
            <a:r>
              <a:rPr lang="en-US" altLang="zh-CN" sz="2800" b="0" i="0" u="none" strike="noStrike" kern="0" cap="none" spc="0" baseline="0">
                <a:latin typeface="Calibri" pitchFamily="0" charset="0"/>
                <a:ea typeface="宋体" pitchFamily="0" charset="0"/>
                <a:cs typeface="Lucida Sans" pitchFamily="0" charset="0"/>
              </a:rPr>
              <a:t> level to be improved by assigning various tasks and training in their field </a:t>
            </a:r>
            <a:endParaRPr lang="en-US" altLang="zh-CN" sz="2800" b="0" i="0" u="none" strike="noStrike" kern="0" cap="none" spc="0" baseline="0">
              <a:latin typeface="Calibri" pitchFamily="0" charset="0"/>
              <a:ea typeface="宋体" pitchFamily="0" charset="0"/>
              <a:cs typeface="Lucida Sans" pitchFamily="0" charset="0"/>
            </a:endParaRPr>
          </a:p>
          <a:p>
            <a:pPr marL="457200" indent="-457200" algn="l">
              <a:lnSpc>
                <a:spcPct val="100000"/>
              </a:lnSpc>
              <a:spcBef>
                <a:spcPts val="0"/>
              </a:spcBef>
              <a:spcAft>
                <a:spcPts val="0"/>
              </a:spcAft>
              <a:buFont typeface="Wingdings" pitchFamily="2" charset="2"/>
              <a:buChar char="q"/>
            </a:pPr>
            <a:endParaRPr lang="en-US" altLang="zh-CN" sz="2800" b="0" i="0" u="none" strike="noStrike" kern="0" cap="none" spc="0" baseline="0">
              <a:latin typeface="Calibri" pitchFamily="0" charset="0"/>
              <a:ea typeface="宋体" pitchFamily="0" charset="0"/>
              <a:cs typeface="Lucida Sans" pitchFamily="0" charset="0"/>
            </a:endParaRPr>
          </a:p>
          <a:p>
            <a:pPr marL="457200" indent="-457200" algn="l">
              <a:lnSpc>
                <a:spcPct val="100000"/>
              </a:lnSpc>
              <a:spcBef>
                <a:spcPts val="0"/>
              </a:spcBef>
              <a:spcAft>
                <a:spcPts val="0"/>
              </a:spcAft>
              <a:buFont typeface="Wingdings" pitchFamily="2" charset="2"/>
              <a:buChar char="q"/>
            </a:pPr>
            <a:r>
              <a:rPr lang="en-US" altLang="zh-CN" sz="2800" b="0" i="0" u="none" strike="noStrike" kern="0" cap="none" spc="0" baseline="0">
                <a:latin typeface="Calibri" pitchFamily="0" charset="0"/>
                <a:ea typeface="宋体" pitchFamily="0" charset="0"/>
                <a:cs typeface="Lucida Sans" pitchFamily="0" charset="0"/>
              </a:rPr>
              <a:t>The current high and very high level employees are improve their intensity by rewards and appreciations towards their growth to increase their participation and to give more potential towards their project</a:t>
            </a:r>
            <a:r>
              <a:rPr lang="en-US" altLang="zh-CN" sz="1800" b="0" i="0" u="none" strike="noStrike" kern="0" cap="none" spc="0" baseline="0">
                <a:latin typeface="Calibri" pitchFamily="0" charset="0"/>
                <a:ea typeface="宋体" pitchFamily="0" charset="0"/>
                <a:cs typeface="Lucida Sans" pitchFamily="0" charset="0"/>
              </a:rPr>
              <a:t>.</a:t>
            </a:r>
            <a:endParaRPr lang="zh-CN" altLang="en-US" sz="1800" b="0" i="0" u="none" strike="noStrike" kern="0" cap="none" spc="0" baseline="0">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1005417409"/>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4"/>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152850972"/>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5"/>
                </a:lnTo>
                <a:lnTo>
                  <a:pt x="21599" y="21595"/>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3" cy="6858466"/>
            <a:chOff x="7448612" y="0"/>
            <a:chExt cx="4743793"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4"/>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59" y="3161"/>
                </a:lnTo>
                <a:lnTo>
                  <a:pt x="1473" y="5347"/>
                </a:lnTo>
                <a:lnTo>
                  <a:pt x="383" y="7928"/>
                </a:lnTo>
                <a:lnTo>
                  <a:pt x="0" y="10800"/>
                </a:lnTo>
                <a:lnTo>
                  <a:pt x="383" y="13671"/>
                </a:lnTo>
                <a:lnTo>
                  <a:pt x="1473" y="16250"/>
                </a:lnTo>
                <a:lnTo>
                  <a:pt x="3159"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5" y="1739"/>
                </a:lnTo>
                <a:lnTo>
                  <a:pt x="3710" y="2648"/>
                </a:lnTo>
                <a:lnTo>
                  <a:pt x="2649" y="3713"/>
                </a:lnTo>
                <a:lnTo>
                  <a:pt x="1740" y="4915"/>
                </a:lnTo>
                <a:lnTo>
                  <a:pt x="1002" y="6246"/>
                </a:lnTo>
                <a:lnTo>
                  <a:pt x="456" y="7680"/>
                </a:lnTo>
                <a:lnTo>
                  <a:pt x="115" y="9201"/>
                </a:lnTo>
                <a:lnTo>
                  <a:pt x="0" y="10800"/>
                </a:lnTo>
                <a:lnTo>
                  <a:pt x="115" y="12395"/>
                </a:lnTo>
                <a:lnTo>
                  <a:pt x="456" y="13916"/>
                </a:lnTo>
                <a:lnTo>
                  <a:pt x="1002" y="15352"/>
                </a:lnTo>
                <a:lnTo>
                  <a:pt x="1740" y="16679"/>
                </a:lnTo>
                <a:lnTo>
                  <a:pt x="2649" y="17883"/>
                </a:lnTo>
                <a:lnTo>
                  <a:pt x="3710" y="18950"/>
                </a:lnTo>
                <a:lnTo>
                  <a:pt x="4915" y="19857"/>
                </a:lnTo>
                <a:lnTo>
                  <a:pt x="6245" y="20596"/>
                </a:lnTo>
                <a:lnTo>
                  <a:pt x="7681" y="21142"/>
                </a:lnTo>
                <a:lnTo>
                  <a:pt x="9203" y="21481"/>
                </a:lnTo>
                <a:lnTo>
                  <a:pt x="10800" y="21600"/>
                </a:lnTo>
                <a:lnTo>
                  <a:pt x="12391" y="21481"/>
                </a:lnTo>
                <a:lnTo>
                  <a:pt x="13916" y="21142"/>
                </a:lnTo>
                <a:lnTo>
                  <a:pt x="15349" y="20596"/>
                </a:lnTo>
                <a:lnTo>
                  <a:pt x="16680" y="19857"/>
                </a:lnTo>
                <a:lnTo>
                  <a:pt x="17884" y="18950"/>
                </a:lnTo>
                <a:lnTo>
                  <a:pt x="18950" y="17883"/>
                </a:lnTo>
                <a:lnTo>
                  <a:pt x="19858" y="16679"/>
                </a:lnTo>
                <a:lnTo>
                  <a:pt x="20592" y="15352"/>
                </a:lnTo>
                <a:lnTo>
                  <a:pt x="21138" y="13916"/>
                </a:lnTo>
                <a:lnTo>
                  <a:pt x="21482" y="12395"/>
                </a:lnTo>
                <a:lnTo>
                  <a:pt x="21600" y="10800"/>
                </a:lnTo>
                <a:lnTo>
                  <a:pt x="21482" y="9201"/>
                </a:lnTo>
                <a:lnTo>
                  <a:pt x="21138" y="7680"/>
                </a:lnTo>
                <a:lnTo>
                  <a:pt x="20592" y="6246"/>
                </a:lnTo>
                <a:lnTo>
                  <a:pt x="19858" y="4915"/>
                </a:lnTo>
                <a:lnTo>
                  <a:pt x="18950" y="3713"/>
                </a:lnTo>
                <a:lnTo>
                  <a:pt x="17884" y="2648"/>
                </a:lnTo>
                <a:lnTo>
                  <a:pt x="16680" y="1739"/>
                </a:lnTo>
                <a:lnTo>
                  <a:pt x="15349" y="1003"/>
                </a:lnTo>
                <a:lnTo>
                  <a:pt x="13916" y="455"/>
                </a:lnTo>
                <a:lnTo>
                  <a:pt x="12391"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039136410"/>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8" name="组合"/>
          <p:cNvGrpSpPr>
            <a:grpSpLocks/>
          </p:cNvGrpSpPr>
          <p:nvPr/>
        </p:nvGrpSpPr>
        <p:grpSpPr>
          <a:xfrm>
            <a:off x="7991475" y="2933700"/>
            <a:ext cx="2762249" cy="3257550"/>
            <a:chOff x="7991475" y="2933700"/>
            <a:chExt cx="2762249" cy="3257550"/>
          </a:xfrm>
        </p:grpSpPr>
        <p:sp>
          <p:nvSpPr>
            <p:cNvPr id="12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7"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2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0" name="文本框"/>
          <p:cNvSpPr>
            <a:spLocks noGrp="1"/>
          </p:cNvSpPr>
          <p:nvPr>
            <p:ph type="title"/>
          </p:nvPr>
        </p:nvSpPr>
        <p:spPr>
          <a:xfrm rot="0">
            <a:off x="755332" y="385444"/>
            <a:ext cx="1068133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31" name="文本框"/>
          <p:cNvSpPr>
            <a:spLocks noGrp="1"/>
          </p:cNvSpPr>
          <p:nvPr>
            <p:ph type="body" idx="1"/>
          </p:nvPr>
        </p:nvSpPr>
        <p:spPr>
          <a:xfrm rot="0">
            <a:off x="990600" y="2004631"/>
            <a:ext cx="7848599" cy="2585322"/>
          </a:xfrm>
          <a:prstGeom prst="rect"/>
          <a:noFill/>
          <a:ln w="12700" cmpd="sng" cap="flat">
            <a:noFill/>
            <a:prstDash val="solid"/>
            <a:miter/>
          </a:ln>
        </p:spPr>
        <p:txBody>
          <a:bodyPr vert="horz" wrap="square" lIns="91440" tIns="45720" rIns="91440" bIns="45720" anchor="t" anchorCtr="0">
            <a:prstTxWarp prst="textNoShape"/>
          </a:bodyPr>
          <a:lstStyle/>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Calibri" pitchFamily="0" charset="0"/>
                <a:ea typeface="宋体" pitchFamily="0" charset="0"/>
                <a:cs typeface="Lucida Sans" pitchFamily="0" charset="0"/>
              </a:rPr>
              <a:t>Analysing</a:t>
            </a:r>
            <a:r>
              <a:rPr lang="en-US" altLang="zh-CN" sz="2800" b="0" i="0" u="none" strike="noStrike" kern="0" cap="none" spc="0" baseline="0">
                <a:latin typeface="Calibri" pitchFamily="0" charset="0"/>
                <a:ea typeface="宋体" pitchFamily="0" charset="0"/>
                <a:cs typeface="Lucida Sans" pitchFamily="0" charset="0"/>
              </a:rPr>
              <a:t> employee performance to track their working skills and to motivate the low level employees by various tasks .</a:t>
            </a:r>
            <a:endParaRPr lang="en-US" altLang="zh-CN" sz="2800" b="0" i="0" u="none" strike="noStrike" kern="0" cap="none" spc="0" baseline="0">
              <a:latin typeface="Calibri" pitchFamily="0" charset="0"/>
              <a:ea typeface="宋体" pitchFamily="0" charset="0"/>
              <a:cs typeface="Lucida Sans" pitchFamily="0" charset="0"/>
            </a:endParaRP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Calibri" pitchFamily="0" charset="0"/>
              <a:ea typeface="宋体" pitchFamily="0" charset="0"/>
              <a:cs typeface="Lucida Sans" pitchFamily="0"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Calibri" pitchFamily="0" charset="0"/>
                <a:ea typeface="宋体" pitchFamily="0" charset="0"/>
                <a:cs typeface="Lucida Sans" pitchFamily="0" charset="0"/>
              </a:rPr>
              <a:t>To track the performance and give rewards to improve the current performance</a:t>
            </a:r>
            <a:r>
              <a:rPr lang="en-US" altLang="zh-CN" sz="1800" b="0" i="0" u="none" strike="noStrike" kern="0" cap="none" spc="0" baseline="0">
                <a:latin typeface="Calibri" pitchFamily="0" charset="0"/>
                <a:ea typeface="宋体" pitchFamily="0" charset="0"/>
                <a:cs typeface="Lucida Sans" pitchFamily="0" charset="0"/>
              </a:rPr>
              <a:t>.</a:t>
            </a:r>
            <a:endParaRPr lang="zh-CN" altLang="en-US" sz="1800" b="0" i="0" u="none" strike="noStrike" kern="0" cap="none" spc="0" baseline="0">
              <a:latin typeface="Calibri" pitchFamily="0" charset="0"/>
              <a:ea typeface="宋体" pitchFamily="0" charset="0"/>
              <a:cs typeface="Lucida Sans" pitchFamily="0" charset="0"/>
            </a:endParaRPr>
          </a:p>
        </p:txBody>
      </p:sp>
      <p:sp>
        <p:nvSpPr>
          <p:cNvPr id="13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33"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Tree>
    <p:extLst>
      <p:ext uri="{BB962C8B-B14F-4D97-AF65-F5344CB8AC3E}">
        <p14:creationId xmlns:p14="http://schemas.microsoft.com/office/powerpoint/2010/main" val="1483102371"/>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39" name="组合"/>
          <p:cNvGrpSpPr>
            <a:grpSpLocks/>
          </p:cNvGrpSpPr>
          <p:nvPr/>
        </p:nvGrpSpPr>
        <p:grpSpPr>
          <a:xfrm>
            <a:off x="8658225" y="2647950"/>
            <a:ext cx="3533775" cy="3810000"/>
            <a:chOff x="8658225" y="2647950"/>
            <a:chExt cx="3533775" cy="3810000"/>
          </a:xfrm>
        </p:grpSpPr>
        <p:sp>
          <p:nvSpPr>
            <p:cNvPr id="13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38"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4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1"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2"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3"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4" name="矩形"/>
          <p:cNvSpPr>
            <a:spLocks/>
          </p:cNvSpPr>
          <p:nvPr/>
        </p:nvSpPr>
        <p:spPr>
          <a:xfrm rot="0">
            <a:off x="1066800" y="2362200"/>
            <a:ext cx="7924800" cy="38823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342900" indent="-342900" algn="l">
              <a:lnSpc>
                <a:spcPct val="100000"/>
              </a:lnSpc>
              <a:spcBef>
                <a:spcPts val="0"/>
              </a:spcBef>
              <a:spcAft>
                <a:spcPts val="0"/>
              </a:spcAft>
              <a:buFont typeface="Wingdings" pitchFamily="2" charset="2"/>
              <a:buChar char="§"/>
            </a:pP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In this project we known about the employees how they perform by various graph and pivot table</a:t>
            </a:r>
            <a:endParaRPr lang="en-US" altLang="zh-CN" sz="28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l">
              <a:lnSpc>
                <a:spcPct val="100000"/>
              </a:lnSpc>
              <a:spcBef>
                <a:spcPts val="0"/>
              </a:spcBef>
              <a:spcAft>
                <a:spcPts val="0"/>
              </a:spcAft>
              <a:buFont typeface="Wingdings" pitchFamily="2" charset="2"/>
              <a:buChar char="§"/>
            </a:pPr>
            <a:endParaRPr lang="en-US" altLang="zh-CN" sz="28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l">
              <a:lnSpc>
                <a:spcPct val="100000"/>
              </a:lnSpc>
              <a:spcBef>
                <a:spcPts val="0"/>
              </a:spcBef>
              <a:spcAft>
                <a:spcPts val="0"/>
              </a:spcAft>
              <a:buFont typeface="Wingdings" pitchFamily="2" charset="2"/>
              <a:buChar char="§"/>
            </a:pP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Employee performance analysis is important to identify the performance level toward the project and improve their level by assigning new </a:t>
            </a: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taks</a:t>
            </a: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 to emerge themselves .</a:t>
            </a: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33714680"/>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50" name="文本框"/>
          <p:cNvSpPr>
            <a:spLocks noGrp="1"/>
          </p:cNvSpPr>
          <p:nvPr>
            <p:ph type="title"/>
          </p:nvPr>
        </p:nvSpPr>
        <p:spPr>
          <a:xfrm rot="0">
            <a:off x="755332" y="385444"/>
            <a:ext cx="10681335" cy="5022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1" name="文本框"/>
          <p:cNvSpPr>
            <a:spLocks noGrp="1"/>
          </p:cNvSpPr>
          <p:nvPr>
            <p:ph type="body" idx="1"/>
          </p:nvPr>
        </p:nvSpPr>
        <p:spPr>
          <a:xfrm rot="0">
            <a:off x="609600" y="1577340"/>
            <a:ext cx="10972800" cy="2708433"/>
          </a:xfrm>
          <a:prstGeom prst="rect"/>
          <a:noFill/>
          <a:ln w="12700" cmpd="sng" cap="flat">
            <a:noFill/>
            <a:prstDash val="solid"/>
            <a:miter/>
          </a:ln>
        </p:spPr>
        <p:txBody>
          <a:bodyPr vert="horz" wrap="square" lIns="91440" tIns="45720" rIns="91440" bIns="45720" anchor="t" anchorCtr="0">
            <a:prstTxWarp prst="textNoShape"/>
          </a:bodyPr>
          <a:lstStyle/>
          <a:p>
            <a:pPr marL="285750" indent="-285750" algn="l">
              <a:lnSpc>
                <a:spcPct val="100000"/>
              </a:lnSpc>
              <a:spcBef>
                <a:spcPts val="0"/>
              </a:spcBef>
              <a:spcAft>
                <a:spcPts val="0"/>
              </a:spcAft>
              <a:buFont typeface="Wingdings" pitchFamily="2" charset="2"/>
              <a:buChar char="§"/>
            </a:pPr>
            <a:r>
              <a:rPr lang="en-US" altLang="zh-CN" sz="2800" b="0" i="0" u="none" strike="noStrike" kern="0" cap="none" spc="0" baseline="0">
                <a:latin typeface="Calibri" pitchFamily="0" charset="0"/>
                <a:ea typeface="宋体" pitchFamily="0" charset="0"/>
                <a:cs typeface="Lucida Sans" pitchFamily="0" charset="0"/>
              </a:rPr>
              <a:t>Employees</a:t>
            </a:r>
            <a:endParaRPr lang="en-US" altLang="zh-CN" sz="2800" b="0" i="0" u="none" strike="noStrike" kern="0" cap="none" spc="0" baseline="0">
              <a:latin typeface="Calibri" pitchFamily="0" charset="0"/>
              <a:ea typeface="宋体" pitchFamily="0" charset="0"/>
              <a:cs typeface="Lucida Sans" pitchFamily="0" charset="0"/>
            </a:endParaRPr>
          </a:p>
          <a:p>
            <a:pPr marL="285750" indent="-285750" algn="l">
              <a:lnSpc>
                <a:spcPct val="100000"/>
              </a:lnSpc>
              <a:spcBef>
                <a:spcPts val="0"/>
              </a:spcBef>
              <a:spcAft>
                <a:spcPts val="0"/>
              </a:spcAft>
              <a:buFont typeface="Wingdings" pitchFamily="2" charset="2"/>
              <a:buChar char="§"/>
            </a:pPr>
            <a:endParaRPr lang="en-US" altLang="zh-CN" sz="2800" b="0" i="0" u="none" strike="noStrike" kern="0" cap="none" spc="0" baseline="0">
              <a:latin typeface="Calibri" pitchFamily="0" charset="0"/>
              <a:ea typeface="宋体" pitchFamily="0" charset="0"/>
              <a:cs typeface="Lucida Sans" pitchFamily="0" charset="0"/>
            </a:endParaRPr>
          </a:p>
          <a:p>
            <a:pPr marL="285750" indent="-285750" algn="l">
              <a:lnSpc>
                <a:spcPct val="100000"/>
              </a:lnSpc>
              <a:spcBef>
                <a:spcPts val="0"/>
              </a:spcBef>
              <a:spcAft>
                <a:spcPts val="0"/>
              </a:spcAft>
              <a:buFont typeface="Wingdings" pitchFamily="2" charset="2"/>
              <a:buChar char="§"/>
            </a:pPr>
            <a:r>
              <a:rPr lang="en-US" altLang="zh-CN" sz="2800" b="0" i="0" u="none" strike="noStrike" kern="0" cap="none" spc="0" baseline="0">
                <a:latin typeface="Calibri" pitchFamily="0" charset="0"/>
                <a:ea typeface="宋体" pitchFamily="0" charset="0"/>
                <a:cs typeface="Lucida Sans" pitchFamily="0" charset="0"/>
              </a:rPr>
              <a:t>Organisations</a:t>
            </a:r>
            <a:endParaRPr lang="en-US" altLang="zh-CN" sz="2800" b="0" i="0" u="none" strike="noStrike" kern="0" cap="none" spc="0" baseline="0">
              <a:latin typeface="Calibri" pitchFamily="0" charset="0"/>
              <a:ea typeface="宋体" pitchFamily="0" charset="0"/>
              <a:cs typeface="Lucida Sans" pitchFamily="0" charset="0"/>
            </a:endParaRPr>
          </a:p>
          <a:p>
            <a:pPr marL="285750" indent="-285750" algn="l">
              <a:lnSpc>
                <a:spcPct val="100000"/>
              </a:lnSpc>
              <a:spcBef>
                <a:spcPts val="0"/>
              </a:spcBef>
              <a:spcAft>
                <a:spcPts val="0"/>
              </a:spcAft>
              <a:buFont typeface="Wingdings" pitchFamily="2" charset="2"/>
              <a:buChar char="§"/>
            </a:pPr>
            <a:endParaRPr lang="en-US" altLang="zh-CN" sz="2800" b="0" i="0" u="none" strike="noStrike" kern="0" cap="none" spc="0" baseline="0">
              <a:latin typeface="Calibri" pitchFamily="0" charset="0"/>
              <a:ea typeface="宋体" pitchFamily="0" charset="0"/>
              <a:cs typeface="Lucida Sans" pitchFamily="0" charset="0"/>
            </a:endParaRPr>
          </a:p>
          <a:p>
            <a:pPr marL="285750" indent="-285750" algn="l">
              <a:lnSpc>
                <a:spcPct val="100000"/>
              </a:lnSpc>
              <a:spcBef>
                <a:spcPts val="0"/>
              </a:spcBef>
              <a:spcAft>
                <a:spcPts val="0"/>
              </a:spcAft>
              <a:buFont typeface="Wingdings" pitchFamily="2" charset="2"/>
              <a:buChar char="§"/>
            </a:pPr>
            <a:r>
              <a:rPr lang="en-US" altLang="zh-CN" sz="2800" b="0" i="0" u="none" strike="noStrike" kern="0" cap="none" spc="0" baseline="0">
                <a:latin typeface="Calibri" pitchFamily="0" charset="0"/>
                <a:ea typeface="宋体" pitchFamily="0" charset="0"/>
                <a:cs typeface="Lucida Sans" pitchFamily="0" charset="0"/>
              </a:rPr>
              <a:t>Employers</a:t>
            </a:r>
            <a:endParaRPr lang="en-US" altLang="zh-CN" sz="2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sp>
        <p:nvSpPr>
          <p:cNvPr id="15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53"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pic>
        <p:nvPicPr>
          <p:cNvPr id="154" name="图片"/>
          <p:cNvPicPr>
            <a:picLocks noChangeAspect="1"/>
          </p:cNvPicPr>
          <p:nvPr/>
        </p:nvPicPr>
        <p:blipFill>
          <a:blip r:embed="rId2" cstate="print"/>
          <a:stretch>
            <a:fillRect/>
          </a:stretch>
        </p:blipFill>
        <p:spPr>
          <a:xfrm rot="0">
            <a:off x="5562600" y="1501139"/>
            <a:ext cx="4038600" cy="2410656"/>
          </a:xfrm>
          <a:prstGeom prst="rect"/>
          <a:noFill/>
          <a:ln w="12700" cmpd="sng" cap="flat">
            <a:noFill/>
            <a:prstDash val="solid"/>
            <a:miter/>
          </a:ln>
        </p:spPr>
      </p:pic>
      <p:sp>
        <p:nvSpPr>
          <p:cNvPr id="155" name="矩形"/>
          <p:cNvSpPr>
            <a:spLocks/>
          </p:cNvSpPr>
          <p:nvPr/>
        </p:nvSpPr>
        <p:spPr>
          <a:xfrm rot="0">
            <a:off x="3124200" y="7270553"/>
            <a:ext cx="10287000" cy="21526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900" b="0" i="0" u="none" strike="noStrike" kern="1200" cap="none" spc="0" baseline="0">
                <a:solidFill>
                  <a:schemeClr val="tx1"/>
                </a:solidFill>
                <a:latin typeface="Calibri" pitchFamily="0" charset="0"/>
                <a:ea typeface="宋体" pitchFamily="0" charset="0"/>
                <a:cs typeface="Calibri" pitchFamily="0" charset="0"/>
                <a:hlinkClick r:id="rId3"/>
              </a:rPr>
              <a:t>This Photo</a:t>
            </a:r>
            <a:r>
              <a:rPr lang="en-US" altLang="zh-CN" sz="900" b="0" i="0" u="none" strike="noStrike" kern="1200" cap="none" spc="0" baseline="0">
                <a:solidFill>
                  <a:schemeClr val="tx1"/>
                </a:solidFill>
                <a:latin typeface="Calibri" pitchFamily="0" charset="0"/>
                <a:ea typeface="宋体" pitchFamily="0" charset="0"/>
                <a:cs typeface="Calibri" pitchFamily="0" charset="0"/>
              </a:rPr>
              <a:t> by Unknown Author is licensed under </a:t>
            </a:r>
            <a:r>
              <a:rPr lang="en-US" altLang="zh-CN" sz="900" b="0" i="0" u="none" strike="noStrike" kern="1200" cap="none" spc="0" baseline="0">
                <a:solidFill>
                  <a:schemeClr val="tx1"/>
                </a:solidFill>
                <a:latin typeface="Calibri" pitchFamily="0" charset="0"/>
                <a:ea typeface="宋体" pitchFamily="0" charset="0"/>
                <a:cs typeface="Calibri" pitchFamily="0" charset="0"/>
                <a:hlinkClick r:id="rId4"/>
              </a:rPr>
              <a:t>CC BY-SA</a:t>
            </a:r>
            <a:endParaRPr lang="zh-CN" altLang="en-US" sz="9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18077021"/>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58" name="图片"/>
          <p:cNvPicPr>
            <a:picLocks/>
          </p:cNvPicPr>
          <p:nvPr/>
        </p:nvPicPr>
        <p:blipFill>
          <a:blip r:embed="rId1" cstate="print"/>
          <a:stretch>
            <a:fillRect/>
          </a:stretch>
        </p:blipFill>
        <p:spPr>
          <a:xfrm rot="0">
            <a:off x="143491" y="1447800"/>
            <a:ext cx="2695574" cy="3248025"/>
          </a:xfrm>
          <a:prstGeom prst="rect"/>
          <a:noFill/>
          <a:ln w="12700" cmpd="sng" cap="flat">
            <a:noFill/>
            <a:prstDash val="solid"/>
            <a:miter/>
          </a:ln>
        </p:spPr>
      </p:pic>
      <p:sp>
        <p:nvSpPr>
          <p:cNvPr id="15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62" name="文本框"/>
          <p:cNvSpPr>
            <a:spLocks noGrp="1"/>
          </p:cNvSpPr>
          <p:nvPr>
            <p:ph type="title"/>
          </p:nvPr>
        </p:nvSpPr>
        <p:spPr>
          <a:xfrm rot="0">
            <a:off x="755332" y="385444"/>
            <a:ext cx="1068133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3" name="文本框"/>
          <p:cNvSpPr>
            <a:spLocks noGrp="1"/>
          </p:cNvSpPr>
          <p:nvPr>
            <p:ph type="body" idx="1"/>
          </p:nvPr>
        </p:nvSpPr>
        <p:spPr>
          <a:xfrm rot="0">
            <a:off x="3352800" y="2019300"/>
            <a:ext cx="5562600" cy="3937665"/>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0"/>
              </a:spcBef>
              <a:spcAft>
                <a:spcPts val="0"/>
              </a:spcAft>
              <a:buFont typeface="Wingdings" pitchFamily="2" charset="2"/>
              <a:buChar char="§"/>
            </a:pPr>
            <a:r>
              <a:rPr lang="en-US" altLang="zh-CN" sz="2400" b="0" i="0" u="none" strike="noStrike" kern="0" cap="none" spc="0" baseline="0">
                <a:latin typeface="Calibri" pitchFamily="0" charset="0"/>
                <a:ea typeface="宋体" pitchFamily="0" charset="0"/>
                <a:cs typeface="Lucida Sans" pitchFamily="0" charset="0"/>
              </a:rPr>
              <a:t>Filtering – remove missing</a:t>
            </a:r>
            <a:endParaRPr lang="en-US" altLang="zh-CN" sz="2400" b="0" i="0" u="none" strike="noStrike" kern="0" cap="none" spc="0" baseline="0">
              <a:latin typeface="Calibri" pitchFamily="0" charset="0"/>
              <a:ea typeface="宋体" pitchFamily="0" charset="0"/>
              <a:cs typeface="Lucida Sans" pitchFamily="0" charset="0"/>
            </a:endParaRPr>
          </a:p>
          <a:p>
            <a:pPr marL="342900" indent="-342900" algn="l">
              <a:lnSpc>
                <a:spcPct val="100000"/>
              </a:lnSpc>
              <a:spcBef>
                <a:spcPts val="0"/>
              </a:spcBef>
              <a:spcAft>
                <a:spcPts val="0"/>
              </a:spcAft>
              <a:buFont typeface="Wingdings" pitchFamily="2" charset="2"/>
              <a:buChar char="§"/>
            </a:pPr>
            <a:endParaRPr lang="en-US" altLang="zh-CN" sz="2400" b="0" i="0" u="none" strike="noStrike" kern="0" cap="none" spc="0" baseline="0">
              <a:latin typeface="Calibri" pitchFamily="0" charset="0"/>
              <a:ea typeface="宋体" pitchFamily="0" charset="0"/>
              <a:cs typeface="Lucida Sans" pitchFamily="0" charset="0"/>
            </a:endParaRPr>
          </a:p>
          <a:p>
            <a:pPr marL="342900" indent="-342900" algn="l">
              <a:lnSpc>
                <a:spcPct val="100000"/>
              </a:lnSpc>
              <a:spcBef>
                <a:spcPts val="0"/>
              </a:spcBef>
              <a:spcAft>
                <a:spcPts val="0"/>
              </a:spcAft>
              <a:buFont typeface="Wingdings" pitchFamily="2" charset="2"/>
              <a:buChar char="§"/>
            </a:pPr>
            <a:r>
              <a:rPr lang="en-US" altLang="zh-CN" sz="2400" b="0" i="0" u="none" strike="noStrike" kern="0" cap="none" spc="0" baseline="0">
                <a:latin typeface="Calibri" pitchFamily="0" charset="0"/>
                <a:ea typeface="宋体" pitchFamily="0" charset="0"/>
                <a:cs typeface="Lucida Sans" pitchFamily="0" charset="0"/>
              </a:rPr>
              <a:t>Charts    - visualization repots</a:t>
            </a:r>
            <a:endParaRPr lang="en-US" altLang="zh-CN" sz="2400" b="0" i="0" u="none" strike="noStrike" kern="0" cap="none" spc="0" baseline="0">
              <a:latin typeface="Calibri" pitchFamily="0" charset="0"/>
              <a:ea typeface="宋体" pitchFamily="0" charset="0"/>
              <a:cs typeface="Lucida Sans" pitchFamily="0" charset="0"/>
            </a:endParaRPr>
          </a:p>
          <a:p>
            <a:pPr marL="342900" indent="-342900" algn="l">
              <a:lnSpc>
                <a:spcPct val="100000"/>
              </a:lnSpc>
              <a:spcBef>
                <a:spcPts val="0"/>
              </a:spcBef>
              <a:spcAft>
                <a:spcPts val="0"/>
              </a:spcAft>
              <a:buFont typeface="Wingdings" pitchFamily="2" charset="2"/>
              <a:buChar char="§"/>
            </a:pPr>
            <a:endParaRPr lang="en-US" altLang="zh-CN" sz="2400" b="0" i="0" u="none" strike="noStrike" kern="0" cap="none" spc="0" baseline="0">
              <a:latin typeface="Calibri" pitchFamily="0" charset="0"/>
              <a:ea typeface="宋体" pitchFamily="0" charset="0"/>
              <a:cs typeface="Lucida Sans" pitchFamily="0" charset="0"/>
            </a:endParaRPr>
          </a:p>
          <a:p>
            <a:pPr marL="342900" indent="-342900" algn="l">
              <a:lnSpc>
                <a:spcPct val="100000"/>
              </a:lnSpc>
              <a:spcBef>
                <a:spcPts val="0"/>
              </a:spcBef>
              <a:spcAft>
                <a:spcPts val="0"/>
              </a:spcAft>
              <a:buFont typeface="Wingdings" pitchFamily="2" charset="2"/>
              <a:buChar char="§"/>
            </a:pPr>
            <a:r>
              <a:rPr lang="en-US" altLang="zh-CN" sz="2400" b="0" i="0" u="none" strike="noStrike" kern="0" cap="none" spc="0" baseline="0">
                <a:latin typeface="Calibri" pitchFamily="0" charset="0"/>
                <a:ea typeface="宋体" pitchFamily="0" charset="0"/>
                <a:cs typeface="Lucida Sans" pitchFamily="0" charset="0"/>
              </a:rPr>
              <a:t>Pivot </a:t>
            </a:r>
            <a:r>
              <a:rPr lang="en-US" altLang="zh-CN" sz="2400" b="0" i="0" u="none" strike="noStrike" kern="0" cap="none" spc="0" baseline="0">
                <a:latin typeface="Calibri" pitchFamily="0" charset="0"/>
                <a:ea typeface="宋体" pitchFamily="0" charset="0"/>
                <a:cs typeface="Lucida Sans" pitchFamily="0" charset="0"/>
              </a:rPr>
              <a:t>tabe</a:t>
            </a:r>
            <a:r>
              <a:rPr lang="en-US" altLang="zh-CN" sz="2400" b="0" i="0" u="none" strike="noStrike" kern="0" cap="none" spc="0" baseline="0">
                <a:latin typeface="Calibri" pitchFamily="0" charset="0"/>
                <a:ea typeface="宋体" pitchFamily="0" charset="0"/>
                <a:cs typeface="Lucida Sans" pitchFamily="0" charset="0"/>
              </a:rPr>
              <a:t> – summary</a:t>
            </a:r>
            <a:endParaRPr lang="en-US" altLang="zh-CN" sz="2400" b="0" i="0" u="none" strike="noStrike" kern="0" cap="none" spc="0" baseline="0">
              <a:latin typeface="Calibri" pitchFamily="0" charset="0"/>
              <a:ea typeface="宋体" pitchFamily="0" charset="0"/>
              <a:cs typeface="Lucida Sans" pitchFamily="0" charset="0"/>
            </a:endParaRPr>
          </a:p>
          <a:p>
            <a:pPr marL="342900" indent="-342900" algn="l">
              <a:lnSpc>
                <a:spcPct val="100000"/>
              </a:lnSpc>
              <a:spcBef>
                <a:spcPts val="0"/>
              </a:spcBef>
              <a:spcAft>
                <a:spcPts val="0"/>
              </a:spcAft>
              <a:buFont typeface="Wingdings" pitchFamily="2" charset="2"/>
              <a:buChar char="§"/>
            </a:pPr>
            <a:endParaRPr lang="en-US" altLang="zh-CN" sz="2400" b="0" i="0" u="none" strike="noStrike" kern="0" cap="none" spc="0" baseline="0">
              <a:latin typeface="Calibri" pitchFamily="0" charset="0"/>
              <a:ea typeface="宋体" pitchFamily="0" charset="0"/>
              <a:cs typeface="Lucida Sans" pitchFamily="0" charset="0"/>
            </a:endParaRPr>
          </a:p>
          <a:p>
            <a:pPr marL="342900" indent="-342900" algn="l">
              <a:lnSpc>
                <a:spcPct val="100000"/>
              </a:lnSpc>
              <a:spcBef>
                <a:spcPts val="0"/>
              </a:spcBef>
              <a:spcAft>
                <a:spcPts val="0"/>
              </a:spcAft>
              <a:buFont typeface="Wingdings" pitchFamily="2" charset="2"/>
              <a:buChar char="§"/>
            </a:pPr>
            <a:r>
              <a:rPr lang="en-US" altLang="zh-CN" sz="2400" b="0" i="0" u="none" strike="noStrike" kern="0" cap="none" spc="0" baseline="0">
                <a:latin typeface="Calibri" pitchFamily="0" charset="0"/>
                <a:ea typeface="宋体" pitchFamily="0" charset="0"/>
                <a:cs typeface="Lucida Sans" pitchFamily="0" charset="0"/>
              </a:rPr>
              <a:t>Conditional formatting – identify missing</a:t>
            </a:r>
            <a:endParaRPr lang="en-US" altLang="zh-CN" sz="2400" b="0" i="0" u="none" strike="noStrike" kern="0" cap="none" spc="0" baseline="0">
              <a:latin typeface="Calibri" pitchFamily="0" charset="0"/>
              <a:ea typeface="宋体" pitchFamily="0" charset="0"/>
              <a:cs typeface="Lucida Sans" pitchFamily="0" charset="0"/>
            </a:endParaRPr>
          </a:p>
          <a:p>
            <a:pPr marL="342900" indent="-342900" algn="l">
              <a:lnSpc>
                <a:spcPct val="100000"/>
              </a:lnSpc>
              <a:spcBef>
                <a:spcPts val="0"/>
              </a:spcBef>
              <a:spcAft>
                <a:spcPts val="0"/>
              </a:spcAft>
              <a:buFont typeface="Wingdings" pitchFamily="2" charset="2"/>
              <a:buChar char="§"/>
            </a:pPr>
            <a:endParaRPr lang="en-US" altLang="zh-CN" sz="2400" b="0" i="0" u="none" strike="noStrike" kern="0" cap="none" spc="0" baseline="0">
              <a:latin typeface="Calibri" pitchFamily="0" charset="0"/>
              <a:ea typeface="宋体" pitchFamily="0" charset="0"/>
              <a:cs typeface="Lucida Sans" pitchFamily="0" charset="0"/>
            </a:endParaRPr>
          </a:p>
          <a:p>
            <a:pPr marL="342900" indent="-342900" algn="l">
              <a:lnSpc>
                <a:spcPct val="100000"/>
              </a:lnSpc>
              <a:spcBef>
                <a:spcPts val="0"/>
              </a:spcBef>
              <a:spcAft>
                <a:spcPts val="0"/>
              </a:spcAft>
              <a:buFont typeface="Wingdings" pitchFamily="2" charset="2"/>
              <a:buChar char="§"/>
            </a:pPr>
            <a:r>
              <a:rPr lang="en-US" altLang="zh-CN" sz="2400" b="0" i="0" u="none" strike="noStrike" kern="0" cap="none" spc="0" baseline="0">
                <a:latin typeface="Calibri" pitchFamily="0" charset="0"/>
                <a:ea typeface="宋体" pitchFamily="0" charset="0"/>
                <a:cs typeface="Lucida Sans" pitchFamily="0" charset="0"/>
              </a:rPr>
              <a:t>Formula   - performance level </a:t>
            </a:r>
            <a:endParaRPr lang="zh-CN" altLang="en-US" sz="2400" b="0" i="0" u="none" strike="noStrike" kern="0" cap="none" spc="0" baseline="0">
              <a:latin typeface="Calibri" pitchFamily="0" charset="0"/>
              <a:ea typeface="宋体" pitchFamily="0" charset="0"/>
              <a:cs typeface="Lucida Sans" pitchFamily="0" charset="0"/>
            </a:endParaRPr>
          </a:p>
        </p:txBody>
      </p:sp>
      <p:sp>
        <p:nvSpPr>
          <p:cNvPr id="164"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65"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Tree>
    <p:extLst>
      <p:ext uri="{BB962C8B-B14F-4D97-AF65-F5344CB8AC3E}">
        <p14:creationId xmlns:p14="http://schemas.microsoft.com/office/powerpoint/2010/main" val="1862461145"/>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8"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9" name="文本框"/>
          <p:cNvSpPr>
            <a:spLocks noGrp="1"/>
          </p:cNvSpPr>
          <p:nvPr>
            <p:ph type="body" idx="1"/>
          </p:nvPr>
        </p:nvSpPr>
        <p:spPr>
          <a:xfrm rot="0">
            <a:off x="228600" y="1371600"/>
            <a:ext cx="10820400" cy="489364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000" b="0" i="0" u="none" strike="noStrike" kern="0" cap="none" spc="0" baseline="0">
                <a:latin typeface="Calibri" pitchFamily="0" charset="0"/>
                <a:ea typeface="宋体" pitchFamily="0" charset="0"/>
                <a:cs typeface="Lucida Sans" pitchFamily="0" charset="0"/>
              </a:rPr>
              <a:t>Employee data set  - the employee </a:t>
            </a:r>
            <a:r>
              <a:rPr lang="en-US" altLang="zh-CN" sz="2000" b="0" i="0" u="none" strike="noStrike" kern="0" cap="none" spc="0" baseline="0">
                <a:latin typeface="Calibri" pitchFamily="0" charset="0"/>
                <a:ea typeface="宋体" pitchFamily="0" charset="0"/>
                <a:cs typeface="Lucida Sans" pitchFamily="0" charset="0"/>
              </a:rPr>
              <a:t>datas</a:t>
            </a:r>
            <a:r>
              <a:rPr lang="en-US" altLang="zh-CN" sz="2000" b="0" i="0" u="none" strike="noStrike" kern="0" cap="none" spc="0" baseline="0">
                <a:latin typeface="Calibri" pitchFamily="0" charset="0"/>
                <a:ea typeface="宋体" pitchFamily="0" charset="0"/>
                <a:cs typeface="Lucida Sans" pitchFamily="0" charset="0"/>
              </a:rPr>
              <a:t> are taken from the Kaggle to analysis employe performance</a:t>
            </a:r>
            <a:endParaRPr lang="en-US" altLang="zh-CN" sz="20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0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FF0000"/>
                </a:solidFill>
                <a:latin typeface="Calibri" pitchFamily="0" charset="0"/>
                <a:ea typeface="宋体" pitchFamily="0" charset="0"/>
                <a:cs typeface="Lucida Sans" pitchFamily="0" charset="0"/>
              </a:rPr>
              <a:t>9</a:t>
            </a:r>
            <a:r>
              <a:rPr lang="en-US" altLang="zh-CN" sz="2000" b="0" i="0" u="none" strike="noStrike" kern="0" cap="none" spc="0" baseline="0">
                <a:latin typeface="Calibri" pitchFamily="0" charset="0"/>
                <a:ea typeface="宋体" pitchFamily="0" charset="0"/>
                <a:cs typeface="Lucida Sans" pitchFamily="0" charset="0"/>
              </a:rPr>
              <a:t> features</a:t>
            </a:r>
            <a:endParaRPr lang="en-US" altLang="zh-CN" sz="20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0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FF0000"/>
                </a:solidFill>
                <a:latin typeface="Calibri" pitchFamily="0" charset="0"/>
                <a:ea typeface="宋体" pitchFamily="0" charset="0"/>
                <a:cs typeface="Lucida Sans" pitchFamily="0" charset="0"/>
              </a:rPr>
              <a:t>Employee ID</a:t>
            </a:r>
            <a:r>
              <a:rPr lang="en-US" altLang="zh-CN" sz="2000" b="0" i="0" u="none" strike="noStrike" kern="0" cap="none" spc="0" baseline="0">
                <a:latin typeface="Calibri" pitchFamily="0" charset="0"/>
                <a:ea typeface="宋体" pitchFamily="0" charset="0"/>
                <a:cs typeface="Lucida Sans" pitchFamily="0" charset="0"/>
              </a:rPr>
              <a:t>: Unique identifier for each employee in the organization.</a:t>
            </a:r>
            <a:endParaRPr lang="en-US" altLang="zh-CN" sz="20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0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FF0000"/>
                </a:solidFill>
                <a:latin typeface="Calibri" pitchFamily="0" charset="0"/>
                <a:ea typeface="宋体" pitchFamily="0" charset="0"/>
                <a:cs typeface="Lucida Sans" pitchFamily="0" charset="0"/>
              </a:rPr>
              <a:t>First Name</a:t>
            </a:r>
            <a:r>
              <a:rPr lang="en-US" altLang="zh-CN" sz="2000" b="0" i="0" u="none" strike="noStrike" kern="0" cap="none" spc="0" baseline="0">
                <a:latin typeface="Calibri" pitchFamily="0" charset="0"/>
                <a:ea typeface="宋体" pitchFamily="0" charset="0"/>
                <a:cs typeface="Lucida Sans" pitchFamily="0" charset="0"/>
              </a:rPr>
              <a:t>: The first name of the employee.</a:t>
            </a:r>
            <a:endParaRPr lang="en-US" altLang="zh-CN" sz="20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0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FF0000"/>
                </a:solidFill>
                <a:latin typeface="Calibri" pitchFamily="0" charset="0"/>
                <a:ea typeface="宋体" pitchFamily="0" charset="0"/>
                <a:cs typeface="Lucida Sans" pitchFamily="0" charset="0"/>
              </a:rPr>
              <a:t>Title:</a:t>
            </a:r>
            <a:r>
              <a:rPr lang="en-US" altLang="zh-CN" sz="2000" b="0" i="0" u="none" strike="noStrike" kern="0" cap="none" spc="0" baseline="0">
                <a:latin typeface="Calibri" pitchFamily="0" charset="0"/>
                <a:ea typeface="宋体" pitchFamily="0" charset="0"/>
                <a:cs typeface="Lucida Sans" pitchFamily="0" charset="0"/>
              </a:rPr>
              <a:t> The job title or position of the employee within the organization</a:t>
            </a:r>
            <a:endParaRPr lang="en-US" altLang="zh-CN" sz="20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000" b="0" i="0" u="none" strike="noStrike" kern="0" cap="none" spc="0" baseline="0">
                <a:latin typeface="Calibri" pitchFamily="0" charset="0"/>
                <a:ea typeface="宋体" pitchFamily="0" charset="0"/>
                <a:cs typeface="Lucida Sans" pitchFamily="0" charset="0"/>
              </a:rPr>
              <a:t>.</a:t>
            </a:r>
            <a:endParaRPr lang="en-US" altLang="zh-CN" sz="20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000" b="0" i="0" u="none" strike="noStrike" kern="0" cap="none" spc="0" baseline="0">
                <a:latin typeface="Calibri" pitchFamily="0" charset="0"/>
                <a:ea typeface="宋体" pitchFamily="0" charset="0"/>
                <a:cs typeface="Lucida Sans" pitchFamily="0" charset="0"/>
              </a:rPr>
              <a:t>.</a:t>
            </a:r>
            <a:r>
              <a:rPr lang="en-US" altLang="zh-CN" sz="2000" b="0" i="0" u="none" strike="noStrike" kern="0" cap="none" spc="0" baseline="0">
                <a:solidFill>
                  <a:srgbClr val="FF0000"/>
                </a:solidFill>
                <a:latin typeface="Calibri" pitchFamily="0" charset="0"/>
                <a:ea typeface="宋体" pitchFamily="0" charset="0"/>
                <a:cs typeface="Lucida Sans" pitchFamily="0" charset="0"/>
              </a:rPr>
              <a:t>Business Unit</a:t>
            </a:r>
            <a:r>
              <a:rPr lang="en-US" altLang="zh-CN" sz="2000" b="0" i="0" u="none" strike="noStrike" kern="0" cap="none" spc="0" baseline="0">
                <a:latin typeface="Calibri" pitchFamily="0" charset="0"/>
                <a:ea typeface="宋体" pitchFamily="0" charset="0"/>
                <a:cs typeface="Lucida Sans" pitchFamily="0" charset="0"/>
              </a:rPr>
              <a:t>: The specific business unit or department to which the employee belongs.</a:t>
            </a:r>
            <a:endParaRPr lang="en-US" altLang="zh-CN" sz="20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0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FF0000"/>
                </a:solidFill>
                <a:latin typeface="Calibri" pitchFamily="0" charset="0"/>
                <a:ea typeface="宋体" pitchFamily="0" charset="0"/>
                <a:cs typeface="Lucida Sans" pitchFamily="0" charset="0"/>
              </a:rPr>
              <a:t>Employee Status</a:t>
            </a:r>
            <a:r>
              <a:rPr lang="en-US" altLang="zh-CN" sz="2000" b="0" i="0" u="none" strike="noStrike" kern="0" cap="none" spc="0" baseline="0">
                <a:latin typeface="Calibri" pitchFamily="0" charset="0"/>
                <a:ea typeface="宋体" pitchFamily="0" charset="0"/>
                <a:cs typeface="Lucida Sans" pitchFamily="0" charset="0"/>
              </a:rPr>
              <a:t>: The current employment status of the employee (e.g., Active, On Leave, Terminated).</a:t>
            </a:r>
            <a:endParaRPr lang="en-US" altLang="zh-CN" sz="20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0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FF0000"/>
                </a:solidFill>
                <a:latin typeface="Calibri" pitchFamily="0" charset="0"/>
                <a:ea typeface="宋体" pitchFamily="0" charset="0"/>
                <a:cs typeface="Lucida Sans" pitchFamily="0" charset="0"/>
              </a:rPr>
              <a:t>Employee Type</a:t>
            </a:r>
            <a:r>
              <a:rPr lang="en-US" altLang="zh-CN" sz="2000" b="0" i="0" u="none" strike="noStrike" kern="0" cap="none" spc="0" baseline="0">
                <a:latin typeface="Calibri" pitchFamily="0" charset="0"/>
                <a:ea typeface="宋体" pitchFamily="0" charset="0"/>
                <a:cs typeface="Lucida Sans" pitchFamily="0" charset="0"/>
              </a:rPr>
              <a:t>: The type of employment the employee has (e.g., Full-time, Part-time, Contract).</a:t>
            </a:r>
            <a:endParaRPr lang="en-US" altLang="zh-CN" sz="20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981505696"/>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2"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6"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77" name="文本框"/>
          <p:cNvSpPr>
            <a:spLocks noGrp="1"/>
          </p:cNvSpPr>
          <p:nvPr>
            <p:ph type="title"/>
          </p:nvPr>
        </p:nvSpPr>
        <p:spPr>
          <a:xfrm rot="0">
            <a:off x="755332" y="385444"/>
            <a:ext cx="1068133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8" name="文本框"/>
          <p:cNvSpPr>
            <a:spLocks noGrp="1"/>
          </p:cNvSpPr>
          <p:nvPr>
            <p:ph type="body" idx="1"/>
          </p:nvPr>
        </p:nvSpPr>
        <p:spPr>
          <a:xfrm rot="0">
            <a:off x="609600" y="1577340"/>
            <a:ext cx="10972800" cy="452627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sp>
        <p:nvSpPr>
          <p:cNvPr id="179"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0" name="矩形"/>
          <p:cNvSpPr>
            <a:spLocks/>
          </p:cNvSpPr>
          <p:nvPr/>
        </p:nvSpPr>
        <p:spPr>
          <a:xfrm rot="0">
            <a:off x="1219200" y="2354703"/>
            <a:ext cx="8686800"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=IFS(Z30&gt;=5,"VERY HIGH",Z30&gt;=4"HIGH",Z30&gt;=3"MED","TRUE","LOW"</a:t>
            </a: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493875833"/>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277</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15</cp:revision>
  <dcterms:created xsi:type="dcterms:W3CDTF">2024-03-29T15:07:22Z</dcterms:created>
  <dcterms:modified xsi:type="dcterms:W3CDTF">2024-09-10T05:05:21Z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