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Lst>
  <p:sldSz cx="18288000" cy="10287000"/>
  <p:notesSz cx="6858000" cy="9144000"/>
  <p:embeddedFontLst>
    <p:embeddedFont>
      <p:font typeface="Calibri" panose="020F0502020204030204" pitchFamily="34" charset="0"/>
      <p:regular r:id="rId7"/>
      <p:bold r:id="rId8"/>
      <p:italic r:id="rId9"/>
      <p:boldItalic r:id="rId10"/>
    </p:embeddedFont>
    <p:embeddedFont>
      <p:font typeface="Canva Sans Bold" panose="020B0604020202020204" charset="0"/>
      <p:regular r:id="rId11"/>
    </p:embeddedFont>
    <p:embeddedFont>
      <p:font typeface="DM Sans" panose="020B0604020202020204" charset="0"/>
      <p:regular r:id="rId12"/>
    </p:embeddedFont>
    <p:embeddedFont>
      <p:font typeface="DM Sans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7" d="100"/>
          <a:sy n="37" d="100"/>
        </p:scale>
        <p:origin x="9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835300"/>
            <a:ext cx="6899584" cy="1015919"/>
            <a:chOff x="0" y="0"/>
            <a:chExt cx="1585812" cy="233501"/>
          </a:xfrm>
        </p:grpSpPr>
        <p:sp>
          <p:nvSpPr>
            <p:cNvPr id="3" name="Freeform 3"/>
            <p:cNvSpPr/>
            <p:nvPr/>
          </p:nvSpPr>
          <p:spPr>
            <a:xfrm>
              <a:off x="0" y="0"/>
              <a:ext cx="1585812" cy="233501"/>
            </a:xfrm>
            <a:custGeom>
              <a:avLst/>
              <a:gdLst/>
              <a:ahLst/>
              <a:cxnLst/>
              <a:rect l="l" t="t" r="r" b="b"/>
              <a:pathLst>
                <a:path w="1585812" h="233501">
                  <a:moveTo>
                    <a:pt x="105476" y="0"/>
                  </a:moveTo>
                  <a:lnTo>
                    <a:pt x="1480336" y="0"/>
                  </a:lnTo>
                  <a:cubicBezTo>
                    <a:pt x="1508310" y="0"/>
                    <a:pt x="1535139" y="11113"/>
                    <a:pt x="1554919" y="30893"/>
                  </a:cubicBezTo>
                  <a:cubicBezTo>
                    <a:pt x="1574700" y="50674"/>
                    <a:pt x="1585812" y="77502"/>
                    <a:pt x="1585812" y="105476"/>
                  </a:cubicBezTo>
                  <a:lnTo>
                    <a:pt x="1585812" y="128025"/>
                  </a:lnTo>
                  <a:cubicBezTo>
                    <a:pt x="1585812" y="155999"/>
                    <a:pt x="1574700" y="182827"/>
                    <a:pt x="1554919" y="202607"/>
                  </a:cubicBezTo>
                  <a:cubicBezTo>
                    <a:pt x="1535139" y="222388"/>
                    <a:pt x="1508310" y="233501"/>
                    <a:pt x="1480336" y="233501"/>
                  </a:cubicBezTo>
                  <a:lnTo>
                    <a:pt x="105476" y="233501"/>
                  </a:lnTo>
                  <a:cubicBezTo>
                    <a:pt x="77502" y="233501"/>
                    <a:pt x="50674" y="222388"/>
                    <a:pt x="30893" y="202607"/>
                  </a:cubicBezTo>
                  <a:cubicBezTo>
                    <a:pt x="11113" y="182827"/>
                    <a:pt x="0" y="155999"/>
                    <a:pt x="0" y="128025"/>
                  </a:cubicBezTo>
                  <a:lnTo>
                    <a:pt x="0" y="105476"/>
                  </a:lnTo>
                  <a:cubicBezTo>
                    <a:pt x="0" y="77502"/>
                    <a:pt x="11113" y="50674"/>
                    <a:pt x="30893" y="30893"/>
                  </a:cubicBezTo>
                  <a:cubicBezTo>
                    <a:pt x="50674" y="11113"/>
                    <a:pt x="77502" y="0"/>
                    <a:pt x="105476" y="0"/>
                  </a:cubicBezTo>
                  <a:close/>
                </a:path>
              </a:pathLst>
            </a:custGeom>
            <a:solidFill>
              <a:srgbClr val="166DB4"/>
            </a:solidFill>
          </p:spPr>
        </p:sp>
        <p:sp>
          <p:nvSpPr>
            <p:cNvPr id="4" name="TextBox 4"/>
            <p:cNvSpPr txBox="1"/>
            <p:nvPr/>
          </p:nvSpPr>
          <p:spPr>
            <a:xfrm>
              <a:off x="0" y="-57150"/>
              <a:ext cx="812800" cy="869950"/>
            </a:xfrm>
            <a:prstGeom prst="rect">
              <a:avLst/>
            </a:prstGeom>
          </p:spPr>
          <p:txBody>
            <a:bodyPr lIns="50800" tIns="50800" rIns="50800" bIns="50800" rtlCol="0" anchor="ctr"/>
            <a:lstStyle/>
            <a:p>
              <a:pPr algn="ctr">
                <a:lnSpc>
                  <a:spcPts val="3500"/>
                </a:lnSpc>
              </a:pPr>
              <a:r>
                <a:rPr lang="en-US" sz="2500">
                  <a:solidFill>
                    <a:srgbClr val="FFFFFF"/>
                  </a:solidFill>
                  <a:latin typeface="DM Sans"/>
                </a:rPr>
                <a:t>CASE : SEWA MOTOR PT.GROUPTWO</a:t>
              </a:r>
            </a:p>
          </p:txBody>
        </p:sp>
      </p:grpSp>
      <p:sp>
        <p:nvSpPr>
          <p:cNvPr id="5" name="Freeform 5"/>
          <p:cNvSpPr/>
          <p:nvPr/>
        </p:nvSpPr>
        <p:spPr>
          <a:xfrm>
            <a:off x="11104408" y="2422671"/>
            <a:ext cx="6154892" cy="8427109"/>
          </a:xfrm>
          <a:custGeom>
            <a:avLst/>
            <a:gdLst/>
            <a:ahLst/>
            <a:cxnLst/>
            <a:rect l="l" t="t" r="r" b="b"/>
            <a:pathLst>
              <a:path w="6154892" h="8427109">
                <a:moveTo>
                  <a:pt x="0" y="0"/>
                </a:moveTo>
                <a:lnTo>
                  <a:pt x="6154892" y="0"/>
                </a:lnTo>
                <a:lnTo>
                  <a:pt x="6154892" y="8427109"/>
                </a:lnTo>
                <a:lnTo>
                  <a:pt x="0" y="8427109"/>
                </a:lnTo>
                <a:lnTo>
                  <a:pt x="0" y="0"/>
                </a:lnTo>
                <a:close/>
              </a:path>
            </a:pathLst>
          </a:custGeom>
          <a:blipFill>
            <a:blip r:embed="rId2">
              <a:extLst>
                <a:ext uri="{96DAC541-7B7A-43D3-8B79-37D633B846F1}">
                  <asvg:svgBlip xmlns:asvg="http://schemas.microsoft.com/office/drawing/2016/SVG/main" r:embed="rId3"/>
                </a:ext>
              </a:extLst>
            </a:blip>
            <a:stretch>
              <a:fillRect r="-168" b="-104253"/>
            </a:stretch>
          </a:blipFill>
        </p:spPr>
      </p:sp>
      <p:sp>
        <p:nvSpPr>
          <p:cNvPr id="6" name="Freeform 6"/>
          <p:cNvSpPr/>
          <p:nvPr/>
        </p:nvSpPr>
        <p:spPr>
          <a:xfrm>
            <a:off x="13501603" y="535551"/>
            <a:ext cx="1852201" cy="986297"/>
          </a:xfrm>
          <a:custGeom>
            <a:avLst/>
            <a:gdLst/>
            <a:ahLst/>
            <a:cxnLst/>
            <a:rect l="l" t="t" r="r" b="b"/>
            <a:pathLst>
              <a:path w="1852201" h="986297">
                <a:moveTo>
                  <a:pt x="0" y="0"/>
                </a:moveTo>
                <a:lnTo>
                  <a:pt x="1852201" y="0"/>
                </a:lnTo>
                <a:lnTo>
                  <a:pt x="1852201" y="986298"/>
                </a:lnTo>
                <a:lnTo>
                  <a:pt x="0" y="986298"/>
                </a:lnTo>
                <a:lnTo>
                  <a:pt x="0" y="0"/>
                </a:lnTo>
                <a:close/>
              </a:path>
            </a:pathLst>
          </a:custGeom>
          <a:blipFill>
            <a:blip r:embed="rId4"/>
            <a:stretch>
              <a:fillRect/>
            </a:stretch>
          </a:blipFill>
        </p:spPr>
      </p:sp>
      <p:sp>
        <p:nvSpPr>
          <p:cNvPr id="7" name="Freeform 7"/>
          <p:cNvSpPr/>
          <p:nvPr/>
        </p:nvSpPr>
        <p:spPr>
          <a:xfrm>
            <a:off x="15528760" y="278634"/>
            <a:ext cx="1730540" cy="1500133"/>
          </a:xfrm>
          <a:custGeom>
            <a:avLst/>
            <a:gdLst/>
            <a:ahLst/>
            <a:cxnLst/>
            <a:rect l="l" t="t" r="r" b="b"/>
            <a:pathLst>
              <a:path w="1730540" h="1500133">
                <a:moveTo>
                  <a:pt x="0" y="0"/>
                </a:moveTo>
                <a:lnTo>
                  <a:pt x="1730540" y="0"/>
                </a:lnTo>
                <a:lnTo>
                  <a:pt x="1730540" y="1500132"/>
                </a:lnTo>
                <a:lnTo>
                  <a:pt x="0" y="1500132"/>
                </a:lnTo>
                <a:lnTo>
                  <a:pt x="0" y="0"/>
                </a:lnTo>
                <a:close/>
              </a:path>
            </a:pathLst>
          </a:custGeom>
          <a:blipFill>
            <a:blip r:embed="rId5"/>
            <a:stretch>
              <a:fillRect/>
            </a:stretch>
          </a:blipFill>
        </p:spPr>
      </p:sp>
      <p:sp>
        <p:nvSpPr>
          <p:cNvPr id="8" name="TextBox 8"/>
          <p:cNvSpPr txBox="1"/>
          <p:nvPr/>
        </p:nvSpPr>
        <p:spPr>
          <a:xfrm>
            <a:off x="1028700" y="2696057"/>
            <a:ext cx="8997870" cy="3863969"/>
          </a:xfrm>
          <a:prstGeom prst="rect">
            <a:avLst/>
          </a:prstGeom>
        </p:spPr>
        <p:txBody>
          <a:bodyPr lIns="0" tIns="0" rIns="0" bIns="0" rtlCol="0" anchor="t">
            <a:spAutoFit/>
          </a:bodyPr>
          <a:lstStyle/>
          <a:p>
            <a:pPr>
              <a:lnSpc>
                <a:spcPts val="9999"/>
              </a:lnSpc>
            </a:pPr>
            <a:r>
              <a:rPr lang="en-US" sz="9999">
                <a:solidFill>
                  <a:srgbClr val="000000"/>
                </a:solidFill>
                <a:latin typeface="DM Sans Bold"/>
              </a:rPr>
              <a:t>Entity Relationship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633128" y="3197657"/>
            <a:ext cx="8168918" cy="16046089"/>
          </a:xfrm>
          <a:custGeom>
            <a:avLst/>
            <a:gdLst/>
            <a:ahLst/>
            <a:cxnLst/>
            <a:rect l="l" t="t" r="r" b="b"/>
            <a:pathLst>
              <a:path w="8168918" h="16046089">
                <a:moveTo>
                  <a:pt x="0" y="0"/>
                </a:moveTo>
                <a:lnTo>
                  <a:pt x="8168918" y="0"/>
                </a:lnTo>
                <a:lnTo>
                  <a:pt x="8168918" y="16046088"/>
                </a:lnTo>
                <a:lnTo>
                  <a:pt x="0" y="160460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424148" y="1886548"/>
            <a:ext cx="6357794" cy="928055"/>
          </a:xfrm>
          <a:prstGeom prst="rect">
            <a:avLst/>
          </a:prstGeom>
        </p:spPr>
        <p:txBody>
          <a:bodyPr lIns="0" tIns="0" rIns="0" bIns="0" rtlCol="0" anchor="t">
            <a:spAutoFit/>
          </a:bodyPr>
          <a:lstStyle/>
          <a:p>
            <a:pPr marL="0" lvl="1" indent="0" algn="l">
              <a:lnSpc>
                <a:spcPts val="6991"/>
              </a:lnSpc>
              <a:spcBef>
                <a:spcPct val="0"/>
              </a:spcBef>
            </a:pPr>
            <a:r>
              <a:rPr lang="en-US" sz="6991">
                <a:solidFill>
                  <a:srgbClr val="000000"/>
                </a:solidFill>
                <a:latin typeface="DM Sans Bold"/>
              </a:rPr>
              <a:t>PROSES BISNIS</a:t>
            </a:r>
          </a:p>
        </p:txBody>
      </p:sp>
      <p:sp>
        <p:nvSpPr>
          <p:cNvPr id="4" name="TextBox 4"/>
          <p:cNvSpPr txBox="1"/>
          <p:nvPr/>
        </p:nvSpPr>
        <p:spPr>
          <a:xfrm>
            <a:off x="1424148" y="3850810"/>
            <a:ext cx="7719852" cy="3357245"/>
          </a:xfrm>
          <a:prstGeom prst="rect">
            <a:avLst/>
          </a:prstGeom>
        </p:spPr>
        <p:txBody>
          <a:bodyPr lIns="0" tIns="0" rIns="0" bIns="0" rtlCol="0" anchor="t">
            <a:spAutoFit/>
          </a:bodyPr>
          <a:lstStyle/>
          <a:p>
            <a:pPr>
              <a:lnSpc>
                <a:spcPts val="4480"/>
              </a:lnSpc>
            </a:pPr>
            <a:r>
              <a:rPr lang="en-US" sz="3200">
                <a:solidFill>
                  <a:srgbClr val="000000"/>
                </a:solidFill>
                <a:latin typeface="DM Sans"/>
              </a:rPr>
              <a:t>PT.GROUPTWO merupakan perusahaan yang bergerak dibidang sewa kendaraan yaitu motor. Ada beberapa ketentuan dan fasilitas yang diberikan perusahaan kami dalam penyewaan motor ini</a:t>
            </a:r>
          </a:p>
          <a:p>
            <a:pPr marL="0" lvl="0" indent="0" algn="l">
              <a:lnSpc>
                <a:spcPts val="4480"/>
              </a:lnSpc>
              <a:spcBef>
                <a:spcPct val="0"/>
              </a:spcBef>
            </a:pPr>
            <a:endParaRPr lang="en-US" sz="3200">
              <a:solidFill>
                <a:srgbClr val="000000"/>
              </a:solidFill>
              <a:latin typeface="DM Sans"/>
            </a:endParaRPr>
          </a:p>
        </p:txBody>
      </p:sp>
      <p:grpSp>
        <p:nvGrpSpPr>
          <p:cNvPr id="5" name="Group 5"/>
          <p:cNvGrpSpPr/>
          <p:nvPr/>
        </p:nvGrpSpPr>
        <p:grpSpPr>
          <a:xfrm>
            <a:off x="1424148" y="8181790"/>
            <a:ext cx="3449292" cy="793925"/>
            <a:chOff x="0" y="0"/>
            <a:chExt cx="1014468" cy="233501"/>
          </a:xfrm>
        </p:grpSpPr>
        <p:sp>
          <p:nvSpPr>
            <p:cNvPr id="6" name="Freeform 6"/>
            <p:cNvSpPr/>
            <p:nvPr/>
          </p:nvSpPr>
          <p:spPr>
            <a:xfrm>
              <a:off x="0" y="0"/>
              <a:ext cx="1014468" cy="233501"/>
            </a:xfrm>
            <a:custGeom>
              <a:avLst/>
              <a:gdLst/>
              <a:ahLst/>
              <a:cxnLst/>
              <a:rect l="l" t="t" r="r" b="b"/>
              <a:pathLst>
                <a:path w="1014468" h="233501">
                  <a:moveTo>
                    <a:pt x="116750" y="0"/>
                  </a:moveTo>
                  <a:lnTo>
                    <a:pt x="897718" y="0"/>
                  </a:lnTo>
                  <a:cubicBezTo>
                    <a:pt x="962197" y="0"/>
                    <a:pt x="1014468" y="52271"/>
                    <a:pt x="1014468" y="116750"/>
                  </a:cubicBezTo>
                  <a:lnTo>
                    <a:pt x="1014468" y="116750"/>
                  </a:lnTo>
                  <a:cubicBezTo>
                    <a:pt x="1014468" y="147714"/>
                    <a:pt x="1002168" y="177410"/>
                    <a:pt x="980273" y="199305"/>
                  </a:cubicBezTo>
                  <a:cubicBezTo>
                    <a:pt x="958378" y="221200"/>
                    <a:pt x="928682" y="233501"/>
                    <a:pt x="897718" y="233501"/>
                  </a:cubicBezTo>
                  <a:lnTo>
                    <a:pt x="116750" y="233501"/>
                  </a:lnTo>
                  <a:cubicBezTo>
                    <a:pt x="85786" y="233501"/>
                    <a:pt x="56090" y="221200"/>
                    <a:pt x="34195" y="199305"/>
                  </a:cubicBezTo>
                  <a:cubicBezTo>
                    <a:pt x="12300" y="177410"/>
                    <a:pt x="0" y="147714"/>
                    <a:pt x="0" y="116750"/>
                  </a:cubicBezTo>
                  <a:lnTo>
                    <a:pt x="0" y="116750"/>
                  </a:lnTo>
                  <a:cubicBezTo>
                    <a:pt x="0" y="85786"/>
                    <a:pt x="12300" y="56090"/>
                    <a:pt x="34195" y="34195"/>
                  </a:cubicBezTo>
                  <a:cubicBezTo>
                    <a:pt x="56090" y="12300"/>
                    <a:pt x="85786" y="0"/>
                    <a:pt x="116750" y="0"/>
                  </a:cubicBezTo>
                  <a:close/>
                </a:path>
              </a:pathLst>
            </a:custGeom>
            <a:solidFill>
              <a:srgbClr val="D5FDDB"/>
            </a:solidFill>
          </p:spPr>
        </p:sp>
        <p:sp>
          <p:nvSpPr>
            <p:cNvPr id="7" name="TextBox 7"/>
            <p:cNvSpPr txBox="1"/>
            <p:nvPr/>
          </p:nvSpPr>
          <p:spPr>
            <a:xfrm>
              <a:off x="0" y="-57150"/>
              <a:ext cx="812800" cy="869950"/>
            </a:xfrm>
            <a:prstGeom prst="rect">
              <a:avLst/>
            </a:prstGeom>
          </p:spPr>
          <p:txBody>
            <a:bodyPr lIns="50800" tIns="50800" rIns="50800" bIns="50800" rtlCol="0" anchor="ctr"/>
            <a:lstStyle/>
            <a:p>
              <a:pPr algn="ctr">
                <a:lnSpc>
                  <a:spcPts val="3500"/>
                </a:lnSpc>
              </a:pPr>
              <a:r>
                <a:rPr lang="en-US" sz="2500">
                  <a:solidFill>
                    <a:srgbClr val="000000"/>
                  </a:solidFill>
                  <a:latin typeface="DM Sans Bold"/>
                </a:rPr>
                <a:t>LET'S START!</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2748333"/>
          <a:ext cx="16400834" cy="6603710"/>
        </p:xfrm>
        <a:graphic>
          <a:graphicData uri="http://schemas.openxmlformats.org/drawingml/2006/table">
            <a:tbl>
              <a:tblPr/>
              <a:tblGrid>
                <a:gridCol w="3396088">
                  <a:extLst>
                    <a:ext uri="{9D8B030D-6E8A-4147-A177-3AD203B41FA5}">
                      <a16:colId xmlns:a16="http://schemas.microsoft.com/office/drawing/2014/main" val="20000"/>
                    </a:ext>
                  </a:extLst>
                </a:gridCol>
                <a:gridCol w="3396088">
                  <a:extLst>
                    <a:ext uri="{9D8B030D-6E8A-4147-A177-3AD203B41FA5}">
                      <a16:colId xmlns:a16="http://schemas.microsoft.com/office/drawing/2014/main" val="20001"/>
                    </a:ext>
                  </a:extLst>
                </a:gridCol>
                <a:gridCol w="3396088">
                  <a:extLst>
                    <a:ext uri="{9D8B030D-6E8A-4147-A177-3AD203B41FA5}">
                      <a16:colId xmlns:a16="http://schemas.microsoft.com/office/drawing/2014/main" val="20002"/>
                    </a:ext>
                  </a:extLst>
                </a:gridCol>
                <a:gridCol w="3106285">
                  <a:extLst>
                    <a:ext uri="{9D8B030D-6E8A-4147-A177-3AD203B41FA5}">
                      <a16:colId xmlns:a16="http://schemas.microsoft.com/office/drawing/2014/main" val="20003"/>
                    </a:ext>
                  </a:extLst>
                </a:gridCol>
                <a:gridCol w="3106285">
                  <a:extLst>
                    <a:ext uri="{9D8B030D-6E8A-4147-A177-3AD203B41FA5}">
                      <a16:colId xmlns:a16="http://schemas.microsoft.com/office/drawing/2014/main" val="20004"/>
                    </a:ext>
                  </a:extLst>
                </a:gridCol>
              </a:tblGrid>
              <a:tr h="1419094">
                <a:tc>
                  <a:txBody>
                    <a:bodyPr/>
                    <a:lstStyle/>
                    <a:p>
                      <a:pPr algn="ctr">
                        <a:lnSpc>
                          <a:spcPts val="2882"/>
                        </a:lnSpc>
                        <a:defRPr/>
                      </a:pPr>
                      <a:r>
                        <a:rPr lang="en-US" sz="2059">
                          <a:solidFill>
                            <a:srgbClr val="FFFFFF"/>
                          </a:solidFill>
                          <a:latin typeface="DM Sans Bold"/>
                        </a:rPr>
                        <a:t>PROSES PEMILIHAN KENDARAAN</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8E77F8"/>
                    </a:solidFill>
                  </a:tcPr>
                </a:tc>
                <a:tc>
                  <a:txBody>
                    <a:bodyPr/>
                    <a:lstStyle/>
                    <a:p>
                      <a:pPr algn="ctr">
                        <a:lnSpc>
                          <a:spcPts val="2882"/>
                        </a:lnSpc>
                        <a:defRPr/>
                      </a:pPr>
                      <a:r>
                        <a:rPr lang="en-US" sz="2059">
                          <a:solidFill>
                            <a:srgbClr val="FFFFFF"/>
                          </a:solidFill>
                          <a:latin typeface="DM Sans Bold"/>
                        </a:rPr>
                        <a:t>PEMILIHAN JENIS SEWA</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65B4F1"/>
                    </a:solidFill>
                  </a:tcPr>
                </a:tc>
                <a:tc>
                  <a:txBody>
                    <a:bodyPr/>
                    <a:lstStyle/>
                    <a:p>
                      <a:pPr algn="ctr">
                        <a:lnSpc>
                          <a:spcPts val="2882"/>
                        </a:lnSpc>
                        <a:defRPr/>
                      </a:pPr>
                      <a:r>
                        <a:rPr lang="en-US" sz="2059">
                          <a:solidFill>
                            <a:srgbClr val="FFFFFF"/>
                          </a:solidFill>
                          <a:latin typeface="DM Sans Bold"/>
                        </a:rPr>
                        <a:t>PEMILIHAN JENIS PEMBAYARAN</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FFA2AD"/>
                    </a:solidFill>
                  </a:tcPr>
                </a:tc>
                <a:tc>
                  <a:txBody>
                    <a:bodyPr/>
                    <a:lstStyle/>
                    <a:p>
                      <a:pPr algn="ctr">
                        <a:lnSpc>
                          <a:spcPts val="2882"/>
                        </a:lnSpc>
                        <a:defRPr/>
                      </a:pPr>
                      <a:r>
                        <a:rPr lang="en-US" sz="2059">
                          <a:solidFill>
                            <a:srgbClr val="FFFFFF"/>
                          </a:solidFill>
                          <a:latin typeface="DM Sans Bold"/>
                        </a:rPr>
                        <a:t>ASURANSI</a:t>
                      </a:r>
                      <a:endParaRPr lang="en-US" sz="1100"/>
                    </a:p>
                  </a:txBody>
                  <a:tcPr marL="95250" marR="95250" marT="95250" marB="95250" anchor="ctr">
                    <a:lnL w="9525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3AB85C"/>
                    </a:solidFill>
                  </a:tcPr>
                </a:tc>
                <a:tc>
                  <a:txBody>
                    <a:bodyPr/>
                    <a:lstStyle/>
                    <a:p>
                      <a:pPr algn="ctr">
                        <a:lnSpc>
                          <a:spcPts val="2882"/>
                        </a:lnSpc>
                        <a:defRPr/>
                      </a:pPr>
                      <a:r>
                        <a:rPr lang="en-US" sz="2059">
                          <a:solidFill>
                            <a:srgbClr val="FFFFFF"/>
                          </a:solidFill>
                          <a:latin typeface="DM Sans Bold"/>
                        </a:rPr>
                        <a:t>PENCATATAN TRANSAKSI</a:t>
                      </a:r>
                      <a:endParaRPr lang="en-US" sz="1100"/>
                    </a:p>
                  </a:txBody>
                  <a:tcPr marL="95250" marR="95250" marT="95250" marB="952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FFDC5D"/>
                    </a:solidFill>
                  </a:tcPr>
                </a:tc>
                <a:extLst>
                  <a:ext uri="{0D108BD9-81ED-4DB2-BD59-A6C34878D82A}">
                    <a16:rowId xmlns:a16="http://schemas.microsoft.com/office/drawing/2014/main" val="10000"/>
                  </a:ext>
                </a:extLst>
              </a:tr>
              <a:tr h="1696958">
                <a:tc>
                  <a:txBody>
                    <a:bodyPr/>
                    <a:lstStyle/>
                    <a:p>
                      <a:pPr algn="ctr">
                        <a:lnSpc>
                          <a:spcPts val="2306"/>
                        </a:lnSpc>
                        <a:defRPr/>
                      </a:pPr>
                      <a:r>
                        <a:rPr lang="en-US" sz="1647">
                          <a:solidFill>
                            <a:srgbClr val="000000"/>
                          </a:solidFill>
                          <a:latin typeface="DM Sans"/>
                        </a:rPr>
                        <a:t>Pembeli harus datang ke perusahan untuk bisa melakukan transaksi (COD)</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D7DAFF"/>
                    </a:solidFill>
                  </a:tcPr>
                </a:tc>
                <a:tc>
                  <a:txBody>
                    <a:bodyPr/>
                    <a:lstStyle/>
                    <a:p>
                      <a:pPr algn="ctr">
                        <a:lnSpc>
                          <a:spcPts val="2306"/>
                        </a:lnSpc>
                        <a:defRPr/>
                      </a:pPr>
                      <a:r>
                        <a:rPr lang="en-US" sz="1647">
                          <a:solidFill>
                            <a:srgbClr val="000000"/>
                          </a:solidFill>
                          <a:latin typeface="DM Sans"/>
                        </a:rPr>
                        <a:t>Penyewa dapat memilih jenis sewa yang akan dipilih</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BEECF1"/>
                    </a:solidFill>
                  </a:tcPr>
                </a:tc>
                <a:tc>
                  <a:txBody>
                    <a:bodyPr/>
                    <a:lstStyle/>
                    <a:p>
                      <a:pPr algn="ctr">
                        <a:lnSpc>
                          <a:spcPts val="2306"/>
                        </a:lnSpc>
                        <a:defRPr/>
                      </a:pPr>
                      <a:r>
                        <a:rPr lang="en-US" sz="1647">
                          <a:solidFill>
                            <a:srgbClr val="000000"/>
                          </a:solidFill>
                          <a:latin typeface="DM Sans"/>
                        </a:rPr>
                        <a:t>Perusahaan menyediakan 2 tipe pembayaran</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FDE5E8"/>
                    </a:solidFill>
                  </a:tcPr>
                </a:tc>
                <a:tc>
                  <a:txBody>
                    <a:bodyPr/>
                    <a:lstStyle/>
                    <a:p>
                      <a:pPr algn="ctr">
                        <a:lnSpc>
                          <a:spcPts val="2306"/>
                        </a:lnSpc>
                        <a:defRPr/>
                      </a:pPr>
                      <a:r>
                        <a:rPr lang="en-US" sz="1647">
                          <a:solidFill>
                            <a:srgbClr val="000000"/>
                          </a:solidFill>
                          <a:latin typeface="DM Sans"/>
                        </a:rPr>
                        <a:t>Perusahaan menyediakan asuransi bagi peminjam ataupun kendaraannya, diantaranya :</a:t>
                      </a:r>
                      <a:endParaRPr lang="en-US" sz="1100"/>
                    </a:p>
                  </a:txBody>
                  <a:tcPr marL="95250" marR="95250" marT="95250" marB="95250" anchor="ctr">
                    <a:lnL w="9525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D5FDDB"/>
                    </a:solidFill>
                  </a:tcPr>
                </a:tc>
                <a:tc>
                  <a:txBody>
                    <a:bodyPr/>
                    <a:lstStyle/>
                    <a:p>
                      <a:pPr algn="ctr">
                        <a:lnSpc>
                          <a:spcPts val="2306"/>
                        </a:lnSpc>
                        <a:defRPr/>
                      </a:pPr>
                      <a:r>
                        <a:rPr lang="en-US" sz="1647">
                          <a:solidFill>
                            <a:srgbClr val="000000"/>
                          </a:solidFill>
                          <a:latin typeface="DM Sans"/>
                        </a:rPr>
                        <a:t>Kasir akan melakukan pencatatan transaksi </a:t>
                      </a:r>
                      <a:endParaRPr lang="en-US" sz="1100"/>
                    </a:p>
                  </a:txBody>
                  <a:tcPr marL="95250" marR="95250" marT="95250" marB="952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FFF7E7"/>
                    </a:solidFill>
                  </a:tcPr>
                </a:tc>
                <a:extLst>
                  <a:ext uri="{0D108BD9-81ED-4DB2-BD59-A6C34878D82A}">
                    <a16:rowId xmlns:a16="http://schemas.microsoft.com/office/drawing/2014/main" val="10001"/>
                  </a:ext>
                </a:extLst>
              </a:tr>
              <a:tr h="1790700">
                <a:tc>
                  <a:txBody>
                    <a:bodyPr/>
                    <a:lstStyle/>
                    <a:p>
                      <a:pPr algn="ctr">
                        <a:lnSpc>
                          <a:spcPts val="2343"/>
                        </a:lnSpc>
                        <a:defRPr/>
                      </a:pPr>
                      <a:r>
                        <a:rPr lang="en-US" sz="1673">
                          <a:solidFill>
                            <a:srgbClr val="000000"/>
                          </a:solidFill>
                          <a:latin typeface="DM Sans"/>
                        </a:rPr>
                        <a:t>Pemilihan kendaraan oleh pembeli yang terdiri atas pemilihan tipe kendaraan, merk, warna</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D7DAFF"/>
                    </a:solidFill>
                  </a:tcPr>
                </a:tc>
                <a:tc>
                  <a:txBody>
                    <a:bodyPr/>
                    <a:lstStyle/>
                    <a:p>
                      <a:pPr algn="ctr">
                        <a:lnSpc>
                          <a:spcPts val="2343"/>
                        </a:lnSpc>
                        <a:defRPr/>
                      </a:pPr>
                      <a:r>
                        <a:rPr lang="en-US" sz="1673">
                          <a:solidFill>
                            <a:srgbClr val="000000"/>
                          </a:solidFill>
                          <a:latin typeface="DM Sans"/>
                        </a:rPr>
                        <a:t>1. Menyewa kendaraan sekaligus dengan supir kendaraan</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BEECF1"/>
                    </a:solidFill>
                  </a:tcPr>
                </a:tc>
                <a:tc>
                  <a:txBody>
                    <a:bodyPr/>
                    <a:lstStyle/>
                    <a:p>
                      <a:pPr algn="ctr">
                        <a:lnSpc>
                          <a:spcPts val="2343"/>
                        </a:lnSpc>
                        <a:defRPr/>
                      </a:pPr>
                      <a:r>
                        <a:rPr lang="en-US" sz="1673">
                          <a:solidFill>
                            <a:srgbClr val="000000"/>
                          </a:solidFill>
                          <a:latin typeface="DM Sans"/>
                        </a:rPr>
                        <a:t>1. Pembayaran Prabayar dimana penyewa harus melakukan pembayaran terlebih dahulu baru bisa menggunakan motor</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FDE5E8"/>
                    </a:solidFill>
                  </a:tcPr>
                </a:tc>
                <a:tc>
                  <a:txBody>
                    <a:bodyPr/>
                    <a:lstStyle/>
                    <a:p>
                      <a:pPr algn="ctr">
                        <a:lnSpc>
                          <a:spcPts val="2343"/>
                        </a:lnSpc>
                        <a:defRPr/>
                      </a:pPr>
                      <a:r>
                        <a:rPr lang="en-US" sz="1673">
                          <a:solidFill>
                            <a:srgbClr val="000000"/>
                          </a:solidFill>
                          <a:latin typeface="DM Sans"/>
                        </a:rPr>
                        <a:t>1. Asuransi penyewa sebagai bentuk pertanggungjawaban apabila terjadi kecelakaan selama peminjaman</a:t>
                      </a:r>
                      <a:endParaRPr lang="en-US" sz="1100"/>
                    </a:p>
                  </a:txBody>
                  <a:tcPr marL="95250" marR="95250" marT="95250" marB="95250" anchor="ctr">
                    <a:lnL w="9525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D5FDDB"/>
                    </a:solidFill>
                  </a:tcPr>
                </a:tc>
                <a:tc>
                  <a:txBody>
                    <a:bodyPr/>
                    <a:lstStyle/>
                    <a:p>
                      <a:pPr algn="ctr">
                        <a:lnSpc>
                          <a:spcPts val="2343"/>
                        </a:lnSpc>
                        <a:defRPr/>
                      </a:pPr>
                      <a:r>
                        <a:rPr lang="en-US" sz="1673">
                          <a:solidFill>
                            <a:srgbClr val="000000"/>
                          </a:solidFill>
                          <a:latin typeface="DM Sans"/>
                        </a:rPr>
                        <a:t>Tanggal pinjam, dan tanggal pengembalian akan dicatat oleh kasir di sistem</a:t>
                      </a:r>
                      <a:endParaRPr lang="en-US" sz="1100"/>
                    </a:p>
                  </a:txBody>
                  <a:tcPr marL="95250" marR="95250" marT="95250" marB="952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95250" cap="flat" cmpd="sng" algn="ctr">
                      <a:solidFill>
                        <a:srgbClr val="FFFFFF"/>
                      </a:solidFill>
                      <a:prstDash val="solid"/>
                      <a:round/>
                      <a:headEnd type="none" w="med" len="med"/>
                      <a:tailEnd type="none" w="med" len="med"/>
                    </a:lnB>
                    <a:solidFill>
                      <a:srgbClr val="FFF7E7"/>
                    </a:solidFill>
                  </a:tcPr>
                </a:tc>
                <a:extLst>
                  <a:ext uri="{0D108BD9-81ED-4DB2-BD59-A6C34878D82A}">
                    <a16:rowId xmlns:a16="http://schemas.microsoft.com/office/drawing/2014/main" val="10002"/>
                  </a:ext>
                </a:extLst>
              </a:tr>
              <a:tr h="1696958">
                <a:tc>
                  <a:txBody>
                    <a:bodyPr/>
                    <a:lstStyle/>
                    <a:p>
                      <a:pPr algn="ctr">
                        <a:lnSpc>
                          <a:spcPts val="2343"/>
                        </a:lnSpc>
                        <a:defRPr/>
                      </a:pPr>
                      <a:r>
                        <a:rPr lang="en-US" sz="1673">
                          <a:solidFill>
                            <a:srgbClr val="000000"/>
                          </a:solidFill>
                          <a:latin typeface="DM Sans"/>
                        </a:rPr>
                        <a:t>Penyerahan identitas penyewa (KTP, Kartu Pelajar dll) sebagai jaminan atas sewa</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D7DAFF"/>
                    </a:solidFill>
                  </a:tcPr>
                </a:tc>
                <a:tc>
                  <a:txBody>
                    <a:bodyPr/>
                    <a:lstStyle/>
                    <a:p>
                      <a:pPr algn="ctr">
                        <a:lnSpc>
                          <a:spcPts val="2343"/>
                        </a:lnSpc>
                        <a:defRPr/>
                      </a:pPr>
                      <a:r>
                        <a:rPr lang="en-US" sz="1673">
                          <a:solidFill>
                            <a:srgbClr val="000000"/>
                          </a:solidFill>
                          <a:latin typeface="DM Sans"/>
                        </a:rPr>
                        <a:t>2. Hanya menyewa kendaraan</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BEECF1"/>
                    </a:solidFill>
                  </a:tcPr>
                </a:tc>
                <a:tc>
                  <a:txBody>
                    <a:bodyPr/>
                    <a:lstStyle/>
                    <a:p>
                      <a:pPr algn="ctr">
                        <a:lnSpc>
                          <a:spcPts val="2343"/>
                        </a:lnSpc>
                        <a:defRPr/>
                      </a:pPr>
                      <a:r>
                        <a:rPr lang="en-US" sz="1673">
                          <a:solidFill>
                            <a:srgbClr val="000000"/>
                          </a:solidFill>
                          <a:latin typeface="DM Sans"/>
                        </a:rPr>
                        <a:t>2. Pembayaran Pascabayar dimana pembayaran dapat dilakukan setelah peminjaman selesai</a:t>
                      </a:r>
                      <a:endParaRPr lang="en-US" sz="1100"/>
                    </a:p>
                  </a:txBody>
                  <a:tcPr marL="95250" marR="95250" marT="95250" marB="95250" anchor="ctr">
                    <a:lnL w="95250" cap="flat" cmpd="sng" algn="ctr">
                      <a:solidFill>
                        <a:srgbClr val="FFFFFF"/>
                      </a:solidFill>
                      <a:prstDash val="solid"/>
                      <a:round/>
                      <a:headEnd type="none" w="med" len="med"/>
                      <a:tailEnd type="none" w="med" len="med"/>
                    </a:lnL>
                    <a:lnR w="9525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DE5E8"/>
                    </a:solidFill>
                  </a:tcPr>
                </a:tc>
                <a:tc>
                  <a:txBody>
                    <a:bodyPr/>
                    <a:lstStyle/>
                    <a:p>
                      <a:pPr algn="ctr">
                        <a:lnSpc>
                          <a:spcPts val="2343"/>
                        </a:lnSpc>
                        <a:defRPr/>
                      </a:pPr>
                      <a:r>
                        <a:rPr lang="en-US" sz="1673">
                          <a:solidFill>
                            <a:srgbClr val="000000"/>
                          </a:solidFill>
                          <a:latin typeface="DM Sans"/>
                        </a:rPr>
                        <a:t>2. Asuransi kendaraan sebagai bentuk pemeliharaan kendaraan yg disewakan</a:t>
                      </a:r>
                      <a:endParaRPr lang="en-US" sz="1100"/>
                    </a:p>
                  </a:txBody>
                  <a:tcPr marL="95250" marR="95250" marT="95250" marB="95250" anchor="ctr">
                    <a:lnL w="9525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D5FDDB"/>
                    </a:solidFill>
                  </a:tcPr>
                </a:tc>
                <a:tc>
                  <a:txBody>
                    <a:bodyPr/>
                    <a:lstStyle/>
                    <a:p>
                      <a:pPr algn="ctr">
                        <a:lnSpc>
                          <a:spcPts val="2343"/>
                        </a:lnSpc>
                        <a:defRPr/>
                      </a:pPr>
                      <a:r>
                        <a:rPr lang="en-US" sz="1673">
                          <a:solidFill>
                            <a:srgbClr val="000000"/>
                          </a:solidFill>
                          <a:latin typeface="DM Sans"/>
                        </a:rPr>
                        <a:t>Sistem denda akan diberlakukan saat penyewa terlambat saat mengembalikan kendaraan</a:t>
                      </a:r>
                      <a:endParaRPr lang="en-US" sz="1100"/>
                    </a:p>
                  </a:txBody>
                  <a:tcPr marL="95250" marR="95250" marT="95250" marB="9525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95250" cap="flat" cmpd="sng" algn="ctr">
                      <a:solidFill>
                        <a:srgbClr val="FFFFFF"/>
                      </a:solidFill>
                      <a:prstDash val="solid"/>
                      <a:round/>
                      <a:headEnd type="none" w="med" len="med"/>
                      <a:tailEnd type="none" w="med" len="med"/>
                    </a:lnT>
                    <a:lnB w="0" cap="flat" cmpd="sng" algn="ctr">
                      <a:solidFill>
                        <a:srgbClr val="FFFFFF"/>
                      </a:solidFill>
                      <a:prstDash val="solid"/>
                      <a:round/>
                      <a:headEnd type="none" w="med" len="med"/>
                      <a:tailEnd type="none" w="med" len="med"/>
                    </a:lnB>
                    <a:solidFill>
                      <a:srgbClr val="FFF7E7"/>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1667757" y="642408"/>
            <a:ext cx="15052581" cy="1285865"/>
          </a:xfrm>
          <a:prstGeom prst="rect">
            <a:avLst/>
          </a:prstGeom>
        </p:spPr>
        <p:txBody>
          <a:bodyPr lIns="0" tIns="0" rIns="0" bIns="0" rtlCol="0" anchor="t">
            <a:spAutoFit/>
          </a:bodyPr>
          <a:lstStyle/>
          <a:p>
            <a:pPr algn="ctr">
              <a:lnSpc>
                <a:spcPts val="10500"/>
              </a:lnSpc>
            </a:pPr>
            <a:r>
              <a:rPr lang="en-US" sz="7500">
                <a:solidFill>
                  <a:srgbClr val="000000"/>
                </a:solidFill>
                <a:latin typeface="DM Sans Bold"/>
              </a:rPr>
              <a:t>Hal yang Perusahaan Tawarkan</a:t>
            </a:r>
          </a:p>
        </p:txBody>
      </p:sp>
      <p:grpSp>
        <p:nvGrpSpPr>
          <p:cNvPr id="4" name="Group 4"/>
          <p:cNvGrpSpPr/>
          <p:nvPr/>
        </p:nvGrpSpPr>
        <p:grpSpPr>
          <a:xfrm>
            <a:off x="7220017" y="3747813"/>
            <a:ext cx="552576" cy="549021"/>
            <a:chOff x="0" y="0"/>
            <a:chExt cx="735568" cy="730836"/>
          </a:xfrm>
        </p:grpSpPr>
        <p:sp>
          <p:nvSpPr>
            <p:cNvPr id="5" name="Freeform 5"/>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000000"/>
            </a:solidFill>
            <a:ln cap="sq">
              <a:noFill/>
              <a:miter/>
            </a:ln>
          </p:spPr>
        </p:sp>
        <p:sp>
          <p:nvSpPr>
            <p:cNvPr id="6" name="TextBox 6"/>
            <p:cNvSpPr txBox="1"/>
            <p:nvPr/>
          </p:nvSpPr>
          <p:spPr>
            <a:xfrm>
              <a:off x="76200" y="104775"/>
              <a:ext cx="660400" cy="631825"/>
            </a:xfrm>
            <a:prstGeom prst="rect">
              <a:avLst/>
            </a:prstGeom>
          </p:spPr>
          <p:txBody>
            <a:bodyPr lIns="50800" tIns="50800" rIns="50800" bIns="50800" rtlCol="0" anchor="ctr"/>
            <a:lstStyle/>
            <a:p>
              <a:pPr marL="0" lvl="0" indent="0" algn="ctr">
                <a:lnSpc>
                  <a:spcPts val="1599"/>
                </a:lnSpc>
                <a:spcBef>
                  <a:spcPct val="0"/>
                </a:spcBef>
              </a:pPr>
              <a:r>
                <a:rPr lang="en-US" sz="1599" spc="-31">
                  <a:solidFill>
                    <a:srgbClr val="FFFFFF"/>
                  </a:solidFill>
                  <a:latin typeface="DM Sans Bold"/>
                </a:rPr>
                <a:t>1</a:t>
              </a:r>
            </a:p>
          </p:txBody>
        </p:sp>
      </p:grpSp>
      <p:grpSp>
        <p:nvGrpSpPr>
          <p:cNvPr id="7" name="Group 7"/>
          <p:cNvGrpSpPr/>
          <p:nvPr/>
        </p:nvGrpSpPr>
        <p:grpSpPr>
          <a:xfrm>
            <a:off x="10368826" y="3747813"/>
            <a:ext cx="552576" cy="549021"/>
            <a:chOff x="0" y="0"/>
            <a:chExt cx="735568" cy="730836"/>
          </a:xfrm>
        </p:grpSpPr>
        <p:sp>
          <p:nvSpPr>
            <p:cNvPr id="8" name="Freeform 8"/>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000000"/>
            </a:solidFill>
            <a:ln cap="sq">
              <a:noFill/>
              <a:miter/>
            </a:ln>
          </p:spPr>
        </p:sp>
        <p:sp>
          <p:nvSpPr>
            <p:cNvPr id="9" name="TextBox 9"/>
            <p:cNvSpPr txBox="1"/>
            <p:nvPr/>
          </p:nvSpPr>
          <p:spPr>
            <a:xfrm>
              <a:off x="76200" y="104775"/>
              <a:ext cx="660400" cy="631825"/>
            </a:xfrm>
            <a:prstGeom prst="rect">
              <a:avLst/>
            </a:prstGeom>
          </p:spPr>
          <p:txBody>
            <a:bodyPr lIns="50800" tIns="50800" rIns="50800" bIns="50800" rtlCol="0" anchor="ctr"/>
            <a:lstStyle/>
            <a:p>
              <a:pPr marL="0" lvl="0" indent="0" algn="ctr">
                <a:lnSpc>
                  <a:spcPts val="1599"/>
                </a:lnSpc>
                <a:spcBef>
                  <a:spcPct val="0"/>
                </a:spcBef>
              </a:pPr>
              <a:r>
                <a:rPr lang="en-US" sz="1599" spc="-31">
                  <a:solidFill>
                    <a:srgbClr val="FFFFFF"/>
                  </a:solidFill>
                  <a:latin typeface="DM Sans Bold"/>
                </a:rPr>
                <a:t>2</a:t>
              </a:r>
            </a:p>
          </p:txBody>
        </p:sp>
      </p:grpSp>
      <p:grpSp>
        <p:nvGrpSpPr>
          <p:cNvPr id="10" name="Group 10"/>
          <p:cNvGrpSpPr/>
          <p:nvPr/>
        </p:nvGrpSpPr>
        <p:grpSpPr>
          <a:xfrm>
            <a:off x="13517635" y="3747813"/>
            <a:ext cx="552576" cy="549021"/>
            <a:chOff x="0" y="0"/>
            <a:chExt cx="735568" cy="730836"/>
          </a:xfrm>
        </p:grpSpPr>
        <p:sp>
          <p:nvSpPr>
            <p:cNvPr id="11" name="Freeform 11"/>
            <p:cNvSpPr/>
            <p:nvPr/>
          </p:nvSpPr>
          <p:spPr>
            <a:xfrm>
              <a:off x="0" y="0"/>
              <a:ext cx="735568" cy="730836"/>
            </a:xfrm>
            <a:custGeom>
              <a:avLst/>
              <a:gdLst/>
              <a:ahLst/>
              <a:cxnLst/>
              <a:rect l="l" t="t" r="r" b="b"/>
              <a:pathLst>
                <a:path w="735568" h="730836">
                  <a:moveTo>
                    <a:pt x="367784" y="0"/>
                  </a:moveTo>
                  <a:cubicBezTo>
                    <a:pt x="164663" y="0"/>
                    <a:pt x="0" y="163603"/>
                    <a:pt x="0" y="365418"/>
                  </a:cubicBezTo>
                  <a:cubicBezTo>
                    <a:pt x="0" y="567233"/>
                    <a:pt x="164663" y="730836"/>
                    <a:pt x="367784" y="730836"/>
                  </a:cubicBezTo>
                  <a:cubicBezTo>
                    <a:pt x="570906" y="730836"/>
                    <a:pt x="735568" y="567233"/>
                    <a:pt x="735568" y="365418"/>
                  </a:cubicBezTo>
                  <a:cubicBezTo>
                    <a:pt x="735568" y="163603"/>
                    <a:pt x="570906" y="0"/>
                    <a:pt x="367784" y="0"/>
                  </a:cubicBezTo>
                  <a:close/>
                </a:path>
              </a:pathLst>
            </a:custGeom>
            <a:solidFill>
              <a:srgbClr val="000000"/>
            </a:solidFill>
            <a:ln cap="sq">
              <a:noFill/>
              <a:miter/>
            </a:ln>
          </p:spPr>
        </p:sp>
        <p:sp>
          <p:nvSpPr>
            <p:cNvPr id="12" name="TextBox 12"/>
            <p:cNvSpPr txBox="1"/>
            <p:nvPr/>
          </p:nvSpPr>
          <p:spPr>
            <a:xfrm>
              <a:off x="76200" y="104775"/>
              <a:ext cx="660400" cy="631825"/>
            </a:xfrm>
            <a:prstGeom prst="rect">
              <a:avLst/>
            </a:prstGeom>
          </p:spPr>
          <p:txBody>
            <a:bodyPr lIns="50800" tIns="50800" rIns="50800" bIns="50800" rtlCol="0" anchor="ctr"/>
            <a:lstStyle/>
            <a:p>
              <a:pPr marL="0" lvl="0" indent="0" algn="ctr">
                <a:lnSpc>
                  <a:spcPts val="1599"/>
                </a:lnSpc>
                <a:spcBef>
                  <a:spcPct val="0"/>
                </a:spcBef>
              </a:pPr>
              <a:r>
                <a:rPr lang="en-US" sz="1599" spc="-31">
                  <a:solidFill>
                    <a:srgbClr val="FFFFFF"/>
                  </a:solidFill>
                  <a:latin typeface="DM Sans Bold"/>
                </a:rPr>
                <a:t>3</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330878" y="0"/>
            <a:ext cx="15125030" cy="10120200"/>
          </a:xfrm>
          <a:custGeom>
            <a:avLst/>
            <a:gdLst/>
            <a:ahLst/>
            <a:cxnLst/>
            <a:rect l="l" t="t" r="r" b="b"/>
            <a:pathLst>
              <a:path w="15125030" h="10120200">
                <a:moveTo>
                  <a:pt x="0" y="0"/>
                </a:moveTo>
                <a:lnTo>
                  <a:pt x="15125031" y="0"/>
                </a:lnTo>
                <a:lnTo>
                  <a:pt x="15125031" y="10120200"/>
                </a:lnTo>
                <a:lnTo>
                  <a:pt x="0" y="10120200"/>
                </a:lnTo>
                <a:lnTo>
                  <a:pt x="0" y="0"/>
                </a:lnTo>
                <a:close/>
              </a:path>
            </a:pathLst>
          </a:custGeom>
          <a:blipFill>
            <a:blip r:embed="rId2"/>
            <a:stretch>
              <a:fillRect t="-17743"/>
            </a:stretch>
          </a:blipFill>
        </p:spPr>
      </p:sp>
      <p:grpSp>
        <p:nvGrpSpPr>
          <p:cNvPr id="3" name="Group 3"/>
          <p:cNvGrpSpPr/>
          <p:nvPr/>
        </p:nvGrpSpPr>
        <p:grpSpPr>
          <a:xfrm>
            <a:off x="398016" y="0"/>
            <a:ext cx="1543050" cy="10287000"/>
            <a:chOff x="0" y="0"/>
            <a:chExt cx="406400" cy="2709333"/>
          </a:xfrm>
        </p:grpSpPr>
        <p:sp>
          <p:nvSpPr>
            <p:cNvPr id="4" name="Freeform 4"/>
            <p:cNvSpPr/>
            <p:nvPr/>
          </p:nvSpPr>
          <p:spPr>
            <a:xfrm>
              <a:off x="0" y="0"/>
              <a:ext cx="406400" cy="2709333"/>
            </a:xfrm>
            <a:custGeom>
              <a:avLst/>
              <a:gdLst/>
              <a:ahLst/>
              <a:cxnLst/>
              <a:rect l="l" t="t" r="r" b="b"/>
              <a:pathLst>
                <a:path w="406400" h="2709333">
                  <a:moveTo>
                    <a:pt x="0" y="0"/>
                  </a:moveTo>
                  <a:lnTo>
                    <a:pt x="406400" y="0"/>
                  </a:lnTo>
                  <a:lnTo>
                    <a:pt x="406400" y="2709333"/>
                  </a:lnTo>
                  <a:lnTo>
                    <a:pt x="0" y="2709333"/>
                  </a:lnTo>
                  <a:close/>
                </a:path>
              </a:pathLst>
            </a:custGeom>
            <a:solidFill>
              <a:srgbClr val="D5FDDB"/>
            </a:solidFill>
          </p:spPr>
        </p:sp>
        <p:sp>
          <p:nvSpPr>
            <p:cNvPr id="5" name="TextBox 5"/>
            <p:cNvSpPr txBox="1"/>
            <p:nvPr/>
          </p:nvSpPr>
          <p:spPr>
            <a:xfrm>
              <a:off x="0" y="0"/>
              <a:ext cx="812800" cy="812800"/>
            </a:xfrm>
            <a:prstGeom prst="rect">
              <a:avLst/>
            </a:prstGeom>
          </p:spPr>
          <p:txBody>
            <a:bodyPr lIns="50800" tIns="50800" rIns="50800" bIns="50800" rtlCol="0" anchor="ctr"/>
            <a:lstStyle/>
            <a:p>
              <a:pPr algn="ctr">
                <a:lnSpc>
                  <a:spcPts val="2399"/>
                </a:lnSpc>
              </a:pPr>
              <a:endParaRPr/>
            </a:p>
          </p:txBody>
        </p:sp>
      </p:grpSp>
      <p:sp>
        <p:nvSpPr>
          <p:cNvPr id="6" name="TextBox 6"/>
          <p:cNvSpPr txBox="1"/>
          <p:nvPr/>
        </p:nvSpPr>
        <p:spPr>
          <a:xfrm rot="-5400000">
            <a:off x="-3625103" y="4729480"/>
            <a:ext cx="9503562" cy="828040"/>
          </a:xfrm>
          <a:prstGeom prst="rect">
            <a:avLst/>
          </a:prstGeom>
        </p:spPr>
        <p:txBody>
          <a:bodyPr lIns="0" tIns="0" rIns="0" bIns="0" rtlCol="0" anchor="t">
            <a:spAutoFit/>
          </a:bodyPr>
          <a:lstStyle/>
          <a:p>
            <a:pPr algn="ctr">
              <a:lnSpc>
                <a:spcPts val="6860"/>
              </a:lnSpc>
            </a:pPr>
            <a:r>
              <a:rPr lang="en-US" sz="4900">
                <a:solidFill>
                  <a:srgbClr val="000000"/>
                </a:solidFill>
                <a:latin typeface="Canva Sans Bold"/>
              </a:rPr>
              <a:t>Entity Relationship Diagram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72610" y="537293"/>
            <a:ext cx="12458191" cy="7545526"/>
          </a:xfrm>
          <a:custGeom>
            <a:avLst/>
            <a:gdLst/>
            <a:ahLst/>
            <a:cxnLst/>
            <a:rect l="l" t="t" r="r" b="b"/>
            <a:pathLst>
              <a:path w="12458191" h="7545526">
                <a:moveTo>
                  <a:pt x="0" y="0"/>
                </a:moveTo>
                <a:lnTo>
                  <a:pt x="12458192" y="0"/>
                </a:lnTo>
                <a:lnTo>
                  <a:pt x="12458192" y="7545526"/>
                </a:lnTo>
                <a:lnTo>
                  <a:pt x="0" y="7545526"/>
                </a:lnTo>
                <a:lnTo>
                  <a:pt x="0" y="0"/>
                </a:lnTo>
                <a:close/>
              </a:path>
            </a:pathLst>
          </a:custGeom>
          <a:blipFill>
            <a:blip r:embed="rId2"/>
            <a:stretch>
              <a:fillRect t="-14680"/>
            </a:stretch>
          </a:blipFill>
        </p:spPr>
      </p:sp>
      <p:grpSp>
        <p:nvGrpSpPr>
          <p:cNvPr id="3" name="Group 3"/>
          <p:cNvGrpSpPr/>
          <p:nvPr/>
        </p:nvGrpSpPr>
        <p:grpSpPr>
          <a:xfrm>
            <a:off x="641166" y="0"/>
            <a:ext cx="387534" cy="10287000"/>
            <a:chOff x="0" y="0"/>
            <a:chExt cx="102067" cy="2709333"/>
          </a:xfrm>
        </p:grpSpPr>
        <p:sp>
          <p:nvSpPr>
            <p:cNvPr id="4" name="Freeform 4"/>
            <p:cNvSpPr/>
            <p:nvPr/>
          </p:nvSpPr>
          <p:spPr>
            <a:xfrm>
              <a:off x="0" y="0"/>
              <a:ext cx="102067" cy="2709333"/>
            </a:xfrm>
            <a:custGeom>
              <a:avLst/>
              <a:gdLst/>
              <a:ahLst/>
              <a:cxnLst/>
              <a:rect l="l" t="t" r="r" b="b"/>
              <a:pathLst>
                <a:path w="102067" h="2709333">
                  <a:moveTo>
                    <a:pt x="0" y="0"/>
                  </a:moveTo>
                  <a:lnTo>
                    <a:pt x="102067" y="0"/>
                  </a:lnTo>
                  <a:lnTo>
                    <a:pt x="102067" y="2709333"/>
                  </a:lnTo>
                  <a:lnTo>
                    <a:pt x="0" y="2709333"/>
                  </a:lnTo>
                  <a:close/>
                </a:path>
              </a:pathLst>
            </a:custGeom>
            <a:solidFill>
              <a:srgbClr val="D5FDDB"/>
            </a:solidFill>
          </p:spPr>
        </p:sp>
        <p:sp>
          <p:nvSpPr>
            <p:cNvPr id="5" name="TextBox 5"/>
            <p:cNvSpPr txBox="1"/>
            <p:nvPr/>
          </p:nvSpPr>
          <p:spPr>
            <a:xfrm>
              <a:off x="0" y="28575"/>
              <a:ext cx="812800" cy="784225"/>
            </a:xfrm>
            <a:prstGeom prst="rect">
              <a:avLst/>
            </a:prstGeom>
          </p:spPr>
          <p:txBody>
            <a:bodyPr lIns="50800" tIns="50800" rIns="50800" bIns="50800" rtlCol="0" anchor="ctr"/>
            <a:lstStyle/>
            <a:p>
              <a:pPr algn="ctr">
                <a:lnSpc>
                  <a:spcPts val="1599"/>
                </a:lnSpc>
              </a:pPr>
              <a:endParaRPr/>
            </a:p>
          </p:txBody>
        </p:sp>
      </p:grpSp>
      <p:grpSp>
        <p:nvGrpSpPr>
          <p:cNvPr id="6" name="Group 6"/>
          <p:cNvGrpSpPr/>
          <p:nvPr/>
        </p:nvGrpSpPr>
        <p:grpSpPr>
          <a:xfrm>
            <a:off x="9523643" y="7215721"/>
            <a:ext cx="8349734" cy="2493374"/>
            <a:chOff x="0" y="0"/>
            <a:chExt cx="11132978" cy="3324499"/>
          </a:xfrm>
        </p:grpSpPr>
        <p:grpSp>
          <p:nvGrpSpPr>
            <p:cNvPr id="7" name="Group 7"/>
            <p:cNvGrpSpPr/>
            <p:nvPr/>
          </p:nvGrpSpPr>
          <p:grpSpPr>
            <a:xfrm>
              <a:off x="0" y="0"/>
              <a:ext cx="11132978" cy="3324499"/>
              <a:chOff x="0" y="0"/>
              <a:chExt cx="7754580" cy="2324961"/>
            </a:xfrm>
          </p:grpSpPr>
          <p:sp>
            <p:nvSpPr>
              <p:cNvPr id="8" name="Freeform 8"/>
              <p:cNvSpPr/>
              <p:nvPr/>
            </p:nvSpPr>
            <p:spPr>
              <a:xfrm>
                <a:off x="0" y="0"/>
                <a:ext cx="7754580" cy="2324961"/>
              </a:xfrm>
              <a:custGeom>
                <a:avLst/>
                <a:gdLst/>
                <a:ahLst/>
                <a:cxnLst/>
                <a:rect l="l" t="t" r="r" b="b"/>
                <a:pathLst>
                  <a:path w="7754580" h="2324961">
                    <a:moveTo>
                      <a:pt x="7630120" y="2324961"/>
                    </a:moveTo>
                    <a:lnTo>
                      <a:pt x="124460" y="2324961"/>
                    </a:lnTo>
                    <a:cubicBezTo>
                      <a:pt x="55880" y="2324961"/>
                      <a:pt x="0" y="2269081"/>
                      <a:pt x="0" y="2200501"/>
                    </a:cubicBezTo>
                    <a:lnTo>
                      <a:pt x="0" y="124460"/>
                    </a:lnTo>
                    <a:cubicBezTo>
                      <a:pt x="0" y="55880"/>
                      <a:pt x="55880" y="0"/>
                      <a:pt x="124460" y="0"/>
                    </a:cubicBezTo>
                    <a:lnTo>
                      <a:pt x="7630120" y="0"/>
                    </a:lnTo>
                    <a:cubicBezTo>
                      <a:pt x="7698700" y="0"/>
                      <a:pt x="7754580" y="55880"/>
                      <a:pt x="7754580" y="124460"/>
                    </a:cubicBezTo>
                    <a:lnTo>
                      <a:pt x="7754580" y="2200501"/>
                    </a:lnTo>
                    <a:cubicBezTo>
                      <a:pt x="7754580" y="2269081"/>
                      <a:pt x="7698700" y="2324961"/>
                      <a:pt x="7630120" y="2324961"/>
                    </a:cubicBezTo>
                    <a:close/>
                  </a:path>
                </a:pathLst>
              </a:custGeom>
              <a:solidFill>
                <a:srgbClr val="FFF7E7"/>
              </a:solidFill>
            </p:spPr>
          </p:sp>
        </p:grpSp>
        <p:sp>
          <p:nvSpPr>
            <p:cNvPr id="9" name="Freeform 9"/>
            <p:cNvSpPr/>
            <p:nvPr/>
          </p:nvSpPr>
          <p:spPr>
            <a:xfrm>
              <a:off x="596529" y="1298947"/>
              <a:ext cx="582329" cy="622396"/>
            </a:xfrm>
            <a:custGeom>
              <a:avLst/>
              <a:gdLst/>
              <a:ahLst/>
              <a:cxnLst/>
              <a:rect l="l" t="t" r="r" b="b"/>
              <a:pathLst>
                <a:path w="582329" h="622396">
                  <a:moveTo>
                    <a:pt x="0" y="0"/>
                  </a:moveTo>
                  <a:lnTo>
                    <a:pt x="582330" y="0"/>
                  </a:lnTo>
                  <a:lnTo>
                    <a:pt x="582330" y="622397"/>
                  </a:lnTo>
                  <a:lnTo>
                    <a:pt x="0" y="622397"/>
                  </a:lnTo>
                  <a:lnTo>
                    <a:pt x="0" y="0"/>
                  </a:lnTo>
                  <a:close/>
                </a:path>
              </a:pathLst>
            </a:custGeom>
            <a:blipFill>
              <a:blip r:embed="rId3"/>
              <a:stretch>
                <a:fillRect/>
              </a:stretch>
            </a:blipFill>
          </p:spPr>
        </p:sp>
        <p:sp>
          <p:nvSpPr>
            <p:cNvPr id="10" name="TextBox 10"/>
            <p:cNvSpPr txBox="1"/>
            <p:nvPr/>
          </p:nvSpPr>
          <p:spPr>
            <a:xfrm>
              <a:off x="1733327" y="393980"/>
              <a:ext cx="8755516" cy="2498438"/>
            </a:xfrm>
            <a:prstGeom prst="rect">
              <a:avLst/>
            </a:prstGeom>
          </p:spPr>
          <p:txBody>
            <a:bodyPr lIns="0" tIns="0" rIns="0" bIns="0" rtlCol="0" anchor="t">
              <a:spAutoFit/>
            </a:bodyPr>
            <a:lstStyle/>
            <a:p>
              <a:pPr>
                <a:lnSpc>
                  <a:spcPts val="2588"/>
                </a:lnSpc>
              </a:pPr>
              <a:r>
                <a:rPr lang="en-US" sz="1725">
                  <a:solidFill>
                    <a:srgbClr val="202020"/>
                  </a:solidFill>
                  <a:latin typeface="DM Sans Bold"/>
                </a:rPr>
                <a:t>Table relasi “Sewa Motor” merupakan salah satu bentuk lain dari ERD untuk mengelola informasi terkait dengan penyewaan motor. Table dibawah memiliki kolom dan atribut yang akan mencatat detail yang terkait dengan proses penyewaan motor. </a:t>
              </a:r>
            </a:p>
            <a:p>
              <a:pPr marL="0" lvl="0" indent="0" algn="just">
                <a:lnSpc>
                  <a:spcPts val="2588"/>
                </a:lnSpc>
                <a:spcBef>
                  <a:spcPct val="0"/>
                </a:spcBef>
              </a:pPr>
              <a:endParaRPr lang="en-US" sz="1725">
                <a:solidFill>
                  <a:srgbClr val="202020"/>
                </a:solidFill>
                <a:latin typeface="DM Sans Bold"/>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Words>
  <Application>Microsoft Office PowerPoint</Application>
  <PresentationFormat>Custom</PresentationFormat>
  <Paragraphs>31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DM Sans Bold</vt:lpstr>
      <vt:lpstr>Canva Sans Bold</vt:lpstr>
      <vt:lpstr>DM Sans</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ERD</dc:title>
  <cp:lastModifiedBy>dhnaaitari@gmail.com</cp:lastModifiedBy>
  <cp:revision>2</cp:revision>
  <dcterms:created xsi:type="dcterms:W3CDTF">2006-08-16T00:00:00Z</dcterms:created>
  <dcterms:modified xsi:type="dcterms:W3CDTF">2023-09-26T04:07:08Z</dcterms:modified>
  <dc:identifier>DAFuCDGwgtw</dc:identifier>
</cp:coreProperties>
</file>