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7" r:id="rId4"/>
    <p:sldId id="260" r:id="rId5"/>
    <p:sldId id="258" r:id="rId6"/>
    <p:sldId id="259" r:id="rId7"/>
    <p:sldId id="261" r:id="rId8"/>
    <p:sldId id="262" r:id="rId9"/>
    <p:sldId id="263" r:id="rId10"/>
    <p:sldId id="264" r:id="rId11"/>
    <p:sldId id="276" r:id="rId12"/>
    <p:sldId id="265" r:id="rId13"/>
    <p:sldId id="277" r:id="rId14"/>
    <p:sldId id="266" r:id="rId15"/>
    <p:sldId id="267" r:id="rId16"/>
    <p:sldId id="272" r:id="rId17"/>
    <p:sldId id="268" r:id="rId18"/>
    <p:sldId id="273" r:id="rId19"/>
    <p:sldId id="269" r:id="rId20"/>
    <p:sldId id="274" r:id="rId21"/>
    <p:sldId id="270"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182880" y="2706726"/>
            <a:ext cx="11277600" cy="3424107"/>
          </a:xfrm>
        </p:spPr>
        <p:txBody>
          <a:bodyPr/>
          <a:lstStyle/>
          <a:p>
            <a:pPr>
              <a:lnSpc>
                <a:spcPct val="150000"/>
              </a:lnSpc>
            </a:pPr>
            <a:endParaRPr lang="en-IN" dirty="0" smtClean="0"/>
          </a:p>
          <a:p>
            <a:pPr marL="0" indent="0">
              <a:lnSpc>
                <a:spcPct val="150000"/>
              </a:lnSpc>
              <a:buNone/>
            </a:pPr>
            <a:r>
              <a:rPr lang="en-IN" sz="2200" cap="none" dirty="0" smtClean="0">
                <a:latin typeface="Times New Roman" panose="02020603050405020304" pitchFamily="18" charset="0"/>
                <a:cs typeface="Times New Roman" panose="02020603050405020304" pitchFamily="18" charset="0"/>
              </a:rPr>
              <a:t>	Degree: Bachelor Of Computer Application(BCA)</a:t>
            </a:r>
          </a:p>
          <a:p>
            <a:pPr marL="0" indent="0">
              <a:lnSpc>
                <a:spcPct val="150000"/>
              </a:lnSpc>
              <a:buNone/>
            </a:pPr>
            <a:r>
              <a:rPr lang="en-IN" sz="2200" cap="none" dirty="0" smtClean="0">
                <a:latin typeface="Times New Roman" panose="02020603050405020304" pitchFamily="18" charset="0"/>
                <a:cs typeface="Times New Roman" panose="02020603050405020304" pitchFamily="18" charset="0"/>
              </a:rPr>
              <a:t>	Course:</a:t>
            </a:r>
            <a:r>
              <a:rPr lang="en-IN" dirty="0" smtClean="0"/>
              <a:t> </a:t>
            </a:r>
            <a:r>
              <a:rPr lang="en-IN" sz="2200" cap="none" dirty="0" smtClean="0">
                <a:latin typeface="Times New Roman" panose="02020603050405020304" pitchFamily="18" charset="0"/>
                <a:cs typeface="Times New Roman" panose="02020603050405020304" pitchFamily="18" charset="0"/>
              </a:rPr>
              <a:t>Mini Project</a:t>
            </a:r>
            <a:endParaRPr lang="en-IN" sz="22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2200" cap="none" dirty="0" smtClean="0">
                <a:latin typeface="Times New Roman" panose="02020603050405020304" pitchFamily="18" charset="0"/>
                <a:cs typeface="Times New Roman" panose="02020603050405020304" pitchFamily="18" charset="0"/>
              </a:rPr>
              <a:t>	Course code: CAP300</a:t>
            </a:r>
            <a:endParaRPr lang="en-IN" sz="2200" cap="none" dirty="0">
              <a:latin typeface="Times New Roman" panose="02020603050405020304" pitchFamily="18" charset="0"/>
              <a:cs typeface="Times New Roman" panose="02020603050405020304" pitchFamily="18" charset="0"/>
            </a:endParaRPr>
          </a:p>
        </p:txBody>
      </p:sp>
      <p:pic>
        <p:nvPicPr>
          <p:cNvPr id="4" name="Picture 3" descr="2023 May SASTRA LOGO.jpg"/>
          <p:cNvPicPr/>
          <p:nvPr/>
        </p:nvPicPr>
        <p:blipFill>
          <a:blip r:embed="rId2"/>
          <a:stretch>
            <a:fillRect/>
          </a:stretch>
        </p:blipFill>
        <p:spPr>
          <a:xfrm>
            <a:off x="0" y="1"/>
            <a:ext cx="12192000" cy="2521130"/>
          </a:xfrm>
          <a:prstGeom prst="rect">
            <a:avLst/>
          </a:prstGeom>
        </p:spPr>
      </p:pic>
    </p:spTree>
    <p:extLst>
      <p:ext uri="{BB962C8B-B14F-4D97-AF65-F5344CB8AC3E}">
        <p14:creationId xmlns:p14="http://schemas.microsoft.com/office/powerpoint/2010/main" val="346128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935963"/>
          </a:xfrm>
        </p:spPr>
        <p:txBody>
          <a:bodyPr>
            <a:normAutofit/>
          </a:bodyPr>
          <a:lstStyle/>
          <a:p>
            <a:pPr algn="l"/>
            <a:r>
              <a:rPr lang="en-IN" sz="2400" b="1" dirty="0" smtClean="0">
                <a:latin typeface="Times New Roman" panose="02020603050405020304" pitchFamily="18" charset="0"/>
                <a:cs typeface="Times New Roman" panose="02020603050405020304" pitchFamily="18" charset="0"/>
              </a:rPr>
              <a:t>TECHNOLOGY AND ALGORITHMS USED</a:t>
            </a:r>
            <a:endParaRPr lang="en-IN" sz="2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3"/>
          </p:nvPr>
        </p:nvSpPr>
        <p:spPr>
          <a:xfrm>
            <a:off x="913774" y="1449978"/>
            <a:ext cx="10363826" cy="4341222"/>
          </a:xfrm>
        </p:spPr>
        <p:txBody>
          <a:bodyPr>
            <a:normAutofit/>
          </a:bodyPr>
          <a:lstStyle/>
          <a:p>
            <a:pPr marL="0" lvl="0" indent="0">
              <a:lnSpc>
                <a:spcPct val="150000"/>
              </a:lnSpc>
              <a:buNone/>
            </a:pPr>
            <a:r>
              <a:rPr lang="en-US" b="1" cap="none" dirty="0" smtClean="0">
                <a:latin typeface="Times New Roman" panose="02020603050405020304" pitchFamily="18" charset="0"/>
                <a:cs typeface="Times New Roman" panose="02020603050405020304" pitchFamily="18" charset="0"/>
              </a:rPr>
              <a:t>Software Tools : </a:t>
            </a:r>
            <a:r>
              <a:rPr lang="en-US" sz="2400" cap="none" dirty="0">
                <a:latin typeface="Times New Roman" panose="02020603050405020304" pitchFamily="18" charset="0"/>
                <a:cs typeface="Times New Roman" panose="02020603050405020304" pitchFamily="18" charset="0"/>
              </a:rPr>
              <a:t>P</a:t>
            </a:r>
            <a:r>
              <a:rPr lang="en-US" sz="2400" cap="none" dirty="0" smtClean="0">
                <a:latin typeface="Times New Roman" panose="02020603050405020304" pitchFamily="18" charset="0"/>
                <a:cs typeface="Times New Roman" panose="02020603050405020304" pitchFamily="18" charset="0"/>
              </a:rPr>
              <a:t>ython (3.11), Open CV, </a:t>
            </a:r>
            <a:r>
              <a:rPr lang="en-US" sz="2400" cap="none" dirty="0" err="1" smtClean="0">
                <a:latin typeface="Times New Roman" panose="02020603050405020304" pitchFamily="18" charset="0"/>
                <a:cs typeface="Times New Roman" panose="02020603050405020304" pitchFamily="18" charset="0"/>
              </a:rPr>
              <a:t>Tkinter</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Imutils</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Argparse</a:t>
            </a:r>
            <a:r>
              <a:rPr lang="en-US" sz="2400" cap="none" dirty="0" smtClean="0">
                <a:latin typeface="Times New Roman" panose="02020603050405020304" pitchFamily="18" charset="0"/>
                <a:cs typeface="Times New Roman" panose="02020603050405020304" pitchFamily="18" charset="0"/>
              </a:rPr>
              <a:t>, </a:t>
            </a:r>
            <a:r>
              <a:rPr lang="en-US" sz="2400" cap="none" dirty="0" err="1" smtClean="0">
                <a:latin typeface="Times New Roman" panose="02020603050405020304" pitchFamily="18" charset="0"/>
                <a:cs typeface="Times New Roman" panose="02020603050405020304" pitchFamily="18" charset="0"/>
              </a:rPr>
              <a:t>Numpy</a:t>
            </a:r>
            <a:r>
              <a:rPr lang="en-US" sz="2400" cap="none" dirty="0" smtClean="0">
                <a:latin typeface="Times New Roman" panose="02020603050405020304" pitchFamily="18" charset="0"/>
                <a:cs typeface="Times New Roman" panose="02020603050405020304" pitchFamily="18" charset="0"/>
              </a:rPr>
              <a:t>.</a:t>
            </a:r>
          </a:p>
          <a:p>
            <a:pPr marL="0" lvl="0" indent="0">
              <a:lnSpc>
                <a:spcPct val="150000"/>
              </a:lnSpc>
              <a:buNone/>
            </a:pPr>
            <a:r>
              <a:rPr lang="en-US" b="1" cap="none" dirty="0" smtClean="0">
                <a:latin typeface="Times New Roman" panose="02020603050405020304" pitchFamily="18" charset="0"/>
                <a:cs typeface="Times New Roman" panose="02020603050405020304" pitchFamily="18" charset="0"/>
              </a:rPr>
              <a:t>Algorithms:</a:t>
            </a:r>
            <a:endParaRPr lang="en-US" b="1" dirty="0" smtClean="0">
              <a:latin typeface="Times New Roman" panose="02020603050405020304" pitchFamily="18" charset="0"/>
              <a:cs typeface="Times New Roman" panose="02020603050405020304" pitchFamily="18" charset="0"/>
            </a:endParaRPr>
          </a:p>
          <a:p>
            <a:pPr marL="457200" lvl="0" indent="-457200">
              <a:lnSpc>
                <a:spcPct val="150000"/>
              </a:lnSpc>
              <a:buAutoNum type="arabicPeriod"/>
            </a:pPr>
            <a:r>
              <a:rPr lang="en-US" b="1" dirty="0" smtClean="0">
                <a:latin typeface="Times New Roman" panose="02020603050405020304" pitchFamily="18" charset="0"/>
                <a:cs typeface="Times New Roman" panose="02020603050405020304" pitchFamily="18" charset="0"/>
              </a:rPr>
              <a:t>HOG </a:t>
            </a:r>
            <a:r>
              <a:rPr lang="en-US" b="1" dirty="0">
                <a:latin typeface="Times New Roman" panose="02020603050405020304" pitchFamily="18" charset="0"/>
                <a:cs typeface="Times New Roman" panose="02020603050405020304" pitchFamily="18" charset="0"/>
              </a:rPr>
              <a:t>Descriptor (Histogram of Oriented Gradient</a:t>
            </a:r>
            <a:r>
              <a:rPr lang="en-US" b="1" dirty="0" smtClean="0">
                <a:latin typeface="Times New Roman" panose="02020603050405020304" pitchFamily="18" charset="0"/>
                <a:cs typeface="Times New Roman" panose="02020603050405020304" pitchFamily="18" charset="0"/>
              </a:rPr>
              <a:t>)</a:t>
            </a:r>
          </a:p>
          <a:p>
            <a:pPr marL="457200" lvl="1" indent="0">
              <a:lnSpc>
                <a:spcPct val="150000"/>
              </a:lnSpc>
              <a:buNone/>
            </a:pPr>
            <a:r>
              <a:rPr lang="en-US" sz="2000" cap="none" dirty="0" smtClean="0">
                <a:latin typeface="Times New Roman" panose="02020603050405020304" pitchFamily="18" charset="0"/>
                <a:cs typeface="Times New Roman" panose="02020603050405020304" pitchFamily="18" charset="0"/>
              </a:rPr>
              <a:t>	The histogram of oriented gradients (HOG) descriptor is a widely used feature descriptor in computer vision and image processing for object detection and recognition tasks. It is particularly effective for detecting and describing the shape and appearance of objects in images. It is a technique that counts events of gradient orientation in a specific portion of an image or region of interest.</a:t>
            </a:r>
          </a:p>
          <a:p>
            <a:pPr marL="457200" lvl="1" indent="0">
              <a:lnSpc>
                <a:spcPct val="150000"/>
              </a:lnSpc>
              <a:buNone/>
            </a:pPr>
            <a:endParaRPr lang="en-US" sz="2000" cap="none"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cap="none" dirty="0" smtClean="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cap="none"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cap="none" dirty="0" smtClean="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cap="none"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000" cap="none"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cap="none" dirty="0" smtClean="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15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57647"/>
            <a:ext cx="10363826" cy="4968238"/>
          </a:xfrm>
        </p:spPr>
        <p:txBody>
          <a:bodyPr/>
          <a:lstStyle/>
          <a:p>
            <a:pPr marL="0" indent="0">
              <a:lnSpc>
                <a:spcPct val="150000"/>
              </a:lnSpc>
              <a:buNone/>
            </a:pPr>
            <a:r>
              <a:rPr lang="en-US" b="1" dirty="0">
                <a:latin typeface="Times New Roman" panose="02020603050405020304" pitchFamily="18" charset="0"/>
                <a:cs typeface="Times New Roman" panose="02020603050405020304" pitchFamily="18" charset="0"/>
              </a:rPr>
              <a:t>Steps involved in HOG Descriptor:</a:t>
            </a:r>
            <a:endParaRPr lang="en-IN" b="1" dirty="0">
              <a:latin typeface="Times New Roman" panose="02020603050405020304" pitchFamily="18" charset="0"/>
              <a:cs typeface="Times New Roman" panose="02020603050405020304" pitchFamily="18" charset="0"/>
            </a:endParaRPr>
          </a:p>
          <a:p>
            <a:pPr lvl="1">
              <a:lnSpc>
                <a:spcPct val="150000"/>
              </a:lnSpc>
            </a:pPr>
            <a:r>
              <a:rPr lang="en-US" sz="2000" cap="none" dirty="0" smtClean="0">
                <a:latin typeface="Times New Roman" panose="02020603050405020304" pitchFamily="18" charset="0"/>
                <a:cs typeface="Times New Roman" panose="02020603050405020304" pitchFamily="18" charset="0"/>
              </a:rPr>
              <a:t>HOG decomposes an image into small squared</a:t>
            </a:r>
            <a:endParaRPr lang="en-IN" sz="2000" cap="none" dirty="0" smtClean="0">
              <a:latin typeface="Times New Roman" panose="02020603050405020304" pitchFamily="18" charset="0"/>
              <a:cs typeface="Times New Roman" panose="02020603050405020304" pitchFamily="18" charset="0"/>
            </a:endParaRPr>
          </a:p>
          <a:p>
            <a:pPr lvl="1">
              <a:lnSpc>
                <a:spcPct val="150000"/>
              </a:lnSpc>
            </a:pPr>
            <a:r>
              <a:rPr lang="en-US" sz="2000" cap="none" dirty="0" smtClean="0">
                <a:latin typeface="Times New Roman" panose="02020603050405020304" pitchFamily="18" charset="0"/>
                <a:cs typeface="Times New Roman" panose="02020603050405020304" pitchFamily="18" charset="0"/>
              </a:rPr>
              <a:t>Computes a histogram of oriented gradients in each cell</a:t>
            </a:r>
            <a:endParaRPr lang="en-IN" sz="2000" cap="none" dirty="0" smtClean="0">
              <a:latin typeface="Times New Roman" panose="02020603050405020304" pitchFamily="18" charset="0"/>
              <a:cs typeface="Times New Roman" panose="02020603050405020304" pitchFamily="18" charset="0"/>
            </a:endParaRPr>
          </a:p>
          <a:p>
            <a:pPr lvl="1">
              <a:lnSpc>
                <a:spcPct val="150000"/>
              </a:lnSpc>
            </a:pPr>
            <a:r>
              <a:rPr lang="en-US" sz="2000" cap="none" dirty="0" smtClean="0">
                <a:latin typeface="Times New Roman" panose="02020603050405020304" pitchFamily="18" charset="0"/>
                <a:cs typeface="Times New Roman" panose="02020603050405020304" pitchFamily="18" charset="0"/>
              </a:rPr>
              <a:t>Normalizes the result using a block wise pattern</a:t>
            </a:r>
            <a:endParaRPr lang="en-IN" sz="2000" cap="none" dirty="0" smtClean="0">
              <a:latin typeface="Times New Roman" panose="02020603050405020304" pitchFamily="18" charset="0"/>
              <a:cs typeface="Times New Roman" panose="02020603050405020304" pitchFamily="18" charset="0"/>
            </a:endParaRPr>
          </a:p>
          <a:p>
            <a:pPr lvl="1">
              <a:lnSpc>
                <a:spcPct val="150000"/>
              </a:lnSpc>
            </a:pPr>
            <a:r>
              <a:rPr lang="en-US" sz="2000" cap="none" dirty="0" smtClean="0">
                <a:latin typeface="Times New Roman" panose="02020603050405020304" pitchFamily="18" charset="0"/>
                <a:cs typeface="Times New Roman" panose="02020603050405020304" pitchFamily="18" charset="0"/>
              </a:rPr>
              <a:t>Return a descriptor for each cell</a:t>
            </a:r>
            <a:endParaRPr lang="en-IN" sz="2000" cap="none" dirty="0" smtClean="0">
              <a:latin typeface="Times New Roman" panose="02020603050405020304" pitchFamily="18" charset="0"/>
              <a:cs typeface="Times New Roman" panose="02020603050405020304" pitchFamily="18" charset="0"/>
            </a:endParaRPr>
          </a:p>
          <a:p>
            <a:pPr>
              <a:lnSpc>
                <a:spcPct val="150000"/>
              </a:lnSpc>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9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444137"/>
            <a:ext cx="10363826" cy="5347063"/>
          </a:xfrm>
        </p:spPr>
        <p:txBody>
          <a:bodyPr>
            <a:normAutofit/>
          </a:bodyPr>
          <a:lstStyle/>
          <a:p>
            <a:pPr lvl="0">
              <a:lnSpc>
                <a:spcPct val="150000"/>
              </a:lnSpc>
            </a:pPr>
            <a:endParaRPr lang="en-US" sz="2400" b="1" dirty="0" smtClean="0">
              <a:latin typeface="Times New Roman" panose="02020603050405020304" pitchFamily="18" charset="0"/>
              <a:cs typeface="Times New Roman" panose="02020603050405020304" pitchFamily="18" charset="0"/>
            </a:endParaRPr>
          </a:p>
          <a:p>
            <a:pPr lvl="0">
              <a:lnSpc>
                <a:spcPct val="150000"/>
              </a:lnSpc>
            </a:pPr>
            <a:r>
              <a:rPr lang="en-US" sz="2400" b="1" dirty="0" smtClean="0">
                <a:latin typeface="Times New Roman" panose="02020603050405020304" pitchFamily="18" charset="0"/>
                <a:cs typeface="Times New Roman" panose="02020603050405020304" pitchFamily="18" charset="0"/>
              </a:rPr>
              <a:t>YOLO </a:t>
            </a:r>
            <a:r>
              <a:rPr lang="en-US" sz="2400" b="1" dirty="0">
                <a:latin typeface="Times New Roman" panose="02020603050405020304" pitchFamily="18" charset="0"/>
                <a:cs typeface="Times New Roman" panose="02020603050405020304" pitchFamily="18" charset="0"/>
              </a:rPr>
              <a:t>v4 (You Only Look Once</a:t>
            </a:r>
            <a:r>
              <a:rPr lang="en-US" sz="2400" b="1" dirty="0" smtClean="0">
                <a:latin typeface="Times New Roman" panose="02020603050405020304" pitchFamily="18" charset="0"/>
                <a:cs typeface="Times New Roman" panose="02020603050405020304" pitchFamily="18" charset="0"/>
              </a:rPr>
              <a:t>)</a:t>
            </a:r>
          </a:p>
          <a:p>
            <a:pPr marL="457200" lvl="1" indent="0">
              <a:lnSpc>
                <a:spcPct val="150000"/>
              </a:lnSpc>
              <a:buNone/>
            </a:pPr>
            <a:r>
              <a:rPr lang="en-IN" sz="2000" cap="none" dirty="0" smtClean="0">
                <a:latin typeface="Times New Roman" panose="02020603050405020304" pitchFamily="18" charset="0"/>
                <a:cs typeface="Times New Roman" panose="02020603050405020304" pitchFamily="18" charset="0"/>
              </a:rPr>
              <a:t>	YOLO (you only look once) is a real-time object detection algorithm that revolutionized the field of computer vision. YOLO is known for its speed and accuracy in detecting and localizing objects in images and videos. The key idea behind YOLO is to frame object detection as a regression problem rather than a traditional sliding window or region proposal-based approach. Instead of scanning the image multiple times at different scales and locations, YOLO divides the input image into a grid and predicts bounding boxes and class probabilities directly from this grid. This grid-based approach significantly reduces computational complexity and enables real-time object detection.</a:t>
            </a:r>
          </a:p>
          <a:p>
            <a:pPr lvl="1">
              <a:lnSpc>
                <a:spcPct val="150000"/>
              </a:lnSpc>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635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87829"/>
            <a:ext cx="10363826" cy="5525587"/>
          </a:xfrm>
        </p:spPr>
        <p:txBody>
          <a:bodyPr>
            <a:normAutofit fontScale="92500" lnSpcReduction="10000"/>
          </a:bodyPr>
          <a:lstStyle/>
          <a:p>
            <a:pPr marL="0" indent="0">
              <a:lnSpc>
                <a:spcPct val="160000"/>
              </a:lnSpc>
              <a:buNone/>
            </a:pPr>
            <a:r>
              <a:rPr lang="en-IN" b="1" dirty="0">
                <a:latin typeface="Times New Roman" panose="02020603050405020304" pitchFamily="18" charset="0"/>
                <a:cs typeface="Times New Roman" panose="02020603050405020304" pitchFamily="18" charset="0"/>
              </a:rPr>
              <a:t>Steps involved in YOLO:</a:t>
            </a:r>
          </a:p>
          <a:p>
            <a:pPr lvl="1">
              <a:lnSpc>
                <a:spcPct val="160000"/>
              </a:lnSpc>
            </a:pPr>
            <a:r>
              <a:rPr lang="en-IN" sz="2000" cap="none" dirty="0" smtClean="0">
                <a:latin typeface="Times New Roman" panose="02020603050405020304" pitchFamily="18" charset="0"/>
                <a:cs typeface="Times New Roman" panose="02020603050405020304" pitchFamily="18" charset="0"/>
              </a:rPr>
              <a:t>Pre-processing</a:t>
            </a:r>
          </a:p>
          <a:p>
            <a:pPr lvl="1">
              <a:lnSpc>
                <a:spcPct val="160000"/>
              </a:lnSpc>
            </a:pPr>
            <a:r>
              <a:rPr lang="en-IN" sz="2000" cap="none" dirty="0" smtClean="0">
                <a:latin typeface="Times New Roman" panose="02020603050405020304" pitchFamily="18" charset="0"/>
                <a:cs typeface="Times New Roman" panose="02020603050405020304" pitchFamily="18" charset="0"/>
              </a:rPr>
              <a:t>Network initialization</a:t>
            </a:r>
          </a:p>
          <a:p>
            <a:pPr lvl="1">
              <a:lnSpc>
                <a:spcPct val="160000"/>
              </a:lnSpc>
            </a:pPr>
            <a:r>
              <a:rPr lang="en-IN" sz="2000" cap="none" dirty="0" smtClean="0">
                <a:latin typeface="Times New Roman" panose="02020603050405020304" pitchFamily="18" charset="0"/>
                <a:cs typeface="Times New Roman" panose="02020603050405020304" pitchFamily="18" charset="0"/>
              </a:rPr>
              <a:t>Forward pass</a:t>
            </a:r>
          </a:p>
          <a:p>
            <a:pPr lvl="1">
              <a:lnSpc>
                <a:spcPct val="160000"/>
              </a:lnSpc>
            </a:pPr>
            <a:r>
              <a:rPr lang="en-IN" sz="2000" cap="none" dirty="0" smtClean="0">
                <a:latin typeface="Times New Roman" panose="02020603050405020304" pitchFamily="18" charset="0"/>
                <a:cs typeface="Times New Roman" panose="02020603050405020304" pitchFamily="18" charset="0"/>
              </a:rPr>
              <a:t>Anchor box assignment</a:t>
            </a:r>
          </a:p>
          <a:p>
            <a:pPr lvl="1">
              <a:lnSpc>
                <a:spcPct val="160000"/>
              </a:lnSpc>
            </a:pPr>
            <a:r>
              <a:rPr lang="en-IN" sz="2000" cap="none" dirty="0" smtClean="0">
                <a:latin typeface="Times New Roman" panose="02020603050405020304" pitchFamily="18" charset="0"/>
                <a:cs typeface="Times New Roman" panose="02020603050405020304" pitchFamily="18" charset="0"/>
              </a:rPr>
              <a:t>Bounding box prediction</a:t>
            </a:r>
          </a:p>
          <a:p>
            <a:pPr lvl="1">
              <a:lnSpc>
                <a:spcPct val="160000"/>
              </a:lnSpc>
            </a:pPr>
            <a:r>
              <a:rPr lang="en-IN" sz="2000" cap="none" dirty="0" smtClean="0">
                <a:latin typeface="Times New Roman" panose="02020603050405020304" pitchFamily="18" charset="0"/>
                <a:cs typeface="Times New Roman" panose="02020603050405020304" pitchFamily="18" charset="0"/>
              </a:rPr>
              <a:t>Class prediction</a:t>
            </a:r>
          </a:p>
          <a:p>
            <a:pPr lvl="1">
              <a:lnSpc>
                <a:spcPct val="160000"/>
              </a:lnSpc>
            </a:pPr>
            <a:r>
              <a:rPr lang="en-IN" sz="2000" cap="none" dirty="0" smtClean="0">
                <a:latin typeface="Times New Roman" panose="02020603050405020304" pitchFamily="18" charset="0"/>
                <a:cs typeface="Times New Roman" panose="02020603050405020304" pitchFamily="18" charset="0"/>
              </a:rPr>
              <a:t>Confidence filtering</a:t>
            </a:r>
          </a:p>
          <a:p>
            <a:pPr lvl="1">
              <a:lnSpc>
                <a:spcPct val="160000"/>
              </a:lnSpc>
            </a:pPr>
            <a:r>
              <a:rPr lang="en-IN" sz="2000" cap="none" dirty="0" smtClean="0">
                <a:latin typeface="Times New Roman" panose="02020603050405020304" pitchFamily="18" charset="0"/>
                <a:cs typeface="Times New Roman" panose="02020603050405020304" pitchFamily="18" charset="0"/>
              </a:rPr>
              <a:t>Non-maximum suppression (NMS)</a:t>
            </a:r>
          </a:p>
          <a:p>
            <a:pPr lvl="1">
              <a:lnSpc>
                <a:spcPct val="160000"/>
              </a:lnSpc>
            </a:pPr>
            <a:r>
              <a:rPr lang="en-IN" sz="2000" cap="none" dirty="0" smtClean="0">
                <a:latin typeface="Times New Roman" panose="02020603050405020304" pitchFamily="18" charset="0"/>
                <a:cs typeface="Times New Roman" panose="02020603050405020304" pitchFamily="18" charset="0"/>
              </a:rPr>
              <a:t>Post-processing</a:t>
            </a:r>
          </a:p>
          <a:p>
            <a:pPr lvl="1">
              <a:lnSpc>
                <a:spcPct val="160000"/>
              </a:lnSpc>
            </a:pPr>
            <a:r>
              <a:rPr lang="en-IN" sz="2000" cap="none" dirty="0" smtClean="0">
                <a:latin typeface="Times New Roman" panose="02020603050405020304" pitchFamily="18" charset="0"/>
                <a:cs typeface="Times New Roman" panose="02020603050405020304" pitchFamily="18" charset="0"/>
              </a:rPr>
              <a:t>Output</a:t>
            </a:r>
            <a:endParaRPr lang="en-IN"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79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61643"/>
          </a:xfrm>
        </p:spPr>
        <p:txBody>
          <a:bodyPr>
            <a:normAutofit/>
          </a:bodyPr>
          <a:lstStyle/>
          <a:p>
            <a:pPr algn="l">
              <a:lnSpc>
                <a:spcPct val="150000"/>
              </a:lnSpc>
            </a:pPr>
            <a:r>
              <a:rPr lang="en-IN" sz="2400" b="1" dirty="0">
                <a:latin typeface="Times New Roman" panose="02020603050405020304" pitchFamily="18" charset="0"/>
                <a:cs typeface="Times New Roman" panose="02020603050405020304" pitchFamily="18" charset="0"/>
              </a:rPr>
              <a:t>FRONTED AND OUTPUT DESIGN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280160"/>
            <a:ext cx="10363826" cy="4511039"/>
          </a:xfrm>
        </p:spPr>
        <p:txBody>
          <a:bodyPr/>
          <a:lstStyle/>
          <a:p>
            <a:r>
              <a:rPr lang="en-IN" b="1" dirty="0">
                <a:latin typeface="Times New Roman" panose="02020603050405020304" pitchFamily="18" charset="0"/>
                <a:cs typeface="Times New Roman" panose="02020603050405020304" pitchFamily="18" charset="0"/>
              </a:rPr>
              <a:t>Start </a:t>
            </a:r>
            <a:r>
              <a:rPr lang="en-IN" b="1" dirty="0" smtClean="0">
                <a:latin typeface="Times New Roman" panose="02020603050405020304" pitchFamily="18" charset="0"/>
                <a:cs typeface="Times New Roman" panose="02020603050405020304" pitchFamily="18" charset="0"/>
              </a:rPr>
              <a:t>Page</a:t>
            </a:r>
          </a:p>
          <a:p>
            <a:endParaRPr lang="en-IN"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13147" y="1815737"/>
            <a:ext cx="9654703" cy="4637105"/>
          </a:xfrm>
          <a:prstGeom prst="rect">
            <a:avLst/>
          </a:prstGeom>
        </p:spPr>
      </p:pic>
    </p:spTree>
    <p:extLst>
      <p:ext uri="{BB962C8B-B14F-4D97-AF65-F5344CB8AC3E}">
        <p14:creationId xmlns:p14="http://schemas.microsoft.com/office/powerpoint/2010/main" val="317832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913773" y="618518"/>
            <a:ext cx="9745517" cy="5690842"/>
          </a:xfrm>
        </p:spPr>
        <p:txBody>
          <a:bodyPr/>
          <a:lstStyle/>
          <a:p>
            <a:pPr>
              <a:lnSpc>
                <a:spcPct val="150000"/>
              </a:lnSpc>
            </a:pPr>
            <a:r>
              <a:rPr lang="en-IN" b="1" dirty="0" smtClean="0">
                <a:latin typeface="Times New Roman" panose="02020603050405020304" pitchFamily="18" charset="0"/>
                <a:cs typeface="Times New Roman" panose="02020603050405020304" pitchFamily="18" charset="0"/>
              </a:rPr>
              <a:t>Option</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913773" y="1464355"/>
            <a:ext cx="9157689" cy="4217988"/>
          </a:xfrm>
          <a:prstGeom prst="rect">
            <a:avLst/>
          </a:prstGeom>
        </p:spPr>
      </p:pic>
    </p:spTree>
    <p:extLst>
      <p:ext uri="{BB962C8B-B14F-4D97-AF65-F5344CB8AC3E}">
        <p14:creationId xmlns:p14="http://schemas.microsoft.com/office/powerpoint/2010/main" val="103537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sz="quarter" idx="13"/>
          </p:nvPr>
        </p:nvSpPr>
        <p:spPr>
          <a:xfrm>
            <a:off x="913774" y="836024"/>
            <a:ext cx="10363826" cy="4955176"/>
          </a:xfrm>
        </p:spPr>
        <p:txBody>
          <a:bodyPr/>
          <a:lstStyle/>
          <a:p>
            <a:r>
              <a:rPr lang="en-IN" b="1" dirty="0">
                <a:latin typeface="Times New Roman" panose="02020603050405020304" pitchFamily="18" charset="0"/>
                <a:cs typeface="Times New Roman" panose="02020603050405020304" pitchFamily="18" charset="0"/>
              </a:rPr>
              <a:t>Image </a:t>
            </a:r>
            <a:r>
              <a:rPr lang="en-IN" b="1" dirty="0" smtClean="0">
                <a:latin typeface="Times New Roman" panose="02020603050405020304" pitchFamily="18" charset="0"/>
                <a:cs typeface="Times New Roman" panose="02020603050405020304" pitchFamily="18" charset="0"/>
              </a:rPr>
              <a:t>Selection</a:t>
            </a:r>
          </a:p>
          <a:p>
            <a:endParaRPr lang="en-IN"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907177" y="1476103"/>
            <a:ext cx="8033657" cy="4441372"/>
          </a:xfrm>
          <a:prstGeom prst="rect">
            <a:avLst/>
          </a:prstGeom>
        </p:spPr>
      </p:pic>
    </p:spTree>
    <p:extLst>
      <p:ext uri="{BB962C8B-B14F-4D97-AF65-F5344CB8AC3E}">
        <p14:creationId xmlns:p14="http://schemas.microsoft.com/office/powerpoint/2010/main" val="44732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809271" y="655038"/>
            <a:ext cx="10490099" cy="5863328"/>
          </a:xfrm>
        </p:spPr>
        <p:txBody>
          <a:bodyPr/>
          <a:lstStyle/>
          <a:p>
            <a:pPr>
              <a:lnSpc>
                <a:spcPct val="150000"/>
              </a:lnSpc>
            </a:pPr>
            <a:r>
              <a:rPr lang="en-IN" b="1" dirty="0" smtClean="0">
                <a:latin typeface="Times New Roman" panose="02020603050405020304" pitchFamily="18" charset="0"/>
                <a:cs typeface="Times New Roman" panose="02020603050405020304" pitchFamily="18" charset="0"/>
              </a:rPr>
              <a:t>Preview</a:t>
            </a:r>
          </a:p>
          <a:p>
            <a:pPr>
              <a:lnSpc>
                <a:spcPct val="150000"/>
              </a:lnSpc>
            </a:pPr>
            <a:endParaRPr lang="en-IN"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809271" y="1306287"/>
            <a:ext cx="9458135" cy="4676502"/>
          </a:xfrm>
          <a:prstGeom prst="rect">
            <a:avLst/>
          </a:prstGeom>
        </p:spPr>
      </p:pic>
    </p:spTree>
    <p:extLst>
      <p:ext uri="{BB962C8B-B14F-4D97-AF65-F5344CB8AC3E}">
        <p14:creationId xmlns:p14="http://schemas.microsoft.com/office/powerpoint/2010/main" val="12485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848460" y="642795"/>
            <a:ext cx="10363826" cy="5627376"/>
          </a:xfrm>
        </p:spPr>
        <p:txBody>
          <a:bodyPr/>
          <a:lstStyle/>
          <a:p>
            <a:r>
              <a:rPr lang="en-IN" b="1" dirty="0">
                <a:latin typeface="Times New Roman" panose="02020603050405020304" pitchFamily="18" charset="0"/>
                <a:cs typeface="Times New Roman" panose="02020603050405020304" pitchFamily="18" charset="0"/>
              </a:rPr>
              <a:t>Detect the </a:t>
            </a:r>
            <a:r>
              <a:rPr lang="en-IN" b="1" dirty="0" smtClean="0">
                <a:latin typeface="Times New Roman" panose="02020603050405020304" pitchFamily="18" charset="0"/>
                <a:cs typeface="Times New Roman" panose="02020603050405020304" pitchFamily="18" charset="0"/>
              </a:rPr>
              <a:t>image</a:t>
            </a:r>
          </a:p>
          <a:p>
            <a:endParaRPr lang="en-IN" b="1" dirty="0" smtClean="0">
              <a:latin typeface="Times New Roman" panose="02020603050405020304" pitchFamily="18" charset="0"/>
              <a:cs typeface="Times New Roman" panose="02020603050405020304" pitchFamily="18" charset="0"/>
            </a:endParaRPr>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449977" y="1254034"/>
            <a:ext cx="8921932" cy="4624252"/>
          </a:xfrm>
          <a:prstGeom prst="rect">
            <a:avLst/>
          </a:prstGeom>
        </p:spPr>
      </p:pic>
    </p:spTree>
    <p:extLst>
      <p:ext uri="{BB962C8B-B14F-4D97-AF65-F5344CB8AC3E}">
        <p14:creationId xmlns:p14="http://schemas.microsoft.com/office/powerpoint/2010/main" val="118752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913774" y="705394"/>
            <a:ext cx="10490100" cy="5434149"/>
          </a:xfrm>
        </p:spPr>
        <p:txBody>
          <a:bodyPr/>
          <a:lstStyle/>
          <a:p>
            <a:pPr>
              <a:lnSpc>
                <a:spcPct val="150000"/>
              </a:lnSpc>
            </a:pPr>
            <a:r>
              <a:rPr lang="en-IN" b="1" dirty="0" smtClean="0">
                <a:latin typeface="Times New Roman" panose="02020603050405020304" pitchFamily="18" charset="0"/>
                <a:cs typeface="Times New Roman" panose="02020603050405020304" pitchFamily="18" charset="0"/>
              </a:rPr>
              <a:t>Video selection</a:t>
            </a:r>
          </a:p>
          <a:p>
            <a:pPr>
              <a:lnSpc>
                <a:spcPct val="150000"/>
              </a:lnSpc>
            </a:pPr>
            <a:endParaRPr lang="en-IN"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272311" y="1280160"/>
            <a:ext cx="8530672" cy="4180114"/>
          </a:xfrm>
          <a:prstGeom prst="rect">
            <a:avLst/>
          </a:prstGeom>
        </p:spPr>
      </p:pic>
    </p:spTree>
    <p:extLst>
      <p:ext uri="{BB962C8B-B14F-4D97-AF65-F5344CB8AC3E}">
        <p14:creationId xmlns:p14="http://schemas.microsoft.com/office/powerpoint/2010/main" val="381527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574" y="487888"/>
            <a:ext cx="10364451" cy="1596177"/>
          </a:xfrm>
        </p:spPr>
        <p:txBody>
          <a:bodyPr>
            <a:normAutofit fontScale="90000"/>
          </a:bodyPr>
          <a:lstStyle/>
          <a:p>
            <a:pPr algn="l"/>
            <a:r>
              <a:rPr lang="en-IN" sz="3200" b="1" dirty="0" smtClean="0">
                <a:latin typeface="Times New Roman" panose="02020603050405020304" pitchFamily="18" charset="0"/>
                <a:cs typeface="Times New Roman" panose="02020603050405020304" pitchFamily="18" charset="0"/>
              </a:rPr>
              <a:t>HUMAN DETECTION AND COUNTING SYSTEM</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t>
            </a:r>
            <a:r>
              <a:rPr lang="en-IN" sz="2400" b="1" u="sng" cap="none" dirty="0" smtClean="0">
                <a:latin typeface="Times New Roman" panose="02020603050405020304" pitchFamily="18" charset="0"/>
                <a:cs typeface="Times New Roman" panose="02020603050405020304" pitchFamily="18" charset="0"/>
              </a:rPr>
              <a:t>Review</a:t>
            </a:r>
            <a:r>
              <a:rPr lang="en-IN" sz="2400" b="1" cap="none" dirty="0" smtClean="0">
                <a:latin typeface="Times New Roman" panose="02020603050405020304" pitchFamily="18" charset="0"/>
                <a:cs typeface="Times New Roman" panose="02020603050405020304" pitchFamily="18" charset="0"/>
              </a:rPr>
              <a:t>          	                                 Batch </a:t>
            </a:r>
            <a:r>
              <a:rPr lang="en-IN" sz="2400" b="1" cap="none" dirty="0">
                <a:latin typeface="Times New Roman" panose="02020603050405020304" pitchFamily="18" charset="0"/>
                <a:cs typeface="Times New Roman" panose="02020603050405020304" pitchFamily="18" charset="0"/>
              </a:rPr>
              <a:t>No:02</a:t>
            </a:r>
            <a:r>
              <a:rPr lang="en-IN" sz="2400" b="1" cap="none" dirty="0" smtClean="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5" name="Subtitle 4"/>
          <p:cNvSpPr>
            <a:spLocks noGrp="1"/>
          </p:cNvSpPr>
          <p:nvPr>
            <p:ph sz="quarter" idx="13"/>
          </p:nvPr>
        </p:nvSpPr>
        <p:spPr/>
        <p:txBody>
          <a:bodyPr/>
          <a:lstStyle/>
          <a:p>
            <a:pPr marL="0" indent="0" algn="l">
              <a:buNone/>
            </a:pPr>
            <a:r>
              <a:rPr lang="en-IN" sz="2400" b="1" cap="none" dirty="0" smtClean="0">
                <a:latin typeface="Times New Roman" panose="02020603050405020304" pitchFamily="18" charset="0"/>
                <a:cs typeface="Times New Roman" panose="02020603050405020304" pitchFamily="18" charset="0"/>
              </a:rPr>
              <a:t>Submitted By:</a:t>
            </a:r>
            <a:r>
              <a:rPr lang="en-IN" sz="2400" b="1" cap="none" dirty="0" smtClean="0">
                <a:solidFill>
                  <a:schemeClr val="tx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400" cap="none" dirty="0" err="1" smtClean="0">
                <a:solidFill>
                  <a:schemeClr val="tx1"/>
                </a:solidFill>
                <a:latin typeface="Times New Roman" panose="02020603050405020304" pitchFamily="18" charset="0"/>
                <a:cs typeface="Times New Roman" panose="02020603050405020304" pitchFamily="18" charset="0"/>
              </a:rPr>
              <a:t>Dhinesh</a:t>
            </a:r>
            <a:r>
              <a:rPr lang="en-IN" sz="2400" cap="none" dirty="0" smtClean="0">
                <a:solidFill>
                  <a:schemeClr val="tx1"/>
                </a:solidFill>
                <a:latin typeface="Times New Roman" panose="02020603050405020304" pitchFamily="18" charset="0"/>
                <a:cs typeface="Times New Roman" panose="02020603050405020304" pitchFamily="18" charset="0"/>
              </a:rPr>
              <a:t> </a:t>
            </a:r>
            <a:r>
              <a:rPr lang="en-IN" sz="2400" cap="none" dirty="0" err="1" smtClean="0">
                <a:solidFill>
                  <a:schemeClr val="tx1"/>
                </a:solidFill>
                <a:latin typeface="Times New Roman" panose="02020603050405020304" pitchFamily="18" charset="0"/>
                <a:cs typeface="Times New Roman" panose="02020603050405020304" pitchFamily="18" charset="0"/>
              </a:rPr>
              <a:t>kumar</a:t>
            </a:r>
            <a:r>
              <a:rPr lang="en-IN" sz="2400" cap="none" dirty="0" smtClean="0">
                <a:solidFill>
                  <a:schemeClr val="tx1"/>
                </a:solidFill>
                <a:latin typeface="Times New Roman" panose="02020603050405020304" pitchFamily="18" charset="0"/>
                <a:cs typeface="Times New Roman" panose="02020603050405020304" pitchFamily="18" charset="0"/>
              </a:rPr>
              <a:t> M (223027020)                            </a:t>
            </a:r>
          </a:p>
          <a:p>
            <a:pPr marL="342900" indent="-342900" algn="l">
              <a:buFont typeface="Arial" panose="020B0604020202020204" pitchFamily="34" charset="0"/>
              <a:buChar char="•"/>
            </a:pPr>
            <a:r>
              <a:rPr lang="en-IN" sz="2400" cap="none" dirty="0" smtClean="0">
                <a:solidFill>
                  <a:schemeClr val="tx1"/>
                </a:solidFill>
                <a:latin typeface="Times New Roman" panose="02020603050405020304" pitchFamily="18" charset="0"/>
                <a:cs typeface="Times New Roman" panose="02020603050405020304" pitchFamily="18" charset="0"/>
              </a:rPr>
              <a:t>Harish k (223027028)</a:t>
            </a:r>
          </a:p>
          <a:p>
            <a:pPr marL="342900" indent="-342900" algn="l">
              <a:buFont typeface="Arial" panose="020B0604020202020204" pitchFamily="34" charset="0"/>
              <a:buChar char="•"/>
            </a:pPr>
            <a:r>
              <a:rPr lang="en-IN" sz="2400" cap="none" dirty="0" err="1" smtClean="0">
                <a:solidFill>
                  <a:schemeClr val="tx1"/>
                </a:solidFill>
                <a:latin typeface="Times New Roman" panose="02020603050405020304" pitchFamily="18" charset="0"/>
                <a:cs typeface="Times New Roman" panose="02020603050405020304" pitchFamily="18" charset="0"/>
              </a:rPr>
              <a:t>Prabaharan</a:t>
            </a:r>
            <a:r>
              <a:rPr lang="en-IN" sz="2400" cap="none" dirty="0" smtClean="0">
                <a:solidFill>
                  <a:schemeClr val="tx1"/>
                </a:solidFill>
                <a:latin typeface="Times New Roman" panose="02020603050405020304" pitchFamily="18" charset="0"/>
                <a:cs typeface="Times New Roman" panose="02020603050405020304" pitchFamily="18" charset="0"/>
              </a:rPr>
              <a:t> S (223027066)</a:t>
            </a:r>
            <a:endParaRPr lang="en-IN" sz="2400" dirty="0" smtClean="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4"/>
          </p:nvPr>
        </p:nvSpPr>
        <p:spPr/>
        <p:txBody>
          <a:bodyPr>
            <a:normAutofit/>
          </a:bodyPr>
          <a:lstStyle/>
          <a:p>
            <a:pPr marL="0" indent="0">
              <a:buNone/>
            </a:pPr>
            <a:r>
              <a:rPr lang="en-IN" sz="2400" b="1" cap="none" dirty="0" smtClean="0">
                <a:latin typeface="Times New Roman" panose="02020603050405020304" pitchFamily="18" charset="0"/>
                <a:cs typeface="Times New Roman" panose="02020603050405020304" pitchFamily="18" charset="0"/>
              </a:rPr>
              <a:t>Guided by:</a:t>
            </a:r>
            <a:endParaRPr lang="en-IN" sz="2400" b="1" cap="none" dirty="0">
              <a:latin typeface="Times New Roman" panose="02020603050405020304" pitchFamily="18" charset="0"/>
              <a:cs typeface="Times New Roman" panose="02020603050405020304" pitchFamily="18" charset="0"/>
            </a:endParaRPr>
          </a:p>
          <a:p>
            <a:r>
              <a:rPr lang="en-IN" sz="2400" cap="none" dirty="0" err="1" smtClean="0">
                <a:latin typeface="Times New Roman" panose="02020603050405020304" pitchFamily="18" charset="0"/>
                <a:cs typeface="Times New Roman" panose="02020603050405020304" pitchFamily="18" charset="0"/>
              </a:rPr>
              <a:t>Dr.N.Rajesh</a:t>
            </a:r>
            <a:r>
              <a:rPr lang="en-IN" sz="2400" cap="none" dirty="0" smtClean="0">
                <a:latin typeface="Times New Roman" panose="02020603050405020304" pitchFamily="18" charset="0"/>
                <a:cs typeface="Times New Roman" panose="02020603050405020304" pitchFamily="18" charset="0"/>
              </a:rPr>
              <a:t> </a:t>
            </a:r>
            <a:r>
              <a:rPr lang="en-IN" sz="2400" cap="none" dirty="0" err="1" smtClean="0">
                <a:latin typeface="Times New Roman" panose="02020603050405020304" pitchFamily="18" charset="0"/>
                <a:cs typeface="Times New Roman" panose="02020603050405020304" pitchFamily="18" charset="0"/>
              </a:rPr>
              <a:t>kumar</a:t>
            </a:r>
            <a:endParaRPr lang="en-IN" sz="2400" cap="none" dirty="0" smtClean="0">
              <a:latin typeface="Times New Roman" panose="02020603050405020304" pitchFamily="18" charset="0"/>
              <a:cs typeface="Times New Roman" panose="02020603050405020304" pitchFamily="18" charset="0"/>
            </a:endParaRPr>
          </a:p>
          <a:p>
            <a:r>
              <a:rPr lang="en-IN" sz="2400" cap="none" dirty="0" err="1" smtClean="0">
                <a:latin typeface="Times New Roman" panose="02020603050405020304" pitchFamily="18" charset="0"/>
                <a:cs typeface="Times New Roman" panose="02020603050405020304" pitchFamily="18" charset="0"/>
              </a:rPr>
              <a:t>Mrs.D.Rubhitha</a:t>
            </a:r>
            <a:r>
              <a:rPr lang="en-IN" sz="2400" cap="none" dirty="0" smtClean="0">
                <a:latin typeface="Times New Roman" panose="02020603050405020304" pitchFamily="18" charset="0"/>
                <a:cs typeface="Times New Roman" panose="02020603050405020304" pitchFamily="18" charset="0"/>
              </a:rPr>
              <a:t> </a:t>
            </a:r>
            <a:r>
              <a:rPr lang="en-IN" sz="2400" cap="none" dirty="0" err="1" smtClean="0">
                <a:latin typeface="Times New Roman" panose="02020603050405020304" pitchFamily="18" charset="0"/>
                <a:cs typeface="Times New Roman" panose="02020603050405020304" pitchFamily="18" charset="0"/>
              </a:rPr>
              <a:t>devi</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565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913774" y="509451"/>
            <a:ext cx="10363826" cy="5721531"/>
          </a:xfrm>
        </p:spPr>
        <p:txBody>
          <a:bodyPr/>
          <a:lstStyle/>
          <a:p>
            <a:r>
              <a:rPr lang="en-IN" b="1" dirty="0">
                <a:latin typeface="Times New Roman" panose="02020603050405020304" pitchFamily="18" charset="0"/>
                <a:cs typeface="Times New Roman" panose="02020603050405020304" pitchFamily="18" charset="0"/>
              </a:rPr>
              <a:t>Detect the </a:t>
            </a:r>
            <a:r>
              <a:rPr lang="en-IN" b="1" dirty="0" smtClean="0">
                <a:latin typeface="Times New Roman" panose="02020603050405020304" pitchFamily="18" charset="0"/>
                <a:cs typeface="Times New Roman" panose="02020603050405020304" pitchFamily="18" charset="0"/>
              </a:rPr>
              <a:t>video</a:t>
            </a:r>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776549" y="1071155"/>
            <a:ext cx="8177348" cy="4650376"/>
          </a:xfrm>
          <a:prstGeom prst="rect">
            <a:avLst/>
          </a:prstGeom>
        </p:spPr>
      </p:pic>
    </p:spTree>
    <p:extLst>
      <p:ext uri="{BB962C8B-B14F-4D97-AF65-F5344CB8AC3E}">
        <p14:creationId xmlns:p14="http://schemas.microsoft.com/office/powerpoint/2010/main" val="194567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3" y="666206"/>
            <a:ext cx="10411723" cy="5760720"/>
          </a:xfrm>
        </p:spPr>
        <p:txBody>
          <a:bodyPr/>
          <a:lstStyle/>
          <a:p>
            <a:r>
              <a:rPr lang="en-IN" b="1" dirty="0" smtClean="0">
                <a:latin typeface="Times New Roman" panose="02020603050405020304" pitchFamily="18" charset="0"/>
                <a:cs typeface="Times New Roman" panose="02020603050405020304" pitchFamily="18" charset="0"/>
              </a:rPr>
              <a:t>Open camera</a:t>
            </a:r>
          </a:p>
          <a:p>
            <a:endParaRPr lang="en-IN"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671419" y="1371600"/>
            <a:ext cx="9432009" cy="4049485"/>
          </a:xfrm>
          <a:prstGeom prst="rect">
            <a:avLst/>
          </a:prstGeom>
        </p:spPr>
      </p:pic>
    </p:spTree>
    <p:extLst>
      <p:ext uri="{BB962C8B-B14F-4D97-AF65-F5344CB8AC3E}">
        <p14:creationId xmlns:p14="http://schemas.microsoft.com/office/powerpoint/2010/main" val="3022204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p:cNvSpPr>
            <a:spLocks noGrp="1"/>
          </p:cNvSpPr>
          <p:nvPr>
            <p:ph sz="quarter" idx="13"/>
          </p:nvPr>
        </p:nvSpPr>
        <p:spPr>
          <a:xfrm>
            <a:off x="939800" y="668338"/>
            <a:ext cx="10363200" cy="5732462"/>
          </a:xfrm>
        </p:spPr>
        <p:txBody>
          <a:bodyPr/>
          <a:lstStyle/>
          <a:p>
            <a:r>
              <a:rPr lang="en-IN" b="1" dirty="0">
                <a:latin typeface="Times New Roman" panose="02020603050405020304" pitchFamily="18" charset="0"/>
                <a:cs typeface="Times New Roman" panose="02020603050405020304" pitchFamily="18" charset="0"/>
              </a:rPr>
              <a:t>Detect the real </a:t>
            </a:r>
            <a:r>
              <a:rPr lang="en-IN" b="1" dirty="0" smtClean="0">
                <a:latin typeface="Times New Roman" panose="02020603050405020304" pitchFamily="18" charset="0"/>
                <a:cs typeface="Times New Roman" panose="02020603050405020304" pitchFamily="18" charset="0"/>
              </a:rPr>
              <a:t>time</a:t>
            </a:r>
          </a:p>
          <a:p>
            <a:endParaRPr lang="en-IN" b="1" dirty="0">
              <a:latin typeface="Times New Roman" panose="02020603050405020304" pitchFamily="18" charset="0"/>
              <a:cs typeface="Times New Roman" panose="02020603050405020304" pitchFamily="18" charset="0"/>
            </a:endParaRPr>
          </a:p>
          <a:p>
            <a:endParaRPr lang="en-IN" dirty="0"/>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1946367" y="1451290"/>
            <a:ext cx="8595359" cy="4557623"/>
          </a:xfrm>
          <a:prstGeom prst="rect">
            <a:avLst/>
          </a:prstGeom>
        </p:spPr>
      </p:pic>
    </p:spTree>
    <p:extLst>
      <p:ext uri="{BB962C8B-B14F-4D97-AF65-F5344CB8AC3E}">
        <p14:creationId xmlns:p14="http://schemas.microsoft.com/office/powerpoint/2010/main" val="425640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418012"/>
            <a:ext cx="10363826" cy="5373188"/>
          </a:xfrm>
        </p:spPr>
        <p:txBody>
          <a:bodyPr>
            <a:normAutofit/>
          </a:bodyPr>
          <a:lstStyle/>
          <a:p>
            <a:pPr algn="ctr"/>
            <a:endParaRPr lang="en-IN" sz="3600" dirty="0" smtClean="0">
              <a:latin typeface="Times New Roman" panose="02020603050405020304" pitchFamily="18" charset="0"/>
              <a:cs typeface="Times New Roman" panose="02020603050405020304" pitchFamily="18" charset="0"/>
            </a:endParaRPr>
          </a:p>
          <a:p>
            <a:pPr algn="ctr"/>
            <a:endParaRPr lang="en-IN" sz="3600" dirty="0">
              <a:latin typeface="Times New Roman" panose="02020603050405020304" pitchFamily="18" charset="0"/>
              <a:cs typeface="Times New Roman" panose="02020603050405020304" pitchFamily="18" charset="0"/>
            </a:endParaRPr>
          </a:p>
          <a:p>
            <a:pPr marL="0" indent="0" algn="ctr">
              <a:buNone/>
            </a:pPr>
            <a:r>
              <a:rPr lang="en-IN" sz="9600" dirty="0" smtClean="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618517"/>
            <a:ext cx="10364451" cy="726957"/>
          </a:xfrm>
        </p:spPr>
        <p:txBody>
          <a:bodyPr>
            <a:normAutofit/>
          </a:bodyPr>
          <a:lstStyle/>
          <a:p>
            <a:pPr algn="l"/>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345474"/>
            <a:ext cx="10363826" cy="4445725"/>
          </a:xfrm>
        </p:spPr>
        <p:txBody>
          <a:bodyPr>
            <a:normAutofit/>
          </a:bodyPr>
          <a:lstStyle/>
          <a:p>
            <a:pPr>
              <a:lnSpc>
                <a:spcPct val="150000"/>
              </a:lnSpc>
            </a:pPr>
            <a:r>
              <a:rPr lang="en-IN" cap="none" dirty="0" smtClean="0">
                <a:latin typeface="Times New Roman" panose="02020603050405020304" pitchFamily="18" charset="0"/>
                <a:cs typeface="Times New Roman" panose="02020603050405020304" pitchFamily="18" charset="0"/>
              </a:rPr>
              <a:t>Human detection and counting system is a computer vision technique that involves identifying and locating objects of interest in an image, video or real time video sequences with fast inference while maintaining a base level of accuracy.</a:t>
            </a:r>
          </a:p>
          <a:p>
            <a:pPr>
              <a:lnSpc>
                <a:spcPct val="150000"/>
              </a:lnSpc>
            </a:pPr>
            <a:r>
              <a:rPr lang="en-IN" cap="none" dirty="0" smtClean="0">
                <a:latin typeface="Times New Roman" panose="02020603050405020304" pitchFamily="18" charset="0"/>
                <a:cs typeface="Times New Roman" panose="02020603050405020304" pitchFamily="18" charset="0"/>
              </a:rPr>
              <a:t>This system provides an efficient and user friendly platform to detect and count the humans.</a:t>
            </a:r>
          </a:p>
          <a:p>
            <a:pPr lvl="0">
              <a:lnSpc>
                <a:spcPct val="150000"/>
              </a:lnSpc>
            </a:pPr>
            <a:r>
              <a:rPr lang="en-IN" cap="none" dirty="0" smtClean="0">
                <a:latin typeface="Times New Roman" panose="02020603050405020304" pitchFamily="18" charset="0"/>
                <a:cs typeface="Times New Roman" panose="02020603050405020304" pitchFamily="18" charset="0"/>
              </a:rPr>
              <a:t>The purpose of human detection and counting systems is multifaceted and serves several important objectives</a:t>
            </a:r>
            <a:r>
              <a:rPr lang="en-IN" b="1" cap="none" dirty="0">
                <a:latin typeface="Times New Roman" panose="02020603050405020304" pitchFamily="18" charset="0"/>
                <a:cs typeface="Times New Roman" panose="02020603050405020304" pitchFamily="18" charset="0"/>
              </a:rPr>
              <a:t> </a:t>
            </a:r>
            <a:r>
              <a:rPr lang="en-IN" cap="none" dirty="0" smtClean="0">
                <a:latin typeface="Times New Roman" panose="02020603050405020304" pitchFamily="18" charset="0"/>
                <a:cs typeface="Times New Roman" panose="02020603050405020304" pitchFamily="18" charset="0"/>
              </a:rPr>
              <a:t>such as Security and surveillance, crowd management, traffic management.</a:t>
            </a:r>
            <a:endParaRPr lang="en-IN" b="1" cap="none"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cap="none" dirty="0" smtClean="0">
              <a:latin typeface="Times New Roman" panose="02020603050405020304" pitchFamily="18" charset="0"/>
              <a:cs typeface="Times New Roman" panose="02020603050405020304" pitchFamily="18" charset="0"/>
            </a:endParaRPr>
          </a:p>
          <a:p>
            <a:endParaRPr lang="en-IN" cap="none" dirty="0" smtClean="0">
              <a:latin typeface="Times New Roman" panose="02020603050405020304" pitchFamily="18" charset="0"/>
              <a:cs typeface="Times New Roman" panose="02020603050405020304" pitchFamily="18" charset="0"/>
            </a:endParaRPr>
          </a:p>
          <a:p>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97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763486"/>
            <a:ext cx="10363826" cy="4027713"/>
          </a:xfrm>
        </p:spPr>
        <p:txBody>
          <a:bodyPr/>
          <a:lstStyle/>
          <a:p>
            <a:pPr>
              <a:lnSpc>
                <a:spcPct val="150000"/>
              </a:lnSpc>
            </a:pPr>
            <a:r>
              <a:rPr lang="en-IN" cap="none" dirty="0" smtClean="0">
                <a:latin typeface="Times New Roman" panose="02020603050405020304" pitchFamily="18" charset="0"/>
                <a:cs typeface="Times New Roman" panose="02020603050405020304" pitchFamily="18" charset="0"/>
              </a:rPr>
              <a:t>Counting people in visual surveillance is hard and challenging problem.</a:t>
            </a:r>
          </a:p>
          <a:p>
            <a:pPr>
              <a:lnSpc>
                <a:spcPct val="150000"/>
              </a:lnSpc>
            </a:pPr>
            <a:r>
              <a:rPr lang="en-IN" cap="none" dirty="0" smtClean="0">
                <a:latin typeface="Times New Roman" panose="02020603050405020304" pitchFamily="18" charset="0"/>
                <a:cs typeface="Times New Roman" panose="02020603050405020304" pitchFamily="18" charset="0"/>
              </a:rPr>
              <a:t>In the current situation, a huge crowd could be especially dangerous where the virus is mainly spread in the air when people are close to each other.</a:t>
            </a:r>
          </a:p>
          <a:p>
            <a:pPr>
              <a:lnSpc>
                <a:spcPct val="150000"/>
              </a:lnSpc>
            </a:pPr>
            <a:r>
              <a:rPr lang="en-IN" cap="none" dirty="0" smtClean="0">
                <a:latin typeface="Times New Roman" panose="02020603050405020304" pitchFamily="18" charset="0"/>
                <a:cs typeface="Times New Roman" panose="02020603050405020304" pitchFamily="18" charset="0"/>
              </a:rPr>
              <a:t>Automatic counting surveillance of individuals publicly areas is vital for safety control.</a:t>
            </a:r>
            <a:endParaRPr lang="en-IN"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41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40466"/>
          </a:xfrm>
        </p:spPr>
        <p:txBody>
          <a:bodyPr>
            <a:normAutofit/>
          </a:bodyPr>
          <a:lstStyle/>
          <a:p>
            <a:pPr algn="l"/>
            <a:r>
              <a:rPr lang="en-IN" sz="2400" b="1" dirty="0" smtClean="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463040"/>
            <a:ext cx="10363826" cy="4328159"/>
          </a:xfrm>
        </p:spPr>
        <p:txBody>
          <a:bodyPr/>
          <a:lstStyle/>
          <a:p>
            <a:pPr>
              <a:lnSpc>
                <a:spcPct val="150000"/>
              </a:lnSpc>
            </a:pPr>
            <a:r>
              <a:rPr lang="en-IN" dirty="0"/>
              <a:t> </a:t>
            </a:r>
            <a:r>
              <a:rPr lang="en-IN" cap="none" dirty="0" smtClean="0">
                <a:latin typeface="Times New Roman" panose="02020603050405020304" pitchFamily="18" charset="0"/>
                <a:cs typeface="Times New Roman" panose="02020603050405020304" pitchFamily="18" charset="0"/>
              </a:rPr>
              <a:t>To develop an application that can easily detect and count the humans in the crowded area’s like airports, shopping malls , stadiums, transportation hubs in a video or image or data in real time.</a:t>
            </a:r>
          </a:p>
          <a:p>
            <a:pPr>
              <a:lnSpc>
                <a:spcPct val="150000"/>
              </a:lnSpc>
            </a:pPr>
            <a:r>
              <a:rPr lang="en-IN" cap="none" dirty="0" smtClean="0">
                <a:latin typeface="Times New Roman" panose="02020603050405020304" pitchFamily="18" charset="0"/>
                <a:cs typeface="Times New Roman" panose="02020603050405020304" pitchFamily="18" charset="0"/>
              </a:rPr>
              <a:t>It proposes an effective and efficient real-time human detection and counting solution specifically for the need of crowd management by producing a system with graphical user interface.</a:t>
            </a:r>
          </a:p>
          <a:p>
            <a:pPr>
              <a:lnSpc>
                <a:spcPct val="150000"/>
              </a:lnSpc>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25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802674"/>
            <a:ext cx="10363826" cy="3988525"/>
          </a:xfrm>
        </p:spPr>
        <p:txBody>
          <a:bodyPr/>
          <a:lstStyle/>
          <a:p>
            <a:pPr>
              <a:lnSpc>
                <a:spcPct val="150000"/>
              </a:lnSpc>
            </a:pPr>
            <a:r>
              <a:rPr lang="en-IN" cap="none" dirty="0" smtClean="0">
                <a:latin typeface="Times New Roman" panose="02020603050405020304" pitchFamily="18" charset="0"/>
                <a:cs typeface="Times New Roman" panose="02020603050405020304" pitchFamily="18" charset="0"/>
              </a:rPr>
              <a:t>The system can precisely identify and count individuals in real-time, minimizing errors and providing trustworthy data.</a:t>
            </a:r>
          </a:p>
          <a:p>
            <a:pPr lvl="0">
              <a:lnSpc>
                <a:spcPct val="150000"/>
              </a:lnSpc>
            </a:pPr>
            <a:r>
              <a:rPr lang="en-IN" cap="none" dirty="0" smtClean="0">
                <a:latin typeface="Times New Roman" panose="02020603050405020304" pitchFamily="18" charset="0"/>
                <a:cs typeface="Times New Roman" panose="02020603050405020304" pitchFamily="18" charset="0"/>
              </a:rPr>
              <a:t>They reduce the need for manual counting and surveillance, freeing up resources and personnel for other tasks, and enabling cost savings.</a:t>
            </a:r>
          </a:p>
          <a:p>
            <a:pPr>
              <a:lnSpc>
                <a:spcPct val="150000"/>
              </a:lnSpc>
            </a:pPr>
            <a:r>
              <a:rPr lang="en-IN" cap="none" dirty="0" smtClean="0">
                <a:latin typeface="Times New Roman" panose="02020603050405020304" pitchFamily="18" charset="0"/>
                <a:cs typeface="Times New Roman" panose="02020603050405020304" pitchFamily="18" charset="0"/>
              </a:rPr>
              <a:t>These systems assist in traffic management and transportation planning</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24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ARCHITECTURE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789611" y="1841863"/>
            <a:ext cx="7759338" cy="4650377"/>
          </a:xfrm>
          <a:prstGeom prst="rect">
            <a:avLst/>
          </a:prstGeom>
        </p:spPr>
      </p:pic>
    </p:spTree>
    <p:extLst>
      <p:ext uri="{BB962C8B-B14F-4D97-AF65-F5344CB8AC3E}">
        <p14:creationId xmlns:p14="http://schemas.microsoft.com/office/powerpoint/2010/main" val="29347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894114" y="1828801"/>
            <a:ext cx="8177349" cy="4389120"/>
          </a:xfrm>
          <a:prstGeom prst="rect">
            <a:avLst/>
          </a:prstGeom>
        </p:spPr>
      </p:pic>
    </p:spTree>
    <p:extLst>
      <p:ext uri="{BB962C8B-B14F-4D97-AF65-F5344CB8AC3E}">
        <p14:creationId xmlns:p14="http://schemas.microsoft.com/office/powerpoint/2010/main" val="243572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802674" y="1593669"/>
            <a:ext cx="8595360" cy="5159828"/>
          </a:xfrm>
          <a:prstGeom prst="rect">
            <a:avLst/>
          </a:prstGeom>
        </p:spPr>
      </p:pic>
    </p:spTree>
    <p:extLst>
      <p:ext uri="{BB962C8B-B14F-4D97-AF65-F5344CB8AC3E}">
        <p14:creationId xmlns:p14="http://schemas.microsoft.com/office/powerpoint/2010/main" val="21736761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267</TotalTime>
  <Words>425</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Tw Cen MT</vt:lpstr>
      <vt:lpstr>Droplet</vt:lpstr>
      <vt:lpstr>PowerPoint Presentation</vt:lpstr>
      <vt:lpstr>HUMAN DETECTION AND COUNTING SYSTEM                                 Review                                            Batch No:02     </vt:lpstr>
      <vt:lpstr>INTRODUCTION</vt:lpstr>
      <vt:lpstr>PROBLEM STATEMENT</vt:lpstr>
      <vt:lpstr>OBJECTIVE</vt:lpstr>
      <vt:lpstr>ADVANTAGES</vt:lpstr>
      <vt:lpstr>ARCHITECTURE DIAGRAM</vt:lpstr>
      <vt:lpstr>USE CASE DIAGRAM</vt:lpstr>
      <vt:lpstr>ACTIVITY DIAGRAM</vt:lpstr>
      <vt:lpstr>TECHNOLOGY AND ALGORITHMS USED</vt:lpstr>
      <vt:lpstr>PowerPoint Presentation</vt:lpstr>
      <vt:lpstr>PowerPoint Presentation</vt:lpstr>
      <vt:lpstr>PowerPoint Presentation</vt:lpstr>
      <vt:lpstr>FRONTED AND OUTPUT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DETECTION AND COUNTING SYSTEM</dc:title>
  <dc:creator>mbala</dc:creator>
  <cp:lastModifiedBy>mbala</cp:lastModifiedBy>
  <cp:revision>20</cp:revision>
  <dcterms:created xsi:type="dcterms:W3CDTF">2023-05-21T04:43:01Z</dcterms:created>
  <dcterms:modified xsi:type="dcterms:W3CDTF">2023-05-21T09:10:51Z</dcterms:modified>
</cp:coreProperties>
</file>