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9" r:id="rId1"/>
  </p:sldMasterIdLst>
  <p:notesMasterIdLst>
    <p:notesMasterId r:id="rId16"/>
  </p:notesMasterIdLst>
  <p:sldIdLst>
    <p:sldId id="257" r:id="rId2"/>
    <p:sldId id="258" r:id="rId3"/>
    <p:sldId id="259" r:id="rId4"/>
    <p:sldId id="261" r:id="rId5"/>
    <p:sldId id="263" r:id="rId6"/>
    <p:sldId id="264" r:id="rId7"/>
    <p:sldId id="265" r:id="rId8"/>
    <p:sldId id="267" r:id="rId9"/>
    <p:sldId id="266" r:id="rId10"/>
    <p:sldId id="268" r:id="rId11"/>
    <p:sldId id="269" r:id="rId12"/>
    <p:sldId id="273" r:id="rId13"/>
    <p:sldId id="274" r:id="rId14"/>
    <p:sldId id="275"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27" autoAdjust="0"/>
  </p:normalViewPr>
  <p:slideViewPr>
    <p:cSldViewPr>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pPr/>
              <a:t>4/12/2024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a:xfrm>
            <a:off x="1028700" y="3242884"/>
            <a:ext cx="4800600" cy="273844"/>
          </a:xfrm>
        </p:spPr>
        <p:txBody>
          <a:bodyPr/>
          <a:lstStyle/>
          <a:p>
            <a:endParaRPr lang="en-US"/>
          </a:p>
        </p:txBody>
      </p:sp>
      <p:sp>
        <p:nvSpPr>
          <p:cNvPr id="6" name="Slide Number Placeholder 5"/>
          <p:cNvSpPr>
            <a:spLocks noGrp="1"/>
          </p:cNvSpPr>
          <p:nvPr>
            <p:ph type="sldNum" sz="quarter" idx="12"/>
          </p:nvPr>
        </p:nvSpPr>
        <p:spPr>
          <a:xfrm>
            <a:off x="6057900" y="1073150"/>
            <a:ext cx="2057400"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5430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62816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4191175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573411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a:xfrm>
            <a:off x="514350" y="284163"/>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15027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CF3520A-F4D0-4B8B-BBCE-F7BED5E59FD6}"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3557978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CF3520A-F4D0-4B8B-BBCE-F7BED5E59FD6}"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3066134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306884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a:xfrm>
            <a:off x="514350" y="285750"/>
            <a:ext cx="5243619" cy="273844"/>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108749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147878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a:xfrm>
            <a:off x="514350" y="285751"/>
            <a:ext cx="5243619" cy="273049"/>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53728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161541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F3520A-F4D0-4B8B-BBCE-F7BED5E59FD6}" type="datetimeFigureOut">
              <a:rPr lang="en-US" smtClean="0"/>
              <a:pPr/>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03300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F3520A-F4D0-4B8B-BBCE-F7BED5E59FD6}"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102071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3520A-F4D0-4B8B-BBCE-F7BED5E59FD6}"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380547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396206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607161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8CF3520A-F4D0-4B8B-BBCE-F7BED5E59FD6}" type="datetimeFigureOut">
              <a:rPr lang="en-US" smtClean="0"/>
              <a:pPr/>
              <a:t>4/12/2024</a:t>
            </a:fld>
            <a:endParaRPr lang="en-US"/>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0DCDE78-F739-4DF2-90D2-AB32A77A4BC4}" type="slidenum">
              <a:rPr lang="en-US" smtClean="0"/>
              <a:pPr/>
              <a:t>‹#›</a:t>
            </a:fld>
            <a:endParaRPr lang="en-US"/>
          </a:p>
        </p:txBody>
      </p:sp>
    </p:spTree>
    <p:extLst>
      <p:ext uri="{BB962C8B-B14F-4D97-AF65-F5344CB8AC3E}">
        <p14:creationId xmlns:p14="http://schemas.microsoft.com/office/powerpoint/2010/main" val="2760021813"/>
      </p:ext>
    </p:extLst>
  </p:cSld>
  <p:clrMap bg1="dk1" tx1="lt1" bg2="dk2" tx2="lt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 id="2147484103" r:id="rId14"/>
    <p:sldLayoutId id="2147484104" r:id="rId15"/>
    <p:sldLayoutId id="2147484105" r:id="rId16"/>
    <p:sldLayoutId id="2147484106"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2">
            <a:alphaModFix amt="5000"/>
          </a:blip>
          <a:srcRect t="5928" r="746" b="10206"/>
          <a:stretch/>
        </p:blipFill>
        <p:spPr>
          <a:xfrm>
            <a:off x="0" y="142858"/>
            <a:ext cx="9130937" cy="5143501"/>
          </a:xfrm>
          <a:prstGeom prst="rect">
            <a:avLst/>
          </a:prstGeom>
          <a:effectLst/>
        </p:spPr>
      </p:pic>
      <p:graphicFrame>
        <p:nvGraphicFramePr>
          <p:cNvPr id="3"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extLst>
                    <a:ext uri="{9D8B030D-6E8A-4147-A177-3AD203B41FA5}">
                      <a16:colId xmlns:a16="http://schemas.microsoft.com/office/drawing/2014/main" val="20000"/>
                    </a:ext>
                  </a:extLst>
                </a:gridCol>
              </a:tblGrid>
              <a:tr h="4714908">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extLst>
                    <a:ext uri="{9D8B030D-6E8A-4147-A177-3AD203B41FA5}">
                      <a16:colId xmlns:a16="http://schemas.microsoft.com/office/drawing/2014/main" val="20000"/>
                    </a:ext>
                  </a:extLst>
                </a:gridCol>
              </a:tblGrid>
              <a:tr h="3571900">
                <a:tc>
                  <a:txBody>
                    <a:bodyPr/>
                    <a:lstStyle/>
                    <a:p>
                      <a:endParaRPr lang="en-US" dirty="0">
                        <a:solidFill>
                          <a:srgbClr val="000B14"/>
                        </a:solidFill>
                      </a:endParaRPr>
                    </a:p>
                  </a:txBody>
                  <a:tcPr>
                    <a:solidFill>
                      <a:schemeClr val="bg1">
                        <a:lumMod val="20000"/>
                        <a:lumOff val="80000"/>
                      </a:schemeClr>
                    </a:solidFill>
                  </a:tcPr>
                </a:tc>
                <a:extLst>
                  <a:ext uri="{0D108BD9-81ED-4DB2-BD59-A6C34878D82A}">
                    <a16:rowId xmlns:a16="http://schemas.microsoft.com/office/drawing/2014/main" val="10000"/>
                  </a:ext>
                </a:extLst>
              </a:tr>
            </a:tbl>
          </a:graphicData>
        </a:graphic>
      </p:graphicFrame>
      <p:pic>
        <p:nvPicPr>
          <p:cNvPr id="5"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71418" y="1216876"/>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4" cstate="print"/>
          <a:stretch>
            <a:fillRect/>
          </a:stretch>
        </p:blipFill>
        <p:spPr>
          <a:xfrm>
            <a:off x="3789084" y="1232843"/>
            <a:ext cx="1587347" cy="516273"/>
          </a:xfrm>
          <a:prstGeom prst="rect">
            <a:avLst/>
          </a:prstGeom>
        </p:spPr>
      </p:pic>
      <p:pic>
        <p:nvPicPr>
          <p:cNvPr id="7"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0582" y="1222424"/>
            <a:ext cx="668564" cy="6662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14414" y="2214560"/>
            <a:ext cx="6381922" cy="461665"/>
          </a:xfrm>
          <a:prstGeom prst="rect">
            <a:avLst/>
          </a:prstGeom>
          <a:noFill/>
        </p:spPr>
        <p:txBody>
          <a:bodyPr wrap="square" rtlCol="0">
            <a:spAutoFit/>
          </a:bodyPr>
          <a:lstStyle/>
          <a:p>
            <a:r>
              <a:rPr lang="en-US" sz="2400" b="1" dirty="0">
                <a:solidFill>
                  <a:srgbClr val="161D23"/>
                </a:solidFill>
              </a:rPr>
              <a:t>NEXT GEN EMPLOYABILITY PROGRAM</a:t>
            </a:r>
            <a:endParaRPr lang="en-US" b="1" dirty="0">
              <a:solidFill>
                <a:srgbClr val="161D23"/>
              </a:solidFill>
            </a:endParaRPr>
          </a:p>
        </p:txBody>
      </p:sp>
      <p:sp>
        <p:nvSpPr>
          <p:cNvPr id="9" name="TextBox 8"/>
          <p:cNvSpPr txBox="1"/>
          <p:nvPr/>
        </p:nvSpPr>
        <p:spPr>
          <a:xfrm>
            <a:off x="2071670" y="2643189"/>
            <a:ext cx="4071966" cy="369332"/>
          </a:xfrm>
          <a:prstGeom prst="rect">
            <a:avLst/>
          </a:prstGeom>
          <a:noFill/>
        </p:spPr>
        <p:txBody>
          <a:bodyPr wrap="square" rtlCol="0">
            <a:spAutoFit/>
          </a:bodyPr>
          <a:lstStyle/>
          <a:p>
            <a:r>
              <a:rPr lang="en-US" dirty="0"/>
              <a:t> </a:t>
            </a:r>
            <a:r>
              <a:rPr lang="en-US" dirty="0">
                <a:solidFill>
                  <a:srgbClr val="161D23"/>
                </a:solidFill>
              </a:rPr>
              <a:t>Creating a future-ready workforce</a:t>
            </a:r>
            <a:endParaRPr lang="en-US" dirty="0"/>
          </a:p>
        </p:txBody>
      </p:sp>
      <p:sp>
        <p:nvSpPr>
          <p:cNvPr id="10" name="TextBox 9"/>
          <p:cNvSpPr txBox="1"/>
          <p:nvPr/>
        </p:nvSpPr>
        <p:spPr>
          <a:xfrm>
            <a:off x="928662" y="3286130"/>
            <a:ext cx="2357454" cy="369332"/>
          </a:xfrm>
          <a:prstGeom prst="rect">
            <a:avLst/>
          </a:prstGeom>
          <a:noFill/>
        </p:spPr>
        <p:txBody>
          <a:bodyPr wrap="square" rtlCol="0">
            <a:spAutoFit/>
          </a:bodyPr>
          <a:lstStyle/>
          <a:p>
            <a:pPr lvl="0"/>
            <a:r>
              <a:rPr lang="en-US" b="0" i="0" u="none" strike="noStrike" cap="none" dirty="0">
                <a:solidFill>
                  <a:srgbClr val="000B14"/>
                </a:solidFill>
                <a:latin typeface="Arial"/>
                <a:ea typeface="Arial"/>
                <a:cs typeface="Arial"/>
                <a:sym typeface="Arial"/>
              </a:rPr>
              <a:t>Team Members</a:t>
            </a:r>
          </a:p>
        </p:txBody>
      </p:sp>
      <p:sp>
        <p:nvSpPr>
          <p:cNvPr id="11" name="TextBox 10"/>
          <p:cNvSpPr txBox="1"/>
          <p:nvPr/>
        </p:nvSpPr>
        <p:spPr>
          <a:xfrm>
            <a:off x="1000100" y="3714758"/>
            <a:ext cx="2357454" cy="759182"/>
          </a:xfrm>
          <a:prstGeom prst="rect">
            <a:avLst/>
          </a:prstGeom>
          <a:noFill/>
        </p:spPr>
        <p:txBody>
          <a:bodyPr wrap="square" rtlCol="0">
            <a:spAutoFit/>
          </a:bodyPr>
          <a:lstStyle/>
          <a:p>
            <a:pPr lvl="0">
              <a:spcAft>
                <a:spcPts val="200"/>
              </a:spcAft>
              <a:buClr>
                <a:schemeClr val="bg1"/>
              </a:buClr>
            </a:pPr>
            <a:r>
              <a:rPr lang="en-US" sz="1100" b="0" i="0" u="none" strike="noStrike" cap="none" dirty="0">
                <a:solidFill>
                  <a:srgbClr val="000B14"/>
                </a:solidFill>
                <a:latin typeface="Arial"/>
                <a:ea typeface="Arial"/>
                <a:cs typeface="Arial"/>
                <a:sym typeface="Arial"/>
              </a:rPr>
              <a:t>Student Name :</a:t>
            </a:r>
            <a:r>
              <a:rPr lang="en-US" sz="1100" dirty="0">
                <a:solidFill>
                  <a:srgbClr val="000B14"/>
                </a:solidFill>
                <a:latin typeface="Arial"/>
                <a:ea typeface="Arial"/>
                <a:cs typeface="Arial"/>
                <a:sym typeface="Arial"/>
              </a:rPr>
              <a:t>Saravanan K</a:t>
            </a:r>
            <a:endParaRPr lang="en-US" sz="1100" b="0" i="0" u="none" strike="noStrike" cap="none" dirty="0">
              <a:solidFill>
                <a:srgbClr val="000B14"/>
              </a:solidFill>
              <a:latin typeface="Arial"/>
              <a:ea typeface="Arial"/>
              <a:cs typeface="Arial"/>
              <a:sym typeface="Arial"/>
            </a:endParaRPr>
          </a:p>
          <a:p>
            <a:pPr lvl="0">
              <a:spcAft>
                <a:spcPts val="200"/>
              </a:spcAft>
              <a:buClr>
                <a:schemeClr val="bg1"/>
              </a:buClr>
            </a:pPr>
            <a:r>
              <a:rPr lang="en-US" sz="1100" dirty="0">
                <a:solidFill>
                  <a:srgbClr val="000B14"/>
                </a:solidFill>
                <a:latin typeface="Arial"/>
                <a:ea typeface="Arial"/>
                <a:cs typeface="Arial"/>
                <a:sym typeface="Arial"/>
              </a:rPr>
              <a:t>Register Number</a:t>
            </a:r>
            <a:r>
              <a:rPr lang="en-US" sz="1100" b="0" i="0" u="none" strike="noStrike" cap="none" dirty="0">
                <a:solidFill>
                  <a:srgbClr val="000B14"/>
                </a:solidFill>
                <a:latin typeface="Arial"/>
                <a:ea typeface="Arial"/>
                <a:cs typeface="Arial"/>
                <a:sym typeface="Arial"/>
              </a:rPr>
              <a:t> : 422721104046</a:t>
            </a:r>
          </a:p>
          <a:p>
            <a:endParaRPr lang="en-US" dirty="0"/>
          </a:p>
        </p:txBody>
      </p:sp>
      <p:sp>
        <p:nvSpPr>
          <p:cNvPr id="12" name="TextBox 11"/>
          <p:cNvSpPr txBox="1"/>
          <p:nvPr/>
        </p:nvSpPr>
        <p:spPr>
          <a:xfrm>
            <a:off x="5286380" y="3286130"/>
            <a:ext cx="1714512" cy="369332"/>
          </a:xfrm>
          <a:prstGeom prst="rect">
            <a:avLst/>
          </a:prstGeom>
          <a:noFill/>
        </p:spPr>
        <p:txBody>
          <a:bodyPr wrap="square" rtlCol="0">
            <a:spAutoFit/>
          </a:bodyPr>
          <a:lstStyle/>
          <a:p>
            <a:pPr lvl="0"/>
            <a:r>
              <a:rPr lang="en-US" b="0" i="0" u="none" strike="noStrike" cap="none" dirty="0">
                <a:solidFill>
                  <a:srgbClr val="000B14"/>
                </a:solidFill>
                <a:latin typeface="Arial"/>
                <a:ea typeface="Arial"/>
                <a:cs typeface="Arial"/>
                <a:sym typeface="Arial"/>
              </a:rPr>
              <a:t>College Name</a:t>
            </a:r>
          </a:p>
        </p:txBody>
      </p:sp>
      <p:sp>
        <p:nvSpPr>
          <p:cNvPr id="15" name="TextBox 14"/>
          <p:cNvSpPr txBox="1"/>
          <p:nvPr/>
        </p:nvSpPr>
        <p:spPr>
          <a:xfrm>
            <a:off x="5286380" y="3714758"/>
            <a:ext cx="1928826" cy="461665"/>
          </a:xfrm>
          <a:prstGeom prst="rect">
            <a:avLst/>
          </a:prstGeom>
          <a:noFill/>
        </p:spPr>
        <p:txBody>
          <a:bodyPr wrap="square" rtlCol="0">
            <a:spAutoFit/>
          </a:bodyPr>
          <a:lstStyle/>
          <a:p>
            <a:r>
              <a:rPr lang="en-US" sz="1200" dirty="0">
                <a:solidFill>
                  <a:srgbClr val="000B14"/>
                </a:solidFill>
              </a:rPr>
              <a:t>V.R.S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2449880" y="857238"/>
            <a:ext cx="3571900" cy="461665"/>
          </a:xfrm>
          <a:prstGeom prst="rect">
            <a:avLst/>
          </a:prstGeom>
          <a:noFill/>
        </p:spPr>
        <p:txBody>
          <a:bodyPr wrap="square" rtlCol="0">
            <a:spAutoFit/>
          </a:bodyPr>
          <a:lstStyle/>
          <a:p>
            <a:pPr algn="ctr"/>
            <a:r>
              <a:rPr lang="en-US" sz="2400" b="1" dirty="0">
                <a:solidFill>
                  <a:schemeClr val="accent6">
                    <a:lumMod val="50000"/>
                  </a:schemeClr>
                </a:solidFill>
              </a:rPr>
              <a:t>Homepage</a:t>
            </a:r>
          </a:p>
        </p:txBody>
      </p:sp>
      <p:pic>
        <p:nvPicPr>
          <p:cNvPr id="8" name="Picture 7" descr="WhatsApp Image 2024-04-12 at 11.38.18 AM.jpeg"/>
          <p:cNvPicPr>
            <a:picLocks noChangeAspect="1"/>
          </p:cNvPicPr>
          <p:nvPr/>
        </p:nvPicPr>
        <p:blipFill>
          <a:blip r:embed="rId3"/>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2428860" y="928676"/>
            <a:ext cx="3214710" cy="369332"/>
          </a:xfrm>
          <a:prstGeom prst="rect">
            <a:avLst/>
          </a:prstGeom>
          <a:noFill/>
        </p:spPr>
        <p:txBody>
          <a:bodyPr wrap="square" rtlCol="0">
            <a:spAutoFit/>
          </a:bodyPr>
          <a:lstStyle/>
          <a:p>
            <a:pPr algn="ctr"/>
            <a:r>
              <a:rPr lang="en-US" b="1" dirty="0">
                <a:solidFill>
                  <a:schemeClr val="accent6">
                    <a:lumMod val="50000"/>
                  </a:schemeClr>
                </a:solidFill>
              </a:rPr>
              <a:t>About-Us-Page</a:t>
            </a:r>
            <a:endParaRPr lang="en-US" dirty="0">
              <a:solidFill>
                <a:schemeClr val="accent6">
                  <a:lumMod val="50000"/>
                </a:schemeClr>
              </a:solidFill>
            </a:endParaRPr>
          </a:p>
        </p:txBody>
      </p:sp>
      <p:pic>
        <p:nvPicPr>
          <p:cNvPr id="6" name="Picture 5">
            <a:extLst>
              <a:ext uri="{FF2B5EF4-FFF2-40B4-BE49-F238E27FC236}">
                <a16:creationId xmlns:a16="http://schemas.microsoft.com/office/drawing/2014/main" id="{4B5108B4-F8F1-86D6-C3CF-2F38675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251" y="1285094"/>
            <a:ext cx="6768752" cy="3572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1071552"/>
            <a:ext cx="3357586" cy="369332"/>
          </a:xfrm>
          <a:prstGeom prst="rect">
            <a:avLst/>
          </a:prstGeom>
          <a:noFill/>
        </p:spPr>
        <p:txBody>
          <a:bodyPr wrap="square" rtlCol="0">
            <a:spAutoFit/>
          </a:bodyPr>
          <a:lstStyle/>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7" name="TextBox 6"/>
          <p:cNvSpPr txBox="1"/>
          <p:nvPr/>
        </p:nvSpPr>
        <p:spPr>
          <a:xfrm>
            <a:off x="428596" y="1428742"/>
            <a:ext cx="8358246" cy="2831544"/>
          </a:xfrm>
          <a:prstGeom prst="rect">
            <a:avLst/>
          </a:prstGeom>
          <a:noFill/>
        </p:spPr>
        <p:txBody>
          <a:bodyPr wrap="square" rtlCol="0">
            <a:spAutoFit/>
          </a:bodyPr>
          <a:lstStyle/>
          <a:p>
            <a:r>
              <a:rPr lang="en-US" dirty="0">
                <a:solidFill>
                  <a:srgbClr val="000B14"/>
                </a:solidFill>
              </a:rPr>
              <a:t>	</a:t>
            </a:r>
            <a:r>
              <a:rPr lang="en-US" sz="1600" dirty="0">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928676"/>
            <a:ext cx="2357454" cy="369332"/>
          </a:xfrm>
          <a:prstGeom prst="rect">
            <a:avLst/>
          </a:prstGeom>
          <a:noFill/>
        </p:spPr>
        <p:txBody>
          <a:bodyPr wrap="square" rtlCol="0">
            <a:spAutoFit/>
          </a:bodyPr>
          <a:lstStyle/>
          <a:p>
            <a:r>
              <a:rPr lang="en-IN" b="1" dirty="0">
                <a:solidFill>
                  <a:srgbClr val="213163"/>
                </a:solidFill>
              </a:rPr>
              <a:t>Conclusion</a:t>
            </a:r>
            <a:endParaRPr lang="en-US" dirty="0"/>
          </a:p>
        </p:txBody>
      </p:sp>
      <p:sp>
        <p:nvSpPr>
          <p:cNvPr id="7" name="TextBox 6"/>
          <p:cNvSpPr txBox="1"/>
          <p:nvPr/>
        </p:nvSpPr>
        <p:spPr>
          <a:xfrm>
            <a:off x="571472" y="1428742"/>
            <a:ext cx="8215370" cy="2308324"/>
          </a:xfrm>
          <a:prstGeom prst="rect">
            <a:avLst/>
          </a:prstGeom>
          <a:noFill/>
        </p:spPr>
        <p:txBody>
          <a:bodyPr wrap="square" rtlCol="0">
            <a:spAutoFit/>
          </a:bodyPr>
          <a:lstStyle/>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214282" y="2324681"/>
            <a:ext cx="8715436" cy="769441"/>
          </a:xfrm>
          <a:prstGeom prst="rect">
            <a:avLst/>
          </a:prstGeom>
          <a:noFill/>
        </p:spPr>
        <p:txBody>
          <a:bodyPr wrap="square" rtlCol="0">
            <a:spAutoFit/>
          </a:bodyPr>
          <a:lstStyle/>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extLst>
                    <a:ext uri="{9D8B030D-6E8A-4147-A177-3AD203B41FA5}">
                      <a16:colId xmlns:a16="http://schemas.microsoft.com/office/drawing/2014/main" val="20000"/>
                    </a:ext>
                  </a:extLst>
                </a:gridCol>
              </a:tblGrid>
              <a:tr h="3286130">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7"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8"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srgbClr val="213164"/>
                </a:solidFill>
                <a:latin typeface="Arial"/>
                <a:cs typeface="Arial"/>
              </a:rPr>
              <a:t>CAPSTONE PROJECT SHOWCASE</a:t>
            </a:r>
          </a:p>
        </p:txBody>
      </p:sp>
      <p:sp>
        <p:nvSpPr>
          <p:cNvPr id="10" name="TextBox 9"/>
          <p:cNvSpPr txBox="1"/>
          <p:nvPr/>
        </p:nvSpPr>
        <p:spPr>
          <a:xfrm>
            <a:off x="3214678" y="2357436"/>
            <a:ext cx="3229530" cy="523220"/>
          </a:xfrm>
          <a:prstGeom prst="rect">
            <a:avLst/>
          </a:prstGeom>
          <a:noFill/>
        </p:spPr>
        <p:txBody>
          <a:bodyPr wrap="square" rtlCol="0">
            <a:spAutoFit/>
          </a:bodyPr>
          <a:lstStyle/>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1" name="TextBox 10"/>
          <p:cNvSpPr txBox="1"/>
          <p:nvPr/>
        </p:nvSpPr>
        <p:spPr>
          <a:xfrm>
            <a:off x="1571604" y="3786196"/>
            <a:ext cx="6429420" cy="923330"/>
          </a:xfrm>
          <a:prstGeom prst="rect">
            <a:avLst/>
          </a:prstGeom>
          <a:noFill/>
        </p:spPr>
        <p:txBody>
          <a:bodyPr wrap="square" rtlCol="0">
            <a:spAutoFit/>
          </a:bodyPr>
          <a:lstStyle/>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2"/>
            <a:ext cx="1571636" cy="369332"/>
          </a:xfrm>
          <a:prstGeom prst="rect">
            <a:avLst/>
          </a:prstGeom>
          <a:noFill/>
        </p:spPr>
        <p:txBody>
          <a:bodyPr wrap="square" rtlCol="0">
            <a:spAutoFit/>
          </a:bodyPr>
          <a:lstStyle/>
          <a:p>
            <a:r>
              <a:rPr lang="en-IN" b="1" dirty="0">
                <a:solidFill>
                  <a:schemeClr val="accent6">
                    <a:lumMod val="50000"/>
                  </a:schemeClr>
                </a:solidFill>
              </a:rPr>
              <a:t>Abstract</a:t>
            </a:r>
            <a:endParaRPr lang="en-US" dirty="0">
              <a:solidFill>
                <a:schemeClr val="accent6">
                  <a:lumMod val="50000"/>
                </a:schemeClr>
              </a:solidFill>
            </a:endParaRPr>
          </a:p>
        </p:txBody>
      </p:sp>
      <p:sp>
        <p:nvSpPr>
          <p:cNvPr id="7" name="TextBox 6"/>
          <p:cNvSpPr txBox="1"/>
          <p:nvPr/>
        </p:nvSpPr>
        <p:spPr>
          <a:xfrm>
            <a:off x="714348" y="1714494"/>
            <a:ext cx="7715304" cy="2246769"/>
          </a:xfrm>
          <a:prstGeom prst="rect">
            <a:avLst/>
          </a:prstGeom>
          <a:noFill/>
        </p:spPr>
        <p:txBody>
          <a:bodyPr wrap="square" rtlCol="0">
            <a:spAutoFit/>
          </a:bodyPr>
          <a:lstStyle/>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928676"/>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1071552"/>
            <a:ext cx="3279878" cy="369332"/>
          </a:xfrm>
          <a:prstGeom prst="rect">
            <a:avLst/>
          </a:prstGeom>
          <a:noFill/>
        </p:spPr>
        <p:txBody>
          <a:bodyPr wrap="square" rtlCol="0">
            <a:spAutoFit/>
          </a:bodyPr>
          <a:lstStyle/>
          <a:p>
            <a:r>
              <a:rPr lang="en-IN" b="1" dirty="0">
                <a:solidFill>
                  <a:srgbClr val="213163"/>
                </a:solidFill>
              </a:rPr>
              <a:t>Problem Statement</a:t>
            </a:r>
            <a:endParaRPr lang="en-US" dirty="0"/>
          </a:p>
        </p:txBody>
      </p:sp>
      <p:sp>
        <p:nvSpPr>
          <p:cNvPr id="7" name="TextBox 6"/>
          <p:cNvSpPr txBox="1"/>
          <p:nvPr/>
        </p:nvSpPr>
        <p:spPr>
          <a:xfrm>
            <a:off x="571472" y="1571618"/>
            <a:ext cx="7858180" cy="2862322"/>
          </a:xfrm>
          <a:prstGeom prst="rect">
            <a:avLst/>
          </a:prstGeom>
          <a:noFill/>
        </p:spPr>
        <p:txBody>
          <a:bodyPr wrap="square" numCol="1" rtlCol="0">
            <a:spAutoFit/>
          </a:bodyPr>
          <a:lstStyle/>
          <a:p>
            <a:pPr algn="just"/>
            <a:r>
              <a:rPr lang="en-US" dirty="0">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lang="en-US" dirty="0">
                <a:solidFill>
                  <a:srgbClr val="000B14"/>
                </a:solidFill>
              </a:rPr>
            </a:br>
            <a:r>
              <a:rPr lang="en-US" dirty="0">
                <a:solidFill>
                  <a:srgbClr val="000B14"/>
                </a:solidFill>
              </a:rPr>
              <a:t>     </a:t>
            </a:r>
            <a:r>
              <a:rPr lang="en-US" b="1" dirty="0">
                <a:solidFill>
                  <a:srgbClr val="000B14"/>
                </a:solidFill>
              </a:rPr>
              <a:t>The program ought to enable administrators to do the following: </a:t>
            </a:r>
          </a:p>
          <a:p>
            <a:pPr algn="just"/>
            <a:r>
              <a:rPr lang="en-US" dirty="0">
                <a:solidFill>
                  <a:srgbClr val="000B14"/>
                </a:solidFill>
              </a:rPr>
              <a:t> Add, modify, or remove vehicles from the inventory. </a:t>
            </a:r>
            <a:br>
              <a:rPr lang="en-US" dirty="0">
                <a:solidFill>
                  <a:srgbClr val="000B14"/>
                </a:solidFill>
              </a:rPr>
            </a:br>
            <a:r>
              <a:rPr lang="en-US" dirty="0">
                <a:solidFill>
                  <a:srgbClr val="000B14"/>
                </a:solidFill>
              </a:rPr>
              <a:t>Determine the availability and cost of each car's rental. </a:t>
            </a:r>
            <a:br>
              <a:rPr lang="en-US" dirty="0">
                <a:solidFill>
                  <a:srgbClr val="000B14"/>
                </a:solidFill>
              </a:rPr>
            </a:br>
            <a:r>
              <a:rPr lang="en-US" dirty="0">
                <a:solidFill>
                  <a:srgbClr val="000B14"/>
                </a:solidFill>
              </a:rPr>
              <a:t>Examine a list of all reservations, along with information about their status (confirmed, canceled, pending)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a:solidFill>
                  <a:srgbClr val="213163"/>
                </a:solidFill>
              </a:rPr>
              <a:t>Project Overview</a:t>
            </a:r>
            <a:endParaRPr lang="en-US" dirty="0"/>
          </a:p>
        </p:txBody>
      </p:sp>
      <p:sp>
        <p:nvSpPr>
          <p:cNvPr id="7" name="TextBox 6"/>
          <p:cNvSpPr txBox="1"/>
          <p:nvPr/>
        </p:nvSpPr>
        <p:spPr>
          <a:xfrm>
            <a:off x="714348" y="1785932"/>
            <a:ext cx="7286676" cy="1938992"/>
          </a:xfrm>
          <a:prstGeom prst="rect">
            <a:avLst/>
          </a:prstGeom>
          <a:noFill/>
        </p:spPr>
        <p:txBody>
          <a:bodyPr wrap="square" rtlCol="0">
            <a:spAutoFit/>
          </a:bodyPr>
          <a:lstStyle/>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a:solidFill>
                  <a:srgbClr val="213163"/>
                </a:solidFill>
              </a:rPr>
              <a:t>Proposed Solution</a:t>
            </a:r>
            <a:endParaRPr lang="en-US" dirty="0"/>
          </a:p>
        </p:txBody>
      </p:sp>
      <p:sp>
        <p:nvSpPr>
          <p:cNvPr id="7" name="TextBox 6"/>
          <p:cNvSpPr txBox="1"/>
          <p:nvPr/>
        </p:nvSpPr>
        <p:spPr>
          <a:xfrm>
            <a:off x="642910" y="1500180"/>
            <a:ext cx="7929618" cy="2954655"/>
          </a:xfrm>
          <a:prstGeom prst="rect">
            <a:avLst/>
          </a:prstGeom>
          <a:noFill/>
        </p:spPr>
        <p:txBody>
          <a:bodyPr wrap="square" rtlCol="0">
            <a:spAutoFit/>
          </a:bodyPr>
          <a:lstStyle/>
          <a:p>
            <a:r>
              <a:rPr lang="en-US" sz="1400" dirty="0">
                <a:solidFill>
                  <a:srgbClr val="000B14"/>
                </a:solidFill>
              </a:rPr>
              <a:t>Project Structure: Create the "</a:t>
            </a:r>
            <a:r>
              <a:rPr lang="en-US" sz="1400" dirty="0" err="1">
                <a:solidFill>
                  <a:srgbClr val="000B14"/>
                </a:solidFill>
              </a:rPr>
              <a:t>car_rentals</a:t>
            </a:r>
            <a:r>
              <a:rPr lang="en-US" sz="1400" dirty="0">
                <a:solidFill>
                  <a:srgbClr val="000B14"/>
                </a:solidFill>
              </a:rPr>
              <a:t>" app and the "</a:t>
            </a:r>
            <a:r>
              <a:rPr lang="en-US" sz="1400" dirty="0" err="1">
                <a:solidFill>
                  <a:srgbClr val="000B14"/>
                </a:solidFill>
              </a:rPr>
              <a:t>CarRentalSystem</a:t>
            </a:r>
            <a:r>
              <a:rPr lang="en-US" sz="1400" dirty="0">
                <a:solidFill>
                  <a:srgbClr val="000B14"/>
                </a:solidFill>
              </a:rPr>
              <a:t>" </a:t>
            </a:r>
            <a:r>
              <a:rPr lang="en-US" sz="1400" dirty="0" err="1">
                <a:solidFill>
                  <a:srgbClr val="000B14"/>
                </a:solidFill>
              </a:rPr>
              <a:t>Django</a:t>
            </a:r>
            <a:r>
              <a:rPr lang="en-US" sz="1400" dirty="0">
                <a:solidFill>
                  <a:srgbClr val="000B14"/>
                </a:solidFill>
              </a:rPr>
              <a:t> project. </a:t>
            </a:r>
            <a:br>
              <a:rPr lang="en-US" sz="1400" dirty="0">
                <a:solidFill>
                  <a:srgbClr val="000B14"/>
                </a:solidFill>
              </a:rPr>
            </a:br>
            <a:r>
              <a:rPr lang="en-US" sz="1400" dirty="0">
                <a:solidFill>
                  <a:srgbClr val="000B14"/>
                </a:solidFill>
              </a:rPr>
              <a:t>Sort the project files into the appropriate media, static, and template files </a:t>
            </a:r>
            <a:r>
              <a:rPr lang="en-US" sz="1400" dirty="0" err="1">
                <a:solidFill>
                  <a:srgbClr val="000B14"/>
                </a:solidFill>
              </a:rPr>
              <a:t>folders.Models</a:t>
            </a:r>
            <a:r>
              <a:rPr lang="en-US" sz="1400" dirty="0">
                <a:solidFill>
                  <a:srgbClr val="000B14"/>
                </a:solidFill>
              </a:rPr>
              <a:t>: Create models of cars, customers, reservations, and managers. </a:t>
            </a:r>
            <a:br>
              <a:rPr lang="en-US" sz="1400" dirty="0">
                <a:solidFill>
                  <a:srgbClr val="000B14"/>
                </a:solidFill>
              </a:rPr>
            </a:br>
            <a:r>
              <a:rPr lang="en-US" sz="1400" dirty="0">
                <a:solidFill>
                  <a:srgbClr val="000B14"/>
                </a:solidFill>
              </a:rPr>
              <a:t>     </a:t>
            </a:r>
          </a:p>
          <a:p>
            <a:r>
              <a:rPr lang="en-US" sz="1400" dirty="0">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p>
          <a:p>
            <a:r>
              <a:rPr lang="en-US" sz="1400" b="1" dirty="0">
                <a:solidFill>
                  <a:srgbClr val="000B14"/>
                </a:solidFill>
              </a:rPr>
              <a:t>    Points of view:</a:t>
            </a:r>
          </a:p>
          <a:p>
            <a:r>
              <a:rPr lang="en-US" sz="1400" dirty="0">
                <a:solidFill>
                  <a:srgbClr val="000B14"/>
                </a:solidFill>
              </a:rPr>
              <a:t> Develop views to explore cars, </a:t>
            </a:r>
            <a:r>
              <a:rPr lang="en-US" sz="1600" dirty="0">
                <a:solidFill>
                  <a:srgbClr val="000B14"/>
                </a:solidFill>
              </a:rPr>
              <a:t>examine information on cars, schedule appointments, and view rental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42844"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500034" y="857238"/>
            <a:ext cx="2500330" cy="369332"/>
          </a:xfrm>
          <a:prstGeom prst="rect">
            <a:avLst/>
          </a:prstGeom>
          <a:noFill/>
        </p:spPr>
        <p:txBody>
          <a:bodyPr wrap="square" rtlCol="0">
            <a:spAutoFit/>
          </a:bodyPr>
          <a:lstStyle/>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8" name="TextBox 7"/>
          <p:cNvSpPr txBox="1"/>
          <p:nvPr/>
        </p:nvSpPr>
        <p:spPr>
          <a:xfrm>
            <a:off x="285720" y="1643056"/>
            <a:ext cx="8215370" cy="2862322"/>
          </a:xfrm>
          <a:prstGeom prst="rect">
            <a:avLst/>
          </a:prstGeom>
          <a:noFill/>
        </p:spPr>
        <p:txBody>
          <a:bodyPr wrap="square" rtlCol="0">
            <a:spAutoFit/>
          </a:bodyPr>
          <a:lstStyle/>
          <a:p>
            <a:pPr marL="342900" indent="-342900"/>
            <a:r>
              <a:rPr lang="en-US" sz="2000" dirty="0">
                <a:solidFill>
                  <a:srgbClr val="000B14"/>
                </a:solidFill>
              </a:rPr>
              <a:t>         1. </a:t>
            </a:r>
            <a:r>
              <a:rPr lang="en-US" sz="2000" b="1" dirty="0">
                <a:solidFill>
                  <a:srgbClr val="000B14"/>
                </a:solidFill>
              </a:rPr>
              <a:t>Authentication &amp; Authorization</a:t>
            </a:r>
            <a:r>
              <a:rPr lang="en-US" sz="2000" dirty="0">
                <a:solidFill>
                  <a:srgbClr val="000B14"/>
                </a:solidFill>
              </a:rPr>
              <a:t>: Guarantee safe login for administrators and customers; limit access according to roles.</a:t>
            </a:r>
            <a:br>
              <a:rPr lang="en-US" sz="2000" dirty="0">
                <a:solidFill>
                  <a:srgbClr val="000B14"/>
                </a:solidFill>
              </a:rPr>
            </a:br>
            <a:r>
              <a:rPr lang="en-US" sz="2000" dirty="0">
                <a:solidFill>
                  <a:srgbClr val="000B14"/>
                </a:solidFill>
              </a:rPr>
              <a:t>2</a:t>
            </a:r>
            <a:r>
              <a:rPr lang="en-US" sz="2000" b="1" dirty="0">
                <a:solidFill>
                  <a:srgbClr val="000B14"/>
                </a:solidFill>
              </a:rPr>
              <a:t>. Car Management</a:t>
            </a:r>
            <a:r>
              <a:rPr lang="en-US" sz="2000" dirty="0">
                <a:solidFill>
                  <a:srgbClr val="000B14"/>
                </a:solidFill>
              </a:rPr>
              <a:t>: Easily update inventory, track availability, and keep thorough records of your cars. </a:t>
            </a:r>
            <a:br>
              <a:rPr lang="en-US" sz="2000" dirty="0">
                <a:solidFill>
                  <a:srgbClr val="000B14"/>
                </a:solidFill>
              </a:rPr>
            </a:br>
            <a:r>
              <a:rPr lang="en-US" sz="2000" dirty="0">
                <a:solidFill>
                  <a:srgbClr val="000B14"/>
                </a:solidFill>
              </a:rPr>
              <a:t>3</a:t>
            </a:r>
            <a:r>
              <a:rPr lang="en-US" sz="2000" b="1" dirty="0">
                <a:solidFill>
                  <a:srgbClr val="000B14"/>
                </a:solidFill>
              </a:rPr>
              <a:t>. Reservation System: </a:t>
            </a:r>
            <a:r>
              <a:rPr lang="en-US" sz="2000" dirty="0">
                <a:solidFill>
                  <a:srgbClr val="000B14"/>
                </a:solidFill>
              </a:rPr>
              <a:t>Make booking simple for clients and give administrators the resources they need to handle reservations effectively. </a:t>
            </a:r>
            <a:br>
              <a:rPr lang="en-US" sz="2000" dirty="0">
                <a:solidFill>
                  <a:srgbClr val="000B14"/>
                </a:solidFill>
              </a:rPr>
            </a:br>
            <a:r>
              <a:rPr lang="en-US" sz="2000" dirty="0">
                <a:solidFill>
                  <a:srgbClr val="000B14"/>
                </a:solidFill>
              </a:rPr>
              <a:t>4</a:t>
            </a:r>
            <a:r>
              <a:rPr lang="en-US" sz="2000" b="1" dirty="0">
                <a:solidFill>
                  <a:srgbClr val="000B14"/>
                </a:solidFill>
              </a:rPr>
              <a:t>. User Interface</a:t>
            </a:r>
            <a:r>
              <a:rPr lang="en-US" sz="2000" dirty="0">
                <a:solidFill>
                  <a:srgbClr val="000B14"/>
                </a:solidFill>
              </a:rPr>
              <a:t>: Create user-friendly interfaces that make booking, browsing, and administrative chores easy. </a:t>
            </a:r>
            <a:br>
              <a:rPr lang="en-US" sz="2000" dirty="0">
                <a:solidFill>
                  <a:srgbClr val="000B14"/>
                </a:solidFill>
              </a:rPr>
            </a:br>
            <a:endParaRPr lang="en-US" sz="2000" dirty="0">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85720" y="642924"/>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642910" y="1357304"/>
            <a:ext cx="8072494" cy="2554545"/>
          </a:xfrm>
          <a:prstGeom prst="rect">
            <a:avLst/>
          </a:prstGeom>
          <a:noFill/>
        </p:spPr>
        <p:txBody>
          <a:bodyPr wrap="square" rtlCol="0">
            <a:spAutoFit/>
          </a:bodyPr>
          <a:lstStyle/>
          <a:p>
            <a:r>
              <a:rPr lang="en-US" sz="2000" dirty="0">
                <a:solidFill>
                  <a:srgbClr val="000B14"/>
                </a:solidFill>
              </a:rPr>
              <a:t>5</a:t>
            </a:r>
            <a:r>
              <a:rPr lang="en-US" sz="2000" b="1" dirty="0">
                <a:solidFill>
                  <a:srgbClr val="000B14"/>
                </a:solidFill>
              </a:rPr>
              <a:t>. Admin Dashboard</a:t>
            </a:r>
            <a:r>
              <a:rPr lang="en-US" sz="2000" dirty="0">
                <a:solidFill>
                  <a:srgbClr val="000B14"/>
                </a:solidFill>
              </a:rPr>
              <a:t>: A central location where administrators may manage users, reservations, and automobile inventory. </a:t>
            </a:r>
            <a:br>
              <a:rPr lang="en-US" sz="2000" dirty="0">
                <a:solidFill>
                  <a:srgbClr val="000B14"/>
                </a:solidFill>
              </a:rPr>
            </a:br>
            <a:r>
              <a:rPr lang="en-US" sz="2000" dirty="0">
                <a:solidFill>
                  <a:srgbClr val="000B14"/>
                </a:solidFill>
              </a:rPr>
              <a:t>6</a:t>
            </a:r>
            <a:r>
              <a:rPr lang="en-US" sz="2000" b="1" dirty="0">
                <a:solidFill>
                  <a:srgbClr val="000B14"/>
                </a:solidFill>
              </a:rPr>
              <a:t>. Forms &amp; Validation</a:t>
            </a:r>
            <a:r>
              <a:rPr lang="en-US" sz="2000" dirty="0">
                <a:solidFill>
                  <a:srgbClr val="000B14"/>
                </a:solidFill>
              </a:rPr>
              <a:t>: Verify user input to ensure accuracy and preserve data integrity. </a:t>
            </a:r>
            <a:br>
              <a:rPr lang="en-US" sz="2000" dirty="0">
                <a:solidFill>
                  <a:srgbClr val="000B14"/>
                </a:solidFill>
              </a:rPr>
            </a:br>
            <a:r>
              <a:rPr lang="en-US" sz="2000" dirty="0">
                <a:solidFill>
                  <a:srgbClr val="000B14"/>
                </a:solidFill>
              </a:rPr>
              <a:t>7</a:t>
            </a:r>
            <a:r>
              <a:rPr lang="en-US" sz="2000" b="1" dirty="0">
                <a:solidFill>
                  <a:srgbClr val="000B14"/>
                </a:solidFill>
              </a:rPr>
              <a:t>. Security Measures</a:t>
            </a:r>
            <a:r>
              <a:rPr lang="en-US" sz="2000" dirty="0">
                <a:solidFill>
                  <a:srgbClr val="000B14"/>
                </a:solidFill>
              </a:rPr>
              <a:t>: Guard against online dangers, encrypt confidential information, and guarantee safe correspondence. </a:t>
            </a:r>
            <a:br>
              <a:rPr lang="en-US" sz="2000" dirty="0">
                <a:solidFill>
                  <a:srgbClr val="000B14"/>
                </a:solidFill>
              </a:rPr>
            </a:br>
            <a:r>
              <a:rPr lang="en-US" sz="2000" dirty="0">
                <a:solidFill>
                  <a:srgbClr val="000B14"/>
                </a:solidFill>
              </a:rPr>
              <a:t>8</a:t>
            </a:r>
            <a:r>
              <a:rPr lang="en-US" sz="2000" b="1" dirty="0">
                <a:solidFill>
                  <a:srgbClr val="000B14"/>
                </a:solidFill>
              </a:rPr>
              <a:t>. Quality Control &amp; Testing</a:t>
            </a:r>
            <a:r>
              <a:rPr lang="en-US" sz="2000" dirty="0">
                <a:solidFill>
                  <a:srgbClr val="000B14"/>
                </a:solidFill>
              </a:rPr>
              <a:t>: Perform exhaustive testing to find and fix problems prior to launch.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9" name="TextBox 8"/>
          <p:cNvSpPr txBox="1"/>
          <p:nvPr/>
        </p:nvSpPr>
        <p:spPr>
          <a:xfrm>
            <a:off x="571472" y="1071552"/>
            <a:ext cx="2571768" cy="369332"/>
          </a:xfrm>
          <a:prstGeom prst="rect">
            <a:avLst/>
          </a:prstGeom>
          <a:noFill/>
        </p:spPr>
        <p:txBody>
          <a:bodyPr wrap="square" rtlCol="0">
            <a:spAutoFit/>
          </a:bodyPr>
          <a:lstStyle/>
          <a:p>
            <a:r>
              <a:rPr lang="en-IN" b="1" dirty="0">
                <a:solidFill>
                  <a:srgbClr val="213163"/>
                </a:solidFill>
              </a:rPr>
              <a:t>Modelling &amp; Results</a:t>
            </a:r>
            <a:endParaRPr lang="en-US" b="1" dirty="0">
              <a:solidFill>
                <a:schemeClr val="bg1">
                  <a:lumMod val="50000"/>
                </a:schemeClr>
              </a:solidFill>
            </a:endParaRPr>
          </a:p>
        </p:txBody>
      </p:sp>
      <p:sp>
        <p:nvSpPr>
          <p:cNvPr id="11" name="TextBox 10"/>
          <p:cNvSpPr txBox="1"/>
          <p:nvPr/>
        </p:nvSpPr>
        <p:spPr>
          <a:xfrm>
            <a:off x="357158" y="1428742"/>
            <a:ext cx="8358246" cy="3077766"/>
          </a:xfrm>
          <a:prstGeom prst="rect">
            <a:avLst/>
          </a:prstGeom>
          <a:noFill/>
        </p:spPr>
        <p:txBody>
          <a:bodyPr wrap="square" rtlCol="0">
            <a:spAutoFit/>
          </a:bodyPr>
          <a:lstStyle/>
          <a:p>
            <a:r>
              <a:rPr lang="en-US" sz="1600" dirty="0">
                <a:solidFill>
                  <a:srgbClr val="000B14"/>
                </a:solidFill>
              </a:rPr>
              <a:t>    </a:t>
            </a:r>
            <a:r>
              <a:rPr lang="en-US" sz="1600" dirty="0"/>
              <a:t> </a:t>
            </a:r>
            <a:r>
              <a:rPr lang="en-US" sz="1600" dirty="0">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p>
          <a:p>
            <a:endParaRPr lang="en-US" sz="1600" dirty="0">
              <a:solidFill>
                <a:srgbClr val="000B14"/>
              </a:solidFill>
            </a:endParaRPr>
          </a:p>
          <a:p>
            <a:r>
              <a:rPr lang="en-US" sz="1600" dirty="0">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221</TotalTime>
  <Words>1125</Words>
  <Application>Microsoft Office PowerPoint</Application>
  <PresentationFormat>On-screen Show (16:9)</PresentationFormat>
  <Paragraphs>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Poppins</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26</cp:revision>
  <dcterms:created xsi:type="dcterms:W3CDTF">2024-04-12T04:07:59Z</dcterms:created>
  <dcterms:modified xsi:type="dcterms:W3CDTF">2024-04-12T08:57:05Z</dcterms:modified>
</cp:coreProperties>
</file>