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2" r:id="rId4"/>
    <p:sldId id="263" r:id="rId5"/>
    <p:sldId id="259" r:id="rId6"/>
    <p:sldId id="260" r:id="rId7"/>
    <p:sldId id="261" r:id="rId8"/>
    <p:sldId id="267" r:id="rId9"/>
    <p:sldId id="264" r:id="rId10"/>
    <p:sldId id="268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91CF6-3EFE-47DD-935B-289C09BCBD2B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85ECA-CF63-4367-9E8D-3F41EA99D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7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185ECA-CF63-4367-9E8D-3F41EA99D6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4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B353-EDBD-BEA7-081F-B6BC6F23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743C66-92D5-4313-B640-597F2ABEC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6BC5D-CF33-F36F-8498-1A2AEE36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CCA2-B6C5-4A31-A4AD-946093C06A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76141-351D-AB3B-56BF-D6923CD7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E2DB1-46D7-413D-CE5E-9B7FC558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109C-C2B7-43B6-A008-4D8A9072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47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0A68-CAD9-0676-D631-E2A2ABBE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041B4-4C2B-8F6E-B9EA-29F8618AA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66A76-312D-F2B8-12BC-FACFE8E9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CCA2-B6C5-4A31-A4AD-946093C06A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F652D-9020-4D3E-31B2-49643935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4FC83-E32D-5988-2A0A-E86DCA7F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109C-C2B7-43B6-A008-4D8A9072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0E5166-34E2-C689-4DE8-F137203969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A75F1-9120-C49E-E95F-AC8D3F17C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1D963-17CB-AC3F-1E3E-8BF03EAD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CCA2-B6C5-4A31-A4AD-946093C06A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77B85-B523-A974-E097-812EB03D2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FD1AE-D16C-CFBE-9F4B-A30FE072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109C-C2B7-43B6-A008-4D8A9072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3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1501-2179-A061-0CE8-19B05128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F4F2F-2B6C-5D67-B9E2-C708CD9FB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8EA96-BEBB-B8CE-8261-9F0D52F88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CCA2-B6C5-4A31-A4AD-946093C06A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0ED65-2BAE-46A7-97C0-2A9C46EB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C7040-B484-0BF4-0D89-E7A8D52D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109C-C2B7-43B6-A008-4D8A9072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5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2858-0155-2B85-56BD-7C99DAF9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8014C-C461-D259-45EF-704FD30A0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E62D0-C012-322A-7BAF-4CE8C40F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CCA2-B6C5-4A31-A4AD-946093C06A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6BBE-BE95-2FED-37E9-6ABD0017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AB82A-8627-CA9C-BAE4-B82FE1EE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109C-C2B7-43B6-A008-4D8A9072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1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8D67-CD40-1930-76E3-BA052019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87B9F-9DD4-F4E1-0777-3FF4A82DF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F6F95-0DBD-E76B-6D5C-4FF70CC0A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9EA47-F195-F1A5-ECEC-53AD4FCB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CCA2-B6C5-4A31-A4AD-946093C06A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B8765-86E2-83E9-A581-49A28674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C7091-CA80-C919-2A8B-92F0B860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109C-C2B7-43B6-A008-4D8A9072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4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9315-95B4-11E0-CF63-73E8B48E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6AACD-24C3-9390-150B-E994FA447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70B41-9C5B-69B6-65F7-E89848D9B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EC1B3-D349-1BE5-41B0-78F40801B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CF3AB-76E9-D922-5445-B6843EE38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B55FF-0D5D-38B4-6466-26FD6D20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CCA2-B6C5-4A31-A4AD-946093C06A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F619E-4E6E-A48E-426E-51CDF31D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F4C41-12BC-5284-4043-4940C2DF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109C-C2B7-43B6-A008-4D8A9072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5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F18B-ADBA-4569-1C94-F366645D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95065-5E83-D43A-8D75-0DEB84FD9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CCA2-B6C5-4A31-A4AD-946093C06A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A8959-3C00-BA6C-2F24-9F9D910A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E99EB-1807-4420-8F12-925E6A4E9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109C-C2B7-43B6-A008-4D8A9072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8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C05BD-212E-5BA3-79AF-89601C08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CCA2-B6C5-4A31-A4AD-946093C06A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FEE39-627D-BE8F-E83F-C48DBD7EA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59E6B-0A9B-8169-A6A7-C0E03417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109C-C2B7-43B6-A008-4D8A9072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17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F0C4-DA76-A198-ECA0-ACB9271B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3168B-7626-0ECA-EA92-56B52C4EF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2AD71-26C9-F42A-ACC1-857B892FC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70C07-443C-5E34-4DA5-9EE2878E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CCA2-B6C5-4A31-A4AD-946093C06A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B3E7D-F8CF-5033-E61F-3C56D107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03C73-52B2-A738-D414-DC8EBAD0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109C-C2B7-43B6-A008-4D8A9072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6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6BB4-E598-2E0F-60D6-DBE8FA7D8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12767-AE96-2C49-D883-FB340A265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3D2C2-24D4-2B02-1D50-E55173688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6498B-39A6-0D78-9454-DB66357A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8CCA2-B6C5-4A31-A4AD-946093C06A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61C0E-78CB-8110-9507-92B23684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C4DA5-3C99-FB4A-1FA6-094BD17E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3109C-C2B7-43B6-A008-4D8A9072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CA8D5-723C-6BB1-DFC4-56227673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B6DD7-758F-6500-28C8-D02AC68A1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5B75D-F61B-86B6-0F97-7988D70B0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CCA2-B6C5-4A31-A4AD-946093C06A0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293FB-E0E5-F0CD-9845-E8F0B07D27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6DAC5-C82C-D35B-592C-771494A00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3109C-C2B7-43B6-A008-4D8A90724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6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CA0209-7AAF-31B7-8185-4E4066697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081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D034DE-735B-4E6F-4F74-838F16237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62"/>
          <a:stretch>
            <a:fillRect/>
          </a:stretch>
        </p:blipFill>
        <p:spPr>
          <a:xfrm>
            <a:off x="0" y="5081665"/>
            <a:ext cx="12192000" cy="18154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0B96B2-89D2-5533-56E7-1BA8F99A5819}"/>
              </a:ext>
            </a:extLst>
          </p:cNvPr>
          <p:cNvSpPr txBox="1"/>
          <p:nvPr/>
        </p:nvSpPr>
        <p:spPr>
          <a:xfrm>
            <a:off x="3279098" y="3577864"/>
            <a:ext cx="6198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Project 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13BA4-B34B-B1BC-67DF-69AA4156C4D5}"/>
              </a:ext>
            </a:extLst>
          </p:cNvPr>
          <p:cNvSpPr txBox="1"/>
          <p:nvPr/>
        </p:nvSpPr>
        <p:spPr>
          <a:xfrm>
            <a:off x="3279098" y="4006599"/>
            <a:ext cx="6198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dirty="0"/>
              <a:t>Merchandise Sales Analysis using Power BI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0511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DB5339-417C-5AA3-D3A0-947FE674E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" t="21188" r="26721" b="14518"/>
          <a:stretch>
            <a:fillRect/>
          </a:stretch>
        </p:blipFill>
        <p:spPr>
          <a:xfrm>
            <a:off x="1816308" y="1225446"/>
            <a:ext cx="8559384" cy="4407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5CA79F-B622-0329-2CB2-D013EB0F1C90}"/>
              </a:ext>
            </a:extLst>
          </p:cNvPr>
          <p:cNvSpPr txBox="1"/>
          <p:nvPr/>
        </p:nvSpPr>
        <p:spPr>
          <a:xfrm>
            <a:off x="1816308" y="542357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Arial Black" panose="020B0A04020102020204" pitchFamily="34" charset="0"/>
              </a:rPr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2768599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A2357B-E7E5-638E-64C9-FDAED1800770}"/>
              </a:ext>
            </a:extLst>
          </p:cNvPr>
          <p:cNvSpPr txBox="1"/>
          <p:nvPr/>
        </p:nvSpPr>
        <p:spPr>
          <a:xfrm>
            <a:off x="1742607" y="1091891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latin typeface="Arial Black" panose="020B0A04020102020204" pitchFamily="34" charset="0"/>
              </a:rPr>
              <a:t>Conclusion &amp;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518F9-75DA-8B77-1E86-7822FB822A87}"/>
              </a:ext>
            </a:extLst>
          </p:cNvPr>
          <p:cNvSpPr txBox="1"/>
          <p:nvPr/>
        </p:nvSpPr>
        <p:spPr>
          <a:xfrm>
            <a:off x="1742607" y="1817798"/>
            <a:ext cx="9365104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Arial Black" panose="020B0A04020102020204" pitchFamily="34" charset="0"/>
              </a:rPr>
              <a:t>Major Findings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Sales &amp; Profit Growth:</a:t>
            </a:r>
            <a:r>
              <a:rPr lang="en-US" dirty="0"/>
              <a:t> Overall upward trend, with seasonal peaks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Top Category:</a:t>
            </a:r>
            <a:r>
              <a:rPr lang="en-US" dirty="0"/>
              <a:t> </a:t>
            </a:r>
            <a:r>
              <a:rPr lang="en-US" i="1" dirty="0"/>
              <a:t>Technology</a:t>
            </a:r>
            <a:r>
              <a:rPr lang="en-US" dirty="0"/>
              <a:t> contributes the highest revenue &amp; profit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Customer Segments:</a:t>
            </a:r>
            <a:r>
              <a:rPr lang="en-US" dirty="0"/>
              <a:t> </a:t>
            </a:r>
            <a:r>
              <a:rPr lang="en-US" i="1" dirty="0"/>
              <a:t>Corporate</a:t>
            </a:r>
            <a:r>
              <a:rPr lang="en-US" dirty="0"/>
              <a:t> customers drive profitability, while </a:t>
            </a:r>
            <a:r>
              <a:rPr lang="en-US" i="1" dirty="0"/>
              <a:t>Consumers</a:t>
            </a:r>
            <a:r>
              <a:rPr lang="en-US" dirty="0"/>
              <a:t> generate volume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Regional Trends:</a:t>
            </a:r>
            <a:r>
              <a:rPr lang="en-US" dirty="0"/>
              <a:t> </a:t>
            </a:r>
            <a:r>
              <a:rPr lang="en-US" i="1" dirty="0"/>
              <a:t>West &amp; East</a:t>
            </a:r>
            <a:r>
              <a:rPr lang="en-US" dirty="0"/>
              <a:t> regions outperform others; </a:t>
            </a:r>
            <a:r>
              <a:rPr lang="en-US" i="1" dirty="0"/>
              <a:t>Central</a:t>
            </a:r>
            <a:r>
              <a:rPr lang="en-US" dirty="0"/>
              <a:t> needs improvement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AE6C46-BBCC-2D35-E364-8F9C1ADEB7C8}"/>
              </a:ext>
            </a:extLst>
          </p:cNvPr>
          <p:cNvSpPr txBox="1"/>
          <p:nvPr/>
        </p:nvSpPr>
        <p:spPr>
          <a:xfrm>
            <a:off x="1742607" y="3590145"/>
            <a:ext cx="839074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Arial Black" panose="020B0A04020102020204" pitchFamily="34" charset="0"/>
              </a:rPr>
              <a:t>Recommendations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Focus on Technology Category</a:t>
            </a:r>
            <a:r>
              <a:rPr lang="en-US" dirty="0"/>
              <a:t> → Expand product range to maximize growth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Improve Furniture Margins</a:t>
            </a:r>
            <a:r>
              <a:rPr lang="en-US" dirty="0"/>
              <a:t> → Revisit pricing &amp; discount strategy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Target Underperforming Regions</a:t>
            </a:r>
            <a:r>
              <a:rPr lang="en-US" dirty="0"/>
              <a:t> → Marketing campaigns for Central region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Strengthen Customer Retention</a:t>
            </a:r>
            <a:r>
              <a:rPr lang="en-US" dirty="0"/>
              <a:t> → Loyalty programs for top customers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Leverage Power BI Dashboards</a:t>
            </a:r>
            <a:r>
              <a:rPr lang="en-US" dirty="0"/>
              <a:t> → Regular monitoring for real-time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37471269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1581B2-54A1-DB43-FC9B-20E9BA75F872}"/>
              </a:ext>
            </a:extLst>
          </p:cNvPr>
          <p:cNvSpPr txBox="1"/>
          <p:nvPr/>
        </p:nvSpPr>
        <p:spPr>
          <a:xfrm>
            <a:off x="1696387" y="962081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Future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CC4DBD-8883-CE31-FF16-E93683AA0F6C}"/>
              </a:ext>
            </a:extLst>
          </p:cNvPr>
          <p:cNvSpPr txBox="1"/>
          <p:nvPr/>
        </p:nvSpPr>
        <p:spPr>
          <a:xfrm>
            <a:off x="1696387" y="1463936"/>
            <a:ext cx="8799226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Arial Black" panose="020B0A04020102020204" pitchFamily="34" charset="0"/>
              </a:rPr>
              <a:t>Enhancements for the Dashboard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 Black" panose="020B0A04020102020204" pitchFamily="34" charset="0"/>
              </a:rPr>
              <a:t>AI &amp; Predictive Analytics</a:t>
            </a:r>
            <a:endParaRPr lang="en-US" sz="2000" dirty="0">
              <a:latin typeface="Arial Black" panose="020B0A040201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Forecast future sales and profit trends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Use machine learning models for demand prediction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 Black" panose="020B0A04020102020204" pitchFamily="34" charset="0"/>
              </a:rPr>
              <a:t>Automation</a:t>
            </a:r>
            <a:endParaRPr lang="en-US" sz="2000" dirty="0">
              <a:latin typeface="Arial Black" panose="020B0A040201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Schedule automatic data refreshes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Set up real-time alerts for KPI thresholds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 Black" panose="020B0A04020102020204" pitchFamily="34" charset="0"/>
              </a:rPr>
              <a:t>Advanced Visualization</a:t>
            </a:r>
            <a:endParaRPr lang="en-US" sz="2000" dirty="0">
              <a:latin typeface="Arial Black" panose="020B0A040201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Add drill-through reports for deeper insights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Use custom visuals for better storytelling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 Black" panose="020B0A04020102020204" pitchFamily="34" charset="0"/>
              </a:rPr>
              <a:t>Integration</a:t>
            </a:r>
            <a:endParaRPr lang="en-US" sz="2000" dirty="0">
              <a:latin typeface="Arial Black" panose="020B0A040201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Connect with CRM &amp; ERP systems for holistic analysis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Embed dashboards in business apps (Teams, SharePoint, etc.)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 Black" panose="020B0A04020102020204" pitchFamily="34" charset="0"/>
              </a:rPr>
              <a:t>Scalability</a:t>
            </a:r>
            <a:endParaRPr lang="en-US" sz="2000" dirty="0">
              <a:latin typeface="Arial Black" panose="020B0A040201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Expand to cover additional business areas (HR, Finance, Supply Chain)</a:t>
            </a:r>
          </a:p>
        </p:txBody>
      </p:sp>
    </p:spTree>
    <p:extLst>
      <p:ext uri="{BB962C8B-B14F-4D97-AF65-F5344CB8AC3E}">
        <p14:creationId xmlns:p14="http://schemas.microsoft.com/office/powerpoint/2010/main" val="2532525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D9C708-FF90-3FD7-D81F-D739D9558CDB}"/>
              </a:ext>
            </a:extLst>
          </p:cNvPr>
          <p:cNvSpPr txBox="1"/>
          <p:nvPr/>
        </p:nvSpPr>
        <p:spPr>
          <a:xfrm>
            <a:off x="1379095" y="1034002"/>
            <a:ext cx="2308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3E5ED-5163-4D47-996E-7BEAEC9CB9F9}"/>
              </a:ext>
            </a:extLst>
          </p:cNvPr>
          <p:cNvSpPr txBox="1"/>
          <p:nvPr/>
        </p:nvSpPr>
        <p:spPr>
          <a:xfrm>
            <a:off x="1379095" y="1865040"/>
            <a:ext cx="641579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Arial Black" panose="020B0A04020102020204" pitchFamily="34" charset="0"/>
              </a:rPr>
              <a:t>Project Objective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analyze business performance using interactive dashboards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Provide decision-makers with real-time insights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Identify sales, profit, and customer trends for better strategy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EB1565-0BFE-155D-0DF2-F1C50DE1CB8B}"/>
              </a:ext>
            </a:extLst>
          </p:cNvPr>
          <p:cNvSpPr txBox="1"/>
          <p:nvPr/>
        </p:nvSpPr>
        <p:spPr>
          <a:xfrm>
            <a:off x="1379095" y="3927184"/>
            <a:ext cx="625089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Arial Black" panose="020B0A04020102020204" pitchFamily="34" charset="0"/>
              </a:rPr>
              <a:t>Why Power BI?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User-friendly</a:t>
            </a:r>
            <a:r>
              <a:rPr lang="en-US" dirty="0"/>
              <a:t> drag-and-drop dashboard creation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Integration</a:t>
            </a:r>
            <a:r>
              <a:rPr lang="en-US" dirty="0"/>
              <a:t> with multiple data sources (Excel, SQL, APIs, etc.)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Interactive visualizations</a:t>
            </a:r>
            <a:r>
              <a:rPr lang="en-US" dirty="0"/>
              <a:t> for better storytelling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Real-time updates</a:t>
            </a:r>
            <a:r>
              <a:rPr lang="en-US" dirty="0"/>
              <a:t> for business intelligence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Cost-effective</a:t>
            </a:r>
            <a:r>
              <a:rPr lang="en-US" dirty="0"/>
              <a:t> compared to other BI tools</a:t>
            </a:r>
          </a:p>
        </p:txBody>
      </p:sp>
    </p:spTree>
    <p:extLst>
      <p:ext uri="{BB962C8B-B14F-4D97-AF65-F5344CB8AC3E}">
        <p14:creationId xmlns:p14="http://schemas.microsoft.com/office/powerpoint/2010/main" val="230306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648B23-D29B-8BEA-F1E4-56292C4D6C66}"/>
              </a:ext>
            </a:extLst>
          </p:cNvPr>
          <p:cNvSpPr txBox="1"/>
          <p:nvPr/>
        </p:nvSpPr>
        <p:spPr>
          <a:xfrm>
            <a:off x="1217951" y="767209"/>
            <a:ext cx="6876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latin typeface="Arial Black" panose="020B0A04020102020204" pitchFamily="34" charset="0"/>
              </a:rPr>
              <a:t>Problem Statement / Business Question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95C24C-8BA0-A191-EA44-0863E67AA6BB}"/>
              </a:ext>
            </a:extLst>
          </p:cNvPr>
          <p:cNvSpPr txBox="1"/>
          <p:nvPr/>
        </p:nvSpPr>
        <p:spPr>
          <a:xfrm>
            <a:off x="1217951" y="1674674"/>
            <a:ext cx="60935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Arial Black" panose="020B0A04020102020204" pitchFamily="34" charset="0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Businesses generate large amounts of data but struggle to: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Track </a:t>
            </a:r>
            <a:r>
              <a:rPr lang="en-US" b="1" dirty="0"/>
              <a:t>sales and profit trends</a:t>
            </a:r>
            <a:r>
              <a:rPr lang="en-US" dirty="0"/>
              <a:t> effectively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Identify </a:t>
            </a:r>
            <a:r>
              <a:rPr lang="en-US" b="1" dirty="0"/>
              <a:t>top-performing products, categories, or regions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Understand </a:t>
            </a:r>
            <a:r>
              <a:rPr lang="en-US" b="1" dirty="0"/>
              <a:t>customer behavior</a:t>
            </a:r>
            <a:r>
              <a:rPr lang="en-US" dirty="0"/>
              <a:t> for decision-making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Convert raw data into </a:t>
            </a:r>
            <a:r>
              <a:rPr lang="en-US" b="1" dirty="0"/>
              <a:t>clear and actionable insights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017CE-BCCF-9327-22A4-382CDCEE8E33}"/>
              </a:ext>
            </a:extLst>
          </p:cNvPr>
          <p:cNvSpPr txBox="1"/>
          <p:nvPr/>
        </p:nvSpPr>
        <p:spPr>
          <a:xfrm>
            <a:off x="1217951" y="3732312"/>
            <a:ext cx="60935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Arial Black" panose="020B0A04020102020204" pitchFamily="34" charset="0"/>
              </a:rPr>
              <a:t>Business Questions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What are the </a:t>
            </a:r>
            <a:r>
              <a:rPr lang="en-US" b="1" dirty="0"/>
              <a:t>overall sales and profit trends</a:t>
            </a:r>
            <a:r>
              <a:rPr lang="en-US" dirty="0"/>
              <a:t> over time?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Which </a:t>
            </a:r>
            <a:r>
              <a:rPr lang="en-US" b="1" dirty="0"/>
              <a:t>products or categories</a:t>
            </a:r>
            <a:r>
              <a:rPr lang="en-US" dirty="0"/>
              <a:t> contribute the most revenue?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Who are the </a:t>
            </a:r>
            <a:r>
              <a:rPr lang="en-US" b="1" dirty="0"/>
              <a:t>top customers</a:t>
            </a:r>
            <a:r>
              <a:rPr lang="en-US" dirty="0"/>
              <a:t> driving business growth?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Which </a:t>
            </a:r>
            <a:r>
              <a:rPr lang="en-US" b="1" dirty="0"/>
              <a:t>regions/markets</a:t>
            </a:r>
            <a:r>
              <a:rPr lang="en-US" dirty="0"/>
              <a:t> perform best?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How can insights from data improve </a:t>
            </a:r>
            <a:r>
              <a:rPr lang="en-US" b="1" dirty="0"/>
              <a:t>future strategies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42725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517526-EAAD-F91E-111A-B8331DF32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75EFDE-0454-CBC5-BBA2-2FCBC183E08B}"/>
              </a:ext>
            </a:extLst>
          </p:cNvPr>
          <p:cNvSpPr txBox="1"/>
          <p:nvPr/>
        </p:nvSpPr>
        <p:spPr>
          <a:xfrm>
            <a:off x="1397833" y="782199"/>
            <a:ext cx="4698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latin typeface="Arial Black" panose="020B0A04020102020204" pitchFamily="34" charset="0"/>
              </a:rPr>
              <a:t>Data Source &amp; Preparation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24D46-D7B9-3160-A89F-D7815FDF0E3D}"/>
              </a:ext>
            </a:extLst>
          </p:cNvPr>
          <p:cNvSpPr txBox="1"/>
          <p:nvPr/>
        </p:nvSpPr>
        <p:spPr>
          <a:xfrm>
            <a:off x="1397833" y="1607935"/>
            <a:ext cx="7742418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Arial Black" panose="020B0A04020102020204" pitchFamily="34" charset="0"/>
              </a:rPr>
              <a:t>Dataset Details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Type: </a:t>
            </a:r>
            <a:r>
              <a:rPr lang="en-US" i="1" dirty="0"/>
              <a:t>Sales / Finance dataset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Key Fields: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Order Date, Ship Date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Product Category, Sub-Category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Customer Segment, Region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Sales, Quantity, Discount, Profit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Sources: </a:t>
            </a:r>
            <a:r>
              <a:rPr lang="en-US" i="1" dirty="0"/>
              <a:t>Excel / CSV / SQL Database</a:t>
            </a:r>
            <a:r>
              <a:rPr lang="en-US" dirty="0"/>
              <a:t> (replace with your actual source)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460561-340C-9FD0-B8AB-1D3E8B0CBB73}"/>
              </a:ext>
            </a:extLst>
          </p:cNvPr>
          <p:cNvSpPr txBox="1"/>
          <p:nvPr/>
        </p:nvSpPr>
        <p:spPr>
          <a:xfrm>
            <a:off x="1397833" y="4219013"/>
            <a:ext cx="824084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Arial Black" panose="020B0A04020102020204" pitchFamily="34" charset="0"/>
              </a:rPr>
              <a:t>Data Cleaning &amp; Transformation Steps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Removed duplicates</a:t>
            </a:r>
            <a:r>
              <a:rPr lang="en-US" dirty="0"/>
              <a:t> and invalid entries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Handled missing values</a:t>
            </a:r>
            <a:r>
              <a:rPr lang="en-US" dirty="0"/>
              <a:t> (null sales, blank categories)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Standardized formats</a:t>
            </a:r>
            <a:r>
              <a:rPr lang="en-US" dirty="0"/>
              <a:t> (dates, currency, text fields)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Created calculated fields</a:t>
            </a:r>
            <a:r>
              <a:rPr lang="en-US" dirty="0"/>
              <a:t> (Total Sales = Quantity × Price)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Data modeling</a:t>
            </a:r>
            <a:r>
              <a:rPr lang="en-US" dirty="0"/>
              <a:t> – relationships between tables (Sales ↔ Customers ↔ Products)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Loaded into Power BI</a:t>
            </a:r>
            <a:r>
              <a:rPr lang="en-US" dirty="0"/>
              <a:t> for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566455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92FA6D-DA7D-2BA5-D095-92A2EDB5850E}"/>
              </a:ext>
            </a:extLst>
          </p:cNvPr>
          <p:cNvSpPr txBox="1"/>
          <p:nvPr/>
        </p:nvSpPr>
        <p:spPr>
          <a:xfrm>
            <a:off x="1607695" y="1231904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latin typeface="Arial Black" panose="020B0A04020102020204" pitchFamily="34" charset="0"/>
              </a:rPr>
              <a:t>Dashboard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DED64-4970-0186-664D-70F68509126B}"/>
              </a:ext>
            </a:extLst>
          </p:cNvPr>
          <p:cNvSpPr txBox="1"/>
          <p:nvPr/>
        </p:nvSpPr>
        <p:spPr>
          <a:xfrm>
            <a:off x="1607695" y="2297483"/>
            <a:ext cx="720652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Arial Black" panose="020B0A04020102020204" pitchFamily="34" charset="0"/>
              </a:rPr>
              <a:t>Main Dashboard Features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Interactive </a:t>
            </a:r>
            <a:r>
              <a:rPr lang="en-US" b="1" dirty="0"/>
              <a:t>visuals</a:t>
            </a:r>
            <a:r>
              <a:rPr lang="en-US" dirty="0"/>
              <a:t> for sales, profit, and customer insights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KPIs</a:t>
            </a:r>
            <a:r>
              <a:rPr lang="en-US" dirty="0"/>
              <a:t> displayed at the top (Total Sales, Profit, Quantity, etc.)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Filters &amp; slicers</a:t>
            </a:r>
            <a:r>
              <a:rPr lang="en-US" dirty="0"/>
              <a:t> for Year, Region, Category, Segment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Dynamic charts: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Sales Trend (Line Chart)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Profit by Category (Bar Chart)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Sales by Region (Map / Donut Chart)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Top Customers (Table / Bar Chart)</a:t>
            </a:r>
          </a:p>
        </p:txBody>
      </p:sp>
    </p:spTree>
    <p:extLst>
      <p:ext uri="{BB962C8B-B14F-4D97-AF65-F5344CB8AC3E}">
        <p14:creationId xmlns:p14="http://schemas.microsoft.com/office/powerpoint/2010/main" val="3685195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519511-2A91-DD46-E819-66D31D5A9646}"/>
              </a:ext>
            </a:extLst>
          </p:cNvPr>
          <p:cNvSpPr txBox="1"/>
          <p:nvPr/>
        </p:nvSpPr>
        <p:spPr>
          <a:xfrm>
            <a:off x="1532744" y="1456757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latin typeface="Arial Black" panose="020B0A04020102020204" pitchFamily="34" charset="0"/>
              </a:rPr>
              <a:t>Key Performance Indicators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43D36-59E0-7A2F-82B5-7D948196D563}"/>
              </a:ext>
            </a:extLst>
          </p:cNvPr>
          <p:cNvSpPr txBox="1"/>
          <p:nvPr/>
        </p:nvSpPr>
        <p:spPr>
          <a:xfrm>
            <a:off x="1532744" y="2368208"/>
            <a:ext cx="760750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Arial Black" panose="020B0A04020102020204" pitchFamily="34" charset="0"/>
              </a:rPr>
              <a:t>Highlighted KPIs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Total Sales</a:t>
            </a:r>
            <a:r>
              <a:rPr lang="en-US" dirty="0"/>
              <a:t> – Overall revenue generated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Total Profit</a:t>
            </a:r>
            <a:r>
              <a:rPr lang="en-US" dirty="0"/>
              <a:t> – Net earnings after discounts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Quantity Sold</a:t>
            </a:r>
            <a:r>
              <a:rPr lang="en-US" dirty="0"/>
              <a:t> – Total units sold across categories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Average Discount %</a:t>
            </a:r>
            <a:r>
              <a:rPr lang="en-US" dirty="0"/>
              <a:t> – Impact of discounts on sales &amp; profit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Top Region / Category</a:t>
            </a:r>
            <a:r>
              <a:rPr lang="en-US" dirty="0"/>
              <a:t> – Best performing segment</a:t>
            </a:r>
          </a:p>
        </p:txBody>
      </p:sp>
    </p:spTree>
    <p:extLst>
      <p:ext uri="{BB962C8B-B14F-4D97-AF65-F5344CB8AC3E}">
        <p14:creationId xmlns:p14="http://schemas.microsoft.com/office/powerpoint/2010/main" val="1212164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235DDB-E10C-4865-936B-F0EF730CE06E}"/>
              </a:ext>
            </a:extLst>
          </p:cNvPr>
          <p:cNvSpPr txBox="1"/>
          <p:nvPr/>
        </p:nvSpPr>
        <p:spPr>
          <a:xfrm>
            <a:off x="1427813" y="1261886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latin typeface="Arial Black" panose="020B0A04020102020204" pitchFamily="34" charset="0"/>
              </a:rPr>
              <a:t>Sales/Profit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5D0BA-0F15-0668-BE34-D7E0E0079592}"/>
              </a:ext>
            </a:extLst>
          </p:cNvPr>
          <p:cNvSpPr txBox="1"/>
          <p:nvPr/>
        </p:nvSpPr>
        <p:spPr>
          <a:xfrm>
            <a:off x="1427813" y="2197894"/>
            <a:ext cx="60935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Arial Black" panose="020B0A04020102020204" pitchFamily="34" charset="0"/>
              </a:rPr>
              <a:t>Yearly / Monthly Trends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Sales Growth:</a:t>
            </a:r>
            <a:r>
              <a:rPr lang="en-US" dirty="0"/>
              <a:t> Steady increase year-over-year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Profit Trends:</a:t>
            </a:r>
            <a:r>
              <a:rPr lang="en-US" dirty="0"/>
              <a:t> Seasonal fluctuations observed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Monthly View:</a:t>
            </a:r>
            <a:r>
              <a:rPr lang="en-US" dirty="0"/>
              <a:t> Peaks during holiday/festival seasons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CE093E-51E7-814A-F1EE-D2F66188E972}"/>
              </a:ext>
            </a:extLst>
          </p:cNvPr>
          <p:cNvSpPr txBox="1"/>
          <p:nvPr/>
        </p:nvSpPr>
        <p:spPr>
          <a:xfrm>
            <a:off x="1427813" y="4017125"/>
            <a:ext cx="690671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Arial Black" panose="020B0A04020102020204" pitchFamily="34" charset="0"/>
              </a:rPr>
              <a:t>Top Performing Categories / Segments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Technology</a:t>
            </a:r>
            <a:r>
              <a:rPr lang="en-US" dirty="0"/>
              <a:t> – Highest revenue contribution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Furniture</a:t>
            </a:r>
            <a:r>
              <a:rPr lang="en-US" dirty="0"/>
              <a:t> – Moderate sales but lower profit margins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Office Supplies</a:t>
            </a:r>
            <a:r>
              <a:rPr lang="en-US" dirty="0"/>
              <a:t> – Stable sales with consistent growth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Customer Segments:</a:t>
            </a:r>
            <a:r>
              <a:rPr lang="en-US" dirty="0"/>
              <a:t> Corporate segment contributes the most profit</a:t>
            </a:r>
          </a:p>
        </p:txBody>
      </p:sp>
    </p:spTree>
    <p:extLst>
      <p:ext uri="{BB962C8B-B14F-4D97-AF65-F5344CB8AC3E}">
        <p14:creationId xmlns:p14="http://schemas.microsoft.com/office/powerpoint/2010/main" val="2795785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0EEE7C-1B0C-EAC8-C441-B360B702C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3" t="20970" r="26598" b="14736"/>
          <a:stretch>
            <a:fillRect/>
          </a:stretch>
        </p:blipFill>
        <p:spPr>
          <a:xfrm>
            <a:off x="2082384" y="1333875"/>
            <a:ext cx="8574374" cy="4407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55A41A-D808-5909-0994-1D7B44751E75}"/>
              </a:ext>
            </a:extLst>
          </p:cNvPr>
          <p:cNvSpPr txBox="1"/>
          <p:nvPr/>
        </p:nvSpPr>
        <p:spPr>
          <a:xfrm>
            <a:off x="2082384" y="747685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7030A0"/>
                </a:solidFill>
                <a:latin typeface="Arial Black" panose="020B0A04020102020204" pitchFamily="34" charset="0"/>
              </a:rPr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1161966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D3C984-32AF-B7D5-4BC9-58AB8D30A111}"/>
              </a:ext>
            </a:extLst>
          </p:cNvPr>
          <p:cNvSpPr txBox="1"/>
          <p:nvPr/>
        </p:nvSpPr>
        <p:spPr>
          <a:xfrm>
            <a:off x="1607694" y="1274801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>
                <a:latin typeface="Arial Black" panose="020B0A04020102020204" pitchFamily="34" charset="0"/>
              </a:rPr>
              <a:t>Customer &amp; Category Insights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68C3F-E2D4-0C59-6A42-CCD1C9D696C4}"/>
              </a:ext>
            </a:extLst>
          </p:cNvPr>
          <p:cNvSpPr txBox="1"/>
          <p:nvPr/>
        </p:nvSpPr>
        <p:spPr>
          <a:xfrm>
            <a:off x="1607694" y="2000629"/>
            <a:ext cx="6472003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Arial Black" panose="020B0A04020102020204" pitchFamily="34" charset="0"/>
              </a:rPr>
              <a:t>Customer Demographics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Top Customers</a:t>
            </a:r>
            <a:r>
              <a:rPr lang="en-US" dirty="0"/>
              <a:t> contribute a significant share of total revenue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Corporate segment</a:t>
            </a:r>
            <a:r>
              <a:rPr lang="en-US" dirty="0"/>
              <a:t> = highest profit contributor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Consumer segment</a:t>
            </a:r>
            <a:r>
              <a:rPr lang="en-US" dirty="0"/>
              <a:t> = largest volume of orders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E77C08-4D62-6747-EB5F-3E44F1CAA6CE}"/>
              </a:ext>
            </a:extLst>
          </p:cNvPr>
          <p:cNvSpPr txBox="1"/>
          <p:nvPr/>
        </p:nvSpPr>
        <p:spPr>
          <a:xfrm>
            <a:off x="1607694" y="3495898"/>
            <a:ext cx="60935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Arial Black" panose="020B0A04020102020204" pitchFamily="34" charset="0"/>
              </a:rPr>
              <a:t>Category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Technology</a:t>
            </a:r>
            <a:r>
              <a:rPr lang="en-US" dirty="0"/>
              <a:t> – Highest sales &amp; profit growth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Furniture</a:t>
            </a:r>
            <a:r>
              <a:rPr lang="en-US" dirty="0"/>
              <a:t> – Lower margins despite good sales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Office Supplies</a:t>
            </a:r>
            <a:r>
              <a:rPr lang="en-US" dirty="0"/>
              <a:t> – Consistent performer, stable demand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4D7E3-1184-B3B0-58B8-C23E0361867F}"/>
              </a:ext>
            </a:extLst>
          </p:cNvPr>
          <p:cNvSpPr txBox="1"/>
          <p:nvPr/>
        </p:nvSpPr>
        <p:spPr>
          <a:xfrm>
            <a:off x="1607694" y="4967646"/>
            <a:ext cx="60935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Arial Black" panose="020B0A04020102020204" pitchFamily="34" charset="0"/>
              </a:rPr>
              <a:t>Regional Trends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West &amp; East regions</a:t>
            </a:r>
            <a:r>
              <a:rPr lang="en-US" dirty="0"/>
              <a:t> = strongest in sales performance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South region</a:t>
            </a:r>
            <a:r>
              <a:rPr lang="en-US" dirty="0"/>
              <a:t> = steady but lower contribution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Central region</a:t>
            </a:r>
            <a:r>
              <a:rPr lang="en-US" dirty="0"/>
              <a:t> = underperforming, needs focus</a:t>
            </a:r>
          </a:p>
        </p:txBody>
      </p:sp>
    </p:spTree>
    <p:extLst>
      <p:ext uri="{BB962C8B-B14F-4D97-AF65-F5344CB8AC3E}">
        <p14:creationId xmlns:p14="http://schemas.microsoft.com/office/powerpoint/2010/main" val="41649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728</Words>
  <Application>Microsoft Office PowerPoint</Application>
  <PresentationFormat>Widescreen</PresentationFormat>
  <Paragraphs>113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Loganathan M</dc:creator>
  <cp:lastModifiedBy>Loganathan M</cp:lastModifiedBy>
  <cp:revision>1</cp:revision>
  <dcterms:created xsi:type="dcterms:W3CDTF">2025-08-30T03:20:48Z</dcterms:created>
  <dcterms:modified xsi:type="dcterms:W3CDTF">2025-08-30T04:05:44Z</dcterms:modified>
</cp:coreProperties>
</file>