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73"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917A8B-AA34-4D13-A302-7448225321F8}" v="18" dt="2024-12-04T04:52:06.676"/>
  </p1510:revLst>
</p1510:revInfo>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04-12-2024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extLst>
      <p:ext uri="{BB962C8B-B14F-4D97-AF65-F5344CB8AC3E}">
        <p14:creationId xmlns:p14="http://schemas.microsoft.com/office/powerpoint/2010/main"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0F839B-19BB-44CC-B1BD-D3E4109C12E1}" type="slidenum">
              <a:rPr lang="en-IN" smtClean="0"/>
              <a:t>6</a:t>
            </a:fld>
            <a:endParaRPr lang="en-IN" dirty="0"/>
          </a:p>
        </p:txBody>
      </p:sp>
    </p:spTree>
    <p:extLst>
      <p:ext uri="{BB962C8B-B14F-4D97-AF65-F5344CB8AC3E}">
        <p14:creationId xmlns:p14="http://schemas.microsoft.com/office/powerpoint/2010/main" val="3088989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04-12-2024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04-12-2024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04-12-2024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04-12-2024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04-12-2024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04-12-2024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04-12-2024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extLst>
      <p:ext uri="{BB962C8B-B14F-4D97-AF65-F5344CB8AC3E}">
        <p14:creationId xmlns:p14="http://schemas.microsoft.com/office/powerpoint/2010/main"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04-12-2024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extLst>
      <p:ext uri="{BB962C8B-B14F-4D97-AF65-F5344CB8AC3E}">
        <p14:creationId xmlns:p14="http://schemas.microsoft.com/office/powerpoint/2010/main"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14</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05.12.2024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normAutofit lnSpcReduction="10000"/>
          </a:bodyPr>
          <a:lstStyle/>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Course enquiry module</a:t>
            </a:r>
          </a:p>
          <a:p>
            <a:pPr>
              <a:buClr>
                <a:srgbClr val="FF0000"/>
              </a:buClr>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Admission process  module</a:t>
            </a:r>
          </a:p>
          <a:p>
            <a:pPr>
              <a:buClr>
                <a:srgbClr val="FF0000"/>
              </a:buClr>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Fees structure  module</a:t>
            </a:r>
          </a:p>
          <a:p>
            <a:pPr>
              <a:buClr>
                <a:srgbClr val="FF0000"/>
              </a:buClr>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Faculty and department module</a:t>
            </a:r>
          </a:p>
          <a:p>
            <a:pPr>
              <a:buClr>
                <a:srgbClr val="FF0000"/>
              </a:buClr>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Location and infrastructure module</a:t>
            </a:r>
          </a:p>
        </p:txBody>
      </p:sp>
      <p:sp>
        <p:nvSpPr>
          <p:cNvPr id="5" name="Slide Number Placeholder 4">
            <a:extLst>
              <a:ext uri="{FF2B5EF4-FFF2-40B4-BE49-F238E27FC236}">
                <a16:creationId xmlns:a16="http://schemas.microsoft.com/office/drawing/2014/main"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extLst>
      <p:ext uri="{BB962C8B-B14F-4D97-AF65-F5344CB8AC3E}">
        <p14:creationId xmlns:p14="http://schemas.microsoft.com/office/powerpoint/2010/main" val="19587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Clr>
                <a:srgbClr val="FF0000"/>
              </a:buClr>
              <a:buNone/>
            </a:pPr>
            <a:r>
              <a:rPr lang="en-US" b="1" dirty="0">
                <a:latin typeface="Times New Roman" panose="02020603050405020304" pitchFamily="18" charset="0"/>
                <a:cs typeface="Times New Roman" panose="02020603050405020304" pitchFamily="18" charset="0"/>
              </a:rPr>
              <a:t>Course enquiry module</a:t>
            </a:r>
          </a:p>
          <a:p>
            <a:pPr marL="0" indent="0" algn="just">
              <a:buClr>
                <a:srgbClr val="FF0000"/>
              </a:buClr>
              <a:buNone/>
            </a:pPr>
            <a:r>
              <a:rPr lang="en-US" b="1" dirty="0">
                <a:latin typeface="Times New Roman" panose="02020603050405020304" pitchFamily="18" charset="0"/>
                <a:cs typeface="Times New Roman" panose="02020603050405020304" pitchFamily="18" charset="0"/>
              </a:rPr>
              <a:t>Purpose:-</a:t>
            </a:r>
          </a:p>
          <a:p>
            <a:pPr marL="0" indent="0" algn="just">
              <a:buClr>
                <a:srgbClr val="FF0000"/>
              </a:buClr>
              <a:buNone/>
            </a:pPr>
            <a:r>
              <a:rPr lang="en-US" dirty="0">
                <a:latin typeface="Times New Roman" panose="02020603050405020304" pitchFamily="18" charset="0"/>
                <a:cs typeface="Times New Roman" panose="02020603050405020304" pitchFamily="18" charset="0"/>
              </a:rPr>
              <a:t> Provide information on courses offered by the college- </a:t>
            </a:r>
          </a:p>
          <a:p>
            <a:pPr marL="0" indent="0" algn="just">
              <a:buClr>
                <a:srgbClr val="FF0000"/>
              </a:buClr>
              <a:buNone/>
            </a:pPr>
            <a:r>
              <a:rPr lang="en-US" dirty="0">
                <a:latin typeface="Times New Roman" panose="02020603050405020304" pitchFamily="18" charset="0"/>
                <a:cs typeface="Times New Roman" panose="02020603050405020304" pitchFamily="18" charset="0"/>
              </a:rPr>
              <a:t>Help users find the right course based on their interests and qualifications</a:t>
            </a:r>
          </a:p>
          <a:p>
            <a:pPr marL="0" indent="0" algn="just">
              <a:buClr>
                <a:srgbClr val="FF0000"/>
              </a:buClr>
              <a:buNone/>
            </a:pPr>
            <a:r>
              <a:rPr lang="en-US" dirty="0">
                <a:latin typeface="Times New Roman" panose="02020603050405020304" pitchFamily="18" charset="0"/>
                <a:cs typeface="Times New Roman" panose="02020603050405020304" pitchFamily="18" charset="0"/>
              </a:rPr>
              <a:t> Answer frequent questions about courses</a:t>
            </a:r>
          </a:p>
          <a:p>
            <a:pPr marL="0" indent="0" algn="just">
              <a:buClr>
                <a:srgbClr val="FF0000"/>
              </a:buClr>
              <a:buNone/>
            </a:pPr>
            <a:r>
              <a:rPr lang="en-US" b="1" dirty="0">
                <a:latin typeface="Times New Roman" panose="02020603050405020304" pitchFamily="18" charset="0"/>
                <a:cs typeface="Times New Roman" panose="02020603050405020304" pitchFamily="18" charset="0"/>
              </a:rPr>
              <a:t>Benefits:</a:t>
            </a:r>
          </a:p>
          <a:p>
            <a:pPr marL="0" indent="0" algn="just">
              <a:buClr>
                <a:srgbClr val="FF0000"/>
              </a:buClr>
              <a:buNone/>
            </a:pPr>
            <a:r>
              <a:rPr lang="en-US" dirty="0">
                <a:latin typeface="Times New Roman" panose="02020603050405020304" pitchFamily="18" charset="0"/>
                <a:cs typeface="Times New Roman" panose="02020603050405020304" pitchFamily="18" charset="0"/>
              </a:rPr>
              <a:t>Informed Decision-Making: Students can make informed decisions about their course choices.</a:t>
            </a:r>
          </a:p>
        </p:txBody>
      </p:sp>
      <p:sp>
        <p:nvSpPr>
          <p:cNvPr id="5" name="Slide Number Placeholder 4">
            <a:extLst>
              <a:ext uri="{FF2B5EF4-FFF2-40B4-BE49-F238E27FC236}">
                <a16:creationId xmlns:a16="http://schemas.microsoft.com/office/drawing/2014/main"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a:solidFill>
                <a:schemeClr val="tx1"/>
              </a:solidFill>
            </a:endParaRPr>
          </a:p>
        </p:txBody>
      </p:sp>
    </p:spTree>
    <p:extLst>
      <p:ext uri="{BB962C8B-B14F-4D97-AF65-F5344CB8AC3E}">
        <p14:creationId xmlns:p14="http://schemas.microsoft.com/office/powerpoint/2010/main" val="2785781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Admission process  module</a:t>
            </a:r>
          </a:p>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Purpose:-</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Provide information on courses offered by the college-</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Help users find the right course based on their interests and qualifications- </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Answer frequent questions about courses</a:t>
            </a:r>
          </a:p>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Benefits: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Improved Efficiency: Automates the admission process, reducing manual errors and saving time for both users and administrators.</a:t>
            </a:r>
          </a:p>
        </p:txBody>
      </p:sp>
      <p:sp>
        <p:nvSpPr>
          <p:cNvPr id="5" name="Slide Number Placeholder 4">
            <a:extLst>
              <a:ext uri="{FF2B5EF4-FFF2-40B4-BE49-F238E27FC236}">
                <a16:creationId xmlns:a16="http://schemas.microsoft.com/office/drawing/2014/main"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extLst>
      <p:ext uri="{BB962C8B-B14F-4D97-AF65-F5344CB8AC3E}">
        <p14:creationId xmlns:p14="http://schemas.microsoft.com/office/powerpoint/2010/main" val="27801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943E6-05D1-A13E-8F7B-9F4C77FB10EE}"/>
              </a:ext>
            </a:extLst>
          </p:cNvPr>
          <p:cNvSpPr>
            <a:spLocks noGrp="1"/>
          </p:cNvSpPr>
          <p:nvPr>
            <p:ph idx="1"/>
          </p:nvPr>
        </p:nvSpPr>
        <p:spPr/>
        <p:txBody>
          <a:bodyPr/>
          <a:lstStyle/>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Fees structure module</a:t>
            </a:r>
          </a:p>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Purpose:</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Provide transparent and up-to-date information on course fees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Help users understand the financial aspects of their education</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Enable informed decision-making about course selection</a:t>
            </a:r>
          </a:p>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Benefits: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Improved User Experience: Enhances the overall user experience by providing a comprehensive fee structure module</a:t>
            </a:r>
          </a:p>
        </p:txBody>
      </p:sp>
      <p:sp>
        <p:nvSpPr>
          <p:cNvPr id="5" name="Slide Number Placeholder 4">
            <a:extLst>
              <a:ext uri="{FF2B5EF4-FFF2-40B4-BE49-F238E27FC236}">
                <a16:creationId xmlns:a16="http://schemas.microsoft.com/office/drawing/2014/main"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extLst>
      <p:ext uri="{BB962C8B-B14F-4D97-AF65-F5344CB8AC3E}">
        <p14:creationId xmlns:p14="http://schemas.microsoft.com/office/powerpoint/2010/main" val="2521962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MODULE-4</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59FCB8-D3B7-9E06-FB2B-B78B0EE52522}"/>
              </a:ext>
            </a:extLst>
          </p:cNvPr>
          <p:cNvSpPr>
            <a:spLocks noGrp="1"/>
          </p:cNvSpPr>
          <p:nvPr>
            <p:ph idx="1"/>
          </p:nvPr>
        </p:nvSpPr>
        <p:spPr/>
        <p:txBody>
          <a:bodyPr/>
          <a:lstStyle/>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Faculty and department module</a:t>
            </a:r>
          </a:p>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Purpose:</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Showcase the institution's academic expertise and resources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Help users understand the faculty's teaching and research focus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Enable informed decision-making about course selection</a:t>
            </a:r>
          </a:p>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Benefits: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Informed Decision-Making: Empowers users to make informed decisions about course selection based on faculty expertise.</a:t>
            </a:r>
          </a:p>
        </p:txBody>
      </p:sp>
      <p:sp>
        <p:nvSpPr>
          <p:cNvPr id="5" name="Slide Number Placeholder 4">
            <a:extLst>
              <a:ext uri="{FF2B5EF4-FFF2-40B4-BE49-F238E27FC236}">
                <a16:creationId xmlns:a16="http://schemas.microsoft.com/office/drawing/2014/main"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Tree>
    <p:extLst>
      <p:ext uri="{BB962C8B-B14F-4D97-AF65-F5344CB8AC3E}">
        <p14:creationId xmlns:p14="http://schemas.microsoft.com/office/powerpoint/2010/main" val="285598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7302D-DA4B-9D23-3059-458992115FE1}"/>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MODULE-5</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7B505-64D6-E4A3-BD37-21FFF33342AE}"/>
              </a:ext>
            </a:extLst>
          </p:cNvPr>
          <p:cNvSpPr>
            <a:spLocks noGrp="1"/>
          </p:cNvSpPr>
          <p:nvPr>
            <p:ph idx="1"/>
          </p:nvPr>
        </p:nvSpPr>
        <p:spPr/>
        <p:txBody>
          <a:bodyPr/>
          <a:lstStyle/>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 and infrastructure module</a:t>
            </a:r>
          </a:p>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Purpose:</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Provide information about the institution's location and accessibility </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Showcase the institution's infrastructure and facilities </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Help users understand the learning environment</a:t>
            </a:r>
          </a:p>
          <a:p>
            <a:pPr marL="0" indent="0">
              <a:buClr>
                <a:srgbClr val="FF0000"/>
              </a:buClr>
              <a:buNone/>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Benefits:</a:t>
            </a:r>
          </a:p>
          <a:p>
            <a:pPr marL="0" indent="0">
              <a:buClr>
                <a:srgbClr val="FF0000"/>
              </a:buClr>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Informed Decision-Making: Empowers users to make informed decisions about the institution based on location and infrastructure.</a:t>
            </a:r>
          </a:p>
        </p:txBody>
      </p:sp>
      <p:sp>
        <p:nvSpPr>
          <p:cNvPr id="5" name="Slide Number Placeholder 4">
            <a:extLst>
              <a:ext uri="{FF2B5EF4-FFF2-40B4-BE49-F238E27FC236}">
                <a16:creationId xmlns:a16="http://schemas.microsoft.com/office/drawing/2014/main"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spTree>
    <p:extLst>
      <p:ext uri="{BB962C8B-B14F-4D97-AF65-F5344CB8AC3E}">
        <p14:creationId xmlns:p14="http://schemas.microsoft.com/office/powerpoint/2010/main" val="206589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t>16</a:t>
            </a:fld>
            <a:endParaRPr lang="en-IN" b="1" dirty="0">
              <a:solidFill>
                <a:schemeClr val="tx1"/>
              </a:solidFill>
            </a:endParaRPr>
          </a:p>
        </p:txBody>
      </p:sp>
      <p:pic>
        <p:nvPicPr>
          <p:cNvPr id="4" name="Picture 3">
            <a:extLst>
              <a:ext uri="{FF2B5EF4-FFF2-40B4-BE49-F238E27FC236}">
                <a16:creationId xmlns:a16="http://schemas.microsoft.com/office/drawing/2014/main" id="{CCEE6897-C464-6792-5587-A7DA2A64E82C}"/>
              </a:ext>
            </a:extLst>
          </p:cNvPr>
          <p:cNvPicPr>
            <a:picLocks noChangeAspect="1"/>
          </p:cNvPicPr>
          <p:nvPr/>
        </p:nvPicPr>
        <p:blipFill>
          <a:blip r:embed="rId2"/>
          <a:stretch>
            <a:fillRect/>
          </a:stretch>
        </p:blipFill>
        <p:spPr>
          <a:xfrm>
            <a:off x="543242" y="775335"/>
            <a:ext cx="5172075" cy="5591175"/>
          </a:xfrm>
          <a:prstGeom prst="rect">
            <a:avLst/>
          </a:prstGeom>
        </p:spPr>
      </p:pic>
      <p:pic>
        <p:nvPicPr>
          <p:cNvPr id="9" name="Picture 8">
            <a:extLst>
              <a:ext uri="{FF2B5EF4-FFF2-40B4-BE49-F238E27FC236}">
                <a16:creationId xmlns:a16="http://schemas.microsoft.com/office/drawing/2014/main" id="{DC14A849-B7C2-6B48-CD09-C983028F8254}"/>
              </a:ext>
            </a:extLst>
          </p:cNvPr>
          <p:cNvPicPr>
            <a:picLocks noChangeAspect="1"/>
          </p:cNvPicPr>
          <p:nvPr/>
        </p:nvPicPr>
        <p:blipFill>
          <a:blip r:embed="rId3"/>
          <a:stretch>
            <a:fillRect/>
          </a:stretch>
        </p:blipFill>
        <p:spPr>
          <a:xfrm>
            <a:off x="6215697" y="765175"/>
            <a:ext cx="5267325" cy="5505450"/>
          </a:xfrm>
          <a:prstGeom prst="rect">
            <a:avLst/>
          </a:prstGeom>
        </p:spPr>
      </p:pic>
    </p:spTree>
    <p:extLst>
      <p:ext uri="{BB962C8B-B14F-4D97-AF65-F5344CB8AC3E}">
        <p14:creationId xmlns:p14="http://schemas.microsoft.com/office/powerpoint/2010/main" val="4214116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t>17</a:t>
            </a:fld>
            <a:endParaRPr lang="en-IN" b="1" dirty="0">
              <a:solidFill>
                <a:schemeClr val="tx1"/>
              </a:solidFill>
            </a:endParaRPr>
          </a:p>
        </p:txBody>
      </p:sp>
      <p:sp>
        <p:nvSpPr>
          <p:cNvPr id="8" name="TextBox 7">
            <a:extLst>
              <a:ext uri="{FF2B5EF4-FFF2-40B4-BE49-F238E27FC236}">
                <a16:creationId xmlns:a16="http://schemas.microsoft.com/office/drawing/2014/main" id="{D64632FE-F3AB-1C81-E906-522F5B21842A}"/>
              </a:ext>
            </a:extLst>
          </p:cNvPr>
          <p:cNvSpPr txBox="1"/>
          <p:nvPr/>
        </p:nvSpPr>
        <p:spPr>
          <a:xfrm>
            <a:off x="1361440" y="1150522"/>
            <a:ext cx="10190480" cy="4093428"/>
          </a:xfrm>
          <a:prstGeom prst="rect">
            <a:avLst/>
          </a:prstGeom>
          <a:noFill/>
        </p:spPr>
        <p:txBody>
          <a:bodyPr wrap="square">
            <a:spAutoFit/>
          </a:bodyPr>
          <a:lstStyle/>
          <a:p>
            <a:r>
              <a:rPr lang="en-IN" sz="2600" dirty="0"/>
              <a:t>In this project we made a college specific chatbot system that can be custom fitted to education domain chatbot, the addition of this chatbot system in the college website will make the webpage more user interactive as it responds to the user queries very accurately as it is a domain specific chatbot system, and furthermore we had investigated our college chatbot system design stages and a few different techniques by which the precision of the chatbot system can be made much better. To make the responses given by the chatbot system more meaningful and accurate the administrator has to train the chatbot system with more information regarding to college and increase the scope of knowledge base. </a:t>
            </a:r>
          </a:p>
        </p:txBody>
      </p:sp>
    </p:spTree>
    <p:extLst>
      <p:ext uri="{BB962C8B-B14F-4D97-AF65-F5344CB8AC3E}">
        <p14:creationId xmlns:p14="http://schemas.microsoft.com/office/powerpoint/2010/main" val="2315211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18</a:t>
            </a:fld>
            <a:endParaRPr lang="en-IN" b="1" dirty="0">
              <a:solidFill>
                <a:schemeClr val="tx1"/>
              </a:solidFill>
            </a:endParaRPr>
          </a:p>
        </p:txBody>
      </p:sp>
    </p:spTree>
    <p:extLst>
      <p:ext uri="{BB962C8B-B14F-4D97-AF65-F5344CB8AC3E}">
        <p14:creationId xmlns:p14="http://schemas.microsoft.com/office/powerpoint/2010/main" val="332978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Ms.G.RAJENDRA</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KANNAMMAL           BALAJI P (811722104021)</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DHINESH KUMAR S(811722104033)</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HARIVARMA M (811722104050)</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COLLEGE ADMISSION ENQUIRY CHATBOT</a:t>
            </a:r>
          </a:p>
        </p:txBody>
      </p:sp>
    </p:spTree>
    <p:extLst>
      <p:ext uri="{BB962C8B-B14F-4D97-AF65-F5344CB8AC3E}">
        <p14:creationId xmlns:p14="http://schemas.microsoft.com/office/powerpoint/2010/main" val="344140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19"/>
            <a:ext cx="10662920" cy="4904003"/>
          </a:xfrm>
        </p:spPr>
        <p:txBody>
          <a:bodyPr>
            <a:normAutofit fontScale="92500"/>
          </a:bodyPr>
          <a:lstStyle/>
          <a:p>
            <a:pPr algn="just">
              <a:buClr>
                <a:srgbClr val="FF0000"/>
              </a:buClr>
            </a:pPr>
            <a:r>
              <a:rPr lang="en-US" dirty="0"/>
              <a:t>To develop an intelligent interactive chatbot that is capable of interacting with the user and giving information about the various enquiries made by the user about the college.</a:t>
            </a:r>
            <a:r>
              <a:rPr lang="en-IN" dirty="0"/>
              <a:t> </a:t>
            </a:r>
          </a:p>
          <a:p>
            <a:pPr algn="just">
              <a:buClr>
                <a:srgbClr val="FF0000"/>
              </a:buClr>
            </a:pPr>
            <a:r>
              <a:rPr lang="en-IN" dirty="0"/>
              <a:t> </a:t>
            </a:r>
            <a:r>
              <a:rPr lang="en-US" dirty="0"/>
              <a:t>To answering queries for the user, the chatbot should be able to make a talk with the user making the user feel as if conversing with a human.</a:t>
            </a:r>
            <a:endParaRPr lang="en-IN" dirty="0"/>
          </a:p>
          <a:p>
            <a:pPr algn="just">
              <a:buClr>
                <a:srgbClr val="FF0000"/>
              </a:buClr>
            </a:pPr>
            <a:r>
              <a:rPr lang="en-US" dirty="0"/>
              <a:t>To assign the user does not have to personally visit the college to enquire about the details and also can have a conversation about any topic if the user prefers.</a:t>
            </a:r>
            <a:r>
              <a:rPr lang="en-IN" dirty="0"/>
              <a:t> </a:t>
            </a:r>
          </a:p>
          <a:p>
            <a:pPr algn="just">
              <a:buClr>
                <a:srgbClr val="FF0000"/>
              </a:buClr>
            </a:pPr>
            <a:r>
              <a:rPr lang="en-IN" dirty="0"/>
              <a:t> </a:t>
            </a:r>
            <a:r>
              <a:rPr lang="en-US" dirty="0"/>
              <a:t>To provide input for the Chatbots which can create a user friendly chatbot with the mindset of questions typically enquired by users.</a:t>
            </a:r>
            <a:endParaRPr lang="en-IN" dirty="0"/>
          </a:p>
          <a:p>
            <a:pPr algn="just">
              <a:buClr>
                <a:srgbClr val="FF0000"/>
              </a:buClr>
            </a:pPr>
            <a:r>
              <a:rPr lang="en-IN" dirty="0"/>
              <a:t> </a:t>
            </a:r>
            <a:r>
              <a:rPr lang="en-US" dirty="0"/>
              <a:t>To recommend a python based intelligent chatbot using Natural Language Processing libraries in Python so that the chatbot can interact with the user.</a:t>
            </a:r>
            <a:endParaRPr lang="en-IN" dirty="0"/>
          </a:p>
        </p:txBody>
      </p:sp>
      <p:sp>
        <p:nvSpPr>
          <p:cNvPr id="5" name="Slide Number Placeholder 4">
            <a:extLst>
              <a:ext uri="{FF2B5EF4-FFF2-40B4-BE49-F238E27FC236}">
                <a16:creationId xmlns:a16="http://schemas.microsoft.com/office/drawing/2014/main"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extLst>
      <p:ext uri="{BB962C8B-B14F-4D97-AF65-F5344CB8AC3E}">
        <p14:creationId xmlns:p14="http://schemas.microsoft.com/office/powerpoint/2010/main"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4" name="TextBox 3">
            <a:extLst>
              <a:ext uri="{FF2B5EF4-FFF2-40B4-BE49-F238E27FC236}">
                <a16:creationId xmlns:a16="http://schemas.microsoft.com/office/drawing/2014/main" id="{D8AB55C0-2FA2-EA73-272C-680F003D0298}"/>
              </a:ext>
            </a:extLst>
          </p:cNvPr>
          <p:cNvSpPr txBox="1"/>
          <p:nvPr/>
        </p:nvSpPr>
        <p:spPr>
          <a:xfrm>
            <a:off x="1359310" y="1077945"/>
            <a:ext cx="9456174" cy="5478423"/>
          </a:xfrm>
          <a:prstGeom prst="rect">
            <a:avLst/>
          </a:prstGeom>
          <a:noFill/>
        </p:spPr>
        <p:txBody>
          <a:bodyPr wrap="square">
            <a:spAutoFit/>
          </a:bodyPr>
          <a:lstStyle/>
          <a:p>
            <a:r>
              <a:rPr lang="en-IN" dirty="0"/>
              <a:t>A College enquiry bot is very essential these days for providing information to non-college/college students about the college.</a:t>
            </a:r>
          </a:p>
          <a:p>
            <a:endParaRPr lang="en-IN" dirty="0"/>
          </a:p>
          <a:p>
            <a:r>
              <a:rPr lang="en-US" dirty="0"/>
              <a:t>Many students do not have any information regarding the college and the information that is present online is very less and hence, less people know about the working of college and students become very uncertain whether to take admissions or not.</a:t>
            </a:r>
          </a:p>
          <a:p>
            <a:endParaRPr lang="en-IN" dirty="0"/>
          </a:p>
          <a:p>
            <a:r>
              <a:rPr lang="en-US" dirty="0"/>
              <a:t>A college enquiry chatbot understands the user's message, what type of information is being enquired and then it answers the query accordingly.</a:t>
            </a:r>
          </a:p>
          <a:p>
            <a:endParaRPr lang="en-IN" sz="2600" dirty="0"/>
          </a:p>
          <a:p>
            <a:r>
              <a:rPr lang="en-US" dirty="0"/>
              <a:t>The user can ask queries and the chatbot analyses the questions, interprets the meaning using a tag and intent and provides an answer.</a:t>
            </a:r>
          </a:p>
          <a:p>
            <a:endParaRPr lang="en-US" dirty="0"/>
          </a:p>
          <a:p>
            <a:r>
              <a:rPr lang="en-US" dirty="0"/>
              <a:t>The chatbot answers the questions as if it were answered by a human because the dataset it gets trained on contains many human-to-human conversations making it easier for the chatbot to understand the way humans converse.</a:t>
            </a:r>
          </a:p>
          <a:p>
            <a:endParaRPr lang="en-US" dirty="0"/>
          </a:p>
          <a:p>
            <a:r>
              <a:rPr lang="en-US" dirty="0"/>
              <a:t>This system helps the student to be updated about the college activities and the non- students to gain information about various details about the college and its working.</a:t>
            </a:r>
            <a:endParaRPr lang="en-IN" dirty="0"/>
          </a:p>
        </p:txBody>
      </p:sp>
    </p:spTree>
    <p:extLst>
      <p:ext uri="{BB962C8B-B14F-4D97-AF65-F5344CB8AC3E}">
        <p14:creationId xmlns:p14="http://schemas.microsoft.com/office/powerpoint/2010/main"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a:extLst>
              <a:ext uri="{FF2B5EF4-FFF2-40B4-BE49-F238E27FC236}">
                <a16:creationId xmlns:a16="http://schemas.microsoft.com/office/drawing/2014/main"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91E44D4C-0BF0-DCBC-B59B-935575E417E9}"/>
              </a:ext>
            </a:extLst>
          </p:cNvPr>
          <p:cNvGraphicFramePr>
            <a:graphicFrameLocks noGrp="1"/>
          </p:cNvGraphicFramePr>
          <p:nvPr>
            <p:extLst>
              <p:ext uri="{D42A27DB-BD31-4B8C-83A1-F6EECF244321}">
                <p14:modId xmlns:p14="http://schemas.microsoft.com/office/powerpoint/2010/main" val="1213562621"/>
              </p:ext>
            </p:extLst>
          </p:nvPr>
        </p:nvGraphicFramePr>
        <p:xfrm>
          <a:off x="245806" y="719665"/>
          <a:ext cx="11779047" cy="7254240"/>
        </p:xfrm>
        <a:graphic>
          <a:graphicData uri="http://schemas.openxmlformats.org/drawingml/2006/table">
            <a:tbl>
              <a:tblPr firstRow="1" bandRow="1">
                <a:tableStyleId>{93296810-A885-4BE3-A3E7-6D5BEEA58F35}</a:tableStyleId>
              </a:tblPr>
              <a:tblGrid>
                <a:gridCol w="1986335">
                  <a:extLst>
                    <a:ext uri="{9D8B030D-6E8A-4147-A177-3AD203B41FA5}">
                      <a16:colId xmlns:a16="http://schemas.microsoft.com/office/drawing/2014/main" val="1458285663"/>
                    </a:ext>
                  </a:extLst>
                </a:gridCol>
                <a:gridCol w="1986335">
                  <a:extLst>
                    <a:ext uri="{9D8B030D-6E8A-4147-A177-3AD203B41FA5}">
                      <a16:colId xmlns:a16="http://schemas.microsoft.com/office/drawing/2014/main" val="109330403"/>
                    </a:ext>
                  </a:extLst>
                </a:gridCol>
                <a:gridCol w="1986335">
                  <a:extLst>
                    <a:ext uri="{9D8B030D-6E8A-4147-A177-3AD203B41FA5}">
                      <a16:colId xmlns:a16="http://schemas.microsoft.com/office/drawing/2014/main" val="3321216741"/>
                    </a:ext>
                  </a:extLst>
                </a:gridCol>
                <a:gridCol w="1986335">
                  <a:extLst>
                    <a:ext uri="{9D8B030D-6E8A-4147-A177-3AD203B41FA5}">
                      <a16:colId xmlns:a16="http://schemas.microsoft.com/office/drawing/2014/main" val="3921504979"/>
                    </a:ext>
                  </a:extLst>
                </a:gridCol>
                <a:gridCol w="3833707">
                  <a:extLst>
                    <a:ext uri="{9D8B030D-6E8A-4147-A177-3AD203B41FA5}">
                      <a16:colId xmlns:a16="http://schemas.microsoft.com/office/drawing/2014/main" val="1421465586"/>
                    </a:ext>
                  </a:extLst>
                </a:gridCol>
              </a:tblGrid>
              <a:tr h="830796">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583417673"/>
                  </a:ext>
                </a:extLst>
              </a:tr>
              <a:tr h="16797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panose="02020603050405020304" pitchFamily="18" charset="0"/>
                          <a:cs typeface="Times New Roman" panose="02020603050405020304" pitchFamily="18" charset="0"/>
                        </a:rPr>
                        <a:t>College Enquiry Chatbot using Conversational AI</a:t>
                      </a:r>
                      <a:endParaRPr lang="en-US" sz="1800" u="none" strike="noStrike" cap="none" dirty="0">
                        <a:solidFill>
                          <a:schemeClr val="lt2"/>
                        </a:solidFill>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panose="02020603050405020304" pitchFamily="18" charset="0"/>
                          <a:cs typeface="Times New Roman" panose="02020603050405020304" pitchFamily="18" charset="0"/>
                        </a:rPr>
                        <a:t>Dhruv Patel[may-2023 ]</a:t>
                      </a:r>
                      <a:endParaRPr lang="en-US" dirty="0"/>
                    </a:p>
                  </a:txBody>
                  <a:tcPr/>
                </a:tc>
                <a:tc>
                  <a:txBody>
                    <a:bodyPr/>
                    <a:lstStyle/>
                    <a:p>
                      <a:r>
                        <a:rPr lang="en-US" dirty="0"/>
                        <a:t>IJRASET: International Journal &amp; Research Paper Publisher</a:t>
                      </a:r>
                    </a:p>
                  </a:txBody>
                  <a:tcPr/>
                </a:tc>
                <a:tc>
                  <a:txBody>
                    <a:bodyPr/>
                    <a:lstStyle/>
                    <a:p>
                      <a:pPr algn="ctr"/>
                      <a:r>
                        <a:rPr lang="en-US" dirty="0"/>
                        <a:t>To address these issues, companies and businesses have started to adopt automated systems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panose="02020603050405020304" pitchFamily="18" charset="0"/>
                          <a:cs typeface="Times New Roman" panose="02020603050405020304" pitchFamily="18" charset="0"/>
                        </a:rPr>
                        <a:t>The chatbot was built with Azure's LUIS and achieved a 95% accuracy rate, rendering it a highly dependable and efficient tool for college students, teachers, and other stakeholders looking for information. </a:t>
                      </a:r>
                      <a:endParaRPr lang="en-US" sz="1800" u="none" strike="noStrike" cap="none" dirty="0">
                        <a:solidFill>
                          <a:schemeClr val="lt2"/>
                        </a:solidFill>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1168724830"/>
                  </a:ext>
                </a:extLst>
              </a:tr>
              <a:tr h="17687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panose="02020603050405020304" pitchFamily="18" charset="0"/>
                          <a:cs typeface="Times New Roman" panose="02020603050405020304" pitchFamily="18" charset="0"/>
                        </a:rPr>
                        <a:t>An Interactive Chatbot for College Enquiry</a:t>
                      </a:r>
                      <a:endParaRPr lang="en-US" sz="1800" u="none" strike="noStrike" cap="none" dirty="0">
                        <a:solidFill>
                          <a:schemeClr val="dk1"/>
                        </a:solidFill>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sz="1800" u="none" strike="noStrike" cap="none" dirty="0">
                          <a:latin typeface="Times New Roman" panose="02020603050405020304" pitchFamily="18" charset="0"/>
                          <a:cs typeface="Times New Roman" panose="02020603050405020304" pitchFamily="18" charset="0"/>
                        </a:rPr>
                        <a:t>Walaa Hassan[21 Jan 2023]</a:t>
                      </a:r>
                      <a:endParaRPr lang="en-US" dirty="0"/>
                    </a:p>
                  </a:txBody>
                  <a:tcPr/>
                </a:tc>
                <a:tc>
                  <a:txBody>
                    <a:bodyPr/>
                    <a:lstStyle/>
                    <a:p>
                      <a:r>
                        <a:rPr lang="en-US" dirty="0"/>
                        <a:t>SCINITO</a:t>
                      </a:r>
                    </a:p>
                  </a:txBody>
                  <a:tcPr/>
                </a:tc>
                <a:tc>
                  <a:txBody>
                    <a:bodyPr/>
                    <a:lstStyle/>
                    <a:p>
                      <a:pPr algn="ctr"/>
                      <a:r>
                        <a:rPr lang="en-US" dirty="0"/>
                        <a:t>Chatbots are computer </a:t>
                      </a:r>
                      <a:r>
                        <a:rPr lang="en-US" dirty="0" err="1"/>
                        <a:t>programmes</a:t>
                      </a:r>
                      <a:r>
                        <a:rPr lang="en-US" dirty="0"/>
                        <a:t> that replicate human-to-human interaction, typically over the Internet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panose="02020603050405020304" pitchFamily="18" charset="0"/>
                          <a:cs typeface="Times New Roman" panose="02020603050405020304" pitchFamily="18" charset="0"/>
                        </a:rPr>
                        <a:t>The chatbot searches quickly and efficiently for answers to their questions and provides them with relevant connections.</a:t>
                      </a:r>
                      <a:endParaRPr lang="en-US" sz="1800" u="none" strike="noStrike" cap="none" dirty="0">
                        <a:solidFill>
                          <a:schemeClr val="lt2"/>
                        </a:solidFill>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1660361405"/>
                  </a:ext>
                </a:extLst>
              </a:tr>
              <a:tr h="8039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smart college chatbot using ml and python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cap="none" dirty="0" err="1">
                          <a:solidFill>
                            <a:schemeClr val="dk1"/>
                          </a:solidFill>
                          <a:latin typeface="Times New Roman" panose="02020603050405020304" pitchFamily="18" charset="0"/>
                          <a:cs typeface="Times New Roman" panose="02020603050405020304" pitchFamily="18" charset="0"/>
                          <a:sym typeface="Arial"/>
                        </a:rPr>
                        <a:t>Hrushikesh</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IN" sz="1800" b="0" i="0" u="none" strike="noStrike" cap="none" dirty="0" err="1">
                          <a:solidFill>
                            <a:schemeClr val="dk1"/>
                          </a:solidFill>
                          <a:latin typeface="Times New Roman" panose="02020603050405020304" pitchFamily="18" charset="0"/>
                          <a:cs typeface="Times New Roman" panose="02020603050405020304" pitchFamily="18" charset="0"/>
                          <a:sym typeface="Arial"/>
                        </a:rPr>
                        <a:t>Koundinya</a:t>
                      </a: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 K</a:t>
                      </a:r>
                      <a:endParaRPr lang="en-US" dirty="0"/>
                    </a:p>
                  </a:txBody>
                  <a:tcPr/>
                </a:tc>
                <a:tc>
                  <a:txBody>
                    <a:bodyPr/>
                    <a:lstStyle/>
                    <a:p>
                      <a:r>
                        <a:rPr lang="en-US" dirty="0"/>
                        <a:t>International Conference on System, Computation, Automation and Networking (ICSCAN</a:t>
                      </a:r>
                    </a:p>
                  </a:txBody>
                  <a:tcPr/>
                </a:tc>
                <a:tc>
                  <a:txBody>
                    <a:bodyPr/>
                    <a:lstStyle/>
                    <a:p>
                      <a:pPr algn="ctr"/>
                      <a:r>
                        <a:rPr lang="en-US" dirty="0"/>
                        <a:t>Chatbots are now widely used in many applications, particularly in systems that give intelligent support to users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the responses given by the chatbot system more meaningful and 90% accurate</a:t>
                      </a:r>
                    </a:p>
                    <a:p>
                      <a:endParaRPr lang="en-US" dirty="0"/>
                    </a:p>
                  </a:txBody>
                  <a:tcPr/>
                </a:tc>
                <a:extLst>
                  <a:ext uri="{0D108BD9-81ED-4DB2-BD59-A6C34878D82A}">
                    <a16:rowId xmlns:a16="http://schemas.microsoft.com/office/drawing/2014/main" val="2827881711"/>
                  </a:ext>
                </a:extLst>
              </a:tr>
            </a:tbl>
          </a:graphicData>
        </a:graphic>
      </p:graphicFrame>
    </p:spTree>
    <p:extLst>
      <p:ext uri="{BB962C8B-B14F-4D97-AF65-F5344CB8AC3E}">
        <p14:creationId xmlns:p14="http://schemas.microsoft.com/office/powerpoint/2010/main"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645CF-F4D9-2B9A-2F09-523023A26D68}"/>
            </a:ext>
          </a:extLst>
        </p:cNvPr>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id="{98954C44-D036-8C7A-EE70-07DFB96DC1EF}"/>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id="{D2A60C27-C3A8-0EAC-BDE1-D043354E7682}"/>
              </a:ext>
            </a:extLst>
          </p:cNvPr>
          <p:cNvSpPr>
            <a:spLocks noGrp="1"/>
          </p:cNvSpPr>
          <p:nvPr>
            <p:ph type="sldNum" sz="quarter" idx="12"/>
          </p:nvPr>
        </p:nvSpPr>
        <p:spPr/>
        <p:txBody>
          <a:bodyPr/>
          <a:lstStyle/>
          <a:p>
            <a:fld id="{672DB9CA-C85A-4E11-ADC0-8193E41C1656}" type="slidenum">
              <a:rPr lang="en-IN" b="1" smtClean="0">
                <a:solidFill>
                  <a:schemeClr val="tx1"/>
                </a:solidFill>
              </a:rPr>
              <a:t>6</a:t>
            </a:fld>
            <a:endParaRPr lang="en-IN" b="1" dirty="0">
              <a:solidFill>
                <a:schemeClr val="tx1"/>
              </a:solidFill>
            </a:endParaRPr>
          </a:p>
        </p:txBody>
      </p:sp>
      <p:sp>
        <p:nvSpPr>
          <p:cNvPr id="10" name="Rectangle 9">
            <a:extLst>
              <a:ext uri="{FF2B5EF4-FFF2-40B4-BE49-F238E27FC236}">
                <a16:creationId xmlns:a16="http://schemas.microsoft.com/office/drawing/2014/main" id="{61907D04-B979-985F-CE0E-16FE01ED8A4C}"/>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12000802-E1DE-A7C4-8B23-7B3CB8F6FEB3}"/>
              </a:ext>
            </a:extLst>
          </p:cNvPr>
          <p:cNvGraphicFramePr>
            <a:graphicFrameLocks noGrp="1"/>
          </p:cNvGraphicFramePr>
          <p:nvPr>
            <p:extLst>
              <p:ext uri="{D42A27DB-BD31-4B8C-83A1-F6EECF244321}">
                <p14:modId xmlns:p14="http://schemas.microsoft.com/office/powerpoint/2010/main" val="1757924875"/>
              </p:ext>
            </p:extLst>
          </p:nvPr>
        </p:nvGraphicFramePr>
        <p:xfrm>
          <a:off x="245806" y="719665"/>
          <a:ext cx="11779047" cy="5690146"/>
        </p:xfrm>
        <a:graphic>
          <a:graphicData uri="http://schemas.openxmlformats.org/drawingml/2006/table">
            <a:tbl>
              <a:tblPr firstRow="1" bandRow="1">
                <a:tableStyleId>{93296810-A885-4BE3-A3E7-6D5BEEA58F35}</a:tableStyleId>
              </a:tblPr>
              <a:tblGrid>
                <a:gridCol w="1986335">
                  <a:extLst>
                    <a:ext uri="{9D8B030D-6E8A-4147-A177-3AD203B41FA5}">
                      <a16:colId xmlns:a16="http://schemas.microsoft.com/office/drawing/2014/main" val="1458285663"/>
                    </a:ext>
                  </a:extLst>
                </a:gridCol>
                <a:gridCol w="1986335">
                  <a:extLst>
                    <a:ext uri="{9D8B030D-6E8A-4147-A177-3AD203B41FA5}">
                      <a16:colId xmlns:a16="http://schemas.microsoft.com/office/drawing/2014/main" val="109330403"/>
                    </a:ext>
                  </a:extLst>
                </a:gridCol>
                <a:gridCol w="1986335">
                  <a:extLst>
                    <a:ext uri="{9D8B030D-6E8A-4147-A177-3AD203B41FA5}">
                      <a16:colId xmlns:a16="http://schemas.microsoft.com/office/drawing/2014/main" val="3321216741"/>
                    </a:ext>
                  </a:extLst>
                </a:gridCol>
                <a:gridCol w="1986335">
                  <a:extLst>
                    <a:ext uri="{9D8B030D-6E8A-4147-A177-3AD203B41FA5}">
                      <a16:colId xmlns:a16="http://schemas.microsoft.com/office/drawing/2014/main" val="3921504979"/>
                    </a:ext>
                  </a:extLst>
                </a:gridCol>
                <a:gridCol w="3833707">
                  <a:extLst>
                    <a:ext uri="{9D8B030D-6E8A-4147-A177-3AD203B41FA5}">
                      <a16:colId xmlns:a16="http://schemas.microsoft.com/office/drawing/2014/main" val="1421465586"/>
                    </a:ext>
                  </a:extLst>
                </a:gridCol>
              </a:tblGrid>
              <a:tr h="830796">
                <a:tc>
                  <a:txBody>
                    <a:bodyPr/>
                    <a:lstStyle/>
                    <a:p>
                      <a:pPr algn="ctr"/>
                      <a:r>
                        <a:rPr lang="en-US" sz="2800" dirty="0"/>
                        <a:t>TITLE OF THE PAPER</a:t>
                      </a:r>
                    </a:p>
                  </a:txBody>
                  <a:tcPr anchor="ctr"/>
                </a:tc>
                <a:tc>
                  <a:txBody>
                    <a:bodyPr/>
                    <a:lstStyle/>
                    <a:p>
                      <a:pPr algn="ctr"/>
                      <a:r>
                        <a:rPr lang="en-US" sz="2800"/>
                        <a:t>AUTHOR (S)</a:t>
                      </a:r>
                      <a:endParaRPr lang="en-US" sz="2800" dirty="0"/>
                    </a:p>
                  </a:txBody>
                  <a:tcPr anchor="ctr"/>
                </a:tc>
                <a:tc>
                  <a:txBody>
                    <a:bodyPr/>
                    <a:lstStyle/>
                    <a:p>
                      <a:pPr algn="ctr"/>
                      <a:r>
                        <a:rPr lang="en-US" sz="2800"/>
                        <a:t>PUBLISHER</a:t>
                      </a:r>
                      <a:endParaRPr lang="en-US" sz="2800" dirty="0"/>
                    </a:p>
                  </a:txBody>
                  <a:tcPr anchor="ctr"/>
                </a:tc>
                <a:tc>
                  <a:txBody>
                    <a:bodyPr/>
                    <a:lstStyle/>
                    <a:p>
                      <a:pPr algn="ctr"/>
                      <a:r>
                        <a:rPr lang="en-US" sz="2800"/>
                        <a:t>PAPER GIST</a:t>
                      </a:r>
                      <a:endParaRPr lang="en-US" sz="2800" dirty="0"/>
                    </a:p>
                  </a:txBody>
                  <a:tcPr anchor="ctr"/>
                </a:tc>
                <a:tc>
                  <a:txBody>
                    <a:bodyPr/>
                    <a:lstStyle/>
                    <a:p>
                      <a:pPr algn="ctr"/>
                      <a:r>
                        <a:rPr lang="en-US" sz="2800"/>
                        <a:t>TECHNOLOGY USED</a:t>
                      </a:r>
                      <a:endParaRPr lang="en-US" sz="2800" dirty="0"/>
                    </a:p>
                  </a:txBody>
                  <a:tcPr anchor="ctr"/>
                </a:tc>
                <a:extLst>
                  <a:ext uri="{0D108BD9-81ED-4DB2-BD59-A6C34878D82A}">
                    <a16:rowId xmlns:a16="http://schemas.microsoft.com/office/drawing/2014/main" val="583417673"/>
                  </a:ext>
                </a:extLst>
              </a:tr>
              <a:tr h="2733586">
                <a:tc>
                  <a:txBody>
                    <a:bodyPr/>
                    <a:lstStyle/>
                    <a:p>
                      <a:r>
                        <a:rPr lang="en-US"/>
                        <a:t>Chatbot Utilizing a Knowledge in Database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Bayu Setiaji and Ferry Wahyu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Wibowo</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The journal is published by ACTA Press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ctr"/>
                      <a:r>
                        <a:rPr lang="en-US"/>
                        <a:t>The journal has a impact factor, which indicates its reputation and influence in the research community.</a:t>
                      </a:r>
                      <a:endParaRPr lang="en-US" dirty="0"/>
                    </a:p>
                  </a:txBody>
                  <a:tcPr/>
                </a:tc>
                <a:tc>
                  <a:txBody>
                    <a:bodyPr/>
                    <a:lstStyle/>
                    <a:p>
                      <a:r>
                        <a:rPr lang="en-US"/>
                        <a:t>Modelling and Simulation, explores the concept of a chatbot that leverages a knowledge database to provide accurate and relevant responses.</a:t>
                      </a:r>
                      <a:endParaRPr lang="en-US" dirty="0"/>
                    </a:p>
                  </a:txBody>
                  <a:tcPr/>
                </a:tc>
                <a:extLst>
                  <a:ext uri="{0D108BD9-81ED-4DB2-BD59-A6C34878D82A}">
                    <a16:rowId xmlns:a16="http://schemas.microsoft.com/office/drawing/2014/main" val="1168724830"/>
                  </a:ext>
                </a:extLst>
              </a:tr>
              <a:tr h="1768791">
                <a:tc>
                  <a:txBody>
                    <a:bodyPr/>
                    <a:lstStyle/>
                    <a:p>
                      <a:r>
                        <a:rPr lang="en-US"/>
                        <a:t>Chatbot Based Enquiry System for College Admissions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 S. Gupta and R. K. Singh</a:t>
                      </a:r>
                      <a:endParaRPr lang="en-US" dirty="0"/>
                    </a:p>
                  </a:txBody>
                  <a:tcPr/>
                </a:tc>
                <a:tc>
                  <a:txBody>
                    <a:bodyPr/>
                    <a:lstStyle/>
                    <a:p>
                      <a:pPr algn="ctr"/>
                      <a:r>
                        <a:rPr lang="en-US" dirty="0"/>
                        <a:t>The journal is published by ACTA Press</a:t>
                      </a:r>
                    </a:p>
                  </a:txBody>
                  <a:tcPr/>
                </a:tc>
                <a:tc>
                  <a:txBody>
                    <a:bodyPr/>
                    <a:lstStyle/>
                    <a:p>
                      <a:pPr algn="ctr"/>
                      <a:r>
                        <a:rPr lang="en-US" dirty="0"/>
                        <a:t>The journal has a impact factor, which indicates its reputation and influence in the research community.</a:t>
                      </a:r>
                    </a:p>
                  </a:txBody>
                  <a:tcPr/>
                </a:tc>
                <a:tc>
                  <a:txBody>
                    <a:bodyPr/>
                    <a:lstStyle/>
                    <a:p>
                      <a:r>
                        <a:rPr lang="en-US" dirty="0"/>
                        <a:t>this research provides valuable insights into the design and development of a chatbot-based system for addressing admission-related queries.</a:t>
                      </a:r>
                    </a:p>
                  </a:txBody>
                  <a:tcPr/>
                </a:tc>
                <a:extLst>
                  <a:ext uri="{0D108BD9-81ED-4DB2-BD59-A6C34878D82A}">
                    <a16:rowId xmlns:a16="http://schemas.microsoft.com/office/drawing/2014/main" val="1660361405"/>
                  </a:ext>
                </a:extLst>
              </a:tr>
            </a:tbl>
          </a:graphicData>
        </a:graphic>
      </p:graphicFrame>
    </p:spTree>
    <p:extLst>
      <p:ext uri="{BB962C8B-B14F-4D97-AF65-F5344CB8AC3E}">
        <p14:creationId xmlns:p14="http://schemas.microsoft.com/office/powerpoint/2010/main" val="3339997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t>7</a:t>
            </a:fld>
            <a:endParaRPr lang="en-IN" b="1">
              <a:solidFill>
                <a:schemeClr val="tx1"/>
              </a:solidFill>
            </a:endParaRPr>
          </a:p>
        </p:txBody>
      </p:sp>
      <p:sp>
        <p:nvSpPr>
          <p:cNvPr id="4" name="Rectangle 3">
            <a:extLst>
              <a:ext uri="{FF2B5EF4-FFF2-40B4-BE49-F238E27FC236}">
                <a16:creationId xmlns:a16="http://schemas.microsoft.com/office/drawing/2014/main"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19B489DD-4F4F-68A0-E0FA-DC80CF0AE2A3}"/>
              </a:ext>
            </a:extLst>
          </p:cNvPr>
          <p:cNvPicPr>
            <a:picLocks noChangeAspect="1"/>
          </p:cNvPicPr>
          <p:nvPr/>
        </p:nvPicPr>
        <p:blipFill>
          <a:blip r:embed="rId2"/>
          <a:stretch>
            <a:fillRect/>
          </a:stretch>
        </p:blipFill>
        <p:spPr>
          <a:xfrm>
            <a:off x="707923" y="726340"/>
            <a:ext cx="11100619" cy="5464909"/>
          </a:xfrm>
          <a:prstGeom prst="rect">
            <a:avLst/>
          </a:prstGeom>
        </p:spPr>
      </p:pic>
    </p:spTree>
    <p:extLst>
      <p:ext uri="{BB962C8B-B14F-4D97-AF65-F5344CB8AC3E}">
        <p14:creationId xmlns:p14="http://schemas.microsoft.com/office/powerpoint/2010/main" val="68747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pic>
        <p:nvPicPr>
          <p:cNvPr id="4" name="Picture 3">
            <a:extLst>
              <a:ext uri="{FF2B5EF4-FFF2-40B4-BE49-F238E27FC236}">
                <a16:creationId xmlns:a16="http://schemas.microsoft.com/office/drawing/2014/main" id="{B09743E4-ABA8-AD71-8626-4803ACBD94E0}"/>
              </a:ext>
            </a:extLst>
          </p:cNvPr>
          <p:cNvPicPr>
            <a:picLocks noChangeAspect="1"/>
          </p:cNvPicPr>
          <p:nvPr/>
        </p:nvPicPr>
        <p:blipFill>
          <a:blip r:embed="rId2"/>
          <a:stretch>
            <a:fillRect/>
          </a:stretch>
        </p:blipFill>
        <p:spPr>
          <a:xfrm>
            <a:off x="668594" y="845575"/>
            <a:ext cx="11277600" cy="5417574"/>
          </a:xfrm>
          <a:prstGeom prst="rect">
            <a:avLst/>
          </a:prstGeom>
        </p:spPr>
      </p:pic>
    </p:spTree>
    <p:extLst>
      <p:ext uri="{BB962C8B-B14F-4D97-AF65-F5344CB8AC3E}">
        <p14:creationId xmlns:p14="http://schemas.microsoft.com/office/powerpoint/2010/main" val="318279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normAutofit fontScale="92500" lnSpcReduction="20000"/>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pc or Laptop with following specification: </a:t>
            </a: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32 bit version of Microsoft windows 7,8,10 </a:t>
            </a: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3GB RAM minimum, 1.5 GB hard disk space + at least 1GB for caches</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556770"/>
            <a:ext cx="5183188" cy="3684588"/>
          </a:xfrm>
        </p:spPr>
        <p:txBody>
          <a:bodyPr>
            <a:normAutofit fontScale="92500" lnSpcReduction="20000"/>
          </a:bodyPr>
          <a:lstStyle/>
          <a:p>
            <a:pPr>
              <a:lnSpc>
                <a:spcPct val="120000"/>
              </a:lnSpc>
              <a:buClr>
                <a:srgbClr val="FF0000"/>
              </a:buClr>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IDLE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an Integrated Development Environment (IDE) for Python that comes with the default Python distribution. It's a simple, yet powerful tool that provides features such as syntax highlighting, code completion, debugging, and testing</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nSpc>
                <a:spcPct val="120000"/>
              </a:lnSpc>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8" name="Slide Number Placeholder 7">
            <a:extLst>
              <a:ext uri="{FF2B5EF4-FFF2-40B4-BE49-F238E27FC236}">
                <a16:creationId xmlns:a16="http://schemas.microsoft.com/office/drawing/2014/main"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extLst>
      <p:ext uri="{BB962C8B-B14F-4D97-AF65-F5344CB8AC3E}">
        <p14:creationId xmlns:p14="http://schemas.microsoft.com/office/powerpoint/2010/main" val="627870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1228</Words>
  <Application>Microsoft Office PowerPoint</Application>
  <PresentationFormat>Widescreen</PresentationFormat>
  <Paragraphs>156</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Narrow</vt:lpstr>
      <vt:lpstr>Calibri</vt:lpstr>
      <vt:lpstr>Calibri Light</vt:lpstr>
      <vt:lpstr>Times New Roman</vt:lpstr>
      <vt:lpstr>Office Theme</vt:lpstr>
      <vt:lpstr>PowerPoint Presentation</vt:lpstr>
      <vt:lpstr>PowerPoint Presentation</vt:lpstr>
      <vt:lpstr>OBJECTIVE OF THE PROJECT</vt:lpstr>
      <vt:lpstr>ABSTRACT</vt:lpstr>
      <vt:lpstr>PowerPoint Presentation</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SUMMARY OF MODULE-4</vt:lpstr>
      <vt:lpstr>SUMMARY OF MODULE-5</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HARI PRASATH S</dc:creator>
  <cp:lastModifiedBy>HARI PRASATH S</cp:lastModifiedBy>
  <cp:revision>3</cp:revision>
  <dcterms:modified xsi:type="dcterms:W3CDTF">2024-12-04T04:53:12Z</dcterms:modified>
</cp:coreProperties>
</file>