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0"/>
  </p:notesMasterIdLst>
  <p:handoutMasterIdLst>
    <p:handoutMasterId r:id="rId11"/>
  </p:handoutMasterIdLst>
  <p:sldIdLst>
    <p:sldId id="446" r:id="rId5"/>
    <p:sldId id="454" r:id="rId6"/>
    <p:sldId id="455" r:id="rId7"/>
    <p:sldId id="456" r:id="rId8"/>
    <p:sldId id="4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1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11/26/22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11/26/22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3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9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8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inghku@iu.edu" TargetMode="External"/><Relationship Id="rId3" Type="http://schemas.openxmlformats.org/officeDocument/2006/relationships/image" Target="../media/image1.jpeg"/><Relationship Id="rId7" Type="http://schemas.openxmlformats.org/officeDocument/2006/relationships/hyperlink" Target="mailto:margree@i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wagle@iupui.edu" TargetMode="External"/><Relationship Id="rId5" Type="http://schemas.openxmlformats.org/officeDocument/2006/relationships/hyperlink" Target="mailto:sahdhin@iu.edu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35000"/>
          </a:blip>
          <a:srcRect b="30"/>
          <a:stretch/>
        </p:blipFill>
        <p:spPr>
          <a:xfrm>
            <a:off x="0" y="0"/>
            <a:ext cx="12192000" cy="70293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3" y="304801"/>
            <a:ext cx="6726618" cy="2102068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latin typeface="+mj-lt"/>
                <a:ea typeface="+mj-ea"/>
                <a:cs typeface="+mj-cs"/>
              </a:rPr>
              <a:t>			</a:t>
            </a:r>
            <a:r>
              <a:rPr lang="en-US" sz="5300" b="1" kern="1200" dirty="0">
                <a:latin typeface="+mj-lt"/>
                <a:ea typeface="+mj-ea"/>
                <a:cs typeface="+mj-cs"/>
              </a:rPr>
              <a:t>HCDR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4800" kern="1200" dirty="0">
                <a:latin typeface="+mj-lt"/>
                <a:ea typeface="+mj-ea"/>
                <a:cs typeface="+mj-cs"/>
              </a:rPr>
            </a:br>
            <a:br>
              <a:rPr lang="en-US" sz="4800" kern="1200" dirty="0"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latin typeface="+mj-lt"/>
                <a:ea typeface="+mj-ea"/>
                <a:cs typeface="+mj-cs"/>
              </a:rPr>
              <a:t>Home credit default risk prediction</a:t>
            </a: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87B727-56A0-1292-8FDE-6FA4B2DC9D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72" r="-1" b="8157"/>
          <a:stretch/>
        </p:blipFill>
        <p:spPr>
          <a:xfrm>
            <a:off x="6201178" y="729049"/>
            <a:ext cx="5990822" cy="6128980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97D8C-90B0-1737-24BF-3437BCDE94D1}"/>
              </a:ext>
            </a:extLst>
          </p:cNvPr>
          <p:cNvSpPr txBox="1"/>
          <p:nvPr/>
        </p:nvSpPr>
        <p:spPr>
          <a:xfrm>
            <a:off x="21023" y="5370778"/>
            <a:ext cx="4889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10: Phase II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Sahil Dhingra: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sahdhin@iu.edu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Pragat Wagle: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pwagle@iupui.edu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Mark Green: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margree@iu.edu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Kunal Singh: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singhku@iu.edu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35000"/>
          </a:blip>
          <a:srcRect b="30"/>
          <a:stretch/>
        </p:blipFill>
        <p:spPr>
          <a:xfrm>
            <a:off x="0" y="1"/>
            <a:ext cx="12192000" cy="74603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3" y="304801"/>
            <a:ext cx="6726618" cy="210206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latin typeface="+mj-lt"/>
                <a:ea typeface="+mj-ea"/>
                <a:cs typeface="+mj-cs"/>
              </a:rPr>
              <a:t>	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PAST: Phase I</a:t>
            </a: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97D8C-90B0-1737-24BF-3437BCDE94D1}"/>
              </a:ext>
            </a:extLst>
          </p:cNvPr>
          <p:cNvSpPr txBox="1"/>
          <p:nvPr/>
        </p:nvSpPr>
        <p:spPr>
          <a:xfrm>
            <a:off x="21022" y="1114099"/>
            <a:ext cx="60749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</a:rPr>
              <a:t>		Phase 1 Tasks: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Detailed data and Domain analysis. – Data descriptions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Project execution plan- Gantt Chart.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Evaluation of Algorithms and Metrics.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Designing pipeline from data load to model evaluation.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Baseline logistic regression.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Conclusion and Result analysis.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Phase 1 involved understanding data, do project planning,</a:t>
            </a:r>
          </a:p>
          <a:p>
            <a:r>
              <a:rPr lang="en-US" dirty="0">
                <a:solidFill>
                  <a:schemeClr val="bg1"/>
                </a:solidFill>
              </a:rPr>
              <a:t>Design workflow for our machine learning model along with evaluation metrics.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implemented baseline logistic regression model. While simplistic and straightforward, there were many areas of improvement which leads us to Phase II.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12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35000"/>
          </a:blip>
          <a:srcRect b="30"/>
          <a:stretch/>
        </p:blipFill>
        <p:spPr>
          <a:xfrm>
            <a:off x="0" y="0"/>
            <a:ext cx="12192000" cy="71555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3" y="304801"/>
            <a:ext cx="6726618" cy="210206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latin typeface="+mj-lt"/>
                <a:ea typeface="+mj-ea"/>
                <a:cs typeface="+mj-cs"/>
              </a:rPr>
              <a:t>	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Present: Phase II</a:t>
            </a: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97D8C-90B0-1737-24BF-3437BCDE94D1}"/>
              </a:ext>
            </a:extLst>
          </p:cNvPr>
          <p:cNvSpPr txBox="1"/>
          <p:nvPr/>
        </p:nvSpPr>
        <p:spPr>
          <a:xfrm>
            <a:off x="21022" y="1114099"/>
            <a:ext cx="60749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Phase II Tasks: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With learnings from phase I, we did extensive EDA and EDA visualization, and found correlation analysis. Aggregated data from each table was rolled up to Application train/test data for more robust feature engineering and hyperparameter tuning.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Using engineered data, we implemented logistic regression and SVM ML models using GridsearchCV, and K-Best for hyper parameter tuning. This time, we got XX% improvement in our ROC score from previous iteration and XX score for our Kaggle submission.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14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35000"/>
          </a:blip>
          <a:srcRect b="30"/>
          <a:stretch/>
        </p:blipFill>
        <p:spPr>
          <a:xfrm>
            <a:off x="0" y="0"/>
            <a:ext cx="12192000" cy="71555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3" y="304801"/>
            <a:ext cx="6726618" cy="210206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latin typeface="+mj-lt"/>
                <a:ea typeface="+mj-ea"/>
                <a:cs typeface="+mj-cs"/>
              </a:rPr>
              <a:t>	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Future: Phase III</a:t>
            </a: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97D8C-90B0-1737-24BF-3437BCDE94D1}"/>
              </a:ext>
            </a:extLst>
          </p:cNvPr>
          <p:cNvSpPr txBox="1"/>
          <p:nvPr/>
        </p:nvSpPr>
        <p:spPr>
          <a:xfrm>
            <a:off x="21022" y="1114099"/>
            <a:ext cx="6074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Phase III Tasks: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8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35000"/>
          </a:blip>
          <a:srcRect b="30"/>
          <a:stretch/>
        </p:blipFill>
        <p:spPr>
          <a:xfrm>
            <a:off x="0" y="0"/>
            <a:ext cx="12192000" cy="71555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3" y="304801"/>
            <a:ext cx="6726618" cy="210206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latin typeface="+mj-lt"/>
                <a:ea typeface="+mj-ea"/>
                <a:cs typeface="+mj-cs"/>
              </a:rPr>
              <a:t>	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Future: Phase III</a:t>
            </a: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97D8C-90B0-1737-24BF-3437BCDE94D1}"/>
              </a:ext>
            </a:extLst>
          </p:cNvPr>
          <p:cNvSpPr txBox="1"/>
          <p:nvPr/>
        </p:nvSpPr>
        <p:spPr>
          <a:xfrm>
            <a:off x="21022" y="1114099"/>
            <a:ext cx="6074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Phase III Tasks: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3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287</Words>
  <Application>Microsoft Macintosh PowerPoint</Application>
  <PresentationFormat>Widescreen</PresentationFormat>
  <Paragraphs>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   HCDR   Home credit default risk prediction</vt:lpstr>
      <vt:lpstr> PAST: Phase I</vt:lpstr>
      <vt:lpstr> Present: Phase II</vt:lpstr>
      <vt:lpstr> Future: Phase III</vt:lpstr>
      <vt:lpstr> Future: Phase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2022-11-25T21:55:43Z</dcterms:modified>
</cp:coreProperties>
</file>