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AE2E3"/>
          </a:solidFill>
        </a:fill>
      </a:tcStyle>
    </a:wholeTbl>
    <a:band2H>
      <a:tcTxStyle b="def" i="def"/>
      <a:tcStyle>
        <a:tcBdr/>
        <a:fill>
          <a:solidFill>
            <a:srgbClr val="F5F1F2"/>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FDBD7"/>
          </a:solidFill>
        </a:fill>
      </a:tcStyle>
    </a:wholeTbl>
    <a:band2H>
      <a:tcTxStyle b="def" i="def"/>
      <a:tcStyle>
        <a:tcBdr/>
        <a:fill>
          <a:solidFill>
            <a:srgbClr val="F7EEEC"/>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8DFDC"/>
          </a:solidFill>
        </a:fill>
      </a:tcStyle>
    </a:wholeTbl>
    <a:band2H>
      <a:tcTxStyle b="def" i="def"/>
      <a:tcStyle>
        <a:tcBdr/>
        <a:fill>
          <a:solidFill>
            <a:srgbClr val="EDF0EE"/>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aj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Helvetica Neue"/>
      </a:defRPr>
    </a:lvl1pPr>
    <a:lvl2pPr indent="228600" latinLnBrk="0">
      <a:defRPr sz="1200">
        <a:latin typeface="+mj-lt"/>
        <a:ea typeface="+mj-ea"/>
        <a:cs typeface="+mj-cs"/>
        <a:sym typeface="Helvetica Neue"/>
      </a:defRPr>
    </a:lvl2pPr>
    <a:lvl3pPr indent="457200" latinLnBrk="0">
      <a:defRPr sz="1200">
        <a:latin typeface="+mj-lt"/>
        <a:ea typeface="+mj-ea"/>
        <a:cs typeface="+mj-cs"/>
        <a:sym typeface="Helvetica Neue"/>
      </a:defRPr>
    </a:lvl3pPr>
    <a:lvl4pPr indent="685800" latinLnBrk="0">
      <a:defRPr sz="1200">
        <a:latin typeface="+mj-lt"/>
        <a:ea typeface="+mj-ea"/>
        <a:cs typeface="+mj-cs"/>
        <a:sym typeface="Helvetica Neue"/>
      </a:defRPr>
    </a:lvl4pPr>
    <a:lvl5pPr indent="914400" latinLnBrk="0">
      <a:defRPr sz="1200">
        <a:latin typeface="+mj-lt"/>
        <a:ea typeface="+mj-ea"/>
        <a:cs typeface="+mj-cs"/>
        <a:sym typeface="Helvetica Neue"/>
      </a:defRPr>
    </a:lvl5pPr>
    <a:lvl6pPr indent="1143000" latinLnBrk="0">
      <a:defRPr sz="1200">
        <a:latin typeface="+mj-lt"/>
        <a:ea typeface="+mj-ea"/>
        <a:cs typeface="+mj-cs"/>
        <a:sym typeface="Helvetica Neue"/>
      </a:defRPr>
    </a:lvl6pPr>
    <a:lvl7pPr indent="1371600" latinLnBrk="0">
      <a:defRPr sz="1200">
        <a:latin typeface="+mj-lt"/>
        <a:ea typeface="+mj-ea"/>
        <a:cs typeface="+mj-cs"/>
        <a:sym typeface="Helvetica Neue"/>
      </a:defRPr>
    </a:lvl7pPr>
    <a:lvl8pPr indent="1600200" latinLnBrk="0">
      <a:defRPr sz="1200">
        <a:latin typeface="+mj-lt"/>
        <a:ea typeface="+mj-ea"/>
        <a:cs typeface="+mj-cs"/>
        <a:sym typeface="Helvetica Neue"/>
      </a:defRPr>
    </a:lvl8pPr>
    <a:lvl9pPr indent="1828800" latinLnBrk="0">
      <a:defRPr sz="1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Slide">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over Content">
    <p:spTree>
      <p:nvGrpSpPr>
        <p:cNvPr id="1" name=""/>
        <p:cNvGrpSpPr/>
        <p:nvPr/>
      </p:nvGrpSpPr>
      <p:grpSpPr>
        <a:xfrm>
          <a:off x="0" y="0"/>
          <a:ext cx="0" cy="0"/>
          <a:chOff x="0" y="0"/>
          <a:chExt cx="0" cy="0"/>
        </a:xfrm>
      </p:grpSpPr>
      <p:sp>
        <p:nvSpPr>
          <p:cNvPr id="88"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89" name="Body Level One…"/>
          <p:cNvSpPr txBox="1"/>
          <p:nvPr>
            <p:ph type="body" idx="1"/>
          </p:nvPr>
        </p:nvSpPr>
        <p:spPr>
          <a:xfrm>
            <a:off x="0" y="0"/>
            <a:ext cx="12191760"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4 Content">
    <p:spTree>
      <p:nvGrpSpPr>
        <p:cNvPr id="1" name=""/>
        <p:cNvGrpSpPr/>
        <p:nvPr/>
      </p:nvGrpSpPr>
      <p:grpSpPr>
        <a:xfrm>
          <a:off x="0" y="0"/>
          <a:ext cx="0" cy="0"/>
          <a:chOff x="0" y="0"/>
          <a:chExt cx="0" cy="0"/>
        </a:xfrm>
      </p:grpSpPr>
      <p:sp>
        <p:nvSpPr>
          <p:cNvPr id="97"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98" name="Body Level One…"/>
          <p:cNvSpPr txBox="1"/>
          <p:nvPr>
            <p:ph type="body" sz="half" idx="1"/>
          </p:nvPr>
        </p:nvSpPr>
        <p:spPr>
          <a:xfrm>
            <a:off x="0" y="0"/>
            <a:ext cx="5949361"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6 Content">
    <p:spTree>
      <p:nvGrpSpPr>
        <p:cNvPr id="1" name=""/>
        <p:cNvGrpSpPr/>
        <p:nvPr/>
      </p:nvGrpSpPr>
      <p:grpSpPr>
        <a:xfrm>
          <a:off x="0" y="0"/>
          <a:ext cx="0" cy="0"/>
          <a:chOff x="0" y="0"/>
          <a:chExt cx="0" cy="0"/>
        </a:xfrm>
      </p:grpSpPr>
      <p:sp>
        <p:nvSpPr>
          <p:cNvPr id="106"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107" name="Body Level One…"/>
          <p:cNvSpPr txBox="1"/>
          <p:nvPr>
            <p:ph type="body" sz="quarter" idx="1"/>
          </p:nvPr>
        </p:nvSpPr>
        <p:spPr>
          <a:xfrm>
            <a:off x="0" y="0"/>
            <a:ext cx="3925440"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p:bg>
      <p:bgPr>
        <a:solidFill>
          <a:srgbClr val="FFFFFF"/>
        </a:solidFill>
      </p:bgPr>
    </p:bg>
    <p:spTree>
      <p:nvGrpSpPr>
        <p:cNvPr id="1" name=""/>
        <p:cNvGrpSpPr/>
        <p:nvPr/>
      </p:nvGrpSpPr>
      <p:grpSpPr>
        <a:xfrm>
          <a:off x="0" y="0"/>
          <a:ext cx="0" cy="0"/>
          <a:chOff x="0" y="0"/>
          <a:chExt cx="0" cy="0"/>
        </a:xfrm>
      </p:grpSpPr>
      <p:sp>
        <p:nvSpPr>
          <p:cNvPr id="115" name="Title Text"/>
          <p:cNvSpPr txBox="1"/>
          <p:nvPr>
            <p:ph type="title"/>
          </p:nvPr>
        </p:nvSpPr>
        <p:spPr>
          <a:xfrm>
            <a:off x="457200" y="4517280"/>
            <a:ext cx="6581162" cy="1371243"/>
          </a:xfrm>
          <a:prstGeom prst="rect">
            <a:avLst/>
          </a:prstGeom>
        </p:spPr>
        <p:txBody>
          <a:bodyPr lIns="0" tIns="0" rIns="0" bIns="0">
            <a:normAutofit fontScale="100000" lnSpcReduction="0"/>
          </a:bodyPr>
          <a:lstStyle>
            <a:lvl1pPr>
              <a:lnSpc>
                <a:spcPct val="90000"/>
              </a:lnSpc>
              <a:defRPr cap="none" spc="0" sz="4400">
                <a:latin typeface="Calibri Light"/>
                <a:ea typeface="Calibri Light"/>
                <a:cs typeface="Calibri Light"/>
                <a:sym typeface="Calibri Light"/>
              </a:defRPr>
            </a:lvl1pPr>
          </a:lstStyle>
          <a:p>
            <a:pPr/>
            <a:r>
              <a:t>Title Text</a:t>
            </a:r>
          </a:p>
        </p:txBody>
      </p:sp>
      <p:sp>
        <p:nvSpPr>
          <p:cNvPr id="116" name="Body Level One…"/>
          <p:cNvSpPr txBox="1"/>
          <p:nvPr>
            <p:ph type="body" idx="1"/>
          </p:nvPr>
        </p:nvSpPr>
        <p:spPr>
          <a:xfrm>
            <a:off x="0" y="0"/>
            <a:ext cx="12191760" cy="6857642"/>
          </a:xfrm>
          <a:prstGeom prst="rect">
            <a:avLst/>
          </a:prstGeom>
        </p:spPr>
        <p:txBody>
          <a:bodyPr lIns="0" tIns="0" rIns="0" bIns="0">
            <a:normAutofit fontScale="100000" lnSpcReduction="0"/>
          </a:bodyPr>
          <a:lstStyle>
            <a:lvl1pPr marL="228600" indent="-228600">
              <a:lnSpc>
                <a:spcPct val="90000"/>
              </a:lnSpc>
              <a:spcBef>
                <a:spcPts val="1000"/>
              </a:spcBef>
              <a:buClrTx/>
              <a:buSzPct val="100000"/>
              <a:buFont typeface="Arial"/>
              <a:buChar char="•"/>
              <a:defRPr spc="0" sz="2800">
                <a:solidFill>
                  <a:srgbClr val="000000"/>
                </a:solidFill>
                <a:latin typeface="Calibri"/>
                <a:ea typeface="Calibri"/>
                <a:cs typeface="Calibri"/>
                <a:sym typeface="Calibri"/>
              </a:defRPr>
            </a:lvl1pPr>
            <a:lvl2pPr marL="723900" indent="-266700">
              <a:lnSpc>
                <a:spcPct val="90000"/>
              </a:lnSpc>
              <a:spcBef>
                <a:spcPts val="1000"/>
              </a:spcBef>
              <a:buClrTx/>
              <a:buSzPct val="100000"/>
              <a:buFont typeface="Arial"/>
              <a:buChar char="•"/>
              <a:defRPr spc="0" sz="2800">
                <a:solidFill>
                  <a:srgbClr val="000000"/>
                </a:solidFill>
                <a:latin typeface="Calibri"/>
                <a:ea typeface="Calibri"/>
                <a:cs typeface="Calibri"/>
                <a:sym typeface="Calibri"/>
              </a:defRPr>
            </a:lvl2pPr>
            <a:lvl3pPr marL="1234438" indent="-320038">
              <a:lnSpc>
                <a:spcPct val="90000"/>
              </a:lnSpc>
              <a:spcBef>
                <a:spcPts val="1000"/>
              </a:spcBef>
              <a:buClrTx/>
              <a:buSzPct val="100000"/>
              <a:buFont typeface="Arial"/>
              <a:buChar char="•"/>
              <a:defRPr spc="0" sz="2800">
                <a:solidFill>
                  <a:srgbClr val="000000"/>
                </a:solidFill>
                <a:latin typeface="Calibri"/>
                <a:ea typeface="Calibri"/>
                <a:cs typeface="Calibri"/>
                <a:sym typeface="Calibri"/>
              </a:defRPr>
            </a:lvl3pPr>
            <a:lvl4pPr marL="1727200" indent="-355600">
              <a:lnSpc>
                <a:spcPct val="90000"/>
              </a:lnSpc>
              <a:spcBef>
                <a:spcPts val="1000"/>
              </a:spcBef>
              <a:buClrTx/>
              <a:buSzPct val="100000"/>
              <a:buFont typeface="Arial"/>
              <a:buChar char="•"/>
              <a:defRPr spc="0" sz="2800">
                <a:solidFill>
                  <a:srgbClr val="000000"/>
                </a:solidFill>
                <a:latin typeface="Calibri"/>
                <a:ea typeface="Calibri"/>
                <a:cs typeface="Calibri"/>
                <a:sym typeface="Calibri"/>
              </a:defRPr>
            </a:lvl4pPr>
            <a:lvl5pPr marL="2184400" indent="-355600">
              <a:lnSpc>
                <a:spcPct val="90000"/>
              </a:lnSpc>
              <a:spcBef>
                <a:spcPts val="1000"/>
              </a:spcBef>
              <a:buClrTx/>
              <a:buSzPct val="100000"/>
              <a:buFont typeface="Arial"/>
              <a:buChar char="•"/>
              <a:defRPr spc="0" sz="28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xfrm>
            <a:off x="11095178" y="6414761"/>
            <a:ext cx="258623" cy="248303"/>
          </a:xfrm>
          <a:prstGeom prst="rect">
            <a:avLst/>
          </a:prstGeom>
        </p:spPr>
        <p:txBody>
          <a:bodyPr lIns="45718" tIns="45718" rIns="45718" bIns="45718"/>
          <a:lstStyle>
            <a:lvl1pPr algn="r">
              <a:defRPr spc="0" sz="12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8"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19" name="Body Level One…"/>
          <p:cNvSpPr txBox="1"/>
          <p:nvPr>
            <p:ph type="body" idx="1"/>
          </p:nvPr>
        </p:nvSpPr>
        <p:spPr>
          <a:xfrm>
            <a:off x="0" y="0"/>
            <a:ext cx="12191760" cy="6857642"/>
          </a:xfrm>
          <a:prstGeom prst="rect">
            <a:avLst/>
          </a:prstGeom>
        </p:spPr>
        <p:txBody>
          <a:bodyPr lIns="0" tIns="0" rIns="0" bIns="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p:spTree>
      <p:nvGrpSpPr>
        <p:cNvPr id="1" name=""/>
        <p:cNvGrpSpPr/>
        <p:nvPr/>
      </p:nvGrpSpPr>
      <p:grpSpPr>
        <a:xfrm>
          <a:off x="0" y="0"/>
          <a:ext cx="0" cy="0"/>
          <a:chOff x="0" y="0"/>
          <a:chExt cx="0" cy="0"/>
        </a:xfrm>
      </p:grpSpPr>
      <p:sp>
        <p:nvSpPr>
          <p:cNvPr id="27"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28" name="Body Level One…"/>
          <p:cNvSpPr txBox="1"/>
          <p:nvPr>
            <p:ph type="body" idx="1"/>
          </p:nvPr>
        </p:nvSpPr>
        <p:spPr>
          <a:xfrm>
            <a:off x="0" y="0"/>
            <a:ext cx="12191760" cy="6857642"/>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p:spTree>
      <p:nvGrpSpPr>
        <p:cNvPr id="1" name=""/>
        <p:cNvGrpSpPr/>
        <p:nvPr/>
      </p:nvGrpSpPr>
      <p:grpSpPr>
        <a:xfrm>
          <a:off x="0" y="0"/>
          <a:ext cx="0" cy="0"/>
          <a:chOff x="0" y="0"/>
          <a:chExt cx="0" cy="0"/>
        </a:xfrm>
      </p:grpSpPr>
      <p:sp>
        <p:nvSpPr>
          <p:cNvPr id="36"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37" name="Body Level One…"/>
          <p:cNvSpPr txBox="1"/>
          <p:nvPr>
            <p:ph type="body" idx="1"/>
          </p:nvPr>
        </p:nvSpPr>
        <p:spPr>
          <a:xfrm>
            <a:off x="0" y="0"/>
            <a:ext cx="5949361" cy="6857642"/>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5"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entered Text">
    <p:spTree>
      <p:nvGrpSpPr>
        <p:cNvPr id="1" name=""/>
        <p:cNvGrpSpPr/>
        <p:nvPr/>
      </p:nvGrpSpPr>
      <p:grpSpPr>
        <a:xfrm>
          <a:off x="0" y="0"/>
          <a:ext cx="0" cy="0"/>
          <a:chOff x="0" y="0"/>
          <a:chExt cx="0" cy="0"/>
        </a:xfrm>
      </p:grpSpPr>
      <p:sp>
        <p:nvSpPr>
          <p:cNvPr id="53" name="Body Level One…"/>
          <p:cNvSpPr txBox="1"/>
          <p:nvPr>
            <p:ph type="body" idx="1"/>
          </p:nvPr>
        </p:nvSpPr>
        <p:spPr>
          <a:xfrm>
            <a:off x="457200" y="4517280"/>
            <a:ext cx="6581162" cy="6357602"/>
          </a:xfrm>
          <a:prstGeom prst="rect">
            <a:avLst/>
          </a:prstGeom>
        </p:spPr>
        <p:txBody>
          <a:bodyPr lIns="0" tIns="0" rIns="0" bIns="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and Content">
    <p:spTree>
      <p:nvGrpSpPr>
        <p:cNvPr id="1" name=""/>
        <p:cNvGrpSpPr/>
        <p:nvPr/>
      </p:nvGrpSpPr>
      <p:grpSpPr>
        <a:xfrm>
          <a:off x="0" y="0"/>
          <a:ext cx="0" cy="0"/>
          <a:chOff x="0" y="0"/>
          <a:chExt cx="0" cy="0"/>
        </a:xfrm>
      </p:grpSpPr>
      <p:sp>
        <p:nvSpPr>
          <p:cNvPr id="61"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62" name="Body Level One…"/>
          <p:cNvSpPr txBox="1"/>
          <p:nvPr>
            <p:ph type="body" sz="half" idx="1"/>
          </p:nvPr>
        </p:nvSpPr>
        <p:spPr>
          <a:xfrm>
            <a:off x="0" y="0"/>
            <a:ext cx="5949361"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and 2 Content">
    <p:spTree>
      <p:nvGrpSpPr>
        <p:cNvPr id="1" name=""/>
        <p:cNvGrpSpPr/>
        <p:nvPr/>
      </p:nvGrpSpPr>
      <p:grpSpPr>
        <a:xfrm>
          <a:off x="0" y="0"/>
          <a:ext cx="0" cy="0"/>
          <a:chOff x="0" y="0"/>
          <a:chExt cx="0" cy="0"/>
        </a:xfrm>
      </p:grpSpPr>
      <p:sp>
        <p:nvSpPr>
          <p:cNvPr id="70"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71" name="Body Level One…"/>
          <p:cNvSpPr txBox="1"/>
          <p:nvPr>
            <p:ph type="body" idx="1"/>
          </p:nvPr>
        </p:nvSpPr>
        <p:spPr>
          <a:xfrm>
            <a:off x="0" y="0"/>
            <a:ext cx="5949361" cy="6857642"/>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over Content">
    <p:spTree>
      <p:nvGrpSpPr>
        <p:cNvPr id="1" name=""/>
        <p:cNvGrpSpPr/>
        <p:nvPr/>
      </p:nvGrpSpPr>
      <p:grpSpPr>
        <a:xfrm>
          <a:off x="0" y="0"/>
          <a:ext cx="0" cy="0"/>
          <a:chOff x="0" y="0"/>
          <a:chExt cx="0" cy="0"/>
        </a:xfrm>
      </p:grpSpPr>
      <p:sp>
        <p:nvSpPr>
          <p:cNvPr id="79" name="Title Text"/>
          <p:cNvSpPr txBox="1"/>
          <p:nvPr>
            <p:ph type="title"/>
          </p:nvPr>
        </p:nvSpPr>
        <p:spPr>
          <a:xfrm>
            <a:off x="457200" y="4517280"/>
            <a:ext cx="6581162" cy="1371243"/>
          </a:xfrm>
          <a:prstGeom prst="rect">
            <a:avLst/>
          </a:prstGeom>
        </p:spPr>
        <p:txBody>
          <a:bodyPr lIns="0" tIns="0" rIns="0" bIns="0">
            <a:normAutofit fontScale="100000" lnSpcReduction="0"/>
          </a:bodyPr>
          <a:lstStyle/>
          <a:p>
            <a:pPr/>
            <a:r>
              <a:t>Title Text</a:t>
            </a:r>
          </a:p>
        </p:txBody>
      </p:sp>
      <p:sp>
        <p:nvSpPr>
          <p:cNvPr id="80" name="Body Level One…"/>
          <p:cNvSpPr txBox="1"/>
          <p:nvPr>
            <p:ph type="body" sz="half" idx="1"/>
          </p:nvPr>
        </p:nvSpPr>
        <p:spPr>
          <a:xfrm>
            <a:off x="0" y="0"/>
            <a:ext cx="5949361"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1826683" y="769937"/>
            <a:ext cx="9753601" cy="16684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a:r>
              <a:t>Title Text</a:t>
            </a:r>
          </a:p>
        </p:txBody>
      </p:sp>
      <p:sp>
        <p:nvSpPr>
          <p:cNvPr id="3"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39839" y="6145466"/>
            <a:ext cx="408683" cy="421389"/>
          </a:xfrm>
          <a:prstGeom prst="rect">
            <a:avLst/>
          </a:prstGeom>
          <a:ln w="12700">
            <a:miter lim="400000"/>
          </a:ln>
        </p:spPr>
        <p:txBody>
          <a:bodyPr wrap="none" lIns="45718" tIns="45718" rIns="45718" bIns="45718" anchor="ctr">
            <a:spAutoFit/>
          </a:bodyPr>
          <a:lstStyle>
            <a:lvl1pPr>
              <a:defRPr spc="-1" sz="2400">
                <a:latin typeface="Times New Roman"/>
                <a:ea typeface="Times New Roman"/>
                <a:cs typeface="Times New Roman"/>
                <a:sym typeface="Times New Roma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1pPr>
      <a:lvl2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2pPr>
      <a:lvl3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3pPr>
      <a:lvl4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4pPr>
      <a:lvl5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5pPr>
      <a:lvl6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6pPr>
      <a:lvl7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7pPr>
      <a:lvl8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8pPr>
      <a:lvl9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9pPr>
    </p:titleStyle>
    <p:bodyStyle>
      <a:lvl1pPr marL="431999" marR="0" indent="-323998" algn="l" defTabSz="914400" rtl="0" latinLnBrk="0">
        <a:lnSpc>
          <a:spcPts val="2800"/>
        </a:lnSpc>
        <a:spcBef>
          <a:spcPts val="1400"/>
        </a:spcBef>
        <a:spcAft>
          <a:spcPts val="0"/>
        </a:spcAft>
        <a:buClr>
          <a:srgbClr val="FFFFFF"/>
        </a:buClr>
        <a:buSzPct val="45000"/>
        <a:buFontTx/>
        <a:buChar char="●"/>
        <a:tabLst/>
        <a:defRPr b="0" baseline="0" cap="none" i="0" spc="-1" strike="noStrike" sz="1800" u="none">
          <a:solidFill>
            <a:srgbClr val="FFFFFF"/>
          </a:solidFill>
          <a:uFillTx/>
          <a:latin typeface="Segoe UI"/>
          <a:ea typeface="Segoe UI"/>
          <a:cs typeface="Segoe UI"/>
          <a:sym typeface="Segoe UI"/>
        </a:defRPr>
      </a:lvl1pPr>
      <a:lvl2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2pPr>
      <a:lvl3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3pPr>
      <a:lvl4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4pPr>
      <a:lvl5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5pPr>
      <a:lvl6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6pPr>
      <a:lvl7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7pPr>
      <a:lvl8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8pPr>
      <a:lvl9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9pPr>
    </p:bodyStyle>
    <p:otherStyle>
      <a:lvl1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1pPr>
      <a:lvl2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2pPr>
      <a:lvl3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3pPr>
      <a:lvl4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4pPr>
      <a:lvl5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5pPr>
      <a:lvl6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6pPr>
      <a:lvl7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7pPr>
      <a:lvl8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8pPr>
      <a:lvl9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hyperlink" Target="mailto:sahdhin@iu.edu" TargetMode="External"/><Relationship Id="rId4" Type="http://schemas.openxmlformats.org/officeDocument/2006/relationships/hyperlink" Target="mailto:pwagle@iupui.edu" TargetMode="External"/><Relationship Id="rId5" Type="http://schemas.openxmlformats.org/officeDocument/2006/relationships/hyperlink" Target="mailto:margree@iu.edu" TargetMode="External"/><Relationship Id="rId6" Type="http://schemas.openxmlformats.org/officeDocument/2006/relationships/hyperlink" Target="mailto:singhku@iu.edu" TargetMode="External"/><Relationship Id="rId7"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tif"/><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2.png"/><Relationship Id="rId10" Type="http://schemas.openxmlformats.org/officeDocument/2006/relationships/image" Target="../media/image8.tif"/><Relationship Id="rId11" Type="http://schemas.openxmlformats.org/officeDocument/2006/relationships/image" Target="../media/image9.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image" Target="../media/image10.tif"/><Relationship Id="rId4" Type="http://schemas.openxmlformats.org/officeDocument/2006/relationships/image" Target="../media/image11.tif"/><Relationship Id="rId5" Type="http://schemas.openxmlformats.org/officeDocument/2006/relationships/image" Target="../media/image12.tif"/><Relationship Id="rId6" Type="http://schemas.openxmlformats.org/officeDocument/2006/relationships/image" Target="../media/image13.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image" Target="../media/image14.tif"/><Relationship Id="rId4" Type="http://schemas.openxmlformats.org/officeDocument/2006/relationships/image" Target="../media/image15.tif"/><Relationship Id="rId5" Type="http://schemas.openxmlformats.org/officeDocument/2006/relationships/image" Target="../media/image16.tif"/><Relationship Id="rId6" Type="http://schemas.openxmlformats.org/officeDocument/2006/relationships/image" Target="../media/image17.tif"/><Relationship Id="rId7" Type="http://schemas.openxmlformats.org/officeDocument/2006/relationships/image" Target="../media/image18.tif"/><Relationship Id="rId8" Type="http://schemas.openxmlformats.org/officeDocument/2006/relationships/image" Target="../media/image19.tif"/><Relationship Id="rId9" Type="http://schemas.openxmlformats.org/officeDocument/2006/relationships/image" Target="../media/image20.tif"/><Relationship Id="rId10" Type="http://schemas.openxmlformats.org/officeDocument/2006/relationships/image" Target="../media/image2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image" Target="../media/image22.tif"/><Relationship Id="rId4" Type="http://schemas.openxmlformats.org/officeDocument/2006/relationships/image" Target="../media/image2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6" name="Image" descr="Image"/>
          <p:cNvPicPr>
            <a:picLocks noChangeAspect="1"/>
          </p:cNvPicPr>
          <p:nvPr/>
        </p:nvPicPr>
        <p:blipFill>
          <a:blip r:embed="rId2">
            <a:extLst/>
          </a:blip>
          <a:stretch>
            <a:fillRect/>
          </a:stretch>
        </p:blipFill>
        <p:spPr>
          <a:xfrm>
            <a:off x="-1470453" y="-226544"/>
            <a:ext cx="15132906" cy="7311088"/>
          </a:xfrm>
          <a:prstGeom prst="rect">
            <a:avLst/>
          </a:prstGeom>
          <a:ln w="12700">
            <a:miter lim="400000"/>
          </a:ln>
        </p:spPr>
      </p:pic>
      <p:sp>
        <p:nvSpPr>
          <p:cNvPr id="127" name="PlaceHolder 1"/>
          <p:cNvSpPr txBox="1"/>
          <p:nvPr>
            <p:ph type="title"/>
          </p:nvPr>
        </p:nvSpPr>
        <p:spPr>
          <a:xfrm>
            <a:off x="864672" y="122487"/>
            <a:ext cx="3849129" cy="1614245"/>
          </a:xfrm>
          <a:prstGeom prst="rect">
            <a:avLst/>
          </a:prstGeom>
        </p:spPr>
        <p:txBody>
          <a:bodyPr anchor="t"/>
          <a:lstStyle/>
          <a:p>
            <a:pPr>
              <a:lnSpc>
                <a:spcPts val="1500"/>
              </a:lnSpc>
              <a:defRPr sz="1700">
                <a:solidFill>
                  <a:schemeClr val="accent1">
                    <a:satOff val="-8604"/>
                    <a:lumOff val="-14549"/>
                  </a:schemeClr>
                </a:solidFill>
                <a:latin typeface="Copperplate"/>
                <a:ea typeface="Copperplate"/>
                <a:cs typeface="Copperplate"/>
                <a:sym typeface="Copperplate"/>
              </a:defRPr>
            </a:pPr>
          </a:p>
          <a:p>
            <a:pPr marL="128159" indent="-128159">
              <a:lnSpc>
                <a:spcPts val="1500"/>
              </a:lnSpc>
              <a:defRPr spc="-100" sz="1700">
                <a:solidFill>
                  <a:schemeClr val="accent1">
                    <a:satOff val="-8604"/>
                    <a:lumOff val="-14549"/>
                  </a:schemeClr>
                </a:solidFill>
                <a:latin typeface="Copperplate"/>
                <a:ea typeface="Copperplate"/>
                <a:cs typeface="Copperplate"/>
                <a:sym typeface="Copperplate"/>
              </a:defRPr>
            </a:pPr>
            <a:r>
              <a:t>Group Number 10 Phase 3</a:t>
            </a:r>
            <a:br/>
            <a:endParaRPr spc="-1"/>
          </a:p>
          <a:p>
            <a:pPr>
              <a:lnSpc>
                <a:spcPct val="100000"/>
              </a:lnSpc>
              <a:defRPr spc="-100" sz="1700">
                <a:solidFill>
                  <a:schemeClr val="accent1">
                    <a:satOff val="-8604"/>
                    <a:lumOff val="-14549"/>
                  </a:schemeClr>
                </a:solidFill>
                <a:latin typeface="Copperplate"/>
                <a:ea typeface="Copperplate"/>
                <a:cs typeface="Copperplate"/>
                <a:sym typeface="Copperplate"/>
              </a:defRPr>
            </a:pPr>
            <a:r>
              <a:t>Sahil Dhingra: </a:t>
            </a:r>
            <a:r>
              <a:rPr u="sng">
                <a:solidFill>
                  <a:srgbClr val="0000FF"/>
                </a:solidFill>
                <a:uFill>
                  <a:solidFill>
                    <a:srgbClr val="0000FF"/>
                  </a:solidFill>
                </a:uFill>
                <a:hlinkClick r:id="rId3" invalidUrl="" action="" tgtFrame="" tooltip="" history="1" highlightClick="0" endSnd="0"/>
              </a:rPr>
              <a:t>sahdhin@iu.edu</a:t>
            </a:r>
            <a:endParaRPr spc="-1"/>
          </a:p>
          <a:p>
            <a:pPr>
              <a:lnSpc>
                <a:spcPct val="100000"/>
              </a:lnSpc>
              <a:defRPr spc="-100" sz="1700">
                <a:solidFill>
                  <a:schemeClr val="accent1">
                    <a:satOff val="-8604"/>
                    <a:lumOff val="-14549"/>
                  </a:schemeClr>
                </a:solidFill>
                <a:latin typeface="Copperplate"/>
                <a:ea typeface="Copperplate"/>
                <a:cs typeface="Copperplate"/>
                <a:sym typeface="Copperplate"/>
              </a:defRPr>
            </a:pPr>
            <a:r>
              <a:t>Pragat Wagle: </a:t>
            </a:r>
            <a:r>
              <a:rPr u="sng">
                <a:solidFill>
                  <a:srgbClr val="0000FF"/>
                </a:solidFill>
                <a:uFill>
                  <a:solidFill>
                    <a:srgbClr val="0000FF"/>
                  </a:solidFill>
                </a:uFill>
                <a:hlinkClick r:id="rId4" invalidUrl="" action="" tgtFrame="" tooltip="" history="1" highlightClick="0" endSnd="0"/>
              </a:rPr>
              <a:t>pwagle@iupui.edu</a:t>
            </a:r>
            <a:endParaRPr spc="-1"/>
          </a:p>
          <a:p>
            <a:pPr>
              <a:lnSpc>
                <a:spcPct val="100000"/>
              </a:lnSpc>
              <a:defRPr spc="-100" sz="1700">
                <a:solidFill>
                  <a:schemeClr val="accent1">
                    <a:satOff val="-8604"/>
                    <a:lumOff val="-14549"/>
                  </a:schemeClr>
                </a:solidFill>
                <a:latin typeface="Copperplate"/>
                <a:ea typeface="Copperplate"/>
                <a:cs typeface="Copperplate"/>
                <a:sym typeface="Copperplate"/>
              </a:defRPr>
            </a:pPr>
            <a:r>
              <a:t>Mark Green: </a:t>
            </a:r>
            <a:r>
              <a:rPr u="sng">
                <a:solidFill>
                  <a:srgbClr val="0000FF"/>
                </a:solidFill>
                <a:uFill>
                  <a:solidFill>
                    <a:srgbClr val="0000FF"/>
                  </a:solidFill>
                </a:uFill>
                <a:hlinkClick r:id="rId5" invalidUrl="" action="" tgtFrame="" tooltip="" history="1" highlightClick="0" endSnd="0"/>
              </a:rPr>
              <a:t>margree@iu.edu</a:t>
            </a:r>
            <a:endParaRPr spc="-1"/>
          </a:p>
          <a:p>
            <a:pPr>
              <a:lnSpc>
                <a:spcPct val="100000"/>
              </a:lnSpc>
              <a:defRPr spc="-100" sz="1700">
                <a:solidFill>
                  <a:schemeClr val="accent1">
                    <a:satOff val="-8604"/>
                    <a:lumOff val="-14549"/>
                  </a:schemeClr>
                </a:solidFill>
                <a:latin typeface="Copperplate"/>
                <a:ea typeface="Copperplate"/>
                <a:cs typeface="Copperplate"/>
                <a:sym typeface="Copperplate"/>
              </a:defRPr>
            </a:pPr>
            <a:r>
              <a:t>Kunal Singh: </a:t>
            </a:r>
            <a:r>
              <a:rPr u="sng">
                <a:solidFill>
                  <a:srgbClr val="0000FF"/>
                </a:solidFill>
                <a:uFill>
                  <a:solidFill>
                    <a:srgbClr val="0000FF"/>
                  </a:solidFill>
                </a:uFill>
                <a:hlinkClick r:id="rId6" invalidUrl="" action="" tgtFrame="" tooltip="" history="1" highlightClick="0" endSnd="0"/>
              </a:rPr>
              <a:t>singhku@iu.edu</a:t>
            </a:r>
          </a:p>
        </p:txBody>
      </p:sp>
      <p:sp>
        <p:nvSpPr>
          <p:cNvPr id="128" name="Picture 1"/>
          <p:cNvSpPr/>
          <p:nvPr/>
        </p:nvSpPr>
        <p:spPr>
          <a:xfrm>
            <a:off x="100003" y="1830853"/>
            <a:ext cx="5378467" cy="4656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895" y="0"/>
                </a:moveTo>
                <a:cubicBezTo>
                  <a:pt x="5325" y="0"/>
                  <a:pt x="0" y="5205"/>
                  <a:pt x="0" y="11626"/>
                </a:cubicBezTo>
                <a:cubicBezTo>
                  <a:pt x="0" y="15639"/>
                  <a:pt x="2080" y="19175"/>
                  <a:pt x="5244" y="21266"/>
                </a:cubicBezTo>
                <a:lnTo>
                  <a:pt x="5808" y="21600"/>
                </a:lnTo>
                <a:lnTo>
                  <a:pt x="17998" y="21600"/>
                </a:lnTo>
                <a:lnTo>
                  <a:pt x="18183" y="21494"/>
                </a:lnTo>
                <a:cubicBezTo>
                  <a:pt x="19278" y="20826"/>
                  <a:pt x="20253" y="19987"/>
                  <a:pt x="21071" y="19018"/>
                </a:cubicBezTo>
                <a:lnTo>
                  <a:pt x="21600" y="18328"/>
                </a:lnTo>
                <a:lnTo>
                  <a:pt x="21600" y="4922"/>
                </a:lnTo>
                <a:lnTo>
                  <a:pt x="21071" y="4231"/>
                </a:lnTo>
                <a:cubicBezTo>
                  <a:pt x="18889" y="1647"/>
                  <a:pt x="15590" y="0"/>
                  <a:pt x="11895" y="0"/>
                </a:cubicBezTo>
                <a:close/>
              </a:path>
            </a:pathLst>
          </a:custGeom>
          <a:blipFill>
            <a:blip r:embed="rId7"/>
            <a:stretch>
              <a:fillRect/>
            </a:stretch>
          </a:blipFill>
          <a:ln w="12700">
            <a:miter lim="400000"/>
          </a:ln>
        </p:spPr>
        <p:txBody>
          <a:bodyPr lIns="0" tIns="0" rIns="0" bIns="0"/>
          <a:lstStyle/>
          <a:p>
            <a:pPr>
              <a:defRPr>
                <a:latin typeface="Arial"/>
                <a:ea typeface="Arial"/>
                <a:cs typeface="Arial"/>
                <a:sym typeface="Arial"/>
              </a:defRPr>
            </a:pPr>
          </a:p>
        </p:txBody>
      </p:sp>
      <p:sp>
        <p:nvSpPr>
          <p:cNvPr id="129" name="Title 3"/>
          <p:cNvSpPr txBox="1"/>
          <p:nvPr/>
        </p:nvSpPr>
        <p:spPr>
          <a:xfrm>
            <a:off x="5964404" y="-53454"/>
            <a:ext cx="6403029" cy="109152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667512">
              <a:lnSpc>
                <a:spcPct val="90000"/>
              </a:lnSpc>
              <a:defRPr cap="all" spc="-100" sz="2900">
                <a:solidFill>
                  <a:srgbClr val="19D0CA"/>
                </a:solidFill>
                <a:latin typeface="Arial Black"/>
                <a:ea typeface="Arial Black"/>
                <a:cs typeface="Arial Black"/>
                <a:sym typeface="Arial Black"/>
              </a:defRPr>
            </a:lvl1pPr>
          </a:lstStyle>
          <a:p>
            <a:pPr/>
            <a:r>
              <a:t>HOME CREDIT DEFAULT RISK PREDICTION</a:t>
            </a:r>
          </a:p>
        </p:txBody>
      </p:sp>
      <p:sp>
        <p:nvSpPr>
          <p:cNvPr id="130" name="Title 3"/>
          <p:cNvSpPr txBox="1"/>
          <p:nvPr/>
        </p:nvSpPr>
        <p:spPr>
          <a:xfrm>
            <a:off x="5830051" y="2128670"/>
            <a:ext cx="5301601" cy="37687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585215">
              <a:lnSpc>
                <a:spcPct val="90000"/>
              </a:lnSpc>
              <a:defRPr sz="1700">
                <a:solidFill>
                  <a:srgbClr val="DAD539"/>
                </a:solidFill>
                <a:latin typeface="Arial"/>
                <a:ea typeface="Arial"/>
                <a:cs typeface="Arial"/>
                <a:sym typeface="Arial"/>
              </a:defRPr>
            </a:pPr>
          </a:p>
          <a:p>
            <a:pPr marL="308042" indent="-308042" defTabSz="585215">
              <a:lnSpc>
                <a:spcPct val="90000"/>
              </a:lnSpc>
              <a:buClr>
                <a:srgbClr val="000000"/>
              </a:buClr>
              <a:buSzPct val="100000"/>
              <a:buFont typeface="Symbol"/>
              <a:buChar char="·"/>
              <a:defRPr cap="all" spc="-100" sz="1700">
                <a:solidFill>
                  <a:srgbClr val="DAD539"/>
                </a:solidFill>
                <a:latin typeface="Copperplate"/>
                <a:ea typeface="Copperplate"/>
                <a:cs typeface="Copperplate"/>
                <a:sym typeface="Copperplate"/>
              </a:defRPr>
            </a:pPr>
            <a:r>
              <a:t>This project consisted of creating a model for predicting if a Person, based on many different features or properties of that person, would be likely to repay a loan that was provided to them.</a:t>
            </a:r>
            <a:br/>
            <a:endParaRPr spc="-64"/>
          </a:p>
          <a:p>
            <a:pPr marL="308042" indent="-308042" defTabSz="585215">
              <a:lnSpc>
                <a:spcPct val="90000"/>
              </a:lnSpc>
              <a:buClr>
                <a:srgbClr val="000000"/>
              </a:buClr>
              <a:buSzPct val="100000"/>
              <a:buFont typeface="Symbol"/>
              <a:buChar char="·"/>
              <a:defRPr cap="all" spc="-100" sz="1700">
                <a:solidFill>
                  <a:srgbClr val="DAD539"/>
                </a:solidFill>
                <a:latin typeface="Copperplate"/>
                <a:ea typeface="Copperplate"/>
                <a:cs typeface="Copperplate"/>
                <a:sym typeface="Copperplate"/>
              </a:defRPr>
            </a:pPr>
            <a:r>
              <a:t>This is AN extremely important part of the world as it impacts a persons Ability to purchase goods of high value.</a:t>
            </a:r>
            <a:br/>
            <a:endParaRPr spc="-64"/>
          </a:p>
          <a:p>
            <a:pPr marL="308042" indent="-308042" defTabSz="585215">
              <a:lnSpc>
                <a:spcPct val="90000"/>
              </a:lnSpc>
              <a:buClr>
                <a:srgbClr val="000000"/>
              </a:buClr>
              <a:buSzPct val="100000"/>
              <a:buFont typeface="Symbol"/>
              <a:buChar char="·"/>
              <a:defRPr cap="all" spc="-100" sz="1700">
                <a:solidFill>
                  <a:srgbClr val="DAD539"/>
                </a:solidFill>
                <a:latin typeface="Copperplate"/>
                <a:ea typeface="Copperplate"/>
                <a:cs typeface="Copperplate"/>
                <a:sym typeface="Copperplate"/>
              </a:defRPr>
            </a:pPr>
            <a:r>
              <a:t>Thus it is very important to be thorough in the approval process and this model will help make that decision.</a:t>
            </a:r>
          </a:p>
        </p:txBody>
      </p:sp>
      <p:sp>
        <p:nvSpPr>
          <p:cNvPr id="131" name="Title 3"/>
          <p:cNvSpPr txBox="1"/>
          <p:nvPr/>
        </p:nvSpPr>
        <p:spPr>
          <a:xfrm>
            <a:off x="5984723" y="1366581"/>
            <a:ext cx="5666763" cy="12045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defRPr cap="all" spc="-100" sz="3300">
                <a:solidFill>
                  <a:srgbClr val="42D0C9"/>
                </a:solidFill>
                <a:latin typeface="Arial Black"/>
                <a:ea typeface="Arial Black"/>
                <a:cs typeface="Arial Black"/>
                <a:sym typeface="Arial Black"/>
              </a:defRPr>
            </a:pPr>
            <a:r>
              <a:t>PROJECT DESCRIPTION</a:t>
            </a:r>
            <a:b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3" name="Image" descr="Image"/>
          <p:cNvPicPr>
            <a:picLocks noChangeAspect="1"/>
          </p:cNvPicPr>
          <p:nvPr/>
        </p:nvPicPr>
        <p:blipFill>
          <a:blip r:embed="rId2">
            <a:extLst/>
          </a:blip>
          <a:stretch>
            <a:fillRect/>
          </a:stretch>
        </p:blipFill>
        <p:spPr>
          <a:xfrm>
            <a:off x="-418461" y="-226544"/>
            <a:ext cx="15132909" cy="7311088"/>
          </a:xfrm>
          <a:prstGeom prst="rect">
            <a:avLst/>
          </a:prstGeom>
          <a:ln w="12700">
            <a:miter lim="400000"/>
          </a:ln>
        </p:spPr>
      </p:pic>
      <p:sp>
        <p:nvSpPr>
          <p:cNvPr id="134" name="PlaceHolder 1"/>
          <p:cNvSpPr txBox="1"/>
          <p:nvPr>
            <p:ph type="title"/>
          </p:nvPr>
        </p:nvSpPr>
        <p:spPr>
          <a:xfrm>
            <a:off x="89998" y="-236551"/>
            <a:ext cx="11619004" cy="586605"/>
          </a:xfrm>
          <a:prstGeom prst="rect">
            <a:avLst/>
          </a:prstGeom>
        </p:spPr>
        <p:txBody>
          <a:bodyPr anchor="t"/>
          <a:lstStyle/>
          <a:p>
            <a:pPr algn="ctr" defTabSz="768094">
              <a:defRPr spc="-100" sz="1700">
                <a:solidFill>
                  <a:srgbClr val="15C6C3"/>
                </a:solidFill>
                <a:latin typeface="Arial Black"/>
                <a:ea typeface="Arial Black"/>
                <a:cs typeface="Arial Black"/>
                <a:sym typeface="Arial Black"/>
              </a:defRPr>
            </a:pPr>
            <a:br/>
            <a:r>
              <a:t>EDA, Feature Engineering, and Hyperparameter Tuning</a:t>
            </a:r>
          </a:p>
        </p:txBody>
      </p:sp>
      <p:sp>
        <p:nvSpPr>
          <p:cNvPr id="135" name="Title 3"/>
          <p:cNvSpPr txBox="1"/>
          <p:nvPr/>
        </p:nvSpPr>
        <p:spPr>
          <a:xfrm>
            <a:off x="-2" y="560577"/>
            <a:ext cx="5119036" cy="12682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502919">
              <a:lnSpc>
                <a:spcPct val="72000"/>
              </a:lnSpc>
              <a:defRPr cap="all" spc="-100" sz="1200">
                <a:solidFill>
                  <a:srgbClr val="E4E12A"/>
                </a:solidFill>
                <a:latin typeface="Copperplate"/>
                <a:ea typeface="Copperplate"/>
                <a:cs typeface="Copperplate"/>
                <a:sym typeface="Copperplate"/>
              </a:defRPr>
            </a:pPr>
            <a:r>
              <a:t>                                          </a:t>
            </a:r>
            <a:r>
              <a:rPr b="1"/>
              <a:t>VISUAL EDA example</a:t>
            </a:r>
            <a:br>
              <a:rPr b="1"/>
            </a:br>
            <a:endParaRPr spc="-55"/>
          </a:p>
          <a:p>
            <a:pPr marL="264724" indent="-264724" defTabSz="502919">
              <a:lnSpc>
                <a:spcPct val="72000"/>
              </a:lnSpc>
              <a:buClr>
                <a:srgbClr val="000000"/>
              </a:buClr>
              <a:buSzPct val="100000"/>
              <a:buFont typeface="Symbol"/>
              <a:buChar char="·"/>
              <a:defRPr cap="all" spc="-100" sz="1200">
                <a:solidFill>
                  <a:srgbClr val="E4E12A"/>
                </a:solidFill>
                <a:latin typeface="Copperplate"/>
                <a:ea typeface="Copperplate"/>
                <a:cs typeface="Copperplate"/>
                <a:sym typeface="Copperplate"/>
              </a:defRPr>
            </a:pPr>
            <a:r>
              <a:t>To the right is a categorical count visualization to visualize the different counts of categories per categorical column</a:t>
            </a:r>
            <a:br/>
            <a:endParaRPr spc="-55"/>
          </a:p>
          <a:p>
            <a:pPr marL="264724" indent="-264724" defTabSz="502919">
              <a:lnSpc>
                <a:spcPct val="72000"/>
              </a:lnSpc>
              <a:buClr>
                <a:srgbClr val="000000"/>
              </a:buClr>
              <a:buSzPct val="100000"/>
              <a:buFont typeface="Symbol"/>
              <a:buChar char="·"/>
              <a:defRPr cap="all" spc="-100" sz="1200">
                <a:solidFill>
                  <a:srgbClr val="E4E12A"/>
                </a:solidFill>
                <a:latin typeface="Copperplate"/>
                <a:ea typeface="Copperplate"/>
                <a:cs typeface="Copperplate"/>
                <a:sym typeface="Copperplate"/>
              </a:defRPr>
            </a:pPr>
            <a:r>
              <a:t>This Was sued  to group some different categories as one category, using some type of metric.</a:t>
            </a:r>
          </a:p>
        </p:txBody>
      </p:sp>
      <p:sp>
        <p:nvSpPr>
          <p:cNvPr id="136" name="Title 3"/>
          <p:cNvSpPr txBox="1"/>
          <p:nvPr/>
        </p:nvSpPr>
        <p:spPr>
          <a:xfrm>
            <a:off x="11573" y="1818469"/>
            <a:ext cx="5283741" cy="11395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905255">
              <a:lnSpc>
                <a:spcPct val="72000"/>
              </a:lnSpc>
              <a:defRPr cap="all" spc="-100" sz="1100">
                <a:solidFill>
                  <a:srgbClr val="E4E010"/>
                </a:solidFill>
                <a:latin typeface="Copperplate"/>
                <a:ea typeface="Copperplate"/>
                <a:cs typeface="Copperplate"/>
                <a:sym typeface="Copperplate"/>
              </a:defRPr>
            </a:pPr>
            <a:r>
              <a:t>                        Feature Engineering Example</a:t>
            </a:r>
            <a:br/>
            <a:endParaRPr spc="-99"/>
          </a:p>
          <a:p>
            <a:pPr marL="395604" indent="-395604" defTabSz="905255">
              <a:lnSpc>
                <a:spcPct val="72000"/>
              </a:lnSpc>
              <a:buClr>
                <a:srgbClr val="000000"/>
              </a:buClr>
              <a:buSzPct val="100000"/>
              <a:buFont typeface="Symbol"/>
              <a:buChar char="·"/>
              <a:defRPr cap="all" spc="-100" sz="1100">
                <a:solidFill>
                  <a:srgbClr val="E4E010"/>
                </a:solidFill>
                <a:latin typeface="Copperplate"/>
                <a:ea typeface="Copperplate"/>
                <a:cs typeface="Copperplate"/>
                <a:sym typeface="Copperplate"/>
              </a:defRPr>
            </a:pPr>
            <a:r>
              <a:t>This class reduces features by measuring collinearity between the input variables and target.</a:t>
            </a:r>
            <a:endParaRPr spc="-117" sz="1300"/>
          </a:p>
          <a:p>
            <a:pPr defTabSz="905255">
              <a:lnSpc>
                <a:spcPct val="72000"/>
              </a:lnSpc>
              <a:defRPr sz="1300">
                <a:solidFill>
                  <a:srgbClr val="E4E010"/>
                </a:solidFill>
                <a:latin typeface="Calibri"/>
                <a:ea typeface="Calibri"/>
                <a:cs typeface="Calibri"/>
                <a:sym typeface="Calibri"/>
              </a:defRPr>
            </a:pPr>
          </a:p>
          <a:p>
            <a:pPr marL="395604" indent="-395604" defTabSz="905255">
              <a:lnSpc>
                <a:spcPct val="72000"/>
              </a:lnSpc>
              <a:buClr>
                <a:srgbClr val="000000"/>
              </a:buClr>
              <a:buSzPct val="100000"/>
              <a:buFont typeface="Symbol"/>
              <a:buChar char="·"/>
              <a:defRPr cap="all" spc="-100" sz="1100">
                <a:solidFill>
                  <a:srgbClr val="E4E010"/>
                </a:solidFill>
                <a:latin typeface="Copperplate"/>
                <a:ea typeface="Copperplate"/>
                <a:cs typeface="Copperplate"/>
                <a:sym typeface="Copperplate"/>
              </a:defRPr>
            </a:pPr>
            <a:r>
              <a:t>It was used in the Pipeline for the Pytorch neural network as seen to there Right where it reduces the number of features from 1445 to 695</a:t>
            </a:r>
          </a:p>
        </p:txBody>
      </p:sp>
      <p:sp>
        <p:nvSpPr>
          <p:cNvPr id="137" name="Title 3"/>
          <p:cNvSpPr txBox="1"/>
          <p:nvPr/>
        </p:nvSpPr>
        <p:spPr>
          <a:xfrm>
            <a:off x="-11579" y="3101507"/>
            <a:ext cx="5306893" cy="13509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72000"/>
              </a:lnSpc>
              <a:defRPr cap="all" spc="-100" sz="1100">
                <a:solidFill>
                  <a:srgbClr val="F0F233"/>
                </a:solidFill>
                <a:latin typeface="Copperplate"/>
                <a:ea typeface="Copperplate"/>
                <a:cs typeface="Copperplate"/>
                <a:sym typeface="Copperplate"/>
              </a:defRPr>
            </a:pPr>
            <a:r>
              <a:t>                                            TOP Features</a:t>
            </a:r>
            <a:br/>
            <a:endParaRPr spc="-76"/>
          </a:p>
          <a:p>
            <a:pPr marL="481319" indent="-481319">
              <a:lnSpc>
                <a:spcPct val="72000"/>
              </a:lnSpc>
              <a:buClr>
                <a:srgbClr val="000000"/>
              </a:buClr>
              <a:buSzPct val="100000"/>
              <a:buFont typeface="Symbol"/>
              <a:buChar char="·"/>
              <a:defRPr cap="all" spc="-100" sz="1100">
                <a:solidFill>
                  <a:srgbClr val="F0F233"/>
                </a:solidFill>
                <a:latin typeface="Copperplate"/>
                <a:ea typeface="Copperplate"/>
                <a:cs typeface="Copperplate"/>
                <a:sym typeface="Copperplate"/>
              </a:defRPr>
            </a:pPr>
            <a:r>
              <a:t>Top Features were calculated by looking at the correlation against target and were found to be:</a:t>
            </a:r>
            <a:br/>
            <a:r>
              <a:t>EXT_SOURCE_3 ,  EXT_SOURCE_2 , EXT_SOURCE_1, CNT_DRAWINGS_ATM_CURRENT_mean ,CNT_DRAWINGS_ CURRENT_max</a:t>
            </a:r>
            <a:br/>
            <a:endParaRPr spc="-76"/>
          </a:p>
          <a:p>
            <a:pPr marL="481319" indent="-481319">
              <a:lnSpc>
                <a:spcPct val="72000"/>
              </a:lnSpc>
              <a:buClr>
                <a:srgbClr val="000000"/>
              </a:buClr>
              <a:buSzPct val="100000"/>
              <a:buFont typeface="Symbol"/>
              <a:buChar char="·"/>
              <a:defRPr cap="all" spc="-100" sz="1100">
                <a:solidFill>
                  <a:srgbClr val="F0F233"/>
                </a:solidFill>
                <a:latin typeface="Copperplate"/>
                <a:ea typeface="Copperplate"/>
                <a:cs typeface="Copperplate"/>
                <a:sym typeface="Copperplate"/>
              </a:defRPr>
            </a:pPr>
            <a:r>
              <a:t>You can see that transformations did improve our correlations look at the Credit Card Balance Balance correlations</a:t>
            </a:r>
            <a:endParaRPr spc="-76"/>
          </a:p>
          <a:p>
            <a:pPr>
              <a:lnSpc>
                <a:spcPct val="72000"/>
              </a:lnSpc>
              <a:defRPr cap="all" spc="-76" sz="1100">
                <a:solidFill>
                  <a:srgbClr val="F0F233"/>
                </a:solidFill>
                <a:latin typeface="Copperplate"/>
                <a:ea typeface="Copperplate"/>
                <a:cs typeface="Copperplate"/>
                <a:sym typeface="Copperplate"/>
              </a:defRPr>
            </a:pPr>
          </a:p>
        </p:txBody>
      </p:sp>
      <p:pic>
        <p:nvPicPr>
          <p:cNvPr id="138" name="Image" descr="Image"/>
          <p:cNvPicPr>
            <a:picLocks noChangeAspect="1"/>
          </p:cNvPicPr>
          <p:nvPr/>
        </p:nvPicPr>
        <p:blipFill>
          <a:blip r:embed="rId3">
            <a:extLst/>
          </a:blip>
          <a:stretch>
            <a:fillRect/>
          </a:stretch>
        </p:blipFill>
        <p:spPr>
          <a:xfrm>
            <a:off x="6272757" y="325795"/>
            <a:ext cx="5511342" cy="1522257"/>
          </a:xfrm>
          <a:prstGeom prst="rect">
            <a:avLst/>
          </a:prstGeom>
          <a:ln w="12700">
            <a:miter lim="400000"/>
          </a:ln>
        </p:spPr>
      </p:pic>
      <p:pic>
        <p:nvPicPr>
          <p:cNvPr id="139" name="Image" descr="Image"/>
          <p:cNvPicPr>
            <a:picLocks noChangeAspect="1"/>
          </p:cNvPicPr>
          <p:nvPr/>
        </p:nvPicPr>
        <p:blipFill>
          <a:blip r:embed="rId4">
            <a:extLst/>
          </a:blip>
          <a:stretch>
            <a:fillRect/>
          </a:stretch>
        </p:blipFill>
        <p:spPr>
          <a:xfrm>
            <a:off x="6559817" y="1978977"/>
            <a:ext cx="2863535" cy="944597"/>
          </a:xfrm>
          <a:prstGeom prst="rect">
            <a:avLst/>
          </a:prstGeom>
          <a:ln w="12700">
            <a:miter lim="400000"/>
          </a:ln>
        </p:spPr>
      </p:pic>
      <p:pic>
        <p:nvPicPr>
          <p:cNvPr id="140" name="Image" descr="Image"/>
          <p:cNvPicPr>
            <a:picLocks noChangeAspect="1"/>
          </p:cNvPicPr>
          <p:nvPr/>
        </p:nvPicPr>
        <p:blipFill>
          <a:blip r:embed="rId5">
            <a:extLst/>
          </a:blip>
          <a:stretch>
            <a:fillRect/>
          </a:stretch>
        </p:blipFill>
        <p:spPr>
          <a:xfrm>
            <a:off x="9499864" y="2208309"/>
            <a:ext cx="2448037" cy="239932"/>
          </a:xfrm>
          <a:prstGeom prst="rect">
            <a:avLst/>
          </a:prstGeom>
          <a:ln w="12700">
            <a:miter lim="400000"/>
          </a:ln>
        </p:spPr>
      </p:pic>
      <p:pic>
        <p:nvPicPr>
          <p:cNvPr id="141" name="Image" descr="Image"/>
          <p:cNvPicPr>
            <a:picLocks noChangeAspect="1"/>
          </p:cNvPicPr>
          <p:nvPr/>
        </p:nvPicPr>
        <p:blipFill>
          <a:blip r:embed="rId6">
            <a:extLst/>
          </a:blip>
          <a:stretch>
            <a:fillRect/>
          </a:stretch>
        </p:blipFill>
        <p:spPr>
          <a:xfrm>
            <a:off x="6511797" y="3077444"/>
            <a:ext cx="2240365" cy="1399037"/>
          </a:xfrm>
          <a:prstGeom prst="rect">
            <a:avLst/>
          </a:prstGeom>
          <a:ln w="12700">
            <a:miter lim="400000"/>
          </a:ln>
        </p:spPr>
      </p:pic>
      <p:pic>
        <p:nvPicPr>
          <p:cNvPr id="142" name="Image" descr="Image"/>
          <p:cNvPicPr>
            <a:picLocks noChangeAspect="1"/>
          </p:cNvPicPr>
          <p:nvPr/>
        </p:nvPicPr>
        <p:blipFill>
          <a:blip r:embed="rId7">
            <a:extLst/>
          </a:blip>
          <a:stretch>
            <a:fillRect/>
          </a:stretch>
        </p:blipFill>
        <p:spPr>
          <a:xfrm>
            <a:off x="8961674" y="3929914"/>
            <a:ext cx="2527785" cy="559193"/>
          </a:xfrm>
          <a:prstGeom prst="rect">
            <a:avLst/>
          </a:prstGeom>
          <a:ln w="12700">
            <a:miter lim="400000"/>
          </a:ln>
        </p:spPr>
      </p:pic>
      <p:pic>
        <p:nvPicPr>
          <p:cNvPr id="143" name="Image" descr="Image"/>
          <p:cNvPicPr>
            <a:picLocks noChangeAspect="1"/>
          </p:cNvPicPr>
          <p:nvPr/>
        </p:nvPicPr>
        <p:blipFill>
          <a:blip r:embed="rId8">
            <a:extLst/>
          </a:blip>
          <a:stretch>
            <a:fillRect/>
          </a:stretch>
        </p:blipFill>
        <p:spPr>
          <a:xfrm>
            <a:off x="8961674" y="3054499"/>
            <a:ext cx="2260010" cy="900747"/>
          </a:xfrm>
          <a:prstGeom prst="rect">
            <a:avLst/>
          </a:prstGeom>
          <a:ln w="12700">
            <a:miter lim="400000"/>
          </a:ln>
        </p:spPr>
      </p:pic>
      <p:sp>
        <p:nvSpPr>
          <p:cNvPr id="144" name="Arrow"/>
          <p:cNvSpPr/>
          <p:nvPr/>
        </p:nvSpPr>
        <p:spPr>
          <a:xfrm>
            <a:off x="5399103" y="2236191"/>
            <a:ext cx="890482" cy="184169"/>
          </a:xfrm>
          <a:prstGeom prst="rightArrow">
            <a:avLst>
              <a:gd name="adj1" fmla="val 32000"/>
              <a:gd name="adj2" fmla="val 157961"/>
            </a:avLst>
          </a:prstGeom>
          <a:solidFill>
            <a:srgbClr val="000000"/>
          </a:solidFill>
          <a:ln w="25400">
            <a:solidFill>
              <a:srgbClr val="4472C4"/>
            </a:solidFill>
          </a:ln>
        </p:spPr>
        <p:txBody>
          <a:bodyPr lIns="0" tIns="0" rIns="0" bIns="0"/>
          <a:lstStyle/>
          <a:p>
            <a:pPr>
              <a:defRPr>
                <a:latin typeface="Calibri"/>
                <a:ea typeface="Calibri"/>
                <a:cs typeface="Calibri"/>
                <a:sym typeface="Calibri"/>
              </a:defRPr>
            </a:pPr>
          </a:p>
        </p:txBody>
      </p:sp>
      <p:pic>
        <p:nvPicPr>
          <p:cNvPr id="145" name="Picture 3" descr="Picture 3"/>
          <p:cNvPicPr>
            <a:picLocks noChangeAspect="1"/>
          </p:cNvPicPr>
          <p:nvPr/>
        </p:nvPicPr>
        <p:blipFill>
          <a:blip r:embed="rId9">
            <a:extLst/>
          </a:blip>
          <a:stretch>
            <a:fillRect/>
          </a:stretch>
        </p:blipFill>
        <p:spPr>
          <a:xfrm>
            <a:off x="6539869" y="4710119"/>
            <a:ext cx="3429002" cy="788981"/>
          </a:xfrm>
          <a:prstGeom prst="rect">
            <a:avLst/>
          </a:prstGeom>
          <a:ln w="12700">
            <a:miter lim="400000"/>
          </a:ln>
        </p:spPr>
      </p:pic>
      <p:sp>
        <p:nvSpPr>
          <p:cNvPr id="146" name="TextBox 6"/>
          <p:cNvSpPr txBox="1"/>
          <p:nvPr/>
        </p:nvSpPr>
        <p:spPr>
          <a:xfrm>
            <a:off x="150547" y="4280028"/>
            <a:ext cx="4382195" cy="108850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cap="all" spc="-76" sz="1200">
                <a:solidFill>
                  <a:srgbClr val="F0F233"/>
                </a:solidFill>
                <a:latin typeface="Copperplate"/>
                <a:ea typeface="Copperplate"/>
                <a:cs typeface="Copperplate"/>
                <a:sym typeface="Copperplate"/>
              </a:defRPr>
            </a:pPr>
            <a:r>
              <a:t> HYPERPARAMETER</a:t>
            </a:r>
            <a:r>
              <a:rPr cap="none" spc="0" sz="1800">
                <a:solidFill>
                  <a:srgbClr val="000000"/>
                </a:solidFill>
                <a:latin typeface="Arial"/>
                <a:ea typeface="Arial"/>
                <a:cs typeface="Arial"/>
                <a:sym typeface="Arial"/>
              </a:rPr>
              <a:t> </a:t>
            </a:r>
            <a:r>
              <a:t>TUNING</a:t>
            </a:r>
          </a:p>
          <a:p>
            <a:pPr>
              <a:defRPr cap="all" spc="-76" sz="1200">
                <a:solidFill>
                  <a:srgbClr val="F0F233"/>
                </a:solidFill>
                <a:latin typeface="Copperplate"/>
                <a:ea typeface="Copperplate"/>
                <a:cs typeface="Copperplate"/>
                <a:sym typeface="Copperplate"/>
              </a:defRPr>
            </a:pPr>
          </a:p>
          <a:p>
            <a:pPr marL="481319" indent="-481319">
              <a:lnSpc>
                <a:spcPct val="70000"/>
              </a:lnSpc>
              <a:buClr>
                <a:srgbClr val="000000"/>
              </a:buClr>
              <a:buSzPct val="100000"/>
              <a:buFont typeface="Symbol"/>
              <a:buChar char="·"/>
              <a:defRPr cap="all" spc="-76" sz="1200">
                <a:solidFill>
                  <a:srgbClr val="F0F233"/>
                </a:solidFill>
                <a:latin typeface="Copperplate"/>
                <a:ea typeface="Copperplate"/>
                <a:cs typeface="Copperplate"/>
                <a:sym typeface="Copperplate"/>
              </a:defRPr>
            </a:pPr>
            <a:r>
              <a:t>BEST PARAMETERS : LOGISTIC {C:’0.01’,PENALTY : ‘L1’, SOLVER: ‘LIBLINEAR}</a:t>
            </a:r>
            <a:endParaRPr sz="1300"/>
          </a:p>
          <a:p>
            <a:pPr>
              <a:defRPr cap="all" spc="-76" sz="1200">
                <a:solidFill>
                  <a:srgbClr val="F0F233"/>
                </a:solidFill>
                <a:latin typeface="Copperplate"/>
                <a:ea typeface="Copperplate"/>
                <a:cs typeface="Copperplate"/>
                <a:sym typeface="Copperplate"/>
              </a:defRPr>
            </a:pPr>
          </a:p>
          <a:p>
            <a:pPr>
              <a:defRPr cap="all" spc="-76" sz="1200">
                <a:solidFill>
                  <a:srgbClr val="F0F233"/>
                </a:solidFill>
                <a:latin typeface="Copperplate"/>
                <a:ea typeface="Copperplate"/>
                <a:cs typeface="Copperplate"/>
                <a:sym typeface="Copperplate"/>
              </a:defRPr>
            </a:pPr>
          </a:p>
        </p:txBody>
      </p:sp>
      <p:sp>
        <p:nvSpPr>
          <p:cNvPr id="147" name="Arrow"/>
          <p:cNvSpPr/>
          <p:nvPr/>
        </p:nvSpPr>
        <p:spPr>
          <a:xfrm>
            <a:off x="5454258" y="5012525"/>
            <a:ext cx="890483" cy="184169"/>
          </a:xfrm>
          <a:prstGeom prst="rightArrow">
            <a:avLst>
              <a:gd name="adj1" fmla="val 32000"/>
              <a:gd name="adj2" fmla="val 157961"/>
            </a:avLst>
          </a:prstGeom>
          <a:solidFill>
            <a:srgbClr val="000000"/>
          </a:solidFill>
          <a:ln w="25400">
            <a:solidFill>
              <a:srgbClr val="4472C4"/>
            </a:solidFill>
          </a:ln>
        </p:spPr>
        <p:txBody>
          <a:bodyPr lIns="0" tIns="0" rIns="0" bIns="0"/>
          <a:lstStyle/>
          <a:p>
            <a:pPr>
              <a:defRPr>
                <a:latin typeface="Calibri"/>
                <a:ea typeface="Calibri"/>
                <a:cs typeface="Calibri"/>
                <a:sym typeface="Calibri"/>
              </a:defRPr>
            </a:pPr>
          </a:p>
        </p:txBody>
      </p:sp>
      <p:sp>
        <p:nvSpPr>
          <p:cNvPr id="148" name="Arrow"/>
          <p:cNvSpPr/>
          <p:nvPr/>
        </p:nvSpPr>
        <p:spPr>
          <a:xfrm>
            <a:off x="5399103" y="3519954"/>
            <a:ext cx="890482" cy="184169"/>
          </a:xfrm>
          <a:prstGeom prst="rightArrow">
            <a:avLst>
              <a:gd name="adj1" fmla="val 32000"/>
              <a:gd name="adj2" fmla="val 157961"/>
            </a:avLst>
          </a:prstGeom>
          <a:solidFill>
            <a:srgbClr val="000000"/>
          </a:solidFill>
          <a:ln w="25400">
            <a:solidFill>
              <a:srgbClr val="4472C4"/>
            </a:solidFill>
          </a:ln>
        </p:spPr>
        <p:txBody>
          <a:bodyPr lIns="0" tIns="0" rIns="0" bIns="0"/>
          <a:lstStyle/>
          <a:p>
            <a:pPr>
              <a:defRPr>
                <a:latin typeface="Calibri"/>
                <a:ea typeface="Calibri"/>
                <a:cs typeface="Calibri"/>
                <a:sym typeface="Calibri"/>
              </a:defRPr>
            </a:pPr>
          </a:p>
        </p:txBody>
      </p:sp>
      <p:sp>
        <p:nvSpPr>
          <p:cNvPr id="149" name="Arrow"/>
          <p:cNvSpPr/>
          <p:nvPr/>
        </p:nvSpPr>
        <p:spPr>
          <a:xfrm>
            <a:off x="5287886" y="1194688"/>
            <a:ext cx="890484" cy="184170"/>
          </a:xfrm>
          <a:prstGeom prst="rightArrow">
            <a:avLst>
              <a:gd name="adj1" fmla="val 32000"/>
              <a:gd name="adj2" fmla="val 157961"/>
            </a:avLst>
          </a:prstGeom>
          <a:solidFill>
            <a:srgbClr val="000000"/>
          </a:solidFill>
          <a:ln w="25400">
            <a:solidFill>
              <a:srgbClr val="4472C4"/>
            </a:solidFill>
          </a:ln>
        </p:spPr>
        <p:txBody>
          <a:bodyPr lIns="0" tIns="0" rIns="0" bIns="0"/>
          <a:lstStyle/>
          <a:p>
            <a:pPr>
              <a:defRPr>
                <a:latin typeface="Calibri"/>
                <a:ea typeface="Calibri"/>
                <a:cs typeface="Calibri"/>
                <a:sym typeface="Calibri"/>
              </a:defRPr>
            </a:pPr>
          </a:p>
        </p:txBody>
      </p:sp>
      <p:sp>
        <p:nvSpPr>
          <p:cNvPr id="150" name="TextBox 6"/>
          <p:cNvSpPr txBox="1"/>
          <p:nvPr/>
        </p:nvSpPr>
        <p:spPr>
          <a:xfrm>
            <a:off x="150547" y="5476450"/>
            <a:ext cx="4382195" cy="16194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cap="all" spc="-76" sz="1200">
                <a:solidFill>
                  <a:srgbClr val="F0F233"/>
                </a:solidFill>
                <a:latin typeface="Copperplate"/>
                <a:ea typeface="Copperplate"/>
                <a:cs typeface="Copperplate"/>
                <a:sym typeface="Copperplate"/>
              </a:defRPr>
            </a:pPr>
            <a:r>
              <a:t>Optimizations of MLP</a:t>
            </a:r>
          </a:p>
          <a:p>
            <a:pPr>
              <a:defRPr cap="all" spc="-76" sz="1200">
                <a:solidFill>
                  <a:srgbClr val="F0F233"/>
                </a:solidFill>
                <a:latin typeface="Copperplate"/>
                <a:ea typeface="Copperplate"/>
                <a:cs typeface="Copperplate"/>
                <a:sym typeface="Copperplate"/>
              </a:defRPr>
            </a:pPr>
          </a:p>
          <a:p>
            <a:pPr marL="481319" indent="-481319">
              <a:lnSpc>
                <a:spcPct val="70000"/>
              </a:lnSpc>
              <a:buClr>
                <a:srgbClr val="000000"/>
              </a:buClr>
              <a:buSzPct val="100000"/>
              <a:buFont typeface="Symbol"/>
              <a:buChar char="·"/>
              <a:defRPr cap="all" spc="-76" sz="1200">
                <a:solidFill>
                  <a:srgbClr val="F0F233"/>
                </a:solidFill>
                <a:latin typeface="Copperplate"/>
                <a:ea typeface="Copperplate"/>
                <a:cs typeface="Copperplate"/>
                <a:sym typeface="Copperplate"/>
              </a:defRPr>
            </a:pPr>
            <a:r>
              <a:t>Through multiple configurations, the Multilayer perception was trained with different number of units, layers, and optimizers  </a:t>
            </a:r>
            <a:br/>
          </a:p>
          <a:p>
            <a:pPr marL="481319" indent="-481319">
              <a:lnSpc>
                <a:spcPct val="70000"/>
              </a:lnSpc>
              <a:buClr>
                <a:srgbClr val="000000"/>
              </a:buClr>
              <a:buSzPct val="100000"/>
              <a:buFont typeface="Symbol"/>
              <a:buChar char="·"/>
              <a:defRPr cap="all" spc="-76" sz="1200">
                <a:solidFill>
                  <a:srgbClr val="F0F233"/>
                </a:solidFill>
                <a:latin typeface="Copperplate"/>
                <a:ea typeface="Copperplate"/>
                <a:cs typeface="Copperplate"/>
                <a:sym typeface="Copperplate"/>
              </a:defRPr>
            </a:pPr>
            <a:r>
              <a:t>Adamax was the top optimizer and 5 was the optimal number of layers with the first hidden layer at 200 or so units</a:t>
            </a:r>
            <a:endParaRPr sz="1300"/>
          </a:p>
          <a:p>
            <a:pPr>
              <a:defRPr cap="all" spc="-76" sz="1200">
                <a:solidFill>
                  <a:srgbClr val="F0F233"/>
                </a:solidFill>
                <a:latin typeface="Copperplate"/>
                <a:ea typeface="Copperplate"/>
                <a:cs typeface="Copperplate"/>
                <a:sym typeface="Copperplate"/>
              </a:defRPr>
            </a:pPr>
          </a:p>
          <a:p>
            <a:pPr>
              <a:defRPr cap="all" spc="-76" sz="1200">
                <a:solidFill>
                  <a:srgbClr val="F0F233"/>
                </a:solidFill>
                <a:latin typeface="Copperplate"/>
                <a:ea typeface="Copperplate"/>
                <a:cs typeface="Copperplate"/>
                <a:sym typeface="Copperplate"/>
              </a:defRPr>
            </a:pPr>
          </a:p>
        </p:txBody>
      </p:sp>
      <p:pic>
        <p:nvPicPr>
          <p:cNvPr id="151" name="Image" descr="Image"/>
          <p:cNvPicPr>
            <a:picLocks noChangeAspect="1"/>
          </p:cNvPicPr>
          <p:nvPr/>
        </p:nvPicPr>
        <p:blipFill>
          <a:blip r:embed="rId10">
            <a:extLst/>
          </a:blip>
          <a:stretch>
            <a:fillRect/>
          </a:stretch>
        </p:blipFill>
        <p:spPr>
          <a:xfrm>
            <a:off x="6108669" y="5832519"/>
            <a:ext cx="5336261" cy="333828"/>
          </a:xfrm>
          <a:prstGeom prst="rect">
            <a:avLst/>
          </a:prstGeom>
          <a:ln w="12700">
            <a:miter lim="400000"/>
          </a:ln>
        </p:spPr>
      </p:pic>
      <p:pic>
        <p:nvPicPr>
          <p:cNvPr id="152" name="Image" descr="Image"/>
          <p:cNvPicPr>
            <a:picLocks noChangeAspect="1"/>
          </p:cNvPicPr>
          <p:nvPr/>
        </p:nvPicPr>
        <p:blipFill>
          <a:blip r:embed="rId11">
            <a:extLst/>
          </a:blip>
          <a:stretch>
            <a:fillRect/>
          </a:stretch>
        </p:blipFill>
        <p:spPr>
          <a:xfrm>
            <a:off x="6088889" y="6243731"/>
            <a:ext cx="5375821" cy="385689"/>
          </a:xfrm>
          <a:prstGeom prst="rect">
            <a:avLst/>
          </a:prstGeom>
          <a:ln w="12700">
            <a:miter lim="400000"/>
          </a:ln>
        </p:spPr>
      </p:pic>
      <p:sp>
        <p:nvSpPr>
          <p:cNvPr id="153" name="Arrow"/>
          <p:cNvSpPr/>
          <p:nvPr/>
        </p:nvSpPr>
        <p:spPr>
          <a:xfrm>
            <a:off x="4759992" y="6101841"/>
            <a:ext cx="1273170" cy="184169"/>
          </a:xfrm>
          <a:prstGeom prst="rightArrow">
            <a:avLst>
              <a:gd name="adj1" fmla="val 32000"/>
              <a:gd name="adj2" fmla="val 157961"/>
            </a:avLst>
          </a:prstGeom>
          <a:solidFill>
            <a:srgbClr val="000000"/>
          </a:solidFill>
          <a:ln w="25400">
            <a:solidFill>
              <a:srgbClr val="4472C4"/>
            </a:solidFill>
          </a:ln>
        </p:spPr>
        <p:txBody>
          <a:bodyPr lIns="0" tIns="0" rIns="0" bIns="0"/>
          <a:lstStyle/>
          <a:p>
            <a:pPr>
              <a:defRPr>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Image" descr="Image"/>
          <p:cNvPicPr>
            <a:picLocks noChangeAspect="1"/>
          </p:cNvPicPr>
          <p:nvPr/>
        </p:nvPicPr>
        <p:blipFill>
          <a:blip r:embed="rId2">
            <a:extLst/>
          </a:blip>
          <a:stretch>
            <a:fillRect/>
          </a:stretch>
        </p:blipFill>
        <p:spPr>
          <a:xfrm>
            <a:off x="-1470453" y="-226544"/>
            <a:ext cx="15132906" cy="7311088"/>
          </a:xfrm>
          <a:prstGeom prst="rect">
            <a:avLst/>
          </a:prstGeom>
          <a:ln w="12700">
            <a:miter lim="400000"/>
          </a:ln>
        </p:spPr>
      </p:pic>
      <p:sp>
        <p:nvSpPr>
          <p:cNvPr id="156" name="PlaceHolder 1"/>
          <p:cNvSpPr txBox="1"/>
          <p:nvPr>
            <p:ph type="title"/>
          </p:nvPr>
        </p:nvSpPr>
        <p:spPr>
          <a:xfrm>
            <a:off x="703079" y="-13321"/>
            <a:ext cx="12339002" cy="735482"/>
          </a:xfrm>
          <a:prstGeom prst="rect">
            <a:avLst/>
          </a:prstGeom>
        </p:spPr>
        <p:txBody>
          <a:bodyPr anchor="t"/>
          <a:lstStyle>
            <a:lvl1pPr>
              <a:lnSpc>
                <a:spcPct val="90000"/>
              </a:lnSpc>
              <a:defRPr spc="-100" sz="2600">
                <a:solidFill>
                  <a:srgbClr val="55F5E0"/>
                </a:solidFill>
                <a:latin typeface="Arial Black"/>
                <a:ea typeface="Arial Black"/>
                <a:cs typeface="Arial Black"/>
                <a:sym typeface="Arial Black"/>
              </a:defRPr>
            </a:lvl1pPr>
          </a:lstStyle>
          <a:p>
            <a:pPr/>
            <a:r>
              <a:t>OVERVIEW OF THE MODELING PIPELINES: one Example</a:t>
            </a:r>
          </a:p>
        </p:txBody>
      </p:sp>
      <p:sp>
        <p:nvSpPr>
          <p:cNvPr id="157" name="Title 3"/>
          <p:cNvSpPr txBox="1"/>
          <p:nvPr/>
        </p:nvSpPr>
        <p:spPr>
          <a:xfrm>
            <a:off x="217996" y="582019"/>
            <a:ext cx="3634446" cy="205732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612648">
              <a:lnSpc>
                <a:spcPct val="90000"/>
              </a:lnSpc>
              <a:defRPr cap="all" spc="-100" sz="1000">
                <a:solidFill>
                  <a:srgbClr val="E4EA32"/>
                </a:solidFill>
                <a:latin typeface="Copperplate"/>
                <a:ea typeface="Copperplate"/>
                <a:cs typeface="Copperplate"/>
                <a:sym typeface="Copperplate"/>
              </a:defRPr>
            </a:pPr>
            <a:r>
              <a:t>                           MAIN PIpeline</a:t>
            </a:r>
            <a:br/>
            <a:r>
              <a:t> </a:t>
            </a:r>
            <a:endParaRPr spc="-67"/>
          </a:p>
          <a:p>
            <a:pPr marL="228897" indent="-228897" defTabSz="612648">
              <a:lnSpc>
                <a:spcPct val="90000"/>
              </a:lnSpc>
              <a:buClr>
                <a:srgbClr val="000000"/>
              </a:buClr>
              <a:buSzPct val="100000"/>
              <a:buFont typeface="Symbol"/>
              <a:buChar char="·"/>
              <a:defRPr cap="all" spc="-100" sz="1000">
                <a:solidFill>
                  <a:srgbClr val="E4EA32"/>
                </a:solidFill>
                <a:latin typeface="Copperplate"/>
                <a:ea typeface="Copperplate"/>
                <a:cs typeface="Copperplate"/>
                <a:sym typeface="Copperplate"/>
              </a:defRPr>
            </a:pPr>
            <a:r>
              <a:t>THE Main PIPELINE CONSISTED the Collinearity Reducer then A CATEGORICAL and NUMERICAL pipeline combined into one pipeline. Here it was used for data transformation prior to Feeding into the neural network.</a:t>
            </a:r>
            <a:br/>
            <a:endParaRPr spc="-67"/>
          </a:p>
          <a:p>
            <a:pPr lvl="2" marL="228897" indent="-228897" defTabSz="612648">
              <a:lnSpc>
                <a:spcPct val="90000"/>
              </a:lnSpc>
              <a:buClr>
                <a:srgbClr val="000000"/>
              </a:buClr>
              <a:buSzPct val="100000"/>
              <a:buFont typeface="Symbol"/>
              <a:buChar char="·"/>
              <a:defRPr cap="all" spc="-100" sz="1000">
                <a:solidFill>
                  <a:srgbClr val="E4EA32"/>
                </a:solidFill>
                <a:latin typeface="Copperplate"/>
                <a:ea typeface="Copperplate"/>
                <a:cs typeface="Copperplate"/>
                <a:sym typeface="Copperplate"/>
              </a:defRPr>
            </a:pPr>
            <a:r>
              <a:t>Simpleimputer, STandardScalar, and OheHotEncoder were a part of those pipelines</a:t>
            </a:r>
            <a:br/>
            <a:r>
              <a:t> </a:t>
            </a:r>
            <a:endParaRPr spc="-67"/>
          </a:p>
          <a:p>
            <a:pPr lvl="2" marL="228897" indent="-228897" defTabSz="612648">
              <a:lnSpc>
                <a:spcPct val="90000"/>
              </a:lnSpc>
              <a:buClr>
                <a:srgbClr val="000000"/>
              </a:buClr>
              <a:buSzPct val="100000"/>
              <a:buFont typeface="Symbol"/>
              <a:buChar char="·"/>
              <a:defRPr cap="all" spc="-100" sz="1000">
                <a:solidFill>
                  <a:srgbClr val="E4EA32"/>
                </a:solidFill>
                <a:latin typeface="Copperplate"/>
                <a:ea typeface="Copperplate"/>
                <a:cs typeface="Copperplate"/>
                <a:sym typeface="Copperplate"/>
              </a:defRPr>
            </a:pPr>
            <a:r>
              <a:t>Once the Data was put through these pipeline and transformed data returned, they were Loaded into the Multilayer perceptron and then Trained.</a:t>
            </a:r>
            <a:br/>
            <a:r>
              <a:t> </a:t>
            </a:r>
          </a:p>
        </p:txBody>
      </p:sp>
      <p:sp>
        <p:nvSpPr>
          <p:cNvPr id="158" name="Title 3"/>
          <p:cNvSpPr txBox="1"/>
          <p:nvPr/>
        </p:nvSpPr>
        <p:spPr>
          <a:xfrm>
            <a:off x="4260015" y="3949243"/>
            <a:ext cx="3820637" cy="238225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defRPr cap="all" spc="-100" sz="1700">
                <a:solidFill>
                  <a:srgbClr val="DEEE28"/>
                </a:solidFill>
                <a:latin typeface="Copperplate"/>
                <a:ea typeface="Copperplate"/>
                <a:cs typeface="Copperplate"/>
                <a:sym typeface="Copperplate"/>
              </a:defRPr>
            </a:pPr>
            <a:r>
              <a:t>                    DAta lOADING </a:t>
            </a:r>
            <a:br/>
          </a:p>
          <a:p>
            <a:pPr marL="361079" indent="-361079">
              <a:lnSpc>
                <a:spcPct val="90000"/>
              </a:lnSpc>
              <a:buClr>
                <a:srgbClr val="000000"/>
              </a:buClr>
              <a:buSzPct val="100000"/>
              <a:buFont typeface="Symbol"/>
              <a:buChar char="·"/>
              <a:defRPr cap="all" spc="-100" sz="1700">
                <a:solidFill>
                  <a:srgbClr val="DEEE28"/>
                </a:solidFill>
                <a:latin typeface="Copperplate"/>
                <a:ea typeface="Copperplate"/>
                <a:cs typeface="Copperplate"/>
                <a:sym typeface="Copperplate"/>
              </a:defRPr>
            </a:pPr>
            <a:r>
              <a:t>The above shows how the data was loaded, to Feed into the neural Network</a:t>
            </a:r>
            <a:br/>
          </a:p>
          <a:p>
            <a:pPr marL="361079" indent="-361079">
              <a:lnSpc>
                <a:spcPct val="90000"/>
              </a:lnSpc>
              <a:buClr>
                <a:srgbClr val="000000"/>
              </a:buClr>
              <a:buSzPct val="100000"/>
              <a:buFont typeface="Symbol"/>
              <a:buChar char="·"/>
              <a:defRPr cap="all" spc="-100" sz="1700">
                <a:solidFill>
                  <a:srgbClr val="DEEE28"/>
                </a:solidFill>
                <a:latin typeface="Copperplate"/>
                <a:ea typeface="Copperplate"/>
                <a:cs typeface="Copperplate"/>
                <a:sym typeface="Copperplate"/>
              </a:defRPr>
            </a:pPr>
            <a:r>
              <a:t>converting from numpy array into a Tensor and then put into a data loader that was used with a specified batch size</a:t>
            </a:r>
          </a:p>
        </p:txBody>
      </p:sp>
      <p:pic>
        <p:nvPicPr>
          <p:cNvPr id="159" name="Image" descr="Image"/>
          <p:cNvPicPr>
            <a:picLocks noChangeAspect="1"/>
          </p:cNvPicPr>
          <p:nvPr/>
        </p:nvPicPr>
        <p:blipFill>
          <a:blip r:embed="rId3">
            <a:extLst/>
          </a:blip>
          <a:stretch>
            <a:fillRect/>
          </a:stretch>
        </p:blipFill>
        <p:spPr>
          <a:xfrm>
            <a:off x="470266" y="3400449"/>
            <a:ext cx="3412672" cy="2973834"/>
          </a:xfrm>
          <a:prstGeom prst="rect">
            <a:avLst/>
          </a:prstGeom>
          <a:ln w="12700">
            <a:miter lim="400000"/>
          </a:ln>
        </p:spPr>
      </p:pic>
      <p:pic>
        <p:nvPicPr>
          <p:cNvPr id="160" name="Image" descr="Image"/>
          <p:cNvPicPr>
            <a:picLocks noChangeAspect="1"/>
          </p:cNvPicPr>
          <p:nvPr/>
        </p:nvPicPr>
        <p:blipFill>
          <a:blip r:embed="rId4">
            <a:extLst/>
          </a:blip>
          <a:stretch>
            <a:fillRect/>
          </a:stretch>
        </p:blipFill>
        <p:spPr>
          <a:xfrm>
            <a:off x="4221109" y="775420"/>
            <a:ext cx="3859542" cy="2281117"/>
          </a:xfrm>
          <a:prstGeom prst="rect">
            <a:avLst/>
          </a:prstGeom>
          <a:ln w="12700">
            <a:miter lim="400000"/>
          </a:ln>
        </p:spPr>
      </p:pic>
      <p:sp>
        <p:nvSpPr>
          <p:cNvPr id="161" name="Title 3"/>
          <p:cNvSpPr txBox="1"/>
          <p:nvPr/>
        </p:nvSpPr>
        <p:spPr>
          <a:xfrm>
            <a:off x="8320095" y="462670"/>
            <a:ext cx="3634444" cy="247216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576072">
              <a:lnSpc>
                <a:spcPct val="90000"/>
              </a:lnSpc>
              <a:defRPr cap="all" spc="-100" sz="1000">
                <a:solidFill>
                  <a:srgbClr val="EEE332"/>
                </a:solidFill>
                <a:latin typeface="Copperplate"/>
                <a:ea typeface="Copperplate"/>
                <a:cs typeface="Copperplate"/>
                <a:sym typeface="Copperplate"/>
              </a:defRPr>
            </a:pPr>
            <a:r>
              <a:t>                 NEURAL NETWORK</a:t>
            </a:r>
            <a:br/>
            <a:endParaRPr spc="-63"/>
          </a:p>
          <a:p>
            <a:pPr marL="227480" indent="-227480" defTabSz="576072">
              <a:lnSpc>
                <a:spcPct val="90000"/>
              </a:lnSpc>
              <a:buClr>
                <a:srgbClr val="000000"/>
              </a:buClr>
              <a:buSzPct val="100000"/>
              <a:buFont typeface="Symbol"/>
              <a:buChar char="·"/>
              <a:defRPr cap="all" spc="-100" sz="1000">
                <a:solidFill>
                  <a:srgbClr val="EEE332"/>
                </a:solidFill>
                <a:latin typeface="Copperplate"/>
                <a:ea typeface="Copperplate"/>
                <a:cs typeface="Copperplate"/>
                <a:sym typeface="Copperplate"/>
              </a:defRPr>
            </a:pPr>
            <a:r>
              <a:t>Below is the function for Training and running our neural network</a:t>
            </a:r>
            <a:endParaRPr spc="-63"/>
          </a:p>
          <a:p>
            <a:pPr marL="227480" indent="-227480" defTabSz="576072">
              <a:lnSpc>
                <a:spcPct val="90000"/>
              </a:lnSpc>
              <a:buClr>
                <a:srgbClr val="000000"/>
              </a:buClr>
              <a:buSzPct val="100000"/>
              <a:buFont typeface="Symbol"/>
              <a:buChar char="·"/>
              <a:defRPr cap="all" spc="-100" sz="1000">
                <a:solidFill>
                  <a:srgbClr val="EEE332"/>
                </a:solidFill>
                <a:latin typeface="Copperplate"/>
                <a:ea typeface="Copperplate"/>
                <a:cs typeface="Copperplate"/>
                <a:sym typeface="Copperplate"/>
              </a:defRPr>
            </a:pPr>
            <a:r>
              <a:t>It takes aN array of hidden neurons that also determines the number, the optimizer to use, epochs to run, and the learning rate.</a:t>
            </a:r>
            <a:br/>
            <a:r>
              <a:t> </a:t>
            </a:r>
          </a:p>
          <a:p>
            <a:pPr marL="227480" indent="-227480" defTabSz="576072">
              <a:lnSpc>
                <a:spcPct val="90000"/>
              </a:lnSpc>
              <a:buClr>
                <a:srgbClr val="000000"/>
              </a:buClr>
              <a:buSzPct val="100000"/>
              <a:buFont typeface="Symbol"/>
              <a:buChar char="·"/>
              <a:defRPr cap="all" sz="1000">
                <a:solidFill>
                  <a:srgbClr val="EEE332"/>
                </a:solidFill>
                <a:latin typeface="Copperplate"/>
                <a:ea typeface="Copperplate"/>
                <a:cs typeface="Copperplate"/>
                <a:sym typeface="Copperplate"/>
              </a:defRPr>
            </a:pPr>
            <a:r>
              <a:t>The second picture shows how we train based on the specified batch size by using the loss to perform backward propagation which adjusts the parameters of the model based on weights and bias and the optimizer to update the weights</a:t>
            </a:r>
            <a:br/>
          </a:p>
          <a:p>
            <a:pPr marL="227480" indent="-227480" defTabSz="576072">
              <a:lnSpc>
                <a:spcPct val="90000"/>
              </a:lnSpc>
              <a:buClr>
                <a:srgbClr val="000000"/>
              </a:buClr>
              <a:buSzPct val="100000"/>
              <a:buFont typeface="Symbol"/>
              <a:buChar char="·"/>
              <a:defRPr cap="all" sz="1000">
                <a:solidFill>
                  <a:srgbClr val="EEE332"/>
                </a:solidFill>
                <a:latin typeface="Copperplate"/>
                <a:ea typeface="Copperplate"/>
                <a:cs typeface="Copperplate"/>
                <a:sym typeface="Copperplate"/>
              </a:defRPr>
            </a:pPr>
            <a:r>
              <a:t>nn.Linear and nn.Relu were used to make the layers below.</a:t>
            </a:r>
          </a:p>
        </p:txBody>
      </p:sp>
      <p:sp>
        <p:nvSpPr>
          <p:cNvPr id="162" name="Arrow 6"/>
          <p:cNvSpPr/>
          <p:nvPr/>
        </p:nvSpPr>
        <p:spPr>
          <a:xfrm>
            <a:off x="1544397" y="2679076"/>
            <a:ext cx="460098" cy="462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21600"/>
                </a:moveTo>
                <a:lnTo>
                  <a:pt x="0" y="13855"/>
                </a:lnTo>
                <a:lnTo>
                  <a:pt x="3340" y="13855"/>
                </a:lnTo>
                <a:lnTo>
                  <a:pt x="3340" y="0"/>
                </a:lnTo>
                <a:lnTo>
                  <a:pt x="10799" y="4577"/>
                </a:lnTo>
                <a:lnTo>
                  <a:pt x="18260" y="0"/>
                </a:lnTo>
                <a:lnTo>
                  <a:pt x="18260" y="13855"/>
                </a:lnTo>
                <a:lnTo>
                  <a:pt x="21600" y="13855"/>
                </a:lnTo>
                <a:lnTo>
                  <a:pt x="10799" y="21600"/>
                </a:lnTo>
                <a:close/>
              </a:path>
            </a:pathLst>
          </a:custGeom>
          <a:solidFill>
            <a:srgbClr val="FFFFFF"/>
          </a:solidFill>
          <a:ln w="25400">
            <a:solidFill>
              <a:schemeClr val="accent1"/>
            </a:solidFill>
            <a:miter/>
          </a:ln>
        </p:spPr>
        <p:txBody>
          <a:bodyPr lIns="0" tIns="0" rIns="0" bIns="0"/>
          <a:lstStyle/>
          <a:p>
            <a:pPr>
              <a:defRPr>
                <a:latin typeface="Arial"/>
                <a:ea typeface="Arial"/>
                <a:cs typeface="Arial"/>
                <a:sym typeface="Arial"/>
              </a:defRPr>
            </a:pPr>
          </a:p>
        </p:txBody>
      </p:sp>
      <p:sp>
        <p:nvSpPr>
          <p:cNvPr id="163" name="Arrow 6"/>
          <p:cNvSpPr/>
          <p:nvPr/>
        </p:nvSpPr>
        <p:spPr>
          <a:xfrm>
            <a:off x="5920828" y="3194072"/>
            <a:ext cx="460097" cy="4627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lnTo>
                  <a:pt x="0" y="7745"/>
                </a:lnTo>
                <a:lnTo>
                  <a:pt x="3340" y="7745"/>
                </a:lnTo>
                <a:lnTo>
                  <a:pt x="3340" y="21600"/>
                </a:lnTo>
                <a:lnTo>
                  <a:pt x="10799" y="17023"/>
                </a:lnTo>
                <a:lnTo>
                  <a:pt x="18260" y="21600"/>
                </a:lnTo>
                <a:lnTo>
                  <a:pt x="18260" y="7745"/>
                </a:lnTo>
                <a:lnTo>
                  <a:pt x="21600" y="7745"/>
                </a:lnTo>
                <a:lnTo>
                  <a:pt x="10799" y="0"/>
                </a:lnTo>
                <a:close/>
              </a:path>
            </a:pathLst>
          </a:custGeom>
          <a:solidFill>
            <a:srgbClr val="FFFFFF"/>
          </a:solidFill>
          <a:ln w="25400">
            <a:solidFill>
              <a:schemeClr val="accent1"/>
            </a:solidFill>
            <a:miter/>
          </a:ln>
        </p:spPr>
        <p:txBody>
          <a:bodyPr lIns="0" tIns="0" rIns="0" bIns="0"/>
          <a:lstStyle/>
          <a:p>
            <a:pPr>
              <a:defRPr>
                <a:latin typeface="Arial"/>
                <a:ea typeface="Arial"/>
                <a:cs typeface="Arial"/>
                <a:sym typeface="Arial"/>
              </a:defRPr>
            </a:pPr>
          </a:p>
        </p:txBody>
      </p:sp>
      <p:pic>
        <p:nvPicPr>
          <p:cNvPr id="164" name="Image" descr="Image"/>
          <p:cNvPicPr>
            <a:picLocks noChangeAspect="1"/>
          </p:cNvPicPr>
          <p:nvPr/>
        </p:nvPicPr>
        <p:blipFill>
          <a:blip r:embed="rId5">
            <a:extLst/>
          </a:blip>
          <a:stretch>
            <a:fillRect/>
          </a:stretch>
        </p:blipFill>
        <p:spPr>
          <a:xfrm>
            <a:off x="8566676" y="3008223"/>
            <a:ext cx="3141282" cy="2382254"/>
          </a:xfrm>
          <a:prstGeom prst="rect">
            <a:avLst/>
          </a:prstGeom>
          <a:ln w="12700">
            <a:miter lim="400000"/>
          </a:ln>
        </p:spPr>
      </p:pic>
      <p:pic>
        <p:nvPicPr>
          <p:cNvPr id="165" name="Image" descr="Image"/>
          <p:cNvPicPr>
            <a:picLocks noChangeAspect="1"/>
          </p:cNvPicPr>
          <p:nvPr/>
        </p:nvPicPr>
        <p:blipFill>
          <a:blip r:embed="rId6">
            <a:extLst/>
          </a:blip>
          <a:stretch>
            <a:fillRect/>
          </a:stretch>
        </p:blipFill>
        <p:spPr>
          <a:xfrm>
            <a:off x="8566676" y="5463866"/>
            <a:ext cx="3141282" cy="162175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7" name="Image" descr="Image"/>
          <p:cNvPicPr>
            <a:picLocks noChangeAspect="1"/>
          </p:cNvPicPr>
          <p:nvPr/>
        </p:nvPicPr>
        <p:blipFill>
          <a:blip r:embed="rId2">
            <a:extLst/>
          </a:blip>
          <a:stretch>
            <a:fillRect/>
          </a:stretch>
        </p:blipFill>
        <p:spPr>
          <a:xfrm>
            <a:off x="-1470453" y="-226544"/>
            <a:ext cx="15132906" cy="7311088"/>
          </a:xfrm>
          <a:prstGeom prst="rect">
            <a:avLst/>
          </a:prstGeom>
          <a:ln w="12700">
            <a:miter lim="400000"/>
          </a:ln>
        </p:spPr>
      </p:pic>
      <p:sp>
        <p:nvSpPr>
          <p:cNvPr id="168" name="PlaceHolder 1"/>
          <p:cNvSpPr txBox="1"/>
          <p:nvPr>
            <p:ph type="title"/>
          </p:nvPr>
        </p:nvSpPr>
        <p:spPr>
          <a:xfrm>
            <a:off x="195839" y="6839"/>
            <a:ext cx="12339002" cy="735482"/>
          </a:xfrm>
          <a:prstGeom prst="rect">
            <a:avLst/>
          </a:prstGeom>
        </p:spPr>
        <p:txBody>
          <a:bodyPr anchor="t"/>
          <a:lstStyle>
            <a:lvl1pPr>
              <a:lnSpc>
                <a:spcPct val="90000"/>
              </a:lnSpc>
              <a:defRPr spc="-100">
                <a:solidFill>
                  <a:srgbClr val="51DFD5"/>
                </a:solidFill>
                <a:latin typeface="Arial Black"/>
                <a:ea typeface="Arial Black"/>
                <a:cs typeface="Arial Black"/>
                <a:sym typeface="Arial Black"/>
              </a:defRPr>
            </a:lvl1pPr>
          </a:lstStyle>
          <a:p>
            <a:pPr/>
            <a:r>
              <a:t>Results and Discussion of the Results</a:t>
            </a:r>
          </a:p>
        </p:txBody>
      </p:sp>
      <p:sp>
        <p:nvSpPr>
          <p:cNvPr id="169" name="Title 3"/>
          <p:cNvSpPr txBox="1"/>
          <p:nvPr/>
        </p:nvSpPr>
        <p:spPr>
          <a:xfrm>
            <a:off x="230034" y="787717"/>
            <a:ext cx="5003698" cy="25564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685800">
              <a:lnSpc>
                <a:spcPct val="90000"/>
              </a:lnSpc>
              <a:defRPr cap="all" spc="-100" sz="1500">
                <a:solidFill>
                  <a:srgbClr val="EAE784"/>
                </a:solidFill>
                <a:latin typeface="Copperplate"/>
                <a:ea typeface="Copperplate"/>
                <a:cs typeface="Copperplate"/>
                <a:sym typeface="Copperplate"/>
              </a:defRPr>
            </a:pPr>
            <a:r>
              <a:t>                                    Phase 1- 3 </a:t>
            </a:r>
            <a:br/>
            <a:endParaRPr spc="-75"/>
          </a:p>
          <a:p>
            <a:pPr marL="303210" indent="-303210" defTabSz="685800">
              <a:lnSpc>
                <a:spcPct val="90000"/>
              </a:lnSpc>
              <a:buClr>
                <a:srgbClr val="000000"/>
              </a:buClr>
              <a:buSzPct val="100000"/>
              <a:buFont typeface="Symbol"/>
              <a:buChar char="·"/>
              <a:defRPr cap="all" spc="-100" sz="1500">
                <a:solidFill>
                  <a:srgbClr val="EAE784"/>
                </a:solidFill>
                <a:latin typeface="Copperplate"/>
                <a:ea typeface="Copperplate"/>
                <a:cs typeface="Copperplate"/>
                <a:sym typeface="Copperplate"/>
              </a:defRPr>
            </a:pPr>
            <a:r>
              <a:t>Results From phase one Demonstrated A Model with the Test AUC to BE between .735-.745</a:t>
            </a:r>
            <a:br/>
            <a:endParaRPr spc="-75"/>
          </a:p>
          <a:p>
            <a:pPr marL="303210" indent="-303210" defTabSz="685800">
              <a:lnSpc>
                <a:spcPct val="90000"/>
              </a:lnSpc>
              <a:buClr>
                <a:srgbClr val="000000"/>
              </a:buClr>
              <a:buSzPct val="100000"/>
              <a:buFont typeface="Symbol"/>
              <a:buChar char="·"/>
              <a:defRPr cap="all" spc="-100" sz="1500">
                <a:solidFill>
                  <a:srgbClr val="EAE784"/>
                </a:solidFill>
                <a:latin typeface="Copperplate"/>
                <a:ea typeface="Copperplate"/>
                <a:cs typeface="Copperplate"/>
                <a:sym typeface="Copperplate"/>
              </a:defRPr>
            </a:pPr>
            <a:r>
              <a:t>Phase TWO AFTER EDA improved our accuracy as we rolled up data and aggregated them by ["min", "max", "count", "sum", "median", "mean", “var”] Demonstrated AN TEST AUC AT .7709.</a:t>
            </a:r>
            <a:endParaRPr spc="-75"/>
          </a:p>
          <a:p>
            <a:pPr defTabSz="685800">
              <a:lnSpc>
                <a:spcPct val="90000"/>
              </a:lnSpc>
              <a:defRPr cap="all" spc="-75" sz="1500">
                <a:solidFill>
                  <a:srgbClr val="EAE784"/>
                </a:solidFill>
                <a:latin typeface="Copperplate"/>
                <a:ea typeface="Copperplate"/>
                <a:cs typeface="Copperplate"/>
                <a:sym typeface="Copperplate"/>
              </a:defRPr>
            </a:pPr>
          </a:p>
          <a:p>
            <a:pPr marL="303210" indent="-303210" defTabSz="685800">
              <a:lnSpc>
                <a:spcPct val="90000"/>
              </a:lnSpc>
              <a:buClr>
                <a:srgbClr val="000000"/>
              </a:buClr>
              <a:buSzPct val="100000"/>
              <a:buFont typeface="Symbol"/>
              <a:buChar char="·"/>
              <a:defRPr cap="all" spc="-100" sz="1500">
                <a:solidFill>
                  <a:srgbClr val="EAE784"/>
                </a:solidFill>
                <a:latin typeface="Copperplate"/>
                <a:ea typeface="Copperplate"/>
                <a:cs typeface="Copperplate"/>
                <a:sym typeface="Copperplate"/>
              </a:defRPr>
            </a:pPr>
            <a:r>
              <a:t>phase THREE AFTER FEATURE ENGINEERING SHOWed A SMALL Increase with a Test AUC of .7734,</a:t>
            </a:r>
          </a:p>
        </p:txBody>
      </p:sp>
      <p:sp>
        <p:nvSpPr>
          <p:cNvPr id="170" name="Title 3"/>
          <p:cNvSpPr txBox="1"/>
          <p:nvPr/>
        </p:nvSpPr>
        <p:spPr>
          <a:xfrm>
            <a:off x="29920" y="3810477"/>
            <a:ext cx="5205666" cy="41084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p>
          <a:p>
            <a:pPr>
              <a:lnSpc>
                <a:spcPct val="90000"/>
              </a:lnSpc>
              <a:defRPr cap="all" spc="-100" sz="1100">
                <a:solidFill>
                  <a:srgbClr val="F4F38F"/>
                </a:solidFill>
                <a:latin typeface="Copperplate"/>
                <a:ea typeface="Copperplate"/>
                <a:cs typeface="Copperplate"/>
                <a:sym typeface="Copperplate"/>
              </a:defRPr>
            </a:pPr>
            <a:r>
              <a:t>                                                        PHASE 4</a:t>
            </a:r>
            <a:br/>
          </a:p>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r>
              <a:t>The model running the pipeline consists of a sequential neural network with 6 hidden layers of linear neurons (with 256, 128, 64, 32, 16, and 4 neurons respectively...) with ReLu activation functions. A final layer consists of 2 linear neurons to predict the logits for each class. For the purpose of calculating the AUC-ROC score, these logits are converted to probabilities by using `torch.nn.functional.Softmax()</a:t>
            </a:r>
            <a:br/>
          </a:p>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r>
              <a:t>OUr Test AUC was slightly below ou7r highest accuracy for Logistic regression that we had achieved in Phase 3., with a Test AUC of 76.6. With more tuning of the Neural Network we could have most likely  reached a similar score as LR.</a:t>
            </a:r>
            <a:br/>
          </a:p>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r>
              <a:t>The results show that both LR and a Multilayer Perceptron are well performing enough to Continue to perform experiments on.</a:t>
            </a:r>
          </a:p>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p>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r>
              <a:t>Overall. The simplicity of the implementation of Logistic Regression is a winning argument.</a:t>
            </a:r>
            <a:br/>
          </a:p>
        </p:txBody>
      </p:sp>
      <p:sp>
        <p:nvSpPr>
          <p:cNvPr id="171" name="Title 3"/>
          <p:cNvSpPr txBox="1"/>
          <p:nvPr/>
        </p:nvSpPr>
        <p:spPr>
          <a:xfrm>
            <a:off x="5323773" y="4849895"/>
            <a:ext cx="6953592" cy="9320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nSpc>
                <a:spcPct val="90000"/>
              </a:lnSpc>
              <a:defRPr cap="all" spc="-100" sz="2400">
                <a:solidFill>
                  <a:srgbClr val="F7FB8B"/>
                </a:solidFill>
                <a:latin typeface="Copperplate"/>
                <a:ea typeface="Copperplate"/>
                <a:cs typeface="Copperplate"/>
                <a:sym typeface="Copperplate"/>
              </a:defRPr>
            </a:lvl1pPr>
          </a:lstStyle>
          <a:p>
            <a:pPr/>
            <a:r>
              <a:t>Phase 4 MULTILAYER PERCEPTRON RESULTS</a:t>
            </a:r>
          </a:p>
        </p:txBody>
      </p:sp>
      <p:sp>
        <p:nvSpPr>
          <p:cNvPr id="172" name="Title 3"/>
          <p:cNvSpPr txBox="1"/>
          <p:nvPr/>
        </p:nvSpPr>
        <p:spPr>
          <a:xfrm>
            <a:off x="6168383" y="581073"/>
            <a:ext cx="5644537" cy="5169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361079" indent="-361079">
              <a:lnSpc>
                <a:spcPct val="90000"/>
              </a:lnSpc>
              <a:buClr>
                <a:srgbClr val="000000"/>
              </a:buClr>
              <a:buSzPct val="100000"/>
              <a:buFont typeface="Symbol"/>
              <a:buChar char="·"/>
              <a:defRPr cap="all" spc="-100">
                <a:solidFill>
                  <a:srgbClr val="EFED83"/>
                </a:solidFill>
                <a:latin typeface="Copperplate"/>
                <a:ea typeface="Copperplate"/>
                <a:cs typeface="Copperplate"/>
                <a:sym typeface="Copperplate"/>
              </a:defRPr>
            </a:lvl1pPr>
          </a:lstStyle>
          <a:p>
            <a:pPr/>
            <a:r>
              <a:t>The Kaggle Results and Accuracy  </a:t>
            </a:r>
          </a:p>
        </p:txBody>
      </p:sp>
      <p:pic>
        <p:nvPicPr>
          <p:cNvPr id="173" name="Image" descr="Image"/>
          <p:cNvPicPr>
            <a:picLocks noChangeAspect="1"/>
          </p:cNvPicPr>
          <p:nvPr/>
        </p:nvPicPr>
        <p:blipFill>
          <a:blip r:embed="rId3">
            <a:extLst/>
          </a:blip>
          <a:stretch>
            <a:fillRect/>
          </a:stretch>
        </p:blipFill>
        <p:spPr>
          <a:xfrm>
            <a:off x="5449148" y="5257839"/>
            <a:ext cx="6702843" cy="406961"/>
          </a:xfrm>
          <a:prstGeom prst="rect">
            <a:avLst/>
          </a:prstGeom>
          <a:ln w="12700">
            <a:miter lim="400000"/>
          </a:ln>
        </p:spPr>
      </p:pic>
      <p:pic>
        <p:nvPicPr>
          <p:cNvPr id="174" name="Image" descr="Image"/>
          <p:cNvPicPr>
            <a:picLocks noChangeAspect="1"/>
          </p:cNvPicPr>
          <p:nvPr/>
        </p:nvPicPr>
        <p:blipFill>
          <a:blip r:embed="rId4">
            <a:extLst/>
          </a:blip>
          <a:stretch>
            <a:fillRect/>
          </a:stretch>
        </p:blipFill>
        <p:spPr>
          <a:xfrm>
            <a:off x="5559762" y="5807747"/>
            <a:ext cx="6481615" cy="776300"/>
          </a:xfrm>
          <a:prstGeom prst="rect">
            <a:avLst/>
          </a:prstGeom>
          <a:ln w="12700">
            <a:miter lim="400000"/>
          </a:ln>
        </p:spPr>
      </p:pic>
      <p:pic>
        <p:nvPicPr>
          <p:cNvPr id="175" name="Image" descr="Image"/>
          <p:cNvPicPr>
            <a:picLocks noChangeAspect="1"/>
          </p:cNvPicPr>
          <p:nvPr/>
        </p:nvPicPr>
        <p:blipFill>
          <a:blip r:embed="rId5">
            <a:extLst/>
          </a:blip>
          <a:stretch>
            <a:fillRect/>
          </a:stretch>
        </p:blipFill>
        <p:spPr>
          <a:xfrm>
            <a:off x="6267813" y="3891629"/>
            <a:ext cx="4391239" cy="282683"/>
          </a:xfrm>
          <a:prstGeom prst="rect">
            <a:avLst/>
          </a:prstGeom>
          <a:ln w="12700">
            <a:miter lim="400000"/>
          </a:ln>
        </p:spPr>
      </p:pic>
      <p:sp>
        <p:nvSpPr>
          <p:cNvPr id="176" name="Title 3"/>
          <p:cNvSpPr txBox="1"/>
          <p:nvPr/>
        </p:nvSpPr>
        <p:spPr>
          <a:xfrm>
            <a:off x="6416059" y="3631775"/>
            <a:ext cx="3010082" cy="2602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521208">
              <a:lnSpc>
                <a:spcPct val="90000"/>
              </a:lnSpc>
              <a:defRPr cap="all" spc="-100" sz="1300">
                <a:solidFill>
                  <a:srgbClr val="FAFF92"/>
                </a:solidFill>
                <a:latin typeface="Copperplate"/>
                <a:ea typeface="Copperplate"/>
                <a:cs typeface="Copperplate"/>
                <a:sym typeface="Copperplate"/>
              </a:defRPr>
            </a:lvl1pPr>
          </a:lstStyle>
          <a:p>
            <a:pPr/>
            <a:r>
              <a:t>PHASE 3 Logistic regression</a:t>
            </a:r>
          </a:p>
        </p:txBody>
      </p:sp>
      <p:pic>
        <p:nvPicPr>
          <p:cNvPr id="177" name="Image" descr="Image"/>
          <p:cNvPicPr>
            <a:picLocks noChangeAspect="1"/>
          </p:cNvPicPr>
          <p:nvPr/>
        </p:nvPicPr>
        <p:blipFill>
          <a:blip r:embed="rId6">
            <a:extLst/>
          </a:blip>
          <a:stretch>
            <a:fillRect/>
          </a:stretch>
        </p:blipFill>
        <p:spPr>
          <a:xfrm>
            <a:off x="6490923" y="1310510"/>
            <a:ext cx="3910239" cy="776299"/>
          </a:xfrm>
          <a:prstGeom prst="rect">
            <a:avLst/>
          </a:prstGeom>
          <a:ln w="12700">
            <a:miter lim="400000"/>
          </a:ln>
        </p:spPr>
      </p:pic>
      <p:sp>
        <p:nvSpPr>
          <p:cNvPr id="178" name="Title 3"/>
          <p:cNvSpPr txBox="1"/>
          <p:nvPr/>
        </p:nvSpPr>
        <p:spPr>
          <a:xfrm>
            <a:off x="6482362" y="918859"/>
            <a:ext cx="4017491" cy="4197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530351">
              <a:lnSpc>
                <a:spcPct val="90000"/>
              </a:lnSpc>
              <a:defRPr cap="all" spc="-100" sz="1300">
                <a:solidFill>
                  <a:srgbClr val="FAFF92"/>
                </a:solidFill>
                <a:latin typeface="Copperplate"/>
                <a:ea typeface="Copperplate"/>
                <a:cs typeface="Copperplate"/>
                <a:sym typeface="Copperplate"/>
              </a:defRPr>
            </a:pPr>
            <a:br/>
            <a:r>
              <a:t>PHASE 1 Logistic Regression </a:t>
            </a:r>
          </a:p>
        </p:txBody>
      </p:sp>
      <p:pic>
        <p:nvPicPr>
          <p:cNvPr id="179" name="Image" descr="Image"/>
          <p:cNvPicPr>
            <a:picLocks noChangeAspect="1"/>
          </p:cNvPicPr>
          <p:nvPr/>
        </p:nvPicPr>
        <p:blipFill>
          <a:blip r:embed="rId7">
            <a:extLst/>
          </a:blip>
          <a:stretch>
            <a:fillRect/>
          </a:stretch>
        </p:blipFill>
        <p:spPr>
          <a:xfrm>
            <a:off x="6381084" y="2096626"/>
            <a:ext cx="4152451" cy="260270"/>
          </a:xfrm>
          <a:prstGeom prst="rect">
            <a:avLst/>
          </a:prstGeom>
          <a:ln w="12700">
            <a:miter lim="400000"/>
          </a:ln>
        </p:spPr>
      </p:pic>
      <p:pic>
        <p:nvPicPr>
          <p:cNvPr id="180" name="Image" descr="Image"/>
          <p:cNvPicPr>
            <a:picLocks noChangeAspect="1"/>
          </p:cNvPicPr>
          <p:nvPr/>
        </p:nvPicPr>
        <p:blipFill>
          <a:blip r:embed="rId8">
            <a:extLst/>
          </a:blip>
          <a:stretch>
            <a:fillRect/>
          </a:stretch>
        </p:blipFill>
        <p:spPr>
          <a:xfrm>
            <a:off x="6460078" y="2789918"/>
            <a:ext cx="3971931" cy="389006"/>
          </a:xfrm>
          <a:prstGeom prst="rect">
            <a:avLst/>
          </a:prstGeom>
          <a:ln w="12700">
            <a:miter lim="400000"/>
          </a:ln>
        </p:spPr>
      </p:pic>
      <p:sp>
        <p:nvSpPr>
          <p:cNvPr id="181" name="Title 3"/>
          <p:cNvSpPr txBox="1"/>
          <p:nvPr/>
        </p:nvSpPr>
        <p:spPr>
          <a:xfrm>
            <a:off x="6427327" y="2591012"/>
            <a:ext cx="3010081" cy="2602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521208">
              <a:lnSpc>
                <a:spcPct val="90000"/>
              </a:lnSpc>
              <a:defRPr cap="all" spc="-100" sz="1300">
                <a:solidFill>
                  <a:srgbClr val="FAFF92"/>
                </a:solidFill>
                <a:latin typeface="Copperplate"/>
                <a:ea typeface="Copperplate"/>
                <a:cs typeface="Copperplate"/>
                <a:sym typeface="Copperplate"/>
              </a:defRPr>
            </a:lvl1pPr>
          </a:lstStyle>
          <a:p>
            <a:pPr/>
            <a:r>
              <a:t>PHASE 2 Logistic regression</a:t>
            </a:r>
          </a:p>
        </p:txBody>
      </p:sp>
      <p:pic>
        <p:nvPicPr>
          <p:cNvPr id="182" name="Image" descr="Image"/>
          <p:cNvPicPr>
            <a:picLocks noChangeAspect="1"/>
          </p:cNvPicPr>
          <p:nvPr/>
        </p:nvPicPr>
        <p:blipFill>
          <a:blip r:embed="rId9">
            <a:extLst/>
          </a:blip>
          <a:stretch>
            <a:fillRect/>
          </a:stretch>
        </p:blipFill>
        <p:spPr>
          <a:xfrm>
            <a:off x="6381855" y="3161852"/>
            <a:ext cx="4218504" cy="319772"/>
          </a:xfrm>
          <a:prstGeom prst="rect">
            <a:avLst/>
          </a:prstGeom>
          <a:ln w="12700">
            <a:miter lim="400000"/>
          </a:ln>
        </p:spPr>
      </p:pic>
      <p:pic>
        <p:nvPicPr>
          <p:cNvPr id="183" name="Image" descr="Image"/>
          <p:cNvPicPr>
            <a:picLocks noChangeAspect="1"/>
          </p:cNvPicPr>
          <p:nvPr/>
        </p:nvPicPr>
        <p:blipFill>
          <a:blip r:embed="rId10">
            <a:extLst/>
          </a:blip>
          <a:stretch>
            <a:fillRect/>
          </a:stretch>
        </p:blipFill>
        <p:spPr>
          <a:xfrm>
            <a:off x="6076086" y="4212942"/>
            <a:ext cx="4894642" cy="31394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5" name="Image" descr="Image"/>
          <p:cNvPicPr>
            <a:picLocks noChangeAspect="1"/>
          </p:cNvPicPr>
          <p:nvPr/>
        </p:nvPicPr>
        <p:blipFill>
          <a:blip r:embed="rId2">
            <a:extLst/>
          </a:blip>
          <a:stretch>
            <a:fillRect/>
          </a:stretch>
        </p:blipFill>
        <p:spPr>
          <a:xfrm>
            <a:off x="-1470453" y="-226544"/>
            <a:ext cx="15132906" cy="7311088"/>
          </a:xfrm>
          <a:prstGeom prst="rect">
            <a:avLst/>
          </a:prstGeom>
          <a:ln w="12700">
            <a:miter lim="400000"/>
          </a:ln>
        </p:spPr>
      </p:pic>
      <p:sp>
        <p:nvSpPr>
          <p:cNvPr id="186" name="PlaceHolder 1"/>
          <p:cNvSpPr txBox="1"/>
          <p:nvPr>
            <p:ph type="title"/>
          </p:nvPr>
        </p:nvSpPr>
        <p:spPr>
          <a:xfrm>
            <a:off x="265679" y="-23401"/>
            <a:ext cx="12339002" cy="735482"/>
          </a:xfrm>
          <a:prstGeom prst="rect">
            <a:avLst/>
          </a:prstGeom>
        </p:spPr>
        <p:txBody>
          <a:bodyPr anchor="t"/>
          <a:lstStyle>
            <a:lvl1pPr>
              <a:lnSpc>
                <a:spcPct val="90000"/>
              </a:lnSpc>
              <a:defRPr spc="-100" sz="3400">
                <a:solidFill>
                  <a:srgbClr val="1FFFEB"/>
                </a:solidFill>
                <a:latin typeface="Arial Black"/>
                <a:ea typeface="Arial Black"/>
                <a:cs typeface="Arial Black"/>
                <a:sym typeface="Arial Black"/>
              </a:defRPr>
            </a:lvl1pPr>
          </a:lstStyle>
          <a:p>
            <a:pPr/>
            <a:r>
              <a:t>Conclusion from the FINAL PHASE - Phase 4</a:t>
            </a:r>
          </a:p>
        </p:txBody>
      </p:sp>
      <p:sp>
        <p:nvSpPr>
          <p:cNvPr id="187" name="Title 3"/>
          <p:cNvSpPr txBox="1"/>
          <p:nvPr/>
        </p:nvSpPr>
        <p:spPr>
          <a:xfrm>
            <a:off x="38160" y="741955"/>
            <a:ext cx="8956293" cy="3335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471693" indent="-471693" defTabSz="896111">
              <a:lnSpc>
                <a:spcPct val="90000"/>
              </a:lnSpc>
              <a:buClr>
                <a:srgbClr val="000000"/>
              </a:buClr>
              <a:buSzPct val="100000"/>
              <a:buFont typeface="Symbol"/>
              <a:buChar char="·"/>
              <a:defRPr cap="all" spc="-100" sz="1300">
                <a:solidFill>
                  <a:srgbClr val="EFF378"/>
                </a:solidFill>
                <a:latin typeface="Copperplate"/>
                <a:ea typeface="Copperplate"/>
                <a:cs typeface="Copperplate"/>
                <a:sym typeface="Copperplate"/>
              </a:defRPr>
            </a:pPr>
            <a:r>
              <a:t>The Majority of phase 4 was dedicated TO creating a MultiLayer PerCeptron to perform predictions on if a person would default on their loan or not.</a:t>
            </a:r>
            <a:br/>
            <a:r>
              <a:t> </a:t>
            </a:r>
          </a:p>
          <a:p>
            <a:pPr marL="471693" indent="-471693" defTabSz="896111">
              <a:lnSpc>
                <a:spcPct val="90000"/>
              </a:lnSpc>
              <a:buClr>
                <a:srgbClr val="000000"/>
              </a:buClr>
              <a:buSzPct val="100000"/>
              <a:buFont typeface="Symbol"/>
              <a:buChar char="·"/>
              <a:defRPr cap="all" spc="-100" sz="1300">
                <a:solidFill>
                  <a:srgbClr val="EFF378"/>
                </a:solidFill>
                <a:latin typeface="Copperplate"/>
                <a:ea typeface="Copperplate"/>
                <a:cs typeface="Copperplate"/>
                <a:sym typeface="Copperplate"/>
              </a:defRPr>
            </a:pPr>
            <a:r>
              <a:t>overall </a:t>
            </a:r>
            <a:r>
              <a:rPr u="sng"/>
              <a:t>accuracy</a:t>
            </a:r>
            <a:r>
              <a:t> of the top performing model using 6 hidden layers was slightly below the model from phase 3. This was by 0.007 FROM the logistic Regression model used in phase 3.</a:t>
            </a:r>
            <a:br/>
            <a:r>
              <a:t> </a:t>
            </a:r>
            <a:endParaRPr spc="-98"/>
          </a:p>
          <a:p>
            <a:pPr marL="471693" indent="-471693" defTabSz="896111">
              <a:lnSpc>
                <a:spcPct val="90000"/>
              </a:lnSpc>
              <a:buClr>
                <a:srgbClr val="000000"/>
              </a:buClr>
              <a:buSzPct val="100000"/>
              <a:buFont typeface="Symbol"/>
              <a:buChar char="·"/>
              <a:defRPr cap="all" spc="-100" sz="1300">
                <a:solidFill>
                  <a:srgbClr val="EFF378"/>
                </a:solidFill>
                <a:latin typeface="Copperplate"/>
                <a:ea typeface="Copperplate"/>
                <a:cs typeface="Copperplate"/>
                <a:sym typeface="Copperplate"/>
              </a:defRPr>
            </a:pPr>
            <a:r>
              <a:t>The best performing model was Logistic Regression with the parameters seen to the Right </a:t>
            </a:r>
            <a:br/>
            <a:r>
              <a:t> </a:t>
            </a:r>
          </a:p>
          <a:p>
            <a:pPr marL="471693" indent="-471693" defTabSz="896111">
              <a:lnSpc>
                <a:spcPct val="90000"/>
              </a:lnSpc>
              <a:buClr>
                <a:srgbClr val="000000"/>
              </a:buClr>
              <a:buSzPct val="100000"/>
              <a:buFont typeface="Symbol"/>
              <a:buChar char="·"/>
              <a:defRPr cap="all" spc="-100" sz="1300">
                <a:solidFill>
                  <a:srgbClr val="EFF378"/>
                </a:solidFill>
                <a:latin typeface="Copperplate"/>
                <a:ea typeface="Copperplate"/>
                <a:cs typeface="Copperplate"/>
                <a:sym typeface="Copperplate"/>
              </a:defRPr>
            </a:pPr>
            <a:r>
              <a:t>The TOP TEN FEATURES WERE: </a:t>
            </a:r>
            <a:br/>
            <a:r>
              <a:t>EXT_SOURCE_1: 0.155317</a:t>
            </a:r>
            <a:br/>
            <a:r>
              <a:t>EXT_SOURCE_2: 0.160472, </a:t>
            </a:r>
            <a:br/>
            <a:r>
              <a:t>EXT_SOURCE_3: 0.178919, </a:t>
            </a:r>
            <a:br/>
            <a:r>
              <a:t>CNT_DRAWINGS_ATM_CURRENT_mean: 0.107692,</a:t>
            </a:r>
            <a:br/>
            <a:r>
              <a:t>CNT_DRAWINGS_CURRENT_max : 0.101389</a:t>
            </a:r>
            <a:br/>
            <a:r>
              <a:t>AMT_BALANCE_mean: 0.087177, </a:t>
            </a:r>
            <a:br/>
            <a:r>
              <a:t>AMT_TOTAL_RECEIVABLE_mean  : 0.086490</a:t>
            </a:r>
            <a:br/>
            <a:r>
              <a:t>DAYS_BIRTH: 0.078239</a:t>
            </a:r>
            <a:br/>
            <a:r>
              <a:t>NAME_CONTRACT_STATUS_Refused_mean: 0.077671</a:t>
            </a:r>
            <a:br/>
            <a:r>
              <a:t>CREDIT_ACTIVE_Active_mean: 0.072625</a:t>
            </a:r>
            <a:br/>
          </a:p>
        </p:txBody>
      </p:sp>
      <p:sp>
        <p:nvSpPr>
          <p:cNvPr id="188" name="Title 3"/>
          <p:cNvSpPr txBox="1"/>
          <p:nvPr/>
        </p:nvSpPr>
        <p:spPr>
          <a:xfrm>
            <a:off x="452584" y="4508882"/>
            <a:ext cx="4255174" cy="232457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42818" indent="-242818" defTabSz="868680">
              <a:lnSpc>
                <a:spcPct val="90000"/>
              </a:lnSpc>
              <a:buClr>
                <a:srgbClr val="000000"/>
              </a:buClr>
              <a:buSzPct val="100000"/>
              <a:buFont typeface="Symbol"/>
              <a:buChar char="·"/>
              <a:defRPr cap="all" spc="-100" sz="1200">
                <a:solidFill>
                  <a:srgbClr val="F8F49E"/>
                </a:solidFill>
                <a:latin typeface="Copperplate"/>
                <a:ea typeface="Copperplate"/>
                <a:cs typeface="Copperplate"/>
                <a:sym typeface="Copperplate"/>
              </a:defRPr>
            </a:pPr>
            <a:r>
              <a:t>PAST PHASE Tasks</a:t>
            </a:r>
            <a:br/>
            <a:br/>
            <a:r>
              <a:t>In The previous phases we completed data description, model building, data merging, and model testing. This was improved by EDA and Data Aggregations which were used to improve the model and predictive ability.</a:t>
            </a:r>
            <a:br/>
            <a:br/>
            <a:r>
              <a:t>HyperParameters and feature engineering was done to improve the overall model’s predicability. A collinearity reducer was introduced for feature selection which improved performance dramatically but underperformed in Test AUC. Overall we were able to improve our AUC by 0.034.</a:t>
            </a:r>
          </a:p>
        </p:txBody>
      </p:sp>
      <p:sp>
        <p:nvSpPr>
          <p:cNvPr id="189" name="Title 3"/>
          <p:cNvSpPr txBox="1"/>
          <p:nvPr/>
        </p:nvSpPr>
        <p:spPr>
          <a:xfrm>
            <a:off x="6024614" y="4802821"/>
            <a:ext cx="4947880" cy="192523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42676" indent="-242676" defTabSz="640079">
              <a:lnSpc>
                <a:spcPct val="90000"/>
              </a:lnSpc>
              <a:buClr>
                <a:srgbClr val="000000"/>
              </a:buClr>
              <a:buSzPct val="100000"/>
              <a:buFont typeface="Symbol"/>
              <a:buChar char="·"/>
              <a:defRPr cap="all" spc="-100" sz="900">
                <a:solidFill>
                  <a:srgbClr val="F9F99E"/>
                </a:solidFill>
                <a:latin typeface="Copperplate"/>
                <a:ea typeface="Copperplate"/>
                <a:cs typeface="Copperplate"/>
                <a:sym typeface="Copperplate"/>
              </a:defRPr>
            </a:pPr>
            <a:r>
              <a:t>PRESENT Phase Tasks</a:t>
            </a:r>
            <a:endParaRPr spc="-111" sz="1000"/>
          </a:p>
          <a:p>
            <a:pPr lvl="1" indent="160017" defTabSz="640079">
              <a:lnSpc>
                <a:spcPct val="90000"/>
              </a:lnSpc>
              <a:defRPr cap="all" sz="1000">
                <a:solidFill>
                  <a:srgbClr val="F9F99E"/>
                </a:solidFill>
                <a:latin typeface="Copperplate"/>
                <a:ea typeface="Copperplate"/>
                <a:cs typeface="Copperplate"/>
                <a:sym typeface="Copperplate"/>
              </a:defRPr>
            </a:pPr>
            <a:br>
              <a:rPr spc="-111"/>
            </a:br>
            <a:r>
              <a:rPr spc="-100" sz="900"/>
              <a:t>IN this final phase the multiplayer perceptron was introduced and using nn.linear and nn.relu layers were created to make predictions after training on the data. the loss function and optimizer helped to improve weights and Bias. It performed well enough to continue to be experimented on and to continue to attempt to improve by continued fine tuning of depth and width.</a:t>
            </a:r>
            <a:br>
              <a:rPr spc="-100" sz="900"/>
            </a:br>
            <a:endParaRPr>
              <a:latin typeface="Arial"/>
              <a:ea typeface="Arial"/>
              <a:cs typeface="Arial"/>
              <a:sym typeface="Arial"/>
            </a:endParaRPr>
          </a:p>
          <a:p>
            <a:pPr marL="242676" indent="-242676" defTabSz="640079">
              <a:lnSpc>
                <a:spcPct val="90000"/>
              </a:lnSpc>
              <a:buClr>
                <a:srgbClr val="000000"/>
              </a:buClr>
              <a:buSzPct val="100000"/>
              <a:buFont typeface="Symbol"/>
              <a:buChar char="·"/>
              <a:defRPr cap="all" spc="-100" sz="900">
                <a:solidFill>
                  <a:srgbClr val="F9F99E"/>
                </a:solidFill>
                <a:latin typeface="Copperplate"/>
                <a:ea typeface="Copperplate"/>
                <a:cs typeface="Copperplate"/>
                <a:sym typeface="Copperplate"/>
              </a:defRPr>
            </a:pPr>
            <a:r>
              <a:t>Challenges</a:t>
            </a:r>
            <a:br/>
            <a:br/>
            <a:r>
              <a:t>With the vast amount of columns it was challenging to look through each column to improve their skew and distribution </a:t>
            </a:r>
            <a:br/>
            <a:br/>
            <a:r>
              <a:t>Also the sheer size of the dataset Made computation challenging and time consuming. </a:t>
            </a:r>
          </a:p>
        </p:txBody>
      </p:sp>
      <p:sp>
        <p:nvSpPr>
          <p:cNvPr id="190" name="Title 3"/>
          <p:cNvSpPr txBox="1"/>
          <p:nvPr/>
        </p:nvSpPr>
        <p:spPr>
          <a:xfrm>
            <a:off x="265244" y="4106865"/>
            <a:ext cx="11379965" cy="5108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ctr">
              <a:lnSpc>
                <a:spcPct val="90000"/>
              </a:lnSpc>
              <a:defRPr cap="all" spc="-100" sz="2300">
                <a:solidFill>
                  <a:srgbClr val="3BD0C9"/>
                </a:solidFill>
                <a:latin typeface="Arial Black"/>
                <a:ea typeface="Arial Black"/>
                <a:cs typeface="Arial Black"/>
                <a:sym typeface="Arial Black"/>
              </a:defRPr>
            </a:lvl1pPr>
          </a:lstStyle>
          <a:p>
            <a:pPr/>
            <a:r>
              <a:t>THE FOUR P’s: Past, Present, Next Phase Plan, and Problems</a:t>
            </a:r>
          </a:p>
        </p:txBody>
      </p:sp>
      <p:pic>
        <p:nvPicPr>
          <p:cNvPr id="191" name="Image" descr="Image"/>
          <p:cNvPicPr>
            <a:picLocks noChangeAspect="1"/>
          </p:cNvPicPr>
          <p:nvPr/>
        </p:nvPicPr>
        <p:blipFill>
          <a:blip r:embed="rId3">
            <a:extLst/>
          </a:blip>
          <a:stretch>
            <a:fillRect/>
          </a:stretch>
        </p:blipFill>
        <p:spPr>
          <a:xfrm>
            <a:off x="9017420" y="1416829"/>
            <a:ext cx="1712741" cy="610217"/>
          </a:xfrm>
          <a:prstGeom prst="rect">
            <a:avLst/>
          </a:prstGeom>
          <a:ln w="12700">
            <a:miter lim="400000"/>
          </a:ln>
        </p:spPr>
      </p:pic>
      <p:pic>
        <p:nvPicPr>
          <p:cNvPr id="192" name="Image" descr="Image"/>
          <p:cNvPicPr>
            <a:picLocks noChangeAspect="1"/>
          </p:cNvPicPr>
          <p:nvPr/>
        </p:nvPicPr>
        <p:blipFill>
          <a:blip r:embed="rId4">
            <a:extLst/>
          </a:blip>
          <a:stretch>
            <a:fillRect/>
          </a:stretch>
        </p:blipFill>
        <p:spPr>
          <a:xfrm>
            <a:off x="7822751" y="2242304"/>
            <a:ext cx="3133173" cy="1837179"/>
          </a:xfrm>
          <a:prstGeom prst="rect">
            <a:avLst/>
          </a:prstGeom>
          <a:ln w="12700">
            <a:miter lim="400000"/>
          </a:ln>
        </p:spPr>
      </p:pic>
      <p:sp>
        <p:nvSpPr>
          <p:cNvPr id="193" name="Title 3"/>
          <p:cNvSpPr txBox="1"/>
          <p:nvPr/>
        </p:nvSpPr>
        <p:spPr>
          <a:xfrm>
            <a:off x="5325531" y="2101150"/>
            <a:ext cx="2512224" cy="31305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81319" indent="-481319">
              <a:lnSpc>
                <a:spcPct val="90000"/>
              </a:lnSpc>
              <a:buClr>
                <a:srgbClr val="000000"/>
              </a:buClr>
              <a:buSzPct val="100000"/>
              <a:buFont typeface="Symbol"/>
              <a:buChar char="·"/>
              <a:defRPr cap="all" spc="-100" sz="1400">
                <a:solidFill>
                  <a:srgbClr val="EFF378"/>
                </a:solidFill>
                <a:latin typeface="Copperplate"/>
                <a:ea typeface="Copperplate"/>
                <a:cs typeface="Copperplate"/>
                <a:sym typeface="Copperplate"/>
              </a:defRPr>
            </a:lvl1pPr>
          </a:lstStyle>
          <a:p>
            <a:pPr/>
            <a:r>
              <a:t>Next Steps Would be to Continue to find ways to improve the Multilayer perceptron and to attempt to improve Distributions of all of the Columns. Our TEST AUC was very close to 0.77 and That could get us above 0.77.</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