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1" r:id="rId4"/>
    <p:sldId id="262" r:id="rId5"/>
    <p:sldId id="259" r:id="rId6"/>
    <p:sldId id="260" r:id="rId7"/>
    <p:sldId id="261"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762DACD-5C37-423C-AD15-CDA46BBD1A5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2DACD-5C37-423C-AD15-CDA46BBD1A5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2DACD-5C37-423C-AD15-CDA46BBD1A5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8C2A9F-85C5-4663-9B88-278793DD7ABA}" type="datetimeFigureOut">
              <a:rPr lang="en-IN" smtClean="0"/>
              <a:pPr/>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762DACD-5C37-423C-AD15-CDA46BBD1A5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8C2A9F-85C5-4663-9B88-278793DD7ABA}" type="datetimeFigureOut">
              <a:rPr lang="en-IN" smtClean="0"/>
              <a:pPr/>
              <a:t>17-09-2023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762DACD-5C37-423C-AD15-CDA46BBD1A5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268760"/>
            <a:ext cx="7200800" cy="1584176"/>
          </a:xfrm>
        </p:spPr>
        <p:txBody>
          <a:bodyPr>
            <a:normAutofit fontScale="90000"/>
          </a:bodyPr>
          <a:lstStyle/>
          <a:p>
            <a:pPr algn="ctr"/>
            <a:r>
              <a:rPr lang="en-IN" sz="6600" dirty="0" smtClean="0">
                <a:effectLst/>
              </a:rPr>
              <a:t>ONLINE VOTING</a:t>
            </a:r>
            <a:br>
              <a:rPr lang="en-IN" sz="6600" dirty="0" smtClean="0">
                <a:effectLst/>
              </a:rPr>
            </a:br>
            <a:r>
              <a:rPr lang="en-IN" sz="6600" dirty="0">
                <a:effectLst/>
              </a:rPr>
              <a:t> </a:t>
            </a:r>
            <a:r>
              <a:rPr lang="en-IN" sz="6600" dirty="0" smtClean="0">
                <a:effectLst/>
              </a:rPr>
              <a:t>SYSTEM</a:t>
            </a:r>
            <a:endParaRPr lang="en-IN" sz="6600" dirty="0">
              <a:effectLst/>
            </a:endParaRPr>
          </a:p>
        </p:txBody>
      </p:sp>
      <p:sp>
        <p:nvSpPr>
          <p:cNvPr id="5" name="Subtitle 4"/>
          <p:cNvSpPr>
            <a:spLocks noGrp="1"/>
          </p:cNvSpPr>
          <p:nvPr>
            <p:ph type="subTitle" idx="1"/>
          </p:nvPr>
        </p:nvSpPr>
        <p:spPr>
          <a:xfrm>
            <a:off x="395536" y="3356992"/>
            <a:ext cx="8136904" cy="2304256"/>
          </a:xfrm>
        </p:spPr>
        <p:txBody>
          <a:bodyPr>
            <a:normAutofit/>
          </a:bodyPr>
          <a:lstStyle/>
          <a:p>
            <a:r>
              <a:rPr lang="en-IN" dirty="0" smtClean="0"/>
              <a:t>RHYTHM DHINGRA</a:t>
            </a:r>
          </a:p>
          <a:p>
            <a:r>
              <a:rPr lang="en-IN" dirty="0" smtClean="0"/>
              <a:t>MCA 2</a:t>
            </a:r>
            <a:r>
              <a:rPr lang="en-IN" baseline="30000" dirty="0" smtClean="0"/>
              <a:t>nd</a:t>
            </a:r>
            <a:r>
              <a:rPr lang="en-IN" dirty="0" smtClean="0"/>
              <a:t> YEAR</a:t>
            </a:r>
          </a:p>
          <a:p>
            <a:r>
              <a:rPr lang="en-IN" dirty="0" smtClean="0"/>
              <a:t>3</a:t>
            </a:r>
            <a:r>
              <a:rPr lang="en-IN" baseline="30000" dirty="0" smtClean="0"/>
              <a:t>rd</a:t>
            </a:r>
            <a:r>
              <a:rPr lang="en-IN" dirty="0" smtClean="0"/>
              <a:t> SEMESTER</a:t>
            </a:r>
          </a:p>
          <a:p>
            <a:r>
              <a:rPr lang="en-IN" dirty="0" smtClean="0"/>
              <a:t>2200290140123</a:t>
            </a:r>
            <a:endParaRPr lang="en-IN"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INTRODUCTION	</a:t>
            </a:r>
            <a:endParaRPr lang="en-IN" dirty="0"/>
          </a:p>
        </p:txBody>
      </p:sp>
      <p:sp>
        <p:nvSpPr>
          <p:cNvPr id="3" name="Content Placeholder 2"/>
          <p:cNvSpPr>
            <a:spLocks noGrp="1"/>
          </p:cNvSpPr>
          <p:nvPr>
            <p:ph idx="1"/>
          </p:nvPr>
        </p:nvSpPr>
        <p:spPr>
          <a:xfrm>
            <a:off x="457200" y="1935480"/>
            <a:ext cx="8229600" cy="3725768"/>
          </a:xfrm>
        </p:spPr>
        <p:txBody>
          <a:bodyPr>
            <a:normAutofit fontScale="70000" lnSpcReduction="20000"/>
          </a:bodyPr>
          <a:lstStyle/>
          <a:p>
            <a:r>
              <a:rPr lang="en-US" dirty="0">
                <a:latin typeface="+mj-lt"/>
              </a:rPr>
              <a:t>India has democratic government. As now all Indian citizen become a part of the growing digital India .They have a digital ID that is Aadhar card. Voting schemes have evolved from counting hands in early days to systems that include paper, punch card, electronic voting machine. An electronic voting system which is used nowadays provide some characteristic different from the traditional voting technique, and also it provides improved features of voting system over traditional voting system such as accuracy, convenience, flexibility, privacy, verifiability and mobility. But Electronic voting systems suffers from various drawbacks such as time consuming, consumes large volume of paper work, no direct role for the higher officials, damage of machines due to lack of attention, mass update doesn’t allows users to update and edit many item simultaneously </a:t>
            </a:r>
            <a:r>
              <a:rPr lang="en-US" dirty="0" err="1">
                <a:latin typeface="+mj-lt"/>
              </a:rPr>
              <a:t>etc.These</a:t>
            </a:r>
            <a:r>
              <a:rPr lang="en-US" dirty="0">
                <a:latin typeface="+mj-lt"/>
              </a:rPr>
              <a:t> drawbacks can overcome by Online Voting System. This is a voting system by which any voter can use his/her voting rights from anywhere in the country. Voter can cast their votes from anywhere in the country without visiting to voting booths, in highly secured way. That makes voting a fearless of violence and that increases the percentage of voting.</a:t>
            </a:r>
            <a:endParaRPr lang="en-IN" dirty="0" smtClean="0">
              <a:latin typeface="+mj-lt"/>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5847928"/>
          </a:xfrm>
        </p:spPr>
        <p:txBody>
          <a:bodyPr>
            <a:normAutofit fontScale="92500" lnSpcReduction="20000"/>
          </a:bodyPr>
          <a:lstStyle/>
          <a:p>
            <a:r>
              <a:rPr lang="en-US" dirty="0"/>
              <a:t>Online </a:t>
            </a:r>
            <a:r>
              <a:rPr lang="en-US" dirty="0" smtClean="0"/>
              <a:t>Voting System </a:t>
            </a:r>
            <a:r>
              <a:rPr lang="en-US" dirty="0"/>
              <a:t>would have Candidate registration, document verification, auto-generated User ID and pass for candidate and Voters. Admin Login which will be handled by Election Commission .Candidate Login which will be handled By Candidate, Voters will get Unique ID and Password, Using which they can vote for a Candidate only once per Election. The project is beneficial for Election Commission, Voters as the can get to know the candidate background and choose wisely, and even for Candidate. The software system allows the Candidate to login in to their profiles and upload all their details including their previous milestone onto the system. The admin can check each Candidate details and verify the documents, only after verifying Candidate’s ID and Password will be generated, and can remove faulty accounts. The software system allows Voters to view a list of Candidates in their area. The admin has overall rights over the system and can moderate and delete any details not pertaining to Election Rules.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710952"/>
          </a:xfrm>
        </p:spPr>
        <p:txBody>
          <a:bodyPr>
            <a:normAutofit fontScale="90000"/>
          </a:bodyPr>
          <a:lstStyle/>
          <a:p>
            <a:r>
              <a:rPr lang="en-IN" dirty="0" smtClean="0"/>
              <a:t>          </a:t>
            </a:r>
            <a:r>
              <a:rPr lang="en-IN" sz="3600" dirty="0" smtClean="0"/>
              <a:t>Technologies/Software Requirements</a:t>
            </a:r>
            <a:endParaRPr lang="en-IN" sz="3600" dirty="0"/>
          </a:p>
        </p:txBody>
      </p:sp>
      <p:sp>
        <p:nvSpPr>
          <p:cNvPr id="3" name="Content Placeholder 2"/>
          <p:cNvSpPr>
            <a:spLocks noGrp="1"/>
          </p:cNvSpPr>
          <p:nvPr>
            <p:ph idx="1"/>
          </p:nvPr>
        </p:nvSpPr>
        <p:spPr>
          <a:xfrm>
            <a:off x="539552" y="1628800"/>
            <a:ext cx="8229600" cy="3168352"/>
          </a:xfrm>
        </p:spPr>
        <p:txBody>
          <a:bodyPr>
            <a:normAutofit fontScale="92500"/>
          </a:bodyPr>
          <a:lstStyle/>
          <a:p>
            <a:r>
              <a:rPr lang="en-US" sz="2000" b="1" dirty="0"/>
              <a:t>MYSQL </a:t>
            </a:r>
            <a:r>
              <a:rPr lang="en-US" sz="2000" b="1" dirty="0" smtClean="0"/>
              <a:t>DBMS</a:t>
            </a:r>
            <a:r>
              <a:rPr lang="en-US" sz="2000" dirty="0" smtClean="0"/>
              <a:t>:- </a:t>
            </a:r>
            <a:r>
              <a:rPr lang="en-US" sz="2000" dirty="0"/>
              <a:t>It allows combination, extraction, manipulation and organization of data in the voters’ database. It is platform independent and therefore can be implemented and used across several such as Windows, Linux server and is compatible with various hardware mainframes. It is fast in performance, stable </a:t>
            </a:r>
            <a:r>
              <a:rPr lang="en-US" sz="2000" dirty="0" smtClean="0"/>
              <a:t>and provides </a:t>
            </a:r>
            <a:r>
              <a:rPr lang="en-US" sz="2000" dirty="0"/>
              <a:t>business value at a low cost. </a:t>
            </a:r>
            <a:endParaRPr lang="en-US" sz="2000" dirty="0" smtClean="0"/>
          </a:p>
          <a:p>
            <a:r>
              <a:rPr lang="en-US" sz="2000" b="1" dirty="0" smtClean="0"/>
              <a:t>PHP</a:t>
            </a:r>
            <a:r>
              <a:rPr lang="en-US" sz="2000" dirty="0" smtClean="0"/>
              <a:t>:-</a:t>
            </a:r>
            <a:r>
              <a:rPr lang="en-US" sz="2000" dirty="0"/>
              <a:t>PHP is a general-purpose scripting language geared towards web development. It was originally created by Danish-Canadian programmer Rasmus Lerdorf in 1993 and released in 1995. The PHP reference implementation is now produced by the PHP Group</a:t>
            </a:r>
            <a:r>
              <a:rPr lang="en-US" sz="2000" dirty="0" smtClean="0"/>
              <a:t>.</a:t>
            </a:r>
          </a:p>
          <a:p>
            <a:r>
              <a:rPr lang="en-US" sz="2000" b="1" dirty="0"/>
              <a:t>Testing</a:t>
            </a:r>
            <a:r>
              <a:rPr lang="en-US" sz="2000" dirty="0"/>
              <a:t>:-XAMP/WAMP SERVER. </a:t>
            </a:r>
            <a:endParaRPr lang="en-US" sz="2000" dirty="0" smtClean="0"/>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dirty="0" smtClean="0"/>
              <a:t> </a:t>
            </a:r>
            <a:r>
              <a:rPr lang="en-IN" dirty="0" smtClean="0"/>
              <a:t>Hardware Requirements</a:t>
            </a:r>
            <a:endParaRPr lang="en-IN" dirty="0"/>
          </a:p>
        </p:txBody>
      </p:sp>
      <p:sp>
        <p:nvSpPr>
          <p:cNvPr id="3" name="TextBox 2"/>
          <p:cNvSpPr txBox="1"/>
          <p:nvPr/>
        </p:nvSpPr>
        <p:spPr>
          <a:xfrm>
            <a:off x="611560" y="1988840"/>
            <a:ext cx="7128792" cy="2246769"/>
          </a:xfrm>
          <a:prstGeom prst="rect">
            <a:avLst/>
          </a:prstGeom>
          <a:noFill/>
        </p:spPr>
        <p:txBody>
          <a:bodyPr wrap="square" rtlCol="0">
            <a:spAutoFit/>
          </a:bodyPr>
          <a:lstStyle/>
          <a:p>
            <a:pPr marL="285750" indent="-285750">
              <a:buFont typeface="Arial" pitchFamily="34" charset="0"/>
              <a:buChar char="•"/>
            </a:pPr>
            <a:r>
              <a:rPr lang="en-US" sz="2000" b="1" dirty="0" smtClean="0"/>
              <a:t>HARDWARE </a:t>
            </a:r>
            <a:r>
              <a:rPr lang="en-US" sz="2000" b="1" dirty="0"/>
              <a:t>REQUIREMENTS</a:t>
            </a:r>
            <a:r>
              <a:rPr lang="en-US" sz="2000" b="1" dirty="0" smtClean="0"/>
              <a:t>:</a:t>
            </a:r>
          </a:p>
          <a:p>
            <a:r>
              <a:rPr lang="en-US" sz="2000" dirty="0" smtClean="0"/>
              <a:t>   i</a:t>
            </a:r>
            <a:r>
              <a:rPr lang="en-US" sz="2000" dirty="0"/>
              <a:t>. Microsoft Windows XP Professional /Windows 7 Professional /Windows </a:t>
            </a:r>
            <a:r>
              <a:rPr lang="en-US" sz="2000" dirty="0" smtClean="0"/>
              <a:t>   10</a:t>
            </a:r>
            <a:r>
              <a:rPr lang="en-US" sz="2000" dirty="0"/>
              <a:t>: </a:t>
            </a:r>
            <a:endParaRPr lang="en-US" sz="2000" dirty="0" smtClean="0"/>
          </a:p>
          <a:p>
            <a:r>
              <a:rPr lang="en-US" sz="2000" dirty="0" smtClean="0"/>
              <a:t>  ii</a:t>
            </a:r>
            <a:r>
              <a:rPr lang="en-US" sz="2000" dirty="0"/>
              <a:t>. Processor: 800MHz Intel Pentium III or equivalent </a:t>
            </a:r>
            <a:endParaRPr lang="en-US" sz="2000" dirty="0" smtClean="0"/>
          </a:p>
          <a:p>
            <a:r>
              <a:rPr lang="en-US" sz="2000" dirty="0" smtClean="0"/>
              <a:t> iii</a:t>
            </a:r>
            <a:r>
              <a:rPr lang="en-US" sz="2000" dirty="0"/>
              <a:t>. Memory: 512 MB </a:t>
            </a:r>
            <a:endParaRPr lang="en-US" sz="2000" dirty="0" smtClean="0"/>
          </a:p>
          <a:p>
            <a:r>
              <a:rPr lang="en-US" sz="2000" dirty="0" smtClean="0"/>
              <a:t> iv</a:t>
            </a:r>
            <a:r>
              <a:rPr lang="en-US" sz="2000" dirty="0"/>
              <a:t>. Disk space: 750 MB of free disk space </a:t>
            </a:r>
            <a:endParaRPr lang="en-US" sz="2000" dirty="0" smtClean="0"/>
          </a:p>
          <a:p>
            <a:r>
              <a:rPr lang="en-US" sz="2000" dirty="0" smtClean="0"/>
              <a:t>  v</a:t>
            </a:r>
            <a:r>
              <a:rPr lang="en-US" sz="2000" dirty="0"/>
              <a:t>. Finger Print Scanner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Modules Description</a:t>
            </a:r>
            <a:endParaRPr lang="en-IN" dirty="0"/>
          </a:p>
        </p:txBody>
      </p:sp>
      <p:sp>
        <p:nvSpPr>
          <p:cNvPr id="3" name="TextBox 2"/>
          <p:cNvSpPr txBox="1"/>
          <p:nvPr/>
        </p:nvSpPr>
        <p:spPr>
          <a:xfrm>
            <a:off x="611560" y="1916832"/>
            <a:ext cx="8136904" cy="3416320"/>
          </a:xfrm>
          <a:prstGeom prst="rect">
            <a:avLst/>
          </a:prstGeom>
          <a:noFill/>
        </p:spPr>
        <p:txBody>
          <a:bodyPr wrap="square" rtlCol="0">
            <a:spAutoFit/>
          </a:bodyPr>
          <a:lstStyle/>
          <a:p>
            <a:pPr marL="285750" indent="-285750">
              <a:buFont typeface="Arial" pitchFamily="34" charset="0"/>
              <a:buChar char="•"/>
            </a:pPr>
            <a:r>
              <a:rPr lang="en-US" dirty="0"/>
              <a:t>1. ADMINISTRATIVE </a:t>
            </a:r>
            <a:r>
              <a:rPr lang="en-US" dirty="0" smtClean="0"/>
              <a:t>MODULE:-Online </a:t>
            </a:r>
            <a:r>
              <a:rPr lang="en-US" dirty="0"/>
              <a:t>Voting is a voting system by which any Voter can use his\her voting rights from anywhere in India. Online voting for association contains-</a:t>
            </a:r>
            <a:r>
              <a:rPr lang="en-US" dirty="0" smtClean="0"/>
              <a:t>:</a:t>
            </a:r>
          </a:p>
          <a:p>
            <a:pPr marL="285750" indent="-285750">
              <a:buFont typeface="Arial" pitchFamily="34" charset="0"/>
              <a:buChar char="•"/>
            </a:pPr>
            <a:r>
              <a:rPr lang="en-US" dirty="0" smtClean="0"/>
              <a:t>Voter’s </a:t>
            </a:r>
            <a:r>
              <a:rPr lang="en-US" dirty="0"/>
              <a:t>information in database</a:t>
            </a:r>
            <a:r>
              <a:rPr lang="en-US" dirty="0" smtClean="0"/>
              <a:t>.</a:t>
            </a:r>
          </a:p>
          <a:p>
            <a:pPr marL="285750" indent="-285750">
              <a:buFont typeface="Arial" pitchFamily="34" charset="0"/>
              <a:buChar char="•"/>
            </a:pPr>
            <a:r>
              <a:rPr lang="en-US" dirty="0" smtClean="0"/>
              <a:t> voter’s </a:t>
            </a:r>
            <a:r>
              <a:rPr lang="en-US" dirty="0"/>
              <a:t>Names with ID. </a:t>
            </a:r>
            <a:endParaRPr lang="en-US" dirty="0" smtClean="0"/>
          </a:p>
          <a:p>
            <a:pPr marL="285750" indent="-285750">
              <a:buFont typeface="Arial" pitchFamily="34" charset="0"/>
              <a:buChar char="•"/>
            </a:pPr>
            <a:r>
              <a:rPr lang="en-US" dirty="0" smtClean="0"/>
              <a:t>Voter’s </a:t>
            </a:r>
            <a:r>
              <a:rPr lang="en-US" dirty="0"/>
              <a:t>vote in a database. </a:t>
            </a:r>
          </a:p>
          <a:p>
            <a:pPr marL="285750" indent="-285750">
              <a:buFont typeface="Arial" pitchFamily="34" charset="0"/>
              <a:buChar char="•"/>
            </a:pPr>
            <a:r>
              <a:rPr lang="en-US" dirty="0" smtClean="0"/>
              <a:t>Calculation </a:t>
            </a:r>
            <a:r>
              <a:rPr lang="en-US" dirty="0"/>
              <a:t>of total number of </a:t>
            </a:r>
            <a:r>
              <a:rPr lang="en-US" dirty="0" smtClean="0"/>
              <a:t>votes</a:t>
            </a:r>
          </a:p>
          <a:p>
            <a:pPr marL="285750" indent="-285750">
              <a:buFont typeface="Arial" pitchFamily="34" charset="0"/>
              <a:buChar char="•"/>
            </a:pPr>
            <a:r>
              <a:rPr lang="en-US" dirty="0"/>
              <a:t>2. Nominee Candidate Module The Nominee details will be updated by the admin for the post of board of director and manager. The candidate will submit their own details and the admin maintain all of background details of the particular nominee and uploaded their information in correct procedure. In order to, the user or voter can view the nominee details</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196752"/>
            <a:ext cx="7272808" cy="1754326"/>
          </a:xfrm>
          <a:prstGeom prst="rect">
            <a:avLst/>
          </a:prstGeom>
          <a:noFill/>
        </p:spPr>
        <p:txBody>
          <a:bodyPr wrap="square" rtlCol="0">
            <a:spAutoFit/>
          </a:bodyPr>
          <a:lstStyle/>
          <a:p>
            <a:pPr marL="285750" indent="-285750">
              <a:buFont typeface="Arial" pitchFamily="34" charset="0"/>
              <a:buChar char="•"/>
            </a:pPr>
            <a:r>
              <a:rPr lang="en-US" dirty="0"/>
              <a:t>3. USER/VOTER MODULE The user after their registration only can login for voting. The user will view nominee details with their image before they can vote. After knowing the nominee details the user can login for voting. They should vote for board of director and the manager in the association. The count will taken for each voting. After voting the particular person/user cannot logon to vote again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IN" dirty="0" smtClean="0"/>
              <a:t>Our proposed system enables a voter to cast their vote through internet without going to voting booth and additionally registering themselves for voting in advance. However, proxy vote or double voting is not possible. </a:t>
            </a:r>
          </a:p>
          <a:p>
            <a:r>
              <a:rPr lang="en-IN" dirty="0" smtClean="0"/>
              <a:t>Fast to access , secure , easy to maintain all information of voting, highly efficient and flexible.</a:t>
            </a:r>
          </a:p>
          <a:p>
            <a:r>
              <a:rPr lang="en-IN" dirty="0" smtClean="0"/>
              <a:t>There are a few challenges that must be overcome in order that their benefits may be fully realized. There is a challenge of voter’s education. The electorate needs to be educated adequately on the use of online voting.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451</TotalTime>
  <Words>863</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ONLINE VOTING  SYSTEM</vt:lpstr>
      <vt:lpstr>                 INTRODUCTION </vt:lpstr>
      <vt:lpstr>PowerPoint Presentation</vt:lpstr>
      <vt:lpstr>          Technologies/Software Requirements</vt:lpstr>
      <vt:lpstr>       Hardware Requirements</vt:lpstr>
      <vt:lpstr>            Modules Description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akanksha dubey</dc:creator>
  <cp:lastModifiedBy>Dell</cp:lastModifiedBy>
  <cp:revision>6</cp:revision>
  <dcterms:created xsi:type="dcterms:W3CDTF">2017-01-10T07:21:15Z</dcterms:created>
  <dcterms:modified xsi:type="dcterms:W3CDTF">2023-09-17T15:17:12Z</dcterms:modified>
</cp:coreProperties>
</file>