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/>
    <p:restoredTop sz="94658"/>
  </p:normalViewPr>
  <p:slideViewPr>
    <p:cSldViewPr snapToGrid="0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6806" cy="468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D4BE-F699-5781-FF58-9ECB7558B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39273-4430-568A-CF3A-B5065D235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A7756-6A8F-8763-36D1-3B5CA8DD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46AF-39EB-9C48-B834-35D5BE14C309}" type="datetimeFigureOut">
              <a:rPr lang="en-EC"/>
              <a:t>21/4/25</a:t>
            </a:fld>
            <a:endParaRPr lang="en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D727D-D816-32C9-EBB7-EFBF7D72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5DC2C-2456-1F39-7A11-0834582C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E86C-7507-604B-81E1-25402DEAD4EA}" type="slidenum">
              <a:rPr lang="en-EC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103055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B171-F44C-AD60-CD26-01C78CF5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47758-2392-3C75-C692-E2F8E4AC4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86CB9-9333-98E6-211E-3E29BF25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46AF-39EB-9C48-B834-35D5BE14C309}" type="datetimeFigureOut">
              <a:rPr lang="en-EC"/>
              <a:t>21/4/25</a:t>
            </a:fld>
            <a:endParaRPr lang="en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77200-3D5A-F845-82FA-3B3E7694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5BCE-D88D-C9C9-1B63-02CCF3A3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E86C-7507-604B-81E1-25402DEAD4EA}" type="slidenum">
              <a:rPr lang="en-EC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117237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C3790-6C0A-EFEB-E8B4-710947E47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0B327-5D4C-60DA-7E0E-F1A2FA8BC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88F0D-B7DE-C2DC-EA1D-10D52BE2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46AF-39EB-9C48-B834-35D5BE14C309}" type="datetimeFigureOut">
              <a:rPr lang="en-EC"/>
              <a:t>21/4/25</a:t>
            </a:fld>
            <a:endParaRPr lang="en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78B2F-A754-6D9C-BAF0-36C7CDA3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AFD1F-E67B-5DE1-BE21-ECCD382E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E86C-7507-604B-81E1-25402DEAD4EA}" type="slidenum">
              <a:rPr lang="en-EC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206932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1C3B-5CD6-28E0-25EB-5ED35C6F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2D21-07B3-94AC-61B8-5F5D0DB8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1B43-0271-F066-72CC-E4EC27EF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46AF-39EB-9C48-B834-35D5BE14C309}" type="datetimeFigureOut">
              <a:rPr lang="en-EC"/>
              <a:t>21/4/25</a:t>
            </a:fld>
            <a:endParaRPr lang="en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2C96C-C6AE-71AE-F940-D5D5320F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56F66-B17C-4FD5-25FA-33B23872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E86C-7507-604B-81E1-25402DEAD4EA}" type="slidenum">
              <a:rPr lang="en-EC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299058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0BD2-4DC2-4444-2AEB-9198F61E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982E9-53A6-CC4B-B68A-E24D3BE95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563E0-33BA-8B4E-6CAB-7C0D1510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46AF-39EB-9C48-B834-35D5BE14C309}" type="datetimeFigureOut">
              <a:rPr lang="en-EC"/>
              <a:t>21/4/25</a:t>
            </a:fld>
            <a:endParaRPr lang="en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7975-EC81-E72B-4E03-F558B52D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966AB-B72C-E9A1-2A11-AF0E6166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E86C-7507-604B-81E1-25402DEAD4EA}" type="slidenum">
              <a:rPr lang="en-EC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369083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BD24-9A91-D5D0-9B9F-059BB887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630F-9D48-986B-FF5F-EE0F9B70A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2D2CA-9BE9-FD02-039E-9C22A2AA5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590D8-844A-A768-3D52-6E6D9F6E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46AF-39EB-9C48-B834-35D5BE14C309}" type="datetimeFigureOut">
              <a:rPr lang="en-EC"/>
              <a:t>21/4/25</a:t>
            </a:fld>
            <a:endParaRPr lang="en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8CADE-C609-8091-671B-722693D7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7B56-428B-87FA-17FD-04EC4EB3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E86C-7507-604B-81E1-25402DEAD4EA}" type="slidenum">
              <a:rPr lang="en-EC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32355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F023-1C0F-8CC6-AEA2-FAA2171F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0B917-689B-96C7-6522-ECD17A992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7989D-FBAA-47D5-B404-3D16CAC25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BD1F8-1925-727E-E32A-8C52668A0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E6566-BB9E-B4EB-596E-47ACA3F29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AA524-835A-1FA5-3943-E05D92AA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46AF-39EB-9C48-B834-35D5BE14C309}" type="datetimeFigureOut">
              <a:rPr lang="en-EC"/>
              <a:t>21/4/25</a:t>
            </a:fld>
            <a:endParaRPr lang="en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38AAE-CCF1-8AC3-09D9-424BD40E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803F9-CBC6-D3D1-13E7-F9021B7F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E86C-7507-604B-81E1-25402DEAD4EA}" type="slidenum">
              <a:rPr lang="en-EC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41197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CE69-CBAE-733A-45CD-15D5D7D9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033D5-5F43-F2FF-823B-385D72E5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46AF-39EB-9C48-B834-35D5BE14C309}" type="datetimeFigureOut">
              <a:rPr lang="en-EC"/>
              <a:t>21/4/25</a:t>
            </a:fld>
            <a:endParaRPr lang="en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A2D82-8F8C-A768-6E62-E8B0B7F1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38922-C023-23FA-87DA-765B3B8D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E86C-7507-604B-81E1-25402DEAD4EA}" type="slidenum">
              <a:rPr lang="en-EC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400811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41B95-8C8F-22FF-A074-CF9CDE5A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46AF-39EB-9C48-B834-35D5BE14C309}" type="datetimeFigureOut">
              <a:rPr lang="en-EC"/>
              <a:t>21/4/25</a:t>
            </a:fld>
            <a:endParaRPr lang="en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D55B3-3D8D-7FA0-88A6-3FEDE665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292FF-46C0-18B4-BA4E-1A2DC7DB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E86C-7507-604B-81E1-25402DEAD4EA}" type="slidenum">
              <a:rPr lang="en-EC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53719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8F80-972C-BC15-F356-C74C2750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FD2B-5B13-49FA-2850-6D4891D58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3896B-815A-33E8-4953-8027D3CA3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1FE5-ABA4-45F9-7338-058435B0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46AF-39EB-9C48-B834-35D5BE14C309}" type="datetimeFigureOut">
              <a:rPr lang="en-EC"/>
              <a:t>21/4/25</a:t>
            </a:fld>
            <a:endParaRPr lang="en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6BD21-AECF-68E4-6048-117B02CD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59F81-DB22-A10C-5B53-D86698D8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E86C-7507-604B-81E1-25402DEAD4EA}" type="slidenum">
              <a:rPr lang="en-EC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423280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719-958F-1826-3A7E-64AC1E63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18356-547D-F910-37EF-BBAD8678B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79B76-A32D-E815-A36C-F218B9AF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76B53-29C3-0791-DCE6-27C3349F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46AF-39EB-9C48-B834-35D5BE14C309}" type="datetimeFigureOut">
              <a:rPr lang="en-EC"/>
              <a:t>21/4/25</a:t>
            </a:fld>
            <a:endParaRPr lang="en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61DEE-F315-270C-A965-AAD1C6D7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7D3AC-A12D-64F8-811C-42340E04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E86C-7507-604B-81E1-25402DEAD4EA}" type="slidenum">
              <a:rPr lang="en-EC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13674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79D50-4DB8-27A6-408B-B6A1BD57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9ECF7-431F-A3ED-6F0F-86DB5EFC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115D-2BBC-1618-3B08-AB7CC2219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4346AF-39EB-9C48-B834-35D5BE14C309}" type="datetimeFigureOut">
              <a:t>21/4/25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504DE-6B21-5EDA-B93F-AA75B9422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BBA27-6E3A-DA07-CDEC-FCD3211B1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DE86C-7507-604B-81E1-25402DEAD4EA}" type="slidenum">
              <a:rPr lang="en-EC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521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9006-C9B1-E0CD-184A-2595EC061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>
                <a:effectLst/>
              </a:rPr>
              <a:t> A Deep Learning Method Approach for Sleep Stage Classification with EEG Spectrogram</a:t>
            </a:r>
            <a:endParaRPr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D6E9A-0099-C96A-A451-989860DF6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3528"/>
            <a:ext cx="9144000" cy="994272"/>
          </a:xfrm>
        </p:spPr>
        <p:txBody>
          <a:bodyPr/>
          <a:lstStyle/>
          <a:p>
            <a:pPr algn="r"/>
            <a:r>
              <a:rPr lang="en-US">
                <a:effectLst/>
              </a:rPr>
              <a:t>Li et al. (2022)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805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7C19-EFE4-4010-17BE-9FF9A884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</a:rPr>
              <a:t>Main contributions of the paper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1D2B-462D-D522-F4E2-0CFBA273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345"/>
            <a:ext cx="10515600" cy="167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>
                <a:effectLst/>
              </a:rPr>
              <a:t>The use of </a:t>
            </a:r>
            <a:r>
              <a:rPr lang="en-US" b="1">
                <a:effectLst/>
              </a:rPr>
              <a:t>EEG spectrograms as input</a:t>
            </a:r>
            <a:r>
              <a:rPr lang="en-US">
                <a:effectLst/>
              </a:rPr>
              <a:t> and the combination of </a:t>
            </a:r>
            <a:r>
              <a:rPr lang="en-US" b="1">
                <a:effectLst/>
              </a:rPr>
              <a:t>CNNs for feature extraction with Bi-LSTM for sequence learning</a:t>
            </a:r>
            <a:r>
              <a:rPr lang="en-US">
                <a:effectLst/>
              </a:rPr>
              <a:t> to capture the temporal dependencies in sleep stage transitions</a:t>
            </a:r>
            <a:endParaRPr/>
          </a:p>
        </p:txBody>
      </p:sp>
      <p:pic>
        <p:nvPicPr>
          <p:cNvPr id="5" name="Picture 4" descr="A diagram of a block diagram&#10;&#10;AI-generated content may be incorrect.">
            <a:extLst>
              <a:ext uri="{FF2B5EF4-FFF2-40B4-BE49-F238E27FC236}">
                <a16:creationId xmlns:a16="http://schemas.microsoft.com/office/drawing/2014/main" id="{BE26F886-53A7-90C2-4C7A-6C1C70B96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930" y="3018623"/>
            <a:ext cx="6453423" cy="383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7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5E61-E5A8-134F-1766-AC350347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</a:rPr>
              <a:t>Research limitations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1A76-C6DA-C7BB-F388-9972AAD33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44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effectLst/>
              </a:rPr>
              <a:t>The </a:t>
            </a:r>
            <a:r>
              <a:rPr lang="en-US" b="1">
                <a:effectLst/>
              </a:rPr>
              <a:t>recognition accuracy for the N1 sleep stage remained lower</a:t>
            </a:r>
            <a:r>
              <a:rPr lang="en-US">
                <a:effectLst/>
              </a:rPr>
              <a:t> compared to other stages, with many N1 instances being misclassified as N2.</a:t>
            </a:r>
          </a:p>
          <a:p>
            <a:pPr marL="0" indent="0">
              <a:buNone/>
            </a:pPr>
            <a:r>
              <a:rPr lang="en-US">
                <a:effectLst/>
              </a:rPr>
              <a:t>The </a:t>
            </a:r>
            <a:r>
              <a:rPr lang="en-US" b="1">
                <a:effectLst/>
              </a:rPr>
              <a:t>inclusion of Bi-LSTM increases the complexity of the model</a:t>
            </a:r>
            <a:r>
              <a:rPr lang="en-US">
                <a:effectLst/>
              </a:rPr>
              <a:t>.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14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E493-6ED2-380F-B365-D1916945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A19B-2DE9-B8DD-9B2C-EB7AB671C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>
                <a:effectLst/>
              </a:rPr>
              <a:t>The paper addresses the challenge of </a:t>
            </a:r>
            <a:r>
              <a:rPr lang="en-US" b="1">
                <a:effectLst/>
              </a:rPr>
              <a:t>accurate sleep stage classification</a:t>
            </a:r>
            <a:r>
              <a:rPr lang="en-US">
                <a:effectLst/>
              </a:rPr>
              <a:t> using electroencephalogram (EEG) signals</a:t>
            </a:r>
            <a:endParaRPr/>
          </a:p>
        </p:txBody>
      </p:sp>
      <p:pic>
        <p:nvPicPr>
          <p:cNvPr id="5" name="Picture 4" descr="A pie chart with text on it&#10;&#10;AI-generated content may be incorrect.">
            <a:extLst>
              <a:ext uri="{FF2B5EF4-FFF2-40B4-BE49-F238E27FC236}">
                <a16:creationId xmlns:a16="http://schemas.microsoft.com/office/drawing/2014/main" id="{27252B8E-7650-4E2E-284A-9B14BBE4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411" y="2833783"/>
            <a:ext cx="4643762" cy="38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514F-A1FC-A481-A3B0-1A042AB7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6B6C1-7B7E-0723-4C2F-F3A8F7ECE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>
                <a:effectLst/>
              </a:rPr>
              <a:t>While Convolutional Neural Networks (CNNs) are commonly used for feature extraction from EEG data, they may </a:t>
            </a:r>
            <a:r>
              <a:rPr lang="en-US" b="1">
                <a:effectLst/>
              </a:rPr>
              <a:t>overlook the temporal transition relationships between different sleep stages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51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F5B2-CDB6-97B7-4325-33370788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92CC-B721-8136-5067-BD11459F2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>
                <a:effectLst/>
              </a:rPr>
              <a:t>To address this, the paper proposes a novel deep learning-based model called </a:t>
            </a:r>
            <a:r>
              <a:rPr lang="en-US" b="1">
                <a:effectLst/>
              </a:rPr>
              <a:t>EEGSNet</a:t>
            </a:r>
            <a:r>
              <a:rPr lang="en-US">
                <a:effectLst/>
              </a:rPr>
              <a:t> for automatic sleep stage classification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17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A3DA-7BC1-91B7-844C-566245FD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0696" cy="1325563"/>
          </a:xfrm>
        </p:spPr>
        <p:txBody>
          <a:bodyPr/>
          <a:lstStyle/>
          <a:p>
            <a:r>
              <a:rPr lang="en-US" b="1">
                <a:effectLst/>
              </a:rPr>
              <a:t>EEGSNet utilizes EEG spectrograms as input</a:t>
            </a:r>
            <a:r>
              <a:rPr lang="en-US">
                <a:effectLst/>
              </a:rPr>
              <a:t> for the model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9065-CD81-C1B2-0718-384E1867D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>
                <a:effectLst/>
              </a:rPr>
              <a:t>A spectrogram visually represents the frequency content of the EEG signal over time</a:t>
            </a:r>
            <a:endParaRPr sz="2400"/>
          </a:p>
        </p:txBody>
      </p:sp>
      <p:pic>
        <p:nvPicPr>
          <p:cNvPr id="5" name="Picture 4" descr="A green and blue background with red circles&#10;&#10;AI-generated content may be incorrect.">
            <a:extLst>
              <a:ext uri="{FF2B5EF4-FFF2-40B4-BE49-F238E27FC236}">
                <a16:creationId xmlns:a16="http://schemas.microsoft.com/office/drawing/2014/main" id="{FDF8BE98-CDA5-968E-9D3A-BE230D856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49" y="4040691"/>
            <a:ext cx="3424542" cy="2773522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F95287E2-2295-8743-F1A1-F3E583576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080" y="3801799"/>
            <a:ext cx="4180190" cy="3012414"/>
          </a:xfrm>
          <a:prstGeom prst="rect">
            <a:avLst/>
          </a:prstGeom>
        </p:spPr>
      </p:pic>
      <p:pic>
        <p:nvPicPr>
          <p:cNvPr id="9" name="Picture 8" descr="A diagram of a graph&#10;&#10;AI-generated content may be incorrect.">
            <a:extLst>
              <a:ext uri="{FF2B5EF4-FFF2-40B4-BE49-F238E27FC236}">
                <a16:creationId xmlns:a16="http://schemas.microsoft.com/office/drawing/2014/main" id="{EF2C5D19-8A2B-C708-255A-51530F335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513" y="2180196"/>
            <a:ext cx="5726577" cy="16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7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8EFD-8D01-0B55-2311-20A801B3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</a:rPr>
              <a:t>The </a:t>
            </a:r>
            <a:r>
              <a:rPr lang="en-US" b="1">
                <a:effectLst/>
              </a:rPr>
              <a:t>EEGSNet model</a:t>
            </a:r>
            <a:r>
              <a:rPr lang="en-US">
                <a:effectLst/>
              </a:rPr>
              <a:t> consists of two primary modules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81687-629B-9C88-FEB8-49CFBCFD2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001418" cy="4351338"/>
          </a:xfrm>
        </p:spPr>
        <p:txBody>
          <a:bodyPr>
            <a:normAutofit lnSpcReduction="10000"/>
          </a:bodyPr>
          <a:lstStyle/>
          <a:p>
            <a:pPr algn="l">
              <a:buNone/>
            </a:pPr>
            <a:r>
              <a:rPr lang="en-US" sz="2000">
                <a:effectLst/>
              </a:rPr>
              <a:t>◦ A </a:t>
            </a:r>
            <a:r>
              <a:rPr lang="en-US" sz="2000" b="1">
                <a:effectLst/>
              </a:rPr>
              <a:t>feature extraction module</a:t>
            </a:r>
            <a:r>
              <a:rPr lang="en-US" sz="2000">
                <a:effectLst/>
              </a:rPr>
              <a:t> that employs a CNN network with multi-layer convolution kernels. This module is designed to extract local features such as color, position, and contour information from the EEG spectrograms</a:t>
            </a:r>
          </a:p>
          <a:p>
            <a:pPr algn="l">
              <a:buNone/>
            </a:pPr>
            <a:r>
              <a:rPr lang="en-US" sz="2000">
                <a:effectLst/>
              </a:rPr>
              <a:t>◦ A </a:t>
            </a:r>
            <a:r>
              <a:rPr lang="en-US" sz="2000" b="1">
                <a:effectLst/>
              </a:rPr>
              <a:t>sequence learning module</a:t>
            </a:r>
            <a:r>
              <a:rPr lang="en-US" sz="2000">
                <a:effectLst/>
              </a:rPr>
              <a:t> that uses Bidirectional Long Short-Term Memory (Bi-LSTM) networks. This module aims to learn and model the transition relationships between adjacent sleep stages to improve classification performance</a:t>
            </a:r>
          </a:p>
          <a:p>
            <a:pPr algn="l">
              <a:buNone/>
            </a:pPr>
            <a:endParaRPr lang="en-US" sz="2000">
              <a:effectLst/>
            </a:endParaRPr>
          </a:p>
          <a:p>
            <a:endParaRPr sz="2000"/>
          </a:p>
        </p:txBody>
      </p: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1072AD7B-A1CB-6B45-061D-99821698D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1825625"/>
            <a:ext cx="7429500" cy="4064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35D839-43F3-863E-399F-BB3041198692}"/>
              </a:ext>
            </a:extLst>
          </p:cNvPr>
          <p:cNvCxnSpPr/>
          <p:nvPr/>
        </p:nvCxnSpPr>
        <p:spPr>
          <a:xfrm>
            <a:off x="4406747" y="2005070"/>
            <a:ext cx="3944039" cy="2126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BD65F5-7D30-23BB-FD78-5508C3486811}"/>
              </a:ext>
            </a:extLst>
          </p:cNvPr>
          <p:cNvCxnSpPr>
            <a:cxnSpLocks/>
          </p:cNvCxnSpPr>
          <p:nvPr/>
        </p:nvCxnSpPr>
        <p:spPr>
          <a:xfrm>
            <a:off x="4406747" y="4001294"/>
            <a:ext cx="5530467" cy="526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03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9A37-92A1-715B-4BC6-46FF6E2A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C6C4-1122-6B2F-5E30-51C6D1F9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4275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>
                <a:effectLst/>
              </a:rPr>
              <a:t>The model incorporates an </a:t>
            </a:r>
            <a:r>
              <a:rPr lang="en-US" b="1">
                <a:effectLst/>
              </a:rPr>
              <a:t>auxiliary classifier</a:t>
            </a:r>
            <a:r>
              <a:rPr lang="en-US">
                <a:effectLst/>
              </a:rPr>
              <a:t> after the feature extraction module. This is intended to prevent the loss of feature details during the subsequent sequence learning process</a:t>
            </a:r>
            <a:endParaRPr/>
          </a:p>
        </p:txBody>
      </p:sp>
      <p:pic>
        <p:nvPicPr>
          <p:cNvPr id="5" name="Picture 4" descr="A diagram of a sequence learning&#10;&#10;AI-generated content may be incorrect.">
            <a:extLst>
              <a:ext uri="{FF2B5EF4-FFF2-40B4-BE49-F238E27FC236}">
                <a16:creationId xmlns:a16="http://schemas.microsoft.com/office/drawing/2014/main" id="{CE7B9A01-F54F-8B01-1EDE-267387A70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475" y="1908625"/>
            <a:ext cx="73660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5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E091-01DE-559F-DE96-A3B114B2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F8EC-383E-3A6E-8E69-73200146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>
                <a:effectLst/>
              </a:rPr>
              <a:t>A key aim of the EEGSNet model is to </a:t>
            </a:r>
            <a:r>
              <a:rPr lang="en-US" b="1">
                <a:effectLst/>
              </a:rPr>
              <a:t>improve the classification accuracy of the N1 sleep stage</a:t>
            </a:r>
            <a:r>
              <a:rPr lang="en-US">
                <a:effectLst/>
              </a:rPr>
              <a:t> and the overall sleep stage classification performance. The authors note that N1 can be easily misclassified as REM sleep.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951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4B53-F7B0-2AF2-5299-A5D01651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D53F-1068-A68D-67EA-48071C63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>
                <a:effectLst/>
              </a:rPr>
              <a:t>The data used to evaluate the EEGSNet model included datasets from the </a:t>
            </a:r>
            <a:r>
              <a:rPr lang="en-US" b="1">
                <a:effectLst/>
              </a:rPr>
              <a:t>Sleep Heart Health Study</a:t>
            </a:r>
            <a:r>
              <a:rPr lang="en-US">
                <a:effectLst/>
              </a:rPr>
              <a:t> and </a:t>
            </a:r>
            <a:r>
              <a:rPr lang="en-US" b="1">
                <a:effectLst/>
              </a:rPr>
              <a:t>PhysioNet</a:t>
            </a:r>
            <a:r>
              <a:rPr lang="en-US">
                <a:effectLst/>
              </a:rPr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806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340</Words>
  <Application>Microsoft Macintosh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 A Deep Learning Method Approach for Sleep Stage Classification with EEG Spectrogram</vt:lpstr>
      <vt:lpstr>PowerPoint Presentation</vt:lpstr>
      <vt:lpstr>PowerPoint Presentation</vt:lpstr>
      <vt:lpstr>PowerPoint Presentation</vt:lpstr>
      <vt:lpstr>EEGSNet utilizes EEG spectrograms as input for the model</vt:lpstr>
      <vt:lpstr>The EEGSNet model consists of two primary modules</vt:lpstr>
      <vt:lpstr>PowerPoint Presentation</vt:lpstr>
      <vt:lpstr>PowerPoint Presentation</vt:lpstr>
      <vt:lpstr>PowerPoint Presentation</vt:lpstr>
      <vt:lpstr>Main contributions of the paper</vt:lpstr>
      <vt:lpstr>Research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Hinostroza</dc:creator>
  <cp:lastModifiedBy>Daniel Hinostroza</cp:lastModifiedBy>
  <cp:revision>14</cp:revision>
  <dcterms:created xsi:type="dcterms:W3CDTF">2025-04-20T14:50:05Z</dcterms:created>
  <dcterms:modified xsi:type="dcterms:W3CDTF">2025-04-22T01:44:23Z</dcterms:modified>
</cp:coreProperties>
</file>