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Lora Medium"/>
      <p:regular r:id="rId34"/>
      <p:bold r:id="rId35"/>
      <p:italic r:id="rId36"/>
      <p:boldItalic r:id="rId37"/>
    </p:embeddedFont>
    <p:embeddedFont>
      <p:font typeface="Roboto"/>
      <p:regular r:id="rId38"/>
      <p:bold r:id="rId39"/>
      <p:italic r:id="rId40"/>
      <p:boldItalic r:id="rId41"/>
    </p:embeddedFont>
    <p:embeddedFont>
      <p:font typeface="Lora SemiBold"/>
      <p:regular r:id="rId42"/>
      <p:bold r:id="rId43"/>
      <p:italic r:id="rId44"/>
      <p:boldItalic r:id="rId45"/>
    </p:embeddedFont>
    <p:embeddedFont>
      <p:font typeface="Lora"/>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C8308AF-5557-43C8-ACC7-A24AC7896CBD}">
  <a:tblStyle styleId="{9C8308AF-5557-43C8-ACC7-A24AC7896CB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42" Type="http://schemas.openxmlformats.org/officeDocument/2006/relationships/font" Target="fonts/LoraSemiBold-regular.fntdata"/><Relationship Id="rId41" Type="http://schemas.openxmlformats.org/officeDocument/2006/relationships/font" Target="fonts/Roboto-boldItalic.fntdata"/><Relationship Id="rId44" Type="http://schemas.openxmlformats.org/officeDocument/2006/relationships/font" Target="fonts/LoraSemiBold-italic.fntdata"/><Relationship Id="rId43" Type="http://schemas.openxmlformats.org/officeDocument/2006/relationships/font" Target="fonts/LoraSemiBold-bold.fntdata"/><Relationship Id="rId46" Type="http://schemas.openxmlformats.org/officeDocument/2006/relationships/font" Target="fonts/Lora-regular.fntdata"/><Relationship Id="rId45" Type="http://schemas.openxmlformats.org/officeDocument/2006/relationships/font" Target="fonts/LoraSemiBold-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Lora-italic.fntdata"/><Relationship Id="rId47" Type="http://schemas.openxmlformats.org/officeDocument/2006/relationships/font" Target="fonts/Lora-bold.fntdata"/><Relationship Id="rId49" Type="http://schemas.openxmlformats.org/officeDocument/2006/relationships/font" Target="fonts/Lora-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font" Target="fonts/LoraMedium-bold.fntdata"/><Relationship Id="rId34" Type="http://schemas.openxmlformats.org/officeDocument/2006/relationships/font" Target="fonts/LoraMedium-regular.fntdata"/><Relationship Id="rId37" Type="http://schemas.openxmlformats.org/officeDocument/2006/relationships/font" Target="fonts/LoraMedium-boldItalic.fntdata"/><Relationship Id="rId36" Type="http://schemas.openxmlformats.org/officeDocument/2006/relationships/font" Target="fonts/LoraMedium-italic.fntdata"/><Relationship Id="rId39" Type="http://schemas.openxmlformats.org/officeDocument/2006/relationships/font" Target="fonts/Roboto-bold.fntdata"/><Relationship Id="rId38" Type="http://schemas.openxmlformats.org/officeDocument/2006/relationships/font" Target="fonts/Roboto-regular.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58caafbfca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58caafbfca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59847ff9d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59847ff9d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count of Crime by offense is broken down by the District (1,2,3,4,5,6,7)</a:t>
            </a:r>
            <a:endParaRPr/>
          </a:p>
          <a:p>
            <a:pPr indent="-298450" lvl="0" marL="457200" rtl="0" algn="l">
              <a:spcBef>
                <a:spcPts val="0"/>
              </a:spcBef>
              <a:spcAft>
                <a:spcPts val="0"/>
              </a:spcAft>
              <a:buSzPts val="1100"/>
              <a:buChar char="●"/>
            </a:pPr>
            <a:r>
              <a:rPr lang="en"/>
              <a:t>This shows the types of crimes that are likely to be committed in certain Police Districts</a:t>
            </a:r>
            <a:endParaRPr/>
          </a:p>
          <a:p>
            <a:pPr indent="-298450" lvl="1" marL="914400" rtl="0" algn="l">
              <a:spcBef>
                <a:spcPts val="0"/>
              </a:spcBef>
              <a:spcAft>
                <a:spcPts val="0"/>
              </a:spcAft>
              <a:buSzPts val="1100"/>
              <a:buChar char="○"/>
            </a:pPr>
            <a:r>
              <a:rPr lang="en"/>
              <a:t>Theft appears to be the most common crime committed amongst all 7 districts, however District 7 has the lowest theft rate while District 1 has the highest. Note: The White House and the US Capital are both located in District 1</a:t>
            </a:r>
            <a:endParaRPr/>
          </a:p>
          <a:p>
            <a:pPr indent="-298450" lvl="1" marL="914400" rtl="0" algn="l">
              <a:spcBef>
                <a:spcPts val="0"/>
              </a:spcBef>
              <a:spcAft>
                <a:spcPts val="0"/>
              </a:spcAft>
              <a:buSzPts val="1100"/>
              <a:buChar char="○"/>
            </a:pPr>
            <a:r>
              <a:rPr lang="en"/>
              <a:t>Of all districts, District 2 and District 3 are almost neck and </a:t>
            </a:r>
            <a:r>
              <a:rPr lang="en"/>
              <a:t>neck for the highest total crime count.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59847ff9d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59847ff9d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The count of Crime by offense is broken down by the District (1,2,3,4,5,6,7)</a:t>
            </a:r>
            <a:endParaRPr/>
          </a:p>
          <a:p>
            <a:pPr indent="-298450" lvl="0" marL="457200" rtl="0" algn="l">
              <a:spcBef>
                <a:spcPts val="0"/>
              </a:spcBef>
              <a:spcAft>
                <a:spcPts val="0"/>
              </a:spcAft>
              <a:buSzPts val="1100"/>
              <a:buChar char="●"/>
            </a:pPr>
            <a:r>
              <a:rPr lang="en"/>
              <a:t>This could be used to help determine which districts need a higher police presence.</a:t>
            </a:r>
            <a:endParaRPr/>
          </a:p>
          <a:p>
            <a:pPr indent="-298450" lvl="0" marL="457200" rtl="0" algn="l">
              <a:spcBef>
                <a:spcPts val="0"/>
              </a:spcBef>
              <a:spcAft>
                <a:spcPts val="0"/>
              </a:spcAft>
              <a:buSzPts val="1100"/>
              <a:buChar char="●"/>
            </a:pPr>
            <a:r>
              <a:rPr lang="en"/>
              <a:t>District 2 has the highest percentage of crime where District 7 has the lowest.</a:t>
            </a:r>
            <a:endParaRPr/>
          </a:p>
          <a:p>
            <a:pPr indent="-298450" lvl="0" marL="457200" rtl="0" algn="l">
              <a:spcBef>
                <a:spcPts val="0"/>
              </a:spcBef>
              <a:spcAft>
                <a:spcPts val="0"/>
              </a:spcAft>
              <a:buSzPts val="1100"/>
              <a:buChar char="●"/>
            </a:pPr>
            <a:r>
              <a:rPr lang="en" sz="1050">
                <a:solidFill>
                  <a:schemeClr val="dk1"/>
                </a:solidFill>
                <a:highlight>
                  <a:srgbClr val="FFFFFF"/>
                </a:highlight>
              </a:rPr>
              <a:t>Based on the above crosstabulation of Offense by Police District(PSA) and percentage of crime in each district shows that district 7(0.07) is the safest by a factor of 0.118 compared to the unsafest district 1(0.18).</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58caafbfca_0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58caafbfca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Location appeared to have some influence on crime, but the way the locations were grouped altered the effect significantly. </a:t>
            </a:r>
            <a:endParaRPr/>
          </a:p>
          <a:p>
            <a:pPr indent="-298450" lvl="0" marL="457200" rtl="0" algn="l">
              <a:spcBef>
                <a:spcPts val="0"/>
              </a:spcBef>
              <a:spcAft>
                <a:spcPts val="0"/>
              </a:spcAft>
              <a:buSzPts val="1100"/>
              <a:buChar char="●"/>
            </a:pPr>
            <a:r>
              <a:rPr lang="en"/>
              <a:t>Using location of the crimes we are hoping to assist MPD with predicting crime in certain Police Service Areas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59847ff9de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59847ff9d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solidFill>
                  <a:schemeClr val="dk1"/>
                </a:solidFill>
              </a:rPr>
              <a:t>This plot map shows all crimes broken down by Police Service Area(PSA).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There are a total of 57 Police Service Areas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59847ff9d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59847ff9d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Percentage of Crime per offense is broken down into Shifts - Day, Evening, Midnight</a:t>
            </a:r>
            <a:endParaRPr/>
          </a:p>
          <a:p>
            <a:pPr indent="-298450" lvl="0" marL="457200" rtl="0" algn="l">
              <a:spcBef>
                <a:spcPts val="0"/>
              </a:spcBef>
              <a:spcAft>
                <a:spcPts val="0"/>
              </a:spcAft>
              <a:buSzPts val="1100"/>
              <a:buChar char="●"/>
            </a:pPr>
            <a:r>
              <a:rPr lang="en"/>
              <a:t>This could be used to predict the time of day a crime is most likely to be committed.</a:t>
            </a:r>
            <a:endParaRPr/>
          </a:p>
          <a:p>
            <a:pPr indent="-298450" lvl="0" marL="457200" rtl="0" algn="l">
              <a:spcBef>
                <a:spcPts val="0"/>
              </a:spcBef>
              <a:spcAft>
                <a:spcPts val="0"/>
              </a:spcAft>
              <a:buSzPts val="1100"/>
              <a:buChar char="●"/>
            </a:pPr>
            <a:r>
              <a:rPr lang="en"/>
              <a:t>For example, a burglary is more likely to occur during daytime hours instead of Evening or Midnight like most would </a:t>
            </a:r>
            <a:r>
              <a:rPr lang="en"/>
              <a:t>assume.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59847ff9d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59847ff9d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Percentage of Crime per offense is broken down by the Day of the week. </a:t>
            </a:r>
            <a:endParaRPr/>
          </a:p>
          <a:p>
            <a:pPr indent="-298450" lvl="1" marL="914400" rtl="0" algn="l">
              <a:spcBef>
                <a:spcPts val="0"/>
              </a:spcBef>
              <a:spcAft>
                <a:spcPts val="0"/>
              </a:spcAft>
              <a:buSzPts val="1100"/>
              <a:buChar char="○"/>
            </a:pPr>
            <a:r>
              <a:rPr lang="en"/>
              <a:t>0 = Monday</a:t>
            </a:r>
            <a:endParaRPr/>
          </a:p>
          <a:p>
            <a:pPr indent="-298450" lvl="1" marL="914400" rtl="0" algn="l">
              <a:spcBef>
                <a:spcPts val="0"/>
              </a:spcBef>
              <a:spcAft>
                <a:spcPts val="0"/>
              </a:spcAft>
              <a:buSzPts val="1100"/>
              <a:buChar char="○"/>
            </a:pPr>
            <a:r>
              <a:rPr lang="en"/>
              <a:t>1 = Tuesday</a:t>
            </a:r>
            <a:endParaRPr/>
          </a:p>
          <a:p>
            <a:pPr indent="-298450" lvl="1" marL="914400" rtl="0" algn="l">
              <a:spcBef>
                <a:spcPts val="0"/>
              </a:spcBef>
              <a:spcAft>
                <a:spcPts val="0"/>
              </a:spcAft>
              <a:buSzPts val="1100"/>
              <a:buChar char="○"/>
            </a:pPr>
            <a:r>
              <a:rPr lang="en"/>
              <a:t>2 = Wednesday</a:t>
            </a:r>
            <a:endParaRPr/>
          </a:p>
          <a:p>
            <a:pPr indent="-298450" lvl="1" marL="914400" rtl="0" algn="l">
              <a:spcBef>
                <a:spcPts val="0"/>
              </a:spcBef>
              <a:spcAft>
                <a:spcPts val="0"/>
              </a:spcAft>
              <a:buSzPts val="1100"/>
              <a:buChar char="○"/>
            </a:pPr>
            <a:r>
              <a:rPr lang="en"/>
              <a:t>3 = Thursday</a:t>
            </a:r>
            <a:endParaRPr/>
          </a:p>
          <a:p>
            <a:pPr indent="-298450" lvl="1" marL="914400" rtl="0" algn="l">
              <a:spcBef>
                <a:spcPts val="0"/>
              </a:spcBef>
              <a:spcAft>
                <a:spcPts val="0"/>
              </a:spcAft>
              <a:buSzPts val="1100"/>
              <a:buChar char="○"/>
            </a:pPr>
            <a:r>
              <a:rPr lang="en"/>
              <a:t>4 = Friday</a:t>
            </a:r>
            <a:endParaRPr/>
          </a:p>
          <a:p>
            <a:pPr indent="-298450" lvl="1" marL="914400" rtl="0" algn="l">
              <a:spcBef>
                <a:spcPts val="0"/>
              </a:spcBef>
              <a:spcAft>
                <a:spcPts val="0"/>
              </a:spcAft>
              <a:buSzPts val="1100"/>
              <a:buChar char="○"/>
            </a:pPr>
            <a:r>
              <a:rPr lang="en"/>
              <a:t>5 = Saturday</a:t>
            </a:r>
            <a:endParaRPr/>
          </a:p>
          <a:p>
            <a:pPr indent="-298450" lvl="1" marL="914400" rtl="0" algn="l">
              <a:spcBef>
                <a:spcPts val="0"/>
              </a:spcBef>
              <a:spcAft>
                <a:spcPts val="0"/>
              </a:spcAft>
              <a:buSzPts val="1100"/>
              <a:buChar char="○"/>
            </a:pPr>
            <a:r>
              <a:rPr lang="en"/>
              <a:t>6 = Sunday</a:t>
            </a:r>
            <a:endParaRPr/>
          </a:p>
          <a:p>
            <a:pPr indent="-298450" lvl="0" marL="457200" rtl="0" algn="l">
              <a:spcBef>
                <a:spcPts val="0"/>
              </a:spcBef>
              <a:spcAft>
                <a:spcPts val="0"/>
              </a:spcAft>
              <a:buSzPts val="1100"/>
              <a:buChar char="●"/>
            </a:pPr>
            <a:r>
              <a:rPr lang="en"/>
              <a:t>This could be used to predict the day of the week a crime is most likely to be committed.</a:t>
            </a:r>
            <a:endParaRPr/>
          </a:p>
          <a:p>
            <a:pPr indent="-298450" lvl="0" marL="457200" rtl="0" algn="l">
              <a:spcBef>
                <a:spcPts val="0"/>
              </a:spcBef>
              <a:spcAft>
                <a:spcPts val="0"/>
              </a:spcAft>
              <a:buSzPts val="1100"/>
              <a:buChar char="●"/>
            </a:pPr>
            <a:r>
              <a:rPr lang="en"/>
              <a:t>With this knowledge, MPD can brainstorm on preventative measures to incorporate to deter crime in the future</a:t>
            </a:r>
            <a:endParaRPr/>
          </a:p>
          <a:p>
            <a:pPr indent="-298450" lvl="0" marL="457200" rtl="0" algn="l">
              <a:spcBef>
                <a:spcPts val="0"/>
              </a:spcBef>
              <a:spcAft>
                <a:spcPts val="0"/>
              </a:spcAft>
              <a:buSzPts val="1100"/>
              <a:buChar char="●"/>
            </a:pPr>
            <a:r>
              <a:rPr lang="en"/>
              <a:t>For example, a burglary is more likely to occur during daytime hours instead of Evening or Midnight like most would assume. In this case, we can increase patrol in areas that have high rates of burglary during the Day Shift. </a:t>
            </a:r>
            <a:endParaRPr/>
          </a:p>
          <a:p>
            <a:pPr indent="-298450" lvl="0" marL="457200" rtl="0" algn="l">
              <a:spcBef>
                <a:spcPts val="0"/>
              </a:spcBef>
              <a:spcAft>
                <a:spcPts val="0"/>
              </a:spcAft>
              <a:buSzPts val="1100"/>
              <a:buChar char="●"/>
            </a:pPr>
            <a:r>
              <a:rPr lang="en"/>
              <a:t>Also, we can inform the public of the data to encourage they lock their doors and don’t leave items in their cars to prevent breakin/theft.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59847ff9d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59847ff9d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Crimes per Ward - DC has 8 Wards</a:t>
            </a:r>
            <a:endParaRPr/>
          </a:p>
          <a:p>
            <a:pPr indent="-298450" lvl="0" marL="457200" rtl="0" algn="l">
              <a:spcBef>
                <a:spcPts val="0"/>
              </a:spcBef>
              <a:spcAft>
                <a:spcPts val="0"/>
              </a:spcAft>
              <a:buSzPts val="1100"/>
              <a:buChar char="●"/>
            </a:pPr>
            <a:r>
              <a:rPr lang="en"/>
              <a:t>Different political areas (Wards and the subordinate Association Neighborhood Committees (ANC)) showed a different trend than using global locations (Latitude and Longitude). </a:t>
            </a:r>
            <a:endParaRPr/>
          </a:p>
          <a:p>
            <a:pPr indent="-298450" lvl="0" marL="457200" rtl="0" algn="l">
              <a:spcBef>
                <a:spcPts val="0"/>
              </a:spcBef>
              <a:spcAft>
                <a:spcPts val="0"/>
              </a:spcAft>
              <a:buSzPts val="1100"/>
              <a:buChar char="●"/>
            </a:pPr>
            <a:r>
              <a:rPr lang="en"/>
              <a:t>Police districts (and their subordinate Police Service Areas(PSA) showed a different trend than the Ward grouping.</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59847ff9de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59847ff9de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This plot graph shows the correlation of Violent Crimes (Robbery, Assault, Sex Abuse, and Homicide) in correlation to the White House (pink dot on graph) and U.S. Capital(black dot on graph)</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535a818dbf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535a818dbf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is used across many industries and we </a:t>
            </a:r>
            <a:r>
              <a:rPr lang="en"/>
              <a:t>believe that it can be a powerful tool in analyzing and predicting crime and crime trends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58caafbfca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58caafbfca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58caafbfca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58caafbfca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58caafbfca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58caafbfca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Weekend crimes were slightly more likely than crimes during the work week[visualization by week ], and monthly trends appeared to be opposite intuition (fall crimes were more likely than winter or summer crimes).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58caafbfca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58caafbfca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Weekend crimes were slightly more likely than crimes during the work week[visualization by week ], and monthly trends appeared to be opposite intuition (fall crimes were more likely than winter or summer crimes).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58caafbfca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58caafbfca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5a205c8866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5a205c8866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Split the 7 police districts into regions: North and South</a:t>
            </a:r>
            <a:endParaRPr/>
          </a:p>
          <a:p>
            <a:pPr indent="0" lvl="0" marL="0" rtl="0" algn="l">
              <a:spcBef>
                <a:spcPts val="0"/>
              </a:spcBef>
              <a:spcAft>
                <a:spcPts val="0"/>
              </a:spcAft>
              <a:buNone/>
            </a:pPr>
            <a:r>
              <a:rPr lang="en"/>
              <a:t>Examine the association of method, offense, and police shift on target variable of region - north or south.</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5a205c8866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5a205c8866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535a818d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535a818d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535a818dbf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535a818dbf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58caafbfca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58caafbfca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535a818dbf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535a818dbf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analyzing the data we noticed:</a:t>
            </a:r>
            <a:endParaRPr/>
          </a:p>
          <a:p>
            <a:pPr indent="-298450" lvl="0" marL="457200" rtl="0" algn="l">
              <a:spcBef>
                <a:spcPts val="0"/>
              </a:spcBef>
              <a:spcAft>
                <a:spcPts val="0"/>
              </a:spcAft>
              <a:buSzPts val="1100"/>
              <a:buChar char="●"/>
            </a:pPr>
            <a:r>
              <a:rPr lang="en"/>
              <a:t>that time (not necessarily the day, but the time during the day) is one of the more significant factors[this was the visualization and we need to see for our prediction and modeling].</a:t>
            </a:r>
            <a:endParaRPr/>
          </a:p>
          <a:p>
            <a:pPr indent="-298450" lvl="0" marL="457200" rtl="0" algn="l">
              <a:spcBef>
                <a:spcPts val="0"/>
              </a:spcBef>
              <a:spcAft>
                <a:spcPts val="0"/>
              </a:spcAft>
              <a:buSzPts val="1100"/>
              <a:buChar char="●"/>
            </a:pPr>
            <a:r>
              <a:rPr lang="en"/>
              <a:t>We saw this in the SHIFT variable (which gives the Police duty shift that responded to the call).</a:t>
            </a:r>
            <a:endParaRPr/>
          </a:p>
          <a:p>
            <a:pPr indent="-298450" lvl="0" marL="457200" rtl="0" algn="l">
              <a:spcBef>
                <a:spcPts val="0"/>
              </a:spcBef>
              <a:spcAft>
                <a:spcPts val="0"/>
              </a:spcAft>
              <a:buSzPts val="1100"/>
              <a:buChar char="●"/>
            </a:pPr>
            <a:r>
              <a:rPr lang="en"/>
              <a:t>When we broke the time down into individual hours of the day, we saw a pronounced cyclic effect, where night-time crimes were far more likely than daytime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58caafbfca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58caafbfca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58caafbfca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58caafbfca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58caafbfca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58caafbfca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58caafbfca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58caafbfca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Weekend crimes were slightly more likely than crimes during the work week[visualization by week ], and monthly trends appeared to be opposite intuition (fall crimes were more likely than winter or summer crimes)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58caafbfca_0_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58caafbfca_0_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nvSpPr>
        <p:spPr>
          <a:xfrm>
            <a:off x="108425" y="135525"/>
            <a:ext cx="51096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300">
                <a:solidFill>
                  <a:schemeClr val="lt1"/>
                </a:solidFill>
                <a:latin typeface="Lora"/>
                <a:ea typeface="Lora"/>
                <a:cs typeface="Lora"/>
                <a:sym typeface="Lora"/>
              </a:rPr>
              <a:t>DC Crime at a Glance</a:t>
            </a:r>
            <a:endParaRPr b="1" sz="3300">
              <a:solidFill>
                <a:schemeClr val="lt1"/>
              </a:solidFill>
              <a:latin typeface="Lora"/>
              <a:ea typeface="Lora"/>
              <a:cs typeface="Lora"/>
              <a:sym typeface="Lora"/>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6.png"/><Relationship Id="rId5"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6.png"/><Relationship Id="rId5"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9.png"/><Relationship Id="rId5" Type="http://schemas.openxmlformats.org/officeDocument/2006/relationships/hyperlink" Target="https://public.tableau.com/views/DCMetroCrimeFinal/CrimeMapperPSA?:language=en-US&amp;:retry=yes&amp;:display_count=n&amp;:origin=viz_share_link"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17.png"/><Relationship Id="rId5"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hyperlink" Target="http://www.opendate.dc.gov"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29.png"/><Relationship Id="rId5"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22.png"/><Relationship Id="rId5"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32.png"/><Relationship Id="rId5"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6.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6.png"/><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6.png"/><Relationship Id="rId4" Type="http://schemas.openxmlformats.org/officeDocument/2006/relationships/image" Target="../media/image30.png"/><Relationship Id="rId5"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hyperlink" Target="http://www.opendata.dc.gov" TargetMode="External"/><Relationship Id="rId5" Type="http://schemas.openxmlformats.org/officeDocument/2006/relationships/hyperlink" Target="http://www.mpdc.dc.gov"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hyperlink" Target="https://public.tableau.com/views/DCMetroCrimeFinal/VolumeofCrimeperPSA?:language=en-US&amp;publish=yes&amp;:display_count=n&amp;:origin=viz_share_link" TargetMode="External"/><Relationship Id="rId5"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4.png"/><Relationship Id="rId5" Type="http://schemas.openxmlformats.org/officeDocument/2006/relationships/image" Target="../media/image5.png"/><Relationship Id="rId6"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pic>
        <p:nvPicPr>
          <p:cNvPr id="55" name="Google Shape;55;p13"/>
          <p:cNvPicPr preferRelativeResize="0"/>
          <p:nvPr/>
        </p:nvPicPr>
        <p:blipFill>
          <a:blip r:embed="rId3">
            <a:alphaModFix/>
          </a:blip>
          <a:stretch>
            <a:fillRect/>
          </a:stretch>
        </p:blipFill>
        <p:spPr>
          <a:xfrm>
            <a:off x="0" y="0"/>
            <a:ext cx="9144001" cy="5143499"/>
          </a:xfrm>
          <a:prstGeom prst="rect">
            <a:avLst/>
          </a:prstGeom>
          <a:noFill/>
          <a:ln>
            <a:noFill/>
          </a:ln>
        </p:spPr>
      </p:pic>
      <p:sp>
        <p:nvSpPr>
          <p:cNvPr id="56" name="Google Shape;56;p13"/>
          <p:cNvSpPr txBox="1"/>
          <p:nvPr/>
        </p:nvSpPr>
        <p:spPr>
          <a:xfrm>
            <a:off x="108425" y="135525"/>
            <a:ext cx="5109600" cy="2447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900">
                <a:solidFill>
                  <a:schemeClr val="lt1"/>
                </a:solidFill>
                <a:latin typeface="Lora"/>
                <a:ea typeface="Lora"/>
                <a:cs typeface="Lora"/>
                <a:sym typeface="Lora"/>
              </a:rPr>
              <a:t>DC Crime </a:t>
            </a:r>
            <a:endParaRPr b="1" sz="4900">
              <a:solidFill>
                <a:schemeClr val="lt1"/>
              </a:solidFill>
              <a:latin typeface="Lora"/>
              <a:ea typeface="Lora"/>
              <a:cs typeface="Lora"/>
              <a:sym typeface="Lora"/>
            </a:endParaRPr>
          </a:p>
          <a:p>
            <a:pPr indent="0" lvl="0" marL="0" rtl="0" algn="ctr">
              <a:spcBef>
                <a:spcPts val="0"/>
              </a:spcBef>
              <a:spcAft>
                <a:spcPts val="0"/>
              </a:spcAft>
              <a:buNone/>
            </a:pPr>
            <a:r>
              <a:rPr b="1" lang="en" sz="4900">
                <a:solidFill>
                  <a:schemeClr val="lt1"/>
                </a:solidFill>
                <a:latin typeface="Lora"/>
                <a:ea typeface="Lora"/>
                <a:cs typeface="Lora"/>
                <a:sym typeface="Lora"/>
              </a:rPr>
              <a:t>at a </a:t>
            </a:r>
            <a:endParaRPr b="1" sz="4900">
              <a:solidFill>
                <a:schemeClr val="lt1"/>
              </a:solidFill>
              <a:latin typeface="Lora"/>
              <a:ea typeface="Lora"/>
              <a:cs typeface="Lora"/>
              <a:sym typeface="Lora"/>
            </a:endParaRPr>
          </a:p>
          <a:p>
            <a:pPr indent="0" lvl="0" marL="0" rtl="0" algn="ctr">
              <a:spcBef>
                <a:spcPts val="0"/>
              </a:spcBef>
              <a:spcAft>
                <a:spcPts val="0"/>
              </a:spcAft>
              <a:buNone/>
            </a:pPr>
            <a:r>
              <a:rPr b="1" lang="en" sz="4900">
                <a:solidFill>
                  <a:schemeClr val="lt1"/>
                </a:solidFill>
                <a:latin typeface="Lora"/>
                <a:ea typeface="Lora"/>
                <a:cs typeface="Lora"/>
                <a:sym typeface="Lora"/>
              </a:rPr>
              <a:t>Glance</a:t>
            </a:r>
            <a:endParaRPr b="1" sz="4900">
              <a:solidFill>
                <a:schemeClr val="lt1"/>
              </a:solidFill>
              <a:latin typeface="Lora"/>
              <a:ea typeface="Lora"/>
              <a:cs typeface="Lora"/>
              <a:sym typeface="Lora"/>
            </a:endParaRPr>
          </a:p>
        </p:txBody>
      </p:sp>
      <p:sp>
        <p:nvSpPr>
          <p:cNvPr id="57" name="Google Shape;57;p13"/>
          <p:cNvSpPr txBox="1"/>
          <p:nvPr/>
        </p:nvSpPr>
        <p:spPr>
          <a:xfrm>
            <a:off x="5428125" y="2880100"/>
            <a:ext cx="35172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lt1"/>
                </a:solidFill>
                <a:latin typeface="Lora"/>
                <a:ea typeface="Lora"/>
                <a:cs typeface="Lora"/>
                <a:sym typeface="Lora"/>
              </a:rPr>
              <a:t>Presented by:</a:t>
            </a:r>
            <a:endParaRPr b="1" sz="2200">
              <a:solidFill>
                <a:schemeClr val="lt1"/>
              </a:solidFill>
              <a:latin typeface="Lora"/>
              <a:ea typeface="Lora"/>
              <a:cs typeface="Lora"/>
              <a:sym typeface="Lora"/>
            </a:endParaRPr>
          </a:p>
          <a:p>
            <a:pPr indent="0" lvl="0" marL="0" rtl="0" algn="l">
              <a:spcBef>
                <a:spcPts val="0"/>
              </a:spcBef>
              <a:spcAft>
                <a:spcPts val="0"/>
              </a:spcAft>
              <a:buNone/>
            </a:pPr>
            <a:r>
              <a:rPr lang="en" sz="1900">
                <a:solidFill>
                  <a:schemeClr val="lt1"/>
                </a:solidFill>
                <a:latin typeface="Lora Medium"/>
                <a:ea typeface="Lora Medium"/>
                <a:cs typeface="Lora Medium"/>
                <a:sym typeface="Lora Medium"/>
              </a:rPr>
              <a:t>Ana Robles</a:t>
            </a:r>
            <a:endParaRPr sz="1900">
              <a:solidFill>
                <a:schemeClr val="lt1"/>
              </a:solidFill>
              <a:latin typeface="Lora Medium"/>
              <a:ea typeface="Lora Medium"/>
              <a:cs typeface="Lora Medium"/>
              <a:sym typeface="Lora Medium"/>
            </a:endParaRPr>
          </a:p>
          <a:p>
            <a:pPr indent="0" lvl="0" marL="0" rtl="0" algn="l">
              <a:spcBef>
                <a:spcPts val="0"/>
              </a:spcBef>
              <a:spcAft>
                <a:spcPts val="0"/>
              </a:spcAft>
              <a:buNone/>
            </a:pPr>
            <a:r>
              <a:rPr lang="en" sz="1900">
                <a:solidFill>
                  <a:schemeClr val="lt1"/>
                </a:solidFill>
                <a:latin typeface="Lora Medium"/>
                <a:ea typeface="Lora Medium"/>
                <a:cs typeface="Lora Medium"/>
                <a:sym typeface="Lora Medium"/>
              </a:rPr>
              <a:t>Dominique Hinton</a:t>
            </a:r>
            <a:endParaRPr sz="1900">
              <a:solidFill>
                <a:schemeClr val="lt1"/>
              </a:solidFill>
              <a:latin typeface="Lora Medium"/>
              <a:ea typeface="Lora Medium"/>
              <a:cs typeface="Lora Medium"/>
              <a:sym typeface="Lora Medium"/>
            </a:endParaRPr>
          </a:p>
          <a:p>
            <a:pPr indent="0" lvl="0" marL="0" rtl="0" algn="l">
              <a:spcBef>
                <a:spcPts val="0"/>
              </a:spcBef>
              <a:spcAft>
                <a:spcPts val="0"/>
              </a:spcAft>
              <a:buNone/>
            </a:pPr>
            <a:r>
              <a:rPr lang="en" sz="1900">
                <a:solidFill>
                  <a:schemeClr val="lt1"/>
                </a:solidFill>
                <a:latin typeface="Lora Medium"/>
                <a:ea typeface="Lora Medium"/>
                <a:cs typeface="Lora Medium"/>
                <a:sym typeface="Lora Medium"/>
              </a:rPr>
              <a:t>Fredrica Stanley</a:t>
            </a:r>
            <a:endParaRPr sz="1900">
              <a:solidFill>
                <a:schemeClr val="lt1"/>
              </a:solidFill>
              <a:latin typeface="Lora Medium"/>
              <a:ea typeface="Lora Medium"/>
              <a:cs typeface="Lora Medium"/>
              <a:sym typeface="Lora Medium"/>
            </a:endParaRPr>
          </a:p>
          <a:p>
            <a:pPr indent="0" lvl="0" marL="0" rtl="0" algn="l">
              <a:spcBef>
                <a:spcPts val="0"/>
              </a:spcBef>
              <a:spcAft>
                <a:spcPts val="0"/>
              </a:spcAft>
              <a:buNone/>
            </a:pPr>
            <a:r>
              <a:rPr lang="en" sz="1900">
                <a:solidFill>
                  <a:schemeClr val="lt1"/>
                </a:solidFill>
                <a:latin typeface="Lora Medium"/>
                <a:ea typeface="Lora Medium"/>
                <a:cs typeface="Lora Medium"/>
                <a:sym typeface="Lora Medium"/>
              </a:rPr>
              <a:t>Nomin Batjargal</a:t>
            </a:r>
            <a:endParaRPr sz="1900">
              <a:solidFill>
                <a:schemeClr val="lt1"/>
              </a:solidFill>
              <a:latin typeface="Lora Medium"/>
              <a:ea typeface="Lora Medium"/>
              <a:cs typeface="Lora Medium"/>
              <a:sym typeface="Lora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2"/>
          <p:cNvPicPr preferRelativeResize="0"/>
          <p:nvPr/>
        </p:nvPicPr>
        <p:blipFill>
          <a:blip r:embed="rId3">
            <a:alphaModFix/>
          </a:blip>
          <a:stretch>
            <a:fillRect/>
          </a:stretch>
        </p:blipFill>
        <p:spPr>
          <a:xfrm>
            <a:off x="0" y="0"/>
            <a:ext cx="9144000" cy="5134550"/>
          </a:xfrm>
          <a:prstGeom prst="rect">
            <a:avLst/>
          </a:prstGeom>
          <a:noFill/>
          <a:ln>
            <a:noFill/>
          </a:ln>
        </p:spPr>
      </p:pic>
      <p:sp>
        <p:nvSpPr>
          <p:cNvPr id="135" name="Google Shape;135;p22"/>
          <p:cNvSpPr txBox="1"/>
          <p:nvPr>
            <p:ph idx="4294967295" type="title"/>
          </p:nvPr>
        </p:nvSpPr>
        <p:spPr>
          <a:xfrm>
            <a:off x="-284325" y="144425"/>
            <a:ext cx="3130800" cy="194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44">
                <a:solidFill>
                  <a:schemeClr val="lt1"/>
                </a:solidFill>
                <a:latin typeface="Lora"/>
                <a:ea typeface="Lora"/>
                <a:cs typeface="Lora"/>
                <a:sym typeface="Lora"/>
              </a:rPr>
              <a:t>DC Metro </a:t>
            </a:r>
            <a:endParaRPr b="1" sz="3644">
              <a:solidFill>
                <a:schemeClr val="lt1"/>
              </a:solidFill>
              <a:latin typeface="Lora"/>
              <a:ea typeface="Lora"/>
              <a:cs typeface="Lora"/>
              <a:sym typeface="Lora"/>
            </a:endParaRPr>
          </a:p>
          <a:p>
            <a:pPr indent="0" lvl="0" marL="0" rtl="0" algn="ctr">
              <a:spcBef>
                <a:spcPts val="0"/>
              </a:spcBef>
              <a:spcAft>
                <a:spcPts val="0"/>
              </a:spcAft>
              <a:buNone/>
            </a:pPr>
            <a:r>
              <a:rPr b="1" lang="en" sz="3644">
                <a:solidFill>
                  <a:schemeClr val="lt1"/>
                </a:solidFill>
                <a:latin typeface="Lora"/>
                <a:ea typeface="Lora"/>
                <a:cs typeface="Lora"/>
                <a:sym typeface="Lora"/>
              </a:rPr>
              <a:t>Crime by</a:t>
            </a:r>
            <a:endParaRPr b="1" sz="3644">
              <a:solidFill>
                <a:schemeClr val="lt1"/>
              </a:solidFill>
              <a:latin typeface="Lora"/>
              <a:ea typeface="Lora"/>
              <a:cs typeface="Lora"/>
              <a:sym typeface="Lora"/>
            </a:endParaRPr>
          </a:p>
          <a:p>
            <a:pPr indent="0" lvl="0" marL="0" rtl="0" algn="ctr">
              <a:spcBef>
                <a:spcPts val="0"/>
              </a:spcBef>
              <a:spcAft>
                <a:spcPts val="0"/>
              </a:spcAft>
              <a:buNone/>
            </a:pPr>
            <a:r>
              <a:rPr b="1" lang="en" sz="3644">
                <a:solidFill>
                  <a:schemeClr val="lt1"/>
                </a:solidFill>
                <a:latin typeface="Lora"/>
                <a:ea typeface="Lora"/>
                <a:cs typeface="Lora"/>
                <a:sym typeface="Lora"/>
              </a:rPr>
              <a:t>Police </a:t>
            </a:r>
            <a:endParaRPr b="1" sz="3644">
              <a:solidFill>
                <a:schemeClr val="lt1"/>
              </a:solidFill>
              <a:latin typeface="Lora"/>
              <a:ea typeface="Lora"/>
              <a:cs typeface="Lora"/>
              <a:sym typeface="Lora"/>
            </a:endParaRPr>
          </a:p>
          <a:p>
            <a:pPr indent="0" lvl="0" marL="0" rtl="0" algn="ctr">
              <a:spcBef>
                <a:spcPts val="0"/>
              </a:spcBef>
              <a:spcAft>
                <a:spcPts val="0"/>
              </a:spcAft>
              <a:buNone/>
            </a:pPr>
            <a:r>
              <a:rPr b="1" lang="en" sz="3644">
                <a:solidFill>
                  <a:schemeClr val="lt1"/>
                </a:solidFill>
                <a:latin typeface="Lora"/>
                <a:ea typeface="Lora"/>
                <a:cs typeface="Lora"/>
                <a:sym typeface="Lora"/>
              </a:rPr>
              <a:t>District </a:t>
            </a:r>
            <a:endParaRPr b="1" sz="4100">
              <a:solidFill>
                <a:srgbClr val="073763"/>
              </a:solidFill>
              <a:latin typeface="Lora"/>
              <a:ea typeface="Lora"/>
              <a:cs typeface="Lora"/>
              <a:sym typeface="Lora"/>
            </a:endParaRPr>
          </a:p>
        </p:txBody>
      </p:sp>
      <p:pic>
        <p:nvPicPr>
          <p:cNvPr id="136" name="Google Shape;136;p22"/>
          <p:cNvPicPr preferRelativeResize="0"/>
          <p:nvPr/>
        </p:nvPicPr>
        <p:blipFill>
          <a:blip r:embed="rId4">
            <a:alphaModFix/>
          </a:blip>
          <a:stretch>
            <a:fillRect/>
          </a:stretch>
        </p:blipFill>
        <p:spPr>
          <a:xfrm>
            <a:off x="4331775" y="38650"/>
            <a:ext cx="4014425" cy="4954975"/>
          </a:xfrm>
          <a:prstGeom prst="rect">
            <a:avLst/>
          </a:prstGeom>
          <a:noFill/>
          <a:ln>
            <a:noFill/>
          </a:ln>
        </p:spPr>
      </p:pic>
      <p:sp>
        <p:nvSpPr>
          <p:cNvPr id="137" name="Google Shape;137;p22"/>
          <p:cNvSpPr txBox="1"/>
          <p:nvPr/>
        </p:nvSpPr>
        <p:spPr>
          <a:xfrm>
            <a:off x="1200975" y="4639625"/>
            <a:ext cx="3130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latin typeface="Lora"/>
                <a:ea typeface="Lora"/>
                <a:cs typeface="Lora"/>
                <a:sym typeface="Lora"/>
              </a:rPr>
              <a:t>Visualizing crime method used per District</a:t>
            </a:r>
            <a:endParaRPr sz="1100">
              <a:solidFill>
                <a:schemeClr val="lt1"/>
              </a:solidFill>
              <a:latin typeface="Lora"/>
              <a:ea typeface="Lora"/>
              <a:cs typeface="Lora"/>
              <a:sym typeface="Lor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3"/>
          <p:cNvPicPr preferRelativeResize="0"/>
          <p:nvPr/>
        </p:nvPicPr>
        <p:blipFill>
          <a:blip r:embed="rId3">
            <a:alphaModFix/>
          </a:blip>
          <a:stretch>
            <a:fillRect/>
          </a:stretch>
        </p:blipFill>
        <p:spPr>
          <a:xfrm>
            <a:off x="1" y="0"/>
            <a:ext cx="9144001" cy="5119821"/>
          </a:xfrm>
          <a:prstGeom prst="rect">
            <a:avLst/>
          </a:prstGeom>
          <a:noFill/>
          <a:ln>
            <a:noFill/>
          </a:ln>
        </p:spPr>
      </p:pic>
      <p:sp>
        <p:nvSpPr>
          <p:cNvPr id="143" name="Google Shape;14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rgbClr val="073763"/>
                </a:solidFill>
                <a:latin typeface="Lora"/>
                <a:ea typeface="Lora"/>
                <a:cs typeface="Lora"/>
                <a:sym typeface="Lora"/>
              </a:rPr>
              <a:t>Count of Crime(by Offense)</a:t>
            </a:r>
            <a:r>
              <a:rPr b="1" lang="en">
                <a:solidFill>
                  <a:srgbClr val="073763"/>
                </a:solidFill>
                <a:latin typeface="Lora"/>
                <a:ea typeface="Lora"/>
                <a:cs typeface="Lora"/>
                <a:sym typeface="Lora"/>
              </a:rPr>
              <a:t> per District</a:t>
            </a:r>
            <a:endParaRPr b="1">
              <a:solidFill>
                <a:srgbClr val="073763"/>
              </a:solidFill>
              <a:latin typeface="Lora"/>
              <a:ea typeface="Lora"/>
              <a:cs typeface="Lora"/>
              <a:sym typeface="Lora"/>
            </a:endParaRPr>
          </a:p>
          <a:p>
            <a:pPr indent="0" lvl="0" marL="0" rtl="0" algn="l">
              <a:spcBef>
                <a:spcPts val="0"/>
              </a:spcBef>
              <a:spcAft>
                <a:spcPts val="0"/>
              </a:spcAft>
              <a:buNone/>
            </a:pPr>
            <a:r>
              <a:t/>
            </a:r>
            <a:endParaRPr b="1">
              <a:solidFill>
                <a:srgbClr val="073763"/>
              </a:solidFill>
              <a:latin typeface="Lora"/>
              <a:ea typeface="Lora"/>
              <a:cs typeface="Lora"/>
              <a:sym typeface="Lora"/>
            </a:endParaRPr>
          </a:p>
        </p:txBody>
      </p:sp>
      <p:pic>
        <p:nvPicPr>
          <p:cNvPr id="144" name="Google Shape;144;p23"/>
          <p:cNvPicPr preferRelativeResize="0"/>
          <p:nvPr/>
        </p:nvPicPr>
        <p:blipFill>
          <a:blip r:embed="rId4">
            <a:alphaModFix/>
          </a:blip>
          <a:stretch>
            <a:fillRect/>
          </a:stretch>
        </p:blipFill>
        <p:spPr>
          <a:xfrm>
            <a:off x="140725" y="2189300"/>
            <a:ext cx="4381500" cy="1581150"/>
          </a:xfrm>
          <a:prstGeom prst="rect">
            <a:avLst/>
          </a:prstGeom>
          <a:noFill/>
          <a:ln>
            <a:noFill/>
          </a:ln>
        </p:spPr>
      </p:pic>
      <p:pic>
        <p:nvPicPr>
          <p:cNvPr id="145" name="Google Shape;145;p23"/>
          <p:cNvPicPr preferRelativeResize="0"/>
          <p:nvPr/>
        </p:nvPicPr>
        <p:blipFill>
          <a:blip r:embed="rId5">
            <a:alphaModFix/>
          </a:blip>
          <a:stretch>
            <a:fillRect/>
          </a:stretch>
        </p:blipFill>
        <p:spPr>
          <a:xfrm>
            <a:off x="4571988" y="1017725"/>
            <a:ext cx="4448175" cy="3924300"/>
          </a:xfrm>
          <a:prstGeom prst="rect">
            <a:avLst/>
          </a:prstGeom>
          <a:noFill/>
          <a:ln>
            <a:noFill/>
          </a:ln>
        </p:spPr>
      </p:pic>
      <p:sp>
        <p:nvSpPr>
          <p:cNvPr id="146" name="Google Shape;146;p23"/>
          <p:cNvSpPr/>
          <p:nvPr/>
        </p:nvSpPr>
        <p:spPr>
          <a:xfrm>
            <a:off x="1237075" y="1237475"/>
            <a:ext cx="2188800" cy="825000"/>
          </a:xfrm>
          <a:prstGeom prst="wedgeRectCallout">
            <a:avLst>
              <a:gd fmla="val 101936" name="adj1"/>
              <a:gd fmla="val 37752"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latin typeface="Lora"/>
                <a:ea typeface="Lora"/>
                <a:cs typeface="Lora"/>
                <a:sym typeface="Lora"/>
              </a:rPr>
              <a:t>Using </a:t>
            </a:r>
            <a:r>
              <a:rPr b="1" lang="en" sz="1100">
                <a:latin typeface="Lora"/>
                <a:ea typeface="Lora"/>
                <a:cs typeface="Lora"/>
                <a:sym typeface="Lora"/>
              </a:rPr>
              <a:t>Cross Tabulation</a:t>
            </a:r>
            <a:r>
              <a:rPr b="1" lang="en" sz="1100">
                <a:latin typeface="Lora"/>
                <a:ea typeface="Lora"/>
                <a:cs typeface="Lora"/>
                <a:sym typeface="Lora"/>
              </a:rPr>
              <a:t> we can determine that </a:t>
            </a:r>
            <a:r>
              <a:rPr b="1" lang="en" sz="1100">
                <a:highlight>
                  <a:srgbClr val="FFFF00"/>
                </a:highlight>
                <a:latin typeface="Lora"/>
                <a:ea typeface="Lora"/>
                <a:cs typeface="Lora"/>
                <a:sym typeface="Lora"/>
              </a:rPr>
              <a:t>District 2</a:t>
            </a:r>
            <a:r>
              <a:rPr b="1" lang="en" sz="1100">
                <a:latin typeface="Lora"/>
                <a:ea typeface="Lora"/>
                <a:cs typeface="Lora"/>
                <a:sym typeface="Lora"/>
              </a:rPr>
              <a:t> and </a:t>
            </a:r>
            <a:r>
              <a:rPr b="1" lang="en" sz="1100">
                <a:highlight>
                  <a:srgbClr val="FFFF00"/>
                </a:highlight>
                <a:latin typeface="Lora"/>
                <a:ea typeface="Lora"/>
                <a:cs typeface="Lora"/>
                <a:sym typeface="Lora"/>
              </a:rPr>
              <a:t>District 3</a:t>
            </a:r>
            <a:r>
              <a:rPr b="1" lang="en" sz="1100">
                <a:latin typeface="Lora"/>
                <a:ea typeface="Lora"/>
                <a:cs typeface="Lora"/>
                <a:sym typeface="Lora"/>
              </a:rPr>
              <a:t> have the most crime of all 8 police districts.</a:t>
            </a:r>
            <a:endParaRPr b="1" sz="1100">
              <a:latin typeface="Lora"/>
              <a:ea typeface="Lora"/>
              <a:cs typeface="Lora"/>
              <a:sym typeface="Lora"/>
            </a:endParaRPr>
          </a:p>
        </p:txBody>
      </p:sp>
      <p:sp>
        <p:nvSpPr>
          <p:cNvPr id="147" name="Google Shape;147;p23"/>
          <p:cNvSpPr/>
          <p:nvPr/>
        </p:nvSpPr>
        <p:spPr>
          <a:xfrm>
            <a:off x="1499275" y="3940575"/>
            <a:ext cx="2188800" cy="825000"/>
          </a:xfrm>
          <a:prstGeom prst="wedgeRectCallout">
            <a:avLst>
              <a:gd fmla="val 88803" name="adj1"/>
              <a:gd fmla="val 22342"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highlight>
                  <a:srgbClr val="00FF00"/>
                </a:highlight>
                <a:latin typeface="Lora"/>
                <a:ea typeface="Lora"/>
                <a:cs typeface="Lora"/>
                <a:sym typeface="Lora"/>
              </a:rPr>
              <a:t>District 7 </a:t>
            </a:r>
            <a:r>
              <a:rPr b="1" lang="en" sz="1100">
                <a:latin typeface="Lora"/>
                <a:ea typeface="Lora"/>
                <a:cs typeface="Lora"/>
                <a:sym typeface="Lora"/>
              </a:rPr>
              <a:t>appears to be the </a:t>
            </a:r>
            <a:r>
              <a:rPr b="1" lang="en" sz="1100">
                <a:latin typeface="Lora"/>
                <a:ea typeface="Lora"/>
                <a:cs typeface="Lora"/>
                <a:sym typeface="Lora"/>
              </a:rPr>
              <a:t>safest</a:t>
            </a:r>
            <a:r>
              <a:rPr b="1" lang="en" sz="1100">
                <a:latin typeface="Lora"/>
                <a:ea typeface="Lora"/>
                <a:cs typeface="Lora"/>
                <a:sym typeface="Lora"/>
              </a:rPr>
              <a:t> district….</a:t>
            </a:r>
            <a:endParaRPr b="1" sz="1100">
              <a:latin typeface="Lora"/>
              <a:ea typeface="Lora"/>
              <a:cs typeface="Lora"/>
              <a:sym typeface="Lor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4"/>
          <p:cNvPicPr preferRelativeResize="0"/>
          <p:nvPr/>
        </p:nvPicPr>
        <p:blipFill>
          <a:blip r:embed="rId3">
            <a:alphaModFix/>
          </a:blip>
          <a:stretch>
            <a:fillRect/>
          </a:stretch>
        </p:blipFill>
        <p:spPr>
          <a:xfrm>
            <a:off x="1" y="0"/>
            <a:ext cx="9144001" cy="5119821"/>
          </a:xfrm>
          <a:prstGeom prst="rect">
            <a:avLst/>
          </a:prstGeom>
          <a:noFill/>
          <a:ln>
            <a:noFill/>
          </a:ln>
        </p:spPr>
      </p:pic>
      <p:sp>
        <p:nvSpPr>
          <p:cNvPr id="153" name="Google Shape;15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rgbClr val="073763"/>
                </a:solidFill>
                <a:latin typeface="Lora"/>
                <a:ea typeface="Lora"/>
                <a:cs typeface="Lora"/>
                <a:sym typeface="Lora"/>
              </a:rPr>
              <a:t>Percentage </a:t>
            </a:r>
            <a:r>
              <a:rPr b="1" lang="en">
                <a:solidFill>
                  <a:srgbClr val="073763"/>
                </a:solidFill>
                <a:latin typeface="Lora"/>
                <a:ea typeface="Lora"/>
                <a:cs typeface="Lora"/>
                <a:sym typeface="Lora"/>
              </a:rPr>
              <a:t>of Crime(by Offense) in each District</a:t>
            </a:r>
            <a:endParaRPr b="1">
              <a:solidFill>
                <a:srgbClr val="073763"/>
              </a:solidFill>
              <a:latin typeface="Lora"/>
              <a:ea typeface="Lora"/>
              <a:cs typeface="Lora"/>
              <a:sym typeface="Lora"/>
            </a:endParaRPr>
          </a:p>
          <a:p>
            <a:pPr indent="0" lvl="0" marL="0" rtl="0" algn="l">
              <a:spcBef>
                <a:spcPts val="0"/>
              </a:spcBef>
              <a:spcAft>
                <a:spcPts val="0"/>
              </a:spcAft>
              <a:buNone/>
            </a:pPr>
            <a:r>
              <a:t/>
            </a:r>
            <a:endParaRPr b="1">
              <a:solidFill>
                <a:srgbClr val="073763"/>
              </a:solidFill>
              <a:latin typeface="Lora"/>
              <a:ea typeface="Lora"/>
              <a:cs typeface="Lora"/>
              <a:sym typeface="Lora"/>
            </a:endParaRPr>
          </a:p>
        </p:txBody>
      </p:sp>
      <p:pic>
        <p:nvPicPr>
          <p:cNvPr id="154" name="Google Shape;154;p24"/>
          <p:cNvPicPr preferRelativeResize="0"/>
          <p:nvPr/>
        </p:nvPicPr>
        <p:blipFill>
          <a:blip r:embed="rId4">
            <a:alphaModFix/>
          </a:blip>
          <a:stretch>
            <a:fillRect/>
          </a:stretch>
        </p:blipFill>
        <p:spPr>
          <a:xfrm>
            <a:off x="241000" y="1084375"/>
            <a:ext cx="4381500" cy="1581150"/>
          </a:xfrm>
          <a:prstGeom prst="rect">
            <a:avLst/>
          </a:prstGeom>
          <a:noFill/>
          <a:ln>
            <a:noFill/>
          </a:ln>
        </p:spPr>
      </p:pic>
      <p:pic>
        <p:nvPicPr>
          <p:cNvPr id="155" name="Google Shape;155;p24"/>
          <p:cNvPicPr preferRelativeResize="0"/>
          <p:nvPr/>
        </p:nvPicPr>
        <p:blipFill>
          <a:blip r:embed="rId5">
            <a:alphaModFix/>
          </a:blip>
          <a:stretch>
            <a:fillRect/>
          </a:stretch>
        </p:blipFill>
        <p:spPr>
          <a:xfrm>
            <a:off x="4676763" y="1084363"/>
            <a:ext cx="4467225" cy="3705225"/>
          </a:xfrm>
          <a:prstGeom prst="rect">
            <a:avLst/>
          </a:prstGeom>
          <a:noFill/>
          <a:ln>
            <a:noFill/>
          </a:ln>
        </p:spPr>
      </p:pic>
      <p:sp>
        <p:nvSpPr>
          <p:cNvPr id="156" name="Google Shape;156;p24"/>
          <p:cNvSpPr/>
          <p:nvPr/>
        </p:nvSpPr>
        <p:spPr>
          <a:xfrm>
            <a:off x="1499275" y="3940575"/>
            <a:ext cx="2188800" cy="825000"/>
          </a:xfrm>
          <a:prstGeom prst="wedgeRectCallout">
            <a:avLst>
              <a:gd fmla="val 96110" name="adj1"/>
              <a:gd fmla="val 2540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highlight>
                  <a:srgbClr val="00FF00"/>
                </a:highlight>
                <a:latin typeface="Lora"/>
                <a:ea typeface="Lora"/>
                <a:cs typeface="Lora"/>
                <a:sym typeface="Lora"/>
              </a:rPr>
              <a:t>District 7 </a:t>
            </a:r>
            <a:r>
              <a:rPr b="1" lang="en" sz="1100">
                <a:latin typeface="Lora"/>
                <a:ea typeface="Lora"/>
                <a:cs typeface="Lora"/>
                <a:sym typeface="Lora"/>
              </a:rPr>
              <a:t>appears to be the safest district….</a:t>
            </a:r>
            <a:endParaRPr b="1" sz="1100">
              <a:latin typeface="Lora"/>
              <a:ea typeface="Lora"/>
              <a:cs typeface="Lora"/>
              <a:sym typeface="Lora"/>
            </a:endParaRPr>
          </a:p>
        </p:txBody>
      </p:sp>
      <p:sp>
        <p:nvSpPr>
          <p:cNvPr id="157" name="Google Shape;157;p24"/>
          <p:cNvSpPr/>
          <p:nvPr/>
        </p:nvSpPr>
        <p:spPr>
          <a:xfrm>
            <a:off x="1685350" y="2890550"/>
            <a:ext cx="2188800" cy="825000"/>
          </a:xfrm>
          <a:prstGeom prst="wedgeRectCallout">
            <a:avLst>
              <a:gd fmla="val 87609" name="adj1"/>
              <a:gd fmla="val 63906"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highlight>
                  <a:srgbClr val="00FF00"/>
                </a:highlight>
                <a:latin typeface="Lora"/>
                <a:ea typeface="Lora"/>
                <a:cs typeface="Lora"/>
                <a:sym typeface="Lora"/>
              </a:rPr>
              <a:t>District 2 and District 3 </a:t>
            </a:r>
            <a:r>
              <a:rPr b="1" lang="en" sz="1100">
                <a:latin typeface="Lora"/>
                <a:ea typeface="Lora"/>
                <a:cs typeface="Lora"/>
                <a:sym typeface="Lora"/>
              </a:rPr>
              <a:t>are neck and neck to be the most dangerous district….</a:t>
            </a:r>
            <a:endParaRPr b="1" sz="1100">
              <a:latin typeface="Lora"/>
              <a:ea typeface="Lora"/>
              <a:cs typeface="Lora"/>
              <a:sym typeface="Lor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25"/>
          <p:cNvPicPr preferRelativeResize="0"/>
          <p:nvPr/>
        </p:nvPicPr>
        <p:blipFill>
          <a:blip r:embed="rId3">
            <a:alphaModFix/>
          </a:blip>
          <a:stretch>
            <a:fillRect/>
          </a:stretch>
        </p:blipFill>
        <p:spPr>
          <a:xfrm>
            <a:off x="0" y="0"/>
            <a:ext cx="9144000" cy="5134550"/>
          </a:xfrm>
          <a:prstGeom prst="rect">
            <a:avLst/>
          </a:prstGeom>
          <a:noFill/>
          <a:ln>
            <a:noFill/>
          </a:ln>
        </p:spPr>
      </p:pic>
      <p:sp>
        <p:nvSpPr>
          <p:cNvPr id="163" name="Google Shape;163;p25"/>
          <p:cNvSpPr txBox="1"/>
          <p:nvPr>
            <p:ph idx="4294967295" type="title"/>
          </p:nvPr>
        </p:nvSpPr>
        <p:spPr>
          <a:xfrm>
            <a:off x="-136975" y="0"/>
            <a:ext cx="3130800" cy="269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t/>
            </a:r>
            <a:endParaRPr b="1" sz="2390">
              <a:solidFill>
                <a:schemeClr val="lt1"/>
              </a:solidFill>
              <a:latin typeface="Lora"/>
              <a:ea typeface="Lora"/>
              <a:cs typeface="Lora"/>
              <a:sym typeface="Lora"/>
            </a:endParaRPr>
          </a:p>
          <a:p>
            <a:pPr indent="0" lvl="0" marL="0" rtl="0" algn="ctr">
              <a:spcBef>
                <a:spcPts val="0"/>
              </a:spcBef>
              <a:spcAft>
                <a:spcPts val="0"/>
              </a:spcAft>
              <a:buSzPts val="990"/>
              <a:buNone/>
            </a:pPr>
            <a:r>
              <a:rPr b="1" lang="en" sz="3290">
                <a:solidFill>
                  <a:schemeClr val="lt1"/>
                </a:solidFill>
                <a:latin typeface="Lora"/>
                <a:ea typeface="Lora"/>
                <a:cs typeface="Lora"/>
                <a:sym typeface="Lora"/>
              </a:rPr>
              <a:t>DC Metro</a:t>
            </a:r>
            <a:endParaRPr b="1" sz="3290">
              <a:solidFill>
                <a:schemeClr val="lt1"/>
              </a:solidFill>
              <a:latin typeface="Lora"/>
              <a:ea typeface="Lora"/>
              <a:cs typeface="Lora"/>
              <a:sym typeface="Lora"/>
            </a:endParaRPr>
          </a:p>
          <a:p>
            <a:pPr indent="0" lvl="0" marL="0" rtl="0" algn="ctr">
              <a:spcBef>
                <a:spcPts val="0"/>
              </a:spcBef>
              <a:spcAft>
                <a:spcPts val="0"/>
              </a:spcAft>
              <a:buSzPts val="990"/>
              <a:buNone/>
            </a:pPr>
            <a:r>
              <a:rPr b="1" lang="en" sz="3290">
                <a:solidFill>
                  <a:schemeClr val="lt1"/>
                </a:solidFill>
                <a:latin typeface="Lora"/>
                <a:ea typeface="Lora"/>
                <a:cs typeface="Lora"/>
                <a:sym typeface="Lora"/>
              </a:rPr>
              <a:t>Police Service Area(PSA)</a:t>
            </a:r>
            <a:endParaRPr b="1" sz="3290">
              <a:solidFill>
                <a:schemeClr val="lt1"/>
              </a:solidFill>
              <a:latin typeface="Lora"/>
              <a:ea typeface="Lora"/>
              <a:cs typeface="Lora"/>
              <a:sym typeface="Lora"/>
            </a:endParaRPr>
          </a:p>
          <a:p>
            <a:pPr indent="0" lvl="0" marL="0" rtl="0" algn="l">
              <a:spcBef>
                <a:spcPts val="0"/>
              </a:spcBef>
              <a:spcAft>
                <a:spcPts val="0"/>
              </a:spcAft>
              <a:buSzPts val="990"/>
              <a:buNone/>
            </a:pPr>
            <a:r>
              <a:t/>
            </a:r>
            <a:endParaRPr b="1" sz="2820">
              <a:solidFill>
                <a:srgbClr val="073763"/>
              </a:solidFill>
              <a:latin typeface="Lora"/>
              <a:ea typeface="Lora"/>
              <a:cs typeface="Lora"/>
              <a:sym typeface="Lora"/>
            </a:endParaRPr>
          </a:p>
        </p:txBody>
      </p:sp>
      <p:pic>
        <p:nvPicPr>
          <p:cNvPr id="164" name="Google Shape;164;p25"/>
          <p:cNvPicPr preferRelativeResize="0"/>
          <p:nvPr/>
        </p:nvPicPr>
        <p:blipFill>
          <a:blip r:embed="rId4">
            <a:alphaModFix/>
          </a:blip>
          <a:stretch>
            <a:fillRect/>
          </a:stretch>
        </p:blipFill>
        <p:spPr>
          <a:xfrm>
            <a:off x="4644417" y="-4475"/>
            <a:ext cx="4179515" cy="5143499"/>
          </a:xfrm>
          <a:prstGeom prst="rect">
            <a:avLst/>
          </a:prstGeom>
          <a:noFill/>
          <a:ln>
            <a:noFill/>
          </a:ln>
        </p:spPr>
      </p:pic>
      <p:sp>
        <p:nvSpPr>
          <p:cNvPr id="165" name="Google Shape;165;p25"/>
          <p:cNvSpPr txBox="1"/>
          <p:nvPr/>
        </p:nvSpPr>
        <p:spPr>
          <a:xfrm>
            <a:off x="1852850" y="4684100"/>
            <a:ext cx="2719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latin typeface="Lora"/>
                <a:ea typeface="Lora"/>
                <a:cs typeface="Lora"/>
                <a:sym typeface="Lora"/>
              </a:rPr>
              <a:t>DC Metro Police Service Areas</a:t>
            </a:r>
            <a:endParaRPr sz="1100">
              <a:solidFill>
                <a:schemeClr val="lt1"/>
              </a:solidFill>
              <a:latin typeface="Lora"/>
              <a:ea typeface="Lora"/>
              <a:cs typeface="Lora"/>
              <a:sym typeface="Lor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26"/>
          <p:cNvPicPr preferRelativeResize="0"/>
          <p:nvPr/>
        </p:nvPicPr>
        <p:blipFill>
          <a:blip r:embed="rId3">
            <a:alphaModFix/>
          </a:blip>
          <a:stretch>
            <a:fillRect/>
          </a:stretch>
        </p:blipFill>
        <p:spPr>
          <a:xfrm>
            <a:off x="1" y="0"/>
            <a:ext cx="9144001" cy="5119821"/>
          </a:xfrm>
          <a:prstGeom prst="rect">
            <a:avLst/>
          </a:prstGeom>
          <a:noFill/>
          <a:ln>
            <a:noFill/>
          </a:ln>
        </p:spPr>
      </p:pic>
      <p:sp>
        <p:nvSpPr>
          <p:cNvPr id="171" name="Google Shape;171;p26"/>
          <p:cNvSpPr txBox="1"/>
          <p:nvPr>
            <p:ph type="title"/>
          </p:nvPr>
        </p:nvSpPr>
        <p:spPr>
          <a:xfrm>
            <a:off x="220400" y="125475"/>
            <a:ext cx="84840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45205"/>
              <a:buFont typeface="Arial"/>
              <a:buNone/>
            </a:pPr>
            <a:r>
              <a:rPr b="1" lang="en" sz="2433">
                <a:solidFill>
                  <a:srgbClr val="073763"/>
                </a:solidFill>
                <a:latin typeface="Lora"/>
                <a:ea typeface="Lora"/>
                <a:cs typeface="Lora"/>
                <a:sym typeface="Lora"/>
              </a:rPr>
              <a:t>DC Metro</a:t>
            </a:r>
            <a:endParaRPr b="1" sz="2433">
              <a:solidFill>
                <a:srgbClr val="073763"/>
              </a:solidFill>
              <a:latin typeface="Lora"/>
              <a:ea typeface="Lora"/>
              <a:cs typeface="Lora"/>
              <a:sym typeface="Lora"/>
            </a:endParaRPr>
          </a:p>
          <a:p>
            <a:pPr indent="0" lvl="0" marL="0" rtl="0" algn="ctr">
              <a:spcBef>
                <a:spcPts val="0"/>
              </a:spcBef>
              <a:spcAft>
                <a:spcPts val="0"/>
              </a:spcAft>
              <a:buClr>
                <a:schemeClr val="dk1"/>
              </a:buClr>
              <a:buSzPct val="45205"/>
              <a:buFont typeface="Arial"/>
              <a:buNone/>
            </a:pPr>
            <a:r>
              <a:rPr b="1" lang="en" sz="2433">
                <a:solidFill>
                  <a:srgbClr val="073763"/>
                </a:solidFill>
                <a:latin typeface="Lora"/>
                <a:ea typeface="Lora"/>
                <a:cs typeface="Lora"/>
                <a:sym typeface="Lora"/>
              </a:rPr>
              <a:t>Crime Map per Police Service Area(PSA)</a:t>
            </a:r>
            <a:endParaRPr b="1">
              <a:solidFill>
                <a:srgbClr val="073763"/>
              </a:solidFill>
              <a:latin typeface="Lora"/>
              <a:ea typeface="Lora"/>
              <a:cs typeface="Lora"/>
              <a:sym typeface="Lora"/>
            </a:endParaRPr>
          </a:p>
          <a:p>
            <a:pPr indent="0" lvl="0" marL="0" rtl="0" algn="l">
              <a:spcBef>
                <a:spcPts val="0"/>
              </a:spcBef>
              <a:spcAft>
                <a:spcPts val="0"/>
              </a:spcAft>
              <a:buNone/>
            </a:pPr>
            <a:r>
              <a:t/>
            </a:r>
            <a:endParaRPr b="1">
              <a:solidFill>
                <a:srgbClr val="073763"/>
              </a:solidFill>
              <a:latin typeface="Lora"/>
              <a:ea typeface="Lora"/>
              <a:cs typeface="Lora"/>
              <a:sym typeface="Lora"/>
            </a:endParaRPr>
          </a:p>
        </p:txBody>
      </p:sp>
      <p:pic>
        <p:nvPicPr>
          <p:cNvPr id="172" name="Google Shape;172;p26"/>
          <p:cNvPicPr preferRelativeResize="0"/>
          <p:nvPr/>
        </p:nvPicPr>
        <p:blipFill rotWithShape="1">
          <a:blip r:embed="rId4">
            <a:alphaModFix/>
          </a:blip>
          <a:srcRect b="0" l="8188" r="1729" t="0"/>
          <a:stretch/>
        </p:blipFill>
        <p:spPr>
          <a:xfrm>
            <a:off x="2061675" y="1023975"/>
            <a:ext cx="5020651" cy="4028225"/>
          </a:xfrm>
          <a:prstGeom prst="rect">
            <a:avLst/>
          </a:prstGeom>
          <a:noFill/>
          <a:ln>
            <a:noFill/>
          </a:ln>
        </p:spPr>
      </p:pic>
      <p:sp>
        <p:nvSpPr>
          <p:cNvPr id="173" name="Google Shape;173;p26"/>
          <p:cNvSpPr txBox="1"/>
          <p:nvPr/>
        </p:nvSpPr>
        <p:spPr>
          <a:xfrm>
            <a:off x="151500" y="4759700"/>
            <a:ext cx="18183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u="sng">
                <a:solidFill>
                  <a:schemeClr val="hlink"/>
                </a:solidFill>
                <a:latin typeface="Lora"/>
                <a:ea typeface="Lora"/>
                <a:cs typeface="Lora"/>
                <a:sym typeface="Lora"/>
                <a:hlinkClick r:id="rId5"/>
              </a:rPr>
              <a:t>Click here to view interactive map</a:t>
            </a:r>
            <a:endParaRPr b="1" sz="700">
              <a:solidFill>
                <a:srgbClr val="073763"/>
              </a:solidFill>
              <a:latin typeface="Lora"/>
              <a:ea typeface="Lora"/>
              <a:cs typeface="Lora"/>
              <a:sym typeface="Lor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7"/>
          <p:cNvPicPr preferRelativeResize="0"/>
          <p:nvPr/>
        </p:nvPicPr>
        <p:blipFill>
          <a:blip r:embed="rId3">
            <a:alphaModFix/>
          </a:blip>
          <a:stretch>
            <a:fillRect/>
          </a:stretch>
        </p:blipFill>
        <p:spPr>
          <a:xfrm>
            <a:off x="1" y="0"/>
            <a:ext cx="9144001" cy="5119821"/>
          </a:xfrm>
          <a:prstGeom prst="rect">
            <a:avLst/>
          </a:prstGeom>
          <a:noFill/>
          <a:ln>
            <a:noFill/>
          </a:ln>
        </p:spPr>
      </p:pic>
      <p:sp>
        <p:nvSpPr>
          <p:cNvPr id="179" name="Google Shape;17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rgbClr val="073763"/>
                </a:solidFill>
                <a:latin typeface="Lora"/>
                <a:ea typeface="Lora"/>
                <a:cs typeface="Lora"/>
                <a:sym typeface="Lora"/>
              </a:rPr>
              <a:t>Percentage of Crime per Police Shift</a:t>
            </a:r>
            <a:endParaRPr b="1">
              <a:solidFill>
                <a:srgbClr val="073763"/>
              </a:solidFill>
              <a:latin typeface="Lora"/>
              <a:ea typeface="Lora"/>
              <a:cs typeface="Lora"/>
              <a:sym typeface="Lora"/>
            </a:endParaRPr>
          </a:p>
          <a:p>
            <a:pPr indent="0" lvl="0" marL="0" rtl="0" algn="l">
              <a:spcBef>
                <a:spcPts val="0"/>
              </a:spcBef>
              <a:spcAft>
                <a:spcPts val="0"/>
              </a:spcAft>
              <a:buNone/>
            </a:pPr>
            <a:r>
              <a:t/>
            </a:r>
            <a:endParaRPr b="1">
              <a:solidFill>
                <a:srgbClr val="073763"/>
              </a:solidFill>
              <a:latin typeface="Lora"/>
              <a:ea typeface="Lora"/>
              <a:cs typeface="Lora"/>
              <a:sym typeface="Lora"/>
            </a:endParaRPr>
          </a:p>
        </p:txBody>
      </p:sp>
      <p:pic>
        <p:nvPicPr>
          <p:cNvPr id="180" name="Google Shape;180;p27"/>
          <p:cNvPicPr preferRelativeResize="0"/>
          <p:nvPr/>
        </p:nvPicPr>
        <p:blipFill>
          <a:blip r:embed="rId4">
            <a:alphaModFix/>
          </a:blip>
          <a:stretch>
            <a:fillRect/>
          </a:stretch>
        </p:blipFill>
        <p:spPr>
          <a:xfrm>
            <a:off x="880937" y="1430850"/>
            <a:ext cx="6068876" cy="3314025"/>
          </a:xfrm>
          <a:prstGeom prst="rect">
            <a:avLst/>
          </a:prstGeom>
          <a:noFill/>
          <a:ln>
            <a:noFill/>
          </a:ln>
        </p:spPr>
      </p:pic>
      <p:sp>
        <p:nvSpPr>
          <p:cNvPr id="181" name="Google Shape;181;p27"/>
          <p:cNvSpPr/>
          <p:nvPr/>
        </p:nvSpPr>
        <p:spPr>
          <a:xfrm>
            <a:off x="7357500" y="1102775"/>
            <a:ext cx="1584600" cy="1010100"/>
          </a:xfrm>
          <a:prstGeom prst="wedgeRectCallout">
            <a:avLst>
              <a:gd fmla="val -75500" name="adj1"/>
              <a:gd fmla="val 124406"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Lora"/>
                <a:ea typeface="Lora"/>
                <a:cs typeface="Lora"/>
                <a:sym typeface="Lora"/>
              </a:rPr>
              <a:t>Most crimes are committed during the Evening shift.</a:t>
            </a:r>
            <a:endParaRPr b="1">
              <a:latin typeface="Lora"/>
              <a:ea typeface="Lora"/>
              <a:cs typeface="Lora"/>
              <a:sym typeface="Lor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28"/>
          <p:cNvPicPr preferRelativeResize="0"/>
          <p:nvPr/>
        </p:nvPicPr>
        <p:blipFill>
          <a:blip r:embed="rId3">
            <a:alphaModFix/>
          </a:blip>
          <a:stretch>
            <a:fillRect/>
          </a:stretch>
        </p:blipFill>
        <p:spPr>
          <a:xfrm>
            <a:off x="1" y="0"/>
            <a:ext cx="9144001" cy="5119821"/>
          </a:xfrm>
          <a:prstGeom prst="rect">
            <a:avLst/>
          </a:prstGeom>
          <a:noFill/>
          <a:ln>
            <a:noFill/>
          </a:ln>
        </p:spPr>
      </p:pic>
      <p:sp>
        <p:nvSpPr>
          <p:cNvPr id="187" name="Google Shape;18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rgbClr val="073763"/>
                </a:solidFill>
                <a:latin typeface="Lora"/>
                <a:ea typeface="Lora"/>
                <a:cs typeface="Lora"/>
                <a:sym typeface="Lora"/>
              </a:rPr>
              <a:t>Crime by the Days of the Week</a:t>
            </a:r>
            <a:endParaRPr b="1">
              <a:solidFill>
                <a:srgbClr val="073763"/>
              </a:solidFill>
              <a:latin typeface="Lora"/>
              <a:ea typeface="Lora"/>
              <a:cs typeface="Lora"/>
              <a:sym typeface="Lora"/>
            </a:endParaRPr>
          </a:p>
          <a:p>
            <a:pPr indent="0" lvl="0" marL="0" rtl="0" algn="l">
              <a:spcBef>
                <a:spcPts val="0"/>
              </a:spcBef>
              <a:spcAft>
                <a:spcPts val="0"/>
              </a:spcAft>
              <a:buNone/>
            </a:pPr>
            <a:r>
              <a:t/>
            </a:r>
            <a:endParaRPr b="1">
              <a:solidFill>
                <a:srgbClr val="073763"/>
              </a:solidFill>
              <a:latin typeface="Lora"/>
              <a:ea typeface="Lora"/>
              <a:cs typeface="Lora"/>
              <a:sym typeface="Lora"/>
            </a:endParaRPr>
          </a:p>
        </p:txBody>
      </p:sp>
      <p:pic>
        <p:nvPicPr>
          <p:cNvPr id="188" name="Google Shape;188;p28"/>
          <p:cNvPicPr preferRelativeResize="0"/>
          <p:nvPr/>
        </p:nvPicPr>
        <p:blipFill rotWithShape="1">
          <a:blip r:embed="rId4">
            <a:alphaModFix/>
          </a:blip>
          <a:srcRect b="0" l="0" r="13111" t="0"/>
          <a:stretch/>
        </p:blipFill>
        <p:spPr>
          <a:xfrm>
            <a:off x="92600" y="2485975"/>
            <a:ext cx="4419600" cy="1314450"/>
          </a:xfrm>
          <a:prstGeom prst="rect">
            <a:avLst/>
          </a:prstGeom>
          <a:noFill/>
          <a:ln>
            <a:noFill/>
          </a:ln>
        </p:spPr>
      </p:pic>
      <p:pic>
        <p:nvPicPr>
          <p:cNvPr id="189" name="Google Shape;189;p28"/>
          <p:cNvPicPr preferRelativeResize="0"/>
          <p:nvPr/>
        </p:nvPicPr>
        <p:blipFill>
          <a:blip r:embed="rId5">
            <a:alphaModFix/>
          </a:blip>
          <a:stretch>
            <a:fillRect/>
          </a:stretch>
        </p:blipFill>
        <p:spPr>
          <a:xfrm>
            <a:off x="4572000" y="1328613"/>
            <a:ext cx="4419600" cy="3267075"/>
          </a:xfrm>
          <a:prstGeom prst="rect">
            <a:avLst/>
          </a:prstGeom>
          <a:noFill/>
          <a:ln>
            <a:noFill/>
          </a:ln>
        </p:spPr>
      </p:pic>
      <p:sp>
        <p:nvSpPr>
          <p:cNvPr id="190" name="Google Shape;190;p28"/>
          <p:cNvSpPr/>
          <p:nvPr/>
        </p:nvSpPr>
        <p:spPr>
          <a:xfrm>
            <a:off x="1708900" y="1220650"/>
            <a:ext cx="2525400" cy="1178400"/>
          </a:xfrm>
          <a:prstGeom prst="cloudCallout">
            <a:avLst>
              <a:gd fmla="val 58003" name="adj1"/>
              <a:gd fmla="val 4902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ora SemiBold"/>
                <a:ea typeface="Lora SemiBold"/>
                <a:cs typeface="Lora SemiBold"/>
                <a:sym typeface="Lora SemiBold"/>
              </a:rPr>
              <a:t>Lock your doors.</a:t>
            </a:r>
            <a:endParaRPr sz="1000">
              <a:latin typeface="Lora SemiBold"/>
              <a:ea typeface="Lora SemiBold"/>
              <a:cs typeface="Lora SemiBold"/>
              <a:sym typeface="Lora SemiBold"/>
            </a:endParaRPr>
          </a:p>
          <a:p>
            <a:pPr indent="0" lvl="0" marL="0" rtl="0" algn="ctr">
              <a:spcBef>
                <a:spcPts val="0"/>
              </a:spcBef>
              <a:spcAft>
                <a:spcPts val="0"/>
              </a:spcAft>
              <a:buNone/>
            </a:pPr>
            <a:r>
              <a:rPr lang="en" sz="1000">
                <a:latin typeface="Lora SemiBold"/>
                <a:ea typeface="Lora SemiBold"/>
                <a:cs typeface="Lora SemiBold"/>
                <a:sym typeface="Lora SemiBold"/>
              </a:rPr>
              <a:t>Hide your valuables….</a:t>
            </a:r>
            <a:endParaRPr sz="1000">
              <a:latin typeface="Lora SemiBold"/>
              <a:ea typeface="Lora SemiBold"/>
              <a:cs typeface="Lora SemiBold"/>
              <a:sym typeface="Lora SemiBold"/>
            </a:endParaRPr>
          </a:p>
          <a:p>
            <a:pPr indent="0" lvl="0" marL="0" rtl="0" algn="ctr">
              <a:spcBef>
                <a:spcPts val="0"/>
              </a:spcBef>
              <a:spcAft>
                <a:spcPts val="0"/>
              </a:spcAft>
              <a:buNone/>
            </a:pPr>
            <a:r>
              <a:rPr lang="en" sz="1000">
                <a:latin typeface="Lora SemiBold"/>
                <a:ea typeface="Lora SemiBold"/>
                <a:cs typeface="Lora SemiBold"/>
                <a:sym typeface="Lora SemiBold"/>
              </a:rPr>
              <a:t>You are more likely to be a victim of theft than any other crime in DC</a:t>
            </a:r>
            <a:endParaRPr sz="1000">
              <a:latin typeface="Lora SemiBold"/>
              <a:ea typeface="Lora SemiBold"/>
              <a:cs typeface="Lora SemiBold"/>
              <a:sym typeface="Lora SemiBo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29"/>
          <p:cNvPicPr preferRelativeResize="0"/>
          <p:nvPr/>
        </p:nvPicPr>
        <p:blipFill>
          <a:blip r:embed="rId3">
            <a:alphaModFix/>
          </a:blip>
          <a:stretch>
            <a:fillRect/>
          </a:stretch>
        </p:blipFill>
        <p:spPr>
          <a:xfrm>
            <a:off x="0" y="0"/>
            <a:ext cx="9144000" cy="5134550"/>
          </a:xfrm>
          <a:prstGeom prst="rect">
            <a:avLst/>
          </a:prstGeom>
          <a:noFill/>
          <a:ln>
            <a:noFill/>
          </a:ln>
        </p:spPr>
      </p:pic>
      <p:sp>
        <p:nvSpPr>
          <p:cNvPr id="196" name="Google Shape;196;p29"/>
          <p:cNvSpPr txBox="1"/>
          <p:nvPr>
            <p:ph idx="4294967295" type="title"/>
          </p:nvPr>
        </p:nvSpPr>
        <p:spPr>
          <a:xfrm>
            <a:off x="-272675" y="0"/>
            <a:ext cx="3130800" cy="2157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t/>
            </a:r>
            <a:endParaRPr b="1" sz="2433">
              <a:solidFill>
                <a:schemeClr val="lt1"/>
              </a:solidFill>
              <a:latin typeface="Lora"/>
              <a:ea typeface="Lora"/>
              <a:cs typeface="Lora"/>
              <a:sym typeface="Lora"/>
            </a:endParaRPr>
          </a:p>
          <a:p>
            <a:pPr indent="0" lvl="0" marL="0" rtl="0" algn="ctr">
              <a:spcBef>
                <a:spcPts val="0"/>
              </a:spcBef>
              <a:spcAft>
                <a:spcPts val="0"/>
              </a:spcAft>
              <a:buNone/>
            </a:pPr>
            <a:r>
              <a:rPr b="1" lang="en" sz="4200">
                <a:solidFill>
                  <a:schemeClr val="lt1"/>
                </a:solidFill>
                <a:latin typeface="Lora"/>
                <a:ea typeface="Lora"/>
                <a:cs typeface="Lora"/>
                <a:sym typeface="Lora"/>
              </a:rPr>
              <a:t>Crimes </a:t>
            </a:r>
            <a:endParaRPr b="1" sz="4200">
              <a:solidFill>
                <a:schemeClr val="lt1"/>
              </a:solidFill>
              <a:latin typeface="Lora"/>
              <a:ea typeface="Lora"/>
              <a:cs typeface="Lora"/>
              <a:sym typeface="Lora"/>
            </a:endParaRPr>
          </a:p>
          <a:p>
            <a:pPr indent="0" lvl="0" marL="0" rtl="0" algn="ctr">
              <a:spcBef>
                <a:spcPts val="0"/>
              </a:spcBef>
              <a:spcAft>
                <a:spcPts val="0"/>
              </a:spcAft>
              <a:buNone/>
            </a:pPr>
            <a:r>
              <a:rPr b="1" lang="en" sz="4200">
                <a:solidFill>
                  <a:schemeClr val="lt1"/>
                </a:solidFill>
                <a:latin typeface="Lora"/>
                <a:ea typeface="Lora"/>
                <a:cs typeface="Lora"/>
                <a:sym typeface="Lora"/>
              </a:rPr>
              <a:t>per </a:t>
            </a:r>
            <a:endParaRPr b="1" sz="4200">
              <a:solidFill>
                <a:schemeClr val="lt1"/>
              </a:solidFill>
              <a:latin typeface="Lora"/>
              <a:ea typeface="Lora"/>
              <a:cs typeface="Lora"/>
              <a:sym typeface="Lora"/>
            </a:endParaRPr>
          </a:p>
          <a:p>
            <a:pPr indent="0" lvl="0" marL="0" rtl="0" algn="ctr">
              <a:spcBef>
                <a:spcPts val="0"/>
              </a:spcBef>
              <a:spcAft>
                <a:spcPts val="0"/>
              </a:spcAft>
              <a:buNone/>
            </a:pPr>
            <a:r>
              <a:rPr b="1" lang="en" sz="4200">
                <a:solidFill>
                  <a:schemeClr val="lt1"/>
                </a:solidFill>
                <a:latin typeface="Lora"/>
                <a:ea typeface="Lora"/>
                <a:cs typeface="Lora"/>
                <a:sym typeface="Lora"/>
              </a:rPr>
              <a:t>Ward</a:t>
            </a:r>
            <a:endParaRPr b="1" sz="4200">
              <a:solidFill>
                <a:schemeClr val="lt1"/>
              </a:solidFill>
              <a:latin typeface="Lora"/>
              <a:ea typeface="Lora"/>
              <a:cs typeface="Lora"/>
              <a:sym typeface="Lora"/>
            </a:endParaRPr>
          </a:p>
        </p:txBody>
      </p:sp>
      <p:pic>
        <p:nvPicPr>
          <p:cNvPr id="197" name="Google Shape;197;p29"/>
          <p:cNvPicPr preferRelativeResize="0"/>
          <p:nvPr/>
        </p:nvPicPr>
        <p:blipFill>
          <a:blip r:embed="rId4">
            <a:alphaModFix/>
          </a:blip>
          <a:stretch>
            <a:fillRect/>
          </a:stretch>
        </p:blipFill>
        <p:spPr>
          <a:xfrm>
            <a:off x="4572000" y="134413"/>
            <a:ext cx="3989900" cy="4865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30"/>
          <p:cNvPicPr preferRelativeResize="0"/>
          <p:nvPr/>
        </p:nvPicPr>
        <p:blipFill>
          <a:blip r:embed="rId3">
            <a:alphaModFix/>
          </a:blip>
          <a:stretch>
            <a:fillRect/>
          </a:stretch>
        </p:blipFill>
        <p:spPr>
          <a:xfrm>
            <a:off x="0" y="0"/>
            <a:ext cx="9144000" cy="5134550"/>
          </a:xfrm>
          <a:prstGeom prst="rect">
            <a:avLst/>
          </a:prstGeom>
          <a:noFill/>
          <a:ln>
            <a:noFill/>
          </a:ln>
        </p:spPr>
      </p:pic>
      <p:sp>
        <p:nvSpPr>
          <p:cNvPr id="203" name="Google Shape;203;p30"/>
          <p:cNvSpPr txBox="1"/>
          <p:nvPr>
            <p:ph idx="4294967295" type="title"/>
          </p:nvPr>
        </p:nvSpPr>
        <p:spPr>
          <a:xfrm>
            <a:off x="-272675" y="0"/>
            <a:ext cx="3130800" cy="2157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b="1" sz="2433">
              <a:solidFill>
                <a:schemeClr val="lt1"/>
              </a:solidFill>
              <a:latin typeface="Lora"/>
              <a:ea typeface="Lora"/>
              <a:cs typeface="Lora"/>
              <a:sym typeface="Lora"/>
            </a:endParaRPr>
          </a:p>
          <a:p>
            <a:pPr indent="0" lvl="0" marL="0" rtl="0" algn="ctr">
              <a:spcBef>
                <a:spcPts val="0"/>
              </a:spcBef>
              <a:spcAft>
                <a:spcPts val="0"/>
              </a:spcAft>
              <a:buNone/>
            </a:pPr>
            <a:r>
              <a:rPr b="1" lang="en" sz="2433">
                <a:solidFill>
                  <a:schemeClr val="lt1"/>
                </a:solidFill>
                <a:latin typeface="Lora"/>
                <a:ea typeface="Lora"/>
                <a:cs typeface="Lora"/>
                <a:sym typeface="Lora"/>
              </a:rPr>
              <a:t>Plot </a:t>
            </a:r>
            <a:endParaRPr b="1" sz="2433">
              <a:solidFill>
                <a:schemeClr val="lt1"/>
              </a:solidFill>
              <a:latin typeface="Lora"/>
              <a:ea typeface="Lora"/>
              <a:cs typeface="Lora"/>
              <a:sym typeface="Lora"/>
            </a:endParaRPr>
          </a:p>
          <a:p>
            <a:pPr indent="0" lvl="0" marL="0" rtl="0" algn="ctr">
              <a:spcBef>
                <a:spcPts val="0"/>
              </a:spcBef>
              <a:spcAft>
                <a:spcPts val="0"/>
              </a:spcAft>
              <a:buNone/>
            </a:pPr>
            <a:r>
              <a:rPr b="1" lang="en" sz="2433">
                <a:solidFill>
                  <a:schemeClr val="lt1"/>
                </a:solidFill>
                <a:latin typeface="Lora"/>
                <a:ea typeface="Lora"/>
                <a:cs typeface="Lora"/>
                <a:sym typeface="Lora"/>
              </a:rPr>
              <a:t>of </a:t>
            </a:r>
            <a:endParaRPr b="1" sz="2433">
              <a:solidFill>
                <a:schemeClr val="lt1"/>
              </a:solidFill>
              <a:latin typeface="Lora"/>
              <a:ea typeface="Lora"/>
              <a:cs typeface="Lora"/>
              <a:sym typeface="Lora"/>
            </a:endParaRPr>
          </a:p>
          <a:p>
            <a:pPr indent="0" lvl="0" marL="0" rtl="0" algn="ctr">
              <a:spcBef>
                <a:spcPts val="0"/>
              </a:spcBef>
              <a:spcAft>
                <a:spcPts val="0"/>
              </a:spcAft>
              <a:buNone/>
            </a:pPr>
            <a:r>
              <a:rPr b="1" lang="en" sz="2433">
                <a:solidFill>
                  <a:schemeClr val="lt1"/>
                </a:solidFill>
                <a:latin typeface="Lora"/>
                <a:ea typeface="Lora"/>
                <a:cs typeface="Lora"/>
                <a:sym typeface="Lora"/>
              </a:rPr>
              <a:t>Violent Crimes</a:t>
            </a:r>
            <a:endParaRPr b="1" sz="2433">
              <a:solidFill>
                <a:schemeClr val="lt1"/>
              </a:solidFill>
              <a:latin typeface="Lora"/>
              <a:ea typeface="Lora"/>
              <a:cs typeface="Lora"/>
              <a:sym typeface="Lora"/>
            </a:endParaRPr>
          </a:p>
        </p:txBody>
      </p:sp>
      <p:pic>
        <p:nvPicPr>
          <p:cNvPr id="204" name="Google Shape;204;p30"/>
          <p:cNvPicPr preferRelativeResize="0"/>
          <p:nvPr/>
        </p:nvPicPr>
        <p:blipFill>
          <a:blip r:embed="rId4">
            <a:alphaModFix/>
          </a:blip>
          <a:stretch>
            <a:fillRect/>
          </a:stretch>
        </p:blipFill>
        <p:spPr>
          <a:xfrm>
            <a:off x="4068850" y="135313"/>
            <a:ext cx="4635549" cy="4863924"/>
          </a:xfrm>
          <a:prstGeom prst="rect">
            <a:avLst/>
          </a:prstGeom>
          <a:noFill/>
          <a:ln>
            <a:noFill/>
          </a:ln>
        </p:spPr>
      </p:pic>
      <p:sp>
        <p:nvSpPr>
          <p:cNvPr id="205" name="Google Shape;205;p30"/>
          <p:cNvSpPr txBox="1"/>
          <p:nvPr/>
        </p:nvSpPr>
        <p:spPr>
          <a:xfrm>
            <a:off x="2079275" y="3229825"/>
            <a:ext cx="1885800" cy="153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rPr>
              <a:t>The top violent crimes show significance around the business areas of the district, near the white house and all around the Georgia Avenue and towards the North East side of DC.</a:t>
            </a:r>
            <a:endParaRPr sz="11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31"/>
          <p:cNvPicPr preferRelativeResize="0"/>
          <p:nvPr/>
        </p:nvPicPr>
        <p:blipFill>
          <a:blip r:embed="rId3">
            <a:alphaModFix/>
          </a:blip>
          <a:stretch>
            <a:fillRect/>
          </a:stretch>
        </p:blipFill>
        <p:spPr>
          <a:xfrm>
            <a:off x="0" y="0"/>
            <a:ext cx="9144000" cy="5134550"/>
          </a:xfrm>
          <a:prstGeom prst="rect">
            <a:avLst/>
          </a:prstGeom>
          <a:noFill/>
          <a:ln>
            <a:noFill/>
          </a:ln>
        </p:spPr>
      </p:pic>
      <p:sp>
        <p:nvSpPr>
          <p:cNvPr id="211" name="Google Shape;211;p31"/>
          <p:cNvSpPr txBox="1"/>
          <p:nvPr>
            <p:ph type="title"/>
          </p:nvPr>
        </p:nvSpPr>
        <p:spPr>
          <a:xfrm>
            <a:off x="106525" y="221375"/>
            <a:ext cx="2419200" cy="175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lt1"/>
                </a:solidFill>
                <a:latin typeface="Lora"/>
                <a:ea typeface="Lora"/>
                <a:cs typeface="Lora"/>
                <a:sym typeface="Lora"/>
              </a:rPr>
              <a:t>MACHINE LEARNING MODEL</a:t>
            </a:r>
            <a:endParaRPr b="1">
              <a:solidFill>
                <a:schemeClr val="lt1"/>
              </a:solidFill>
              <a:latin typeface="Lora"/>
              <a:ea typeface="Lora"/>
              <a:cs typeface="Lora"/>
              <a:sym typeface="Lora"/>
            </a:endParaRPr>
          </a:p>
        </p:txBody>
      </p:sp>
      <p:grpSp>
        <p:nvGrpSpPr>
          <p:cNvPr id="212" name="Google Shape;212;p31"/>
          <p:cNvGrpSpPr/>
          <p:nvPr/>
        </p:nvGrpSpPr>
        <p:grpSpPr>
          <a:xfrm>
            <a:off x="3264038" y="1111551"/>
            <a:ext cx="3635919" cy="3535869"/>
            <a:chOff x="2662213" y="676344"/>
            <a:chExt cx="3814835" cy="3790597"/>
          </a:xfrm>
        </p:grpSpPr>
        <p:sp>
          <p:nvSpPr>
            <p:cNvPr id="213" name="Google Shape;213;p31"/>
            <p:cNvSpPr/>
            <p:nvPr/>
          </p:nvSpPr>
          <p:spPr>
            <a:xfrm rot="3600185">
              <a:off x="3169983" y="1184511"/>
              <a:ext cx="2774659" cy="2774659"/>
            </a:xfrm>
            <a:prstGeom prst="blockArc">
              <a:avLst>
                <a:gd fmla="val 12622480" name="adj1"/>
                <a:gd fmla="val 19781569" name="adj2"/>
                <a:gd fmla="val 20773" name="adj3"/>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1"/>
            <p:cNvSpPr/>
            <p:nvPr/>
          </p:nvSpPr>
          <p:spPr>
            <a:xfrm rot="10800000">
              <a:off x="3183490" y="1163229"/>
              <a:ext cx="2774700" cy="2774700"/>
            </a:xfrm>
            <a:prstGeom prst="blockArc">
              <a:avLst>
                <a:gd fmla="val 12622480" name="adj1"/>
                <a:gd fmla="val 19662822" name="adj2"/>
                <a:gd fmla="val 20729" name="adj3"/>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1"/>
            <p:cNvSpPr/>
            <p:nvPr/>
          </p:nvSpPr>
          <p:spPr>
            <a:xfrm rot="-3600185">
              <a:off x="3194618" y="1184114"/>
              <a:ext cx="2774659" cy="2774659"/>
            </a:xfrm>
            <a:prstGeom prst="blockArc">
              <a:avLst>
                <a:gd fmla="val 12622480" name="adj1"/>
                <a:gd fmla="val 19703271" name="adj2"/>
                <a:gd fmla="val 20851" name="adj3"/>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6" name="Google Shape;216;p31"/>
            <p:cNvGrpSpPr/>
            <p:nvPr/>
          </p:nvGrpSpPr>
          <p:grpSpPr>
            <a:xfrm rot="-7200165">
              <a:off x="3337679" y="2826785"/>
              <a:ext cx="585011" cy="585536"/>
              <a:chOff x="1967628" y="812211"/>
              <a:chExt cx="588000" cy="588000"/>
            </a:xfrm>
          </p:grpSpPr>
          <p:sp>
            <p:nvSpPr>
              <p:cNvPr id="217" name="Google Shape;217;p31"/>
              <p:cNvSpPr/>
              <p:nvPr/>
            </p:nvSpPr>
            <p:spPr>
              <a:xfrm rot="39023">
                <a:off x="1970909" y="815492"/>
                <a:ext cx="581437" cy="581437"/>
              </a:xfrm>
              <a:prstGeom prst="pie">
                <a:avLst>
                  <a:gd fmla="val 6190354" name="adj1"/>
                  <a:gd fmla="val 14996165" name="adj2"/>
                </a:avLst>
              </a:prstGeom>
              <a:solidFill>
                <a:srgbClr val="249C90"/>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1"/>
              <p:cNvSpPr/>
              <p:nvPr/>
            </p:nvSpPr>
            <p:spPr>
              <a:xfrm rot="10800000">
                <a:off x="1970875" y="815525"/>
                <a:ext cx="581400" cy="581400"/>
              </a:xfrm>
              <a:prstGeom prst="pie">
                <a:avLst>
                  <a:gd fmla="val 4028252" name="adj1"/>
                  <a:gd fmla="val 17183677" name="adj2"/>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31"/>
            <p:cNvGrpSpPr/>
            <p:nvPr/>
          </p:nvGrpSpPr>
          <p:grpSpPr>
            <a:xfrm>
              <a:off x="4264097" y="1180331"/>
              <a:ext cx="585001" cy="585530"/>
              <a:chOff x="1970048" y="811613"/>
              <a:chExt cx="588000" cy="588000"/>
            </a:xfrm>
          </p:grpSpPr>
          <p:sp>
            <p:nvSpPr>
              <p:cNvPr id="220" name="Google Shape;220;p31"/>
              <p:cNvSpPr/>
              <p:nvPr/>
            </p:nvSpPr>
            <p:spPr>
              <a:xfrm rot="39023">
                <a:off x="1973329" y="814894"/>
                <a:ext cx="581437" cy="581437"/>
              </a:xfrm>
              <a:prstGeom prst="pie">
                <a:avLst>
                  <a:gd fmla="val 6190354" name="adj1"/>
                  <a:gd fmla="val 14996165" name="adj2"/>
                </a:avLst>
              </a:prstGeom>
              <a:solidFill>
                <a:srgbClr val="155B54"/>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1"/>
              <p:cNvSpPr/>
              <p:nvPr/>
            </p:nvSpPr>
            <p:spPr>
              <a:xfrm rot="10800000">
                <a:off x="1973295" y="814927"/>
                <a:ext cx="581400" cy="581400"/>
              </a:xfrm>
              <a:prstGeom prst="pie">
                <a:avLst>
                  <a:gd fmla="val 4028252" name="adj1"/>
                  <a:gd fmla="val 17183677" name="adj2"/>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 name="Google Shape;222;p31"/>
            <p:cNvGrpSpPr/>
            <p:nvPr/>
          </p:nvGrpSpPr>
          <p:grpSpPr>
            <a:xfrm rot="7200165">
              <a:off x="5229930" y="2804716"/>
              <a:ext cx="585011" cy="585536"/>
              <a:chOff x="1977085" y="811649"/>
              <a:chExt cx="588000" cy="588000"/>
            </a:xfrm>
          </p:grpSpPr>
          <p:sp>
            <p:nvSpPr>
              <p:cNvPr id="223" name="Google Shape;223;p31"/>
              <p:cNvSpPr/>
              <p:nvPr/>
            </p:nvSpPr>
            <p:spPr>
              <a:xfrm rot="39023">
                <a:off x="1980366" y="814930"/>
                <a:ext cx="581437" cy="581437"/>
              </a:xfrm>
              <a:prstGeom prst="pie">
                <a:avLst>
                  <a:gd fmla="val 6190354" name="adj1"/>
                  <a:gd fmla="val 14996165" name="adj2"/>
                </a:avLst>
              </a:prstGeom>
              <a:solidFill>
                <a:srgbClr val="1D7E74"/>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1"/>
              <p:cNvSpPr/>
              <p:nvPr/>
            </p:nvSpPr>
            <p:spPr>
              <a:xfrm rot="10800000">
                <a:off x="1980332" y="814963"/>
                <a:ext cx="581400" cy="581400"/>
              </a:xfrm>
              <a:prstGeom prst="pie">
                <a:avLst>
                  <a:gd fmla="val 4028252" name="adj1"/>
                  <a:gd fmla="val 17183677" name="adj2"/>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 name="Google Shape;225;p31"/>
            <p:cNvSpPr txBox="1"/>
            <p:nvPr/>
          </p:nvSpPr>
          <p:spPr>
            <a:xfrm>
              <a:off x="4334550" y="1255312"/>
              <a:ext cx="509100" cy="26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03 </a:t>
              </a:r>
              <a:endParaRPr b="1" sz="1600">
                <a:solidFill>
                  <a:srgbClr val="FFFFFF"/>
                </a:solidFill>
                <a:latin typeface="Roboto"/>
                <a:ea typeface="Roboto"/>
                <a:cs typeface="Roboto"/>
                <a:sym typeface="Roboto"/>
              </a:endParaRPr>
            </a:p>
          </p:txBody>
        </p:sp>
        <p:sp>
          <p:nvSpPr>
            <p:cNvPr id="226" name="Google Shape;226;p31"/>
            <p:cNvSpPr txBox="1"/>
            <p:nvPr/>
          </p:nvSpPr>
          <p:spPr>
            <a:xfrm>
              <a:off x="3375648" y="2887440"/>
              <a:ext cx="509100" cy="26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01 </a:t>
              </a:r>
              <a:endParaRPr b="1" sz="1600">
                <a:solidFill>
                  <a:srgbClr val="FFFFFF"/>
                </a:solidFill>
                <a:latin typeface="Roboto"/>
                <a:ea typeface="Roboto"/>
                <a:cs typeface="Roboto"/>
                <a:sym typeface="Roboto"/>
              </a:endParaRPr>
            </a:p>
          </p:txBody>
        </p:sp>
        <p:sp>
          <p:nvSpPr>
            <p:cNvPr id="227" name="Google Shape;227;p31"/>
            <p:cNvSpPr txBox="1"/>
            <p:nvPr/>
          </p:nvSpPr>
          <p:spPr>
            <a:xfrm>
              <a:off x="5281877" y="2857865"/>
              <a:ext cx="509100" cy="26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02 </a:t>
              </a:r>
              <a:endParaRPr b="1" sz="1600">
                <a:solidFill>
                  <a:srgbClr val="FFFFFF"/>
                </a:solidFill>
                <a:latin typeface="Roboto"/>
                <a:ea typeface="Roboto"/>
                <a:cs typeface="Roboto"/>
                <a:sym typeface="Roboto"/>
              </a:endParaRPr>
            </a:p>
          </p:txBody>
        </p:sp>
      </p:grpSp>
      <p:grpSp>
        <p:nvGrpSpPr>
          <p:cNvPr id="228" name="Google Shape;228;p31"/>
          <p:cNvGrpSpPr/>
          <p:nvPr/>
        </p:nvGrpSpPr>
        <p:grpSpPr>
          <a:xfrm>
            <a:off x="2012675" y="2537875"/>
            <a:ext cx="2292888" cy="2016300"/>
            <a:chOff x="982750" y="1986800"/>
            <a:chExt cx="2292888" cy="2016300"/>
          </a:xfrm>
        </p:grpSpPr>
        <p:sp>
          <p:nvSpPr>
            <p:cNvPr id="229" name="Google Shape;229;p31"/>
            <p:cNvSpPr txBox="1"/>
            <p:nvPr/>
          </p:nvSpPr>
          <p:spPr>
            <a:xfrm>
              <a:off x="982750" y="1986800"/>
              <a:ext cx="1585800" cy="2016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u="sng">
                  <a:solidFill>
                    <a:schemeClr val="lt1"/>
                  </a:solidFill>
                  <a:latin typeface="Lora"/>
                  <a:ea typeface="Lora"/>
                  <a:cs typeface="Lora"/>
                  <a:sym typeface="Lora"/>
                </a:rPr>
                <a:t>Data Collection</a:t>
              </a:r>
              <a:endParaRPr b="1" sz="1200" u="sng">
                <a:solidFill>
                  <a:schemeClr val="lt1"/>
                </a:solidFill>
                <a:latin typeface="Lora"/>
                <a:ea typeface="Lora"/>
                <a:cs typeface="Lora"/>
                <a:sym typeface="Lora"/>
              </a:endParaRPr>
            </a:p>
            <a:p>
              <a:pPr indent="0" lvl="0" marL="0" rtl="0" algn="r">
                <a:spcBef>
                  <a:spcPts val="0"/>
                </a:spcBef>
                <a:spcAft>
                  <a:spcPts val="1600"/>
                </a:spcAft>
                <a:buNone/>
              </a:pPr>
              <a:r>
                <a:rPr lang="en" sz="1000">
                  <a:solidFill>
                    <a:schemeClr val="lt1"/>
                  </a:solidFill>
                  <a:latin typeface="Lora Medium"/>
                  <a:ea typeface="Lora Medium"/>
                  <a:cs typeface="Lora Medium"/>
                  <a:sym typeface="Lora Medium"/>
                </a:rPr>
                <a:t>The dataset that is used is collected from the DC Metro Opendata Website (</a:t>
              </a:r>
              <a:r>
                <a:rPr lang="en" sz="1000" u="sng">
                  <a:solidFill>
                    <a:schemeClr val="lt1"/>
                  </a:solidFill>
                  <a:latin typeface="Lora Medium"/>
                  <a:ea typeface="Lora Medium"/>
                  <a:cs typeface="Lora Medium"/>
                  <a:sym typeface="Lora Medium"/>
                  <a:hlinkClick r:id="rId4">
                    <a:extLst>
                      <a:ext uri="{A12FA001-AC4F-418D-AE19-62706E023703}">
                        <ahyp:hlinkClr val="tx"/>
                      </a:ext>
                    </a:extLst>
                  </a:hlinkClick>
                </a:rPr>
                <a:t>www.opendate.dc.gov</a:t>
              </a:r>
              <a:r>
                <a:rPr lang="en" sz="1000">
                  <a:solidFill>
                    <a:schemeClr val="lt1"/>
                  </a:solidFill>
                  <a:latin typeface="Lora Medium"/>
                  <a:ea typeface="Lora Medium"/>
                  <a:cs typeface="Lora Medium"/>
                  <a:sym typeface="Lora Medium"/>
                </a:rPr>
                <a:t>) </a:t>
              </a:r>
              <a:endParaRPr sz="1000">
                <a:solidFill>
                  <a:schemeClr val="lt1"/>
                </a:solidFill>
                <a:latin typeface="Lora Medium"/>
                <a:ea typeface="Lora Medium"/>
                <a:cs typeface="Lora Medium"/>
                <a:sym typeface="Lora Medium"/>
              </a:endParaRPr>
            </a:p>
          </p:txBody>
        </p:sp>
        <p:cxnSp>
          <p:nvCxnSpPr>
            <p:cNvPr id="230" name="Google Shape;230;p31"/>
            <p:cNvCxnSpPr/>
            <p:nvPr/>
          </p:nvCxnSpPr>
          <p:spPr>
            <a:xfrm rot="10800000">
              <a:off x="2642038" y="2647950"/>
              <a:ext cx="633600" cy="0"/>
            </a:xfrm>
            <a:prstGeom prst="straightConnector1">
              <a:avLst/>
            </a:prstGeom>
            <a:noFill/>
            <a:ln cap="flat" cmpd="sng" w="9525">
              <a:solidFill>
                <a:srgbClr val="249C90"/>
              </a:solidFill>
              <a:prstDash val="solid"/>
              <a:round/>
              <a:headEnd len="sm" w="sm" type="none"/>
              <a:tailEnd len="med" w="med" type="oval"/>
            </a:ln>
          </p:spPr>
        </p:cxnSp>
      </p:grpSp>
      <p:grpSp>
        <p:nvGrpSpPr>
          <p:cNvPr id="231" name="Google Shape;231;p31"/>
          <p:cNvGrpSpPr/>
          <p:nvPr/>
        </p:nvGrpSpPr>
        <p:grpSpPr>
          <a:xfrm>
            <a:off x="5398100" y="1141675"/>
            <a:ext cx="3583563" cy="1891800"/>
            <a:chOff x="5575763" y="759300"/>
            <a:chExt cx="3583563" cy="1891800"/>
          </a:xfrm>
        </p:grpSpPr>
        <p:sp>
          <p:nvSpPr>
            <p:cNvPr id="232" name="Google Shape;232;p31"/>
            <p:cNvSpPr txBox="1"/>
            <p:nvPr/>
          </p:nvSpPr>
          <p:spPr>
            <a:xfrm>
              <a:off x="7035325" y="759300"/>
              <a:ext cx="2124000" cy="189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u="sng">
                  <a:solidFill>
                    <a:schemeClr val="lt1"/>
                  </a:solidFill>
                  <a:latin typeface="Lora"/>
                  <a:ea typeface="Lora"/>
                  <a:cs typeface="Lora"/>
                  <a:sym typeface="Lora"/>
                </a:rPr>
                <a:t>Pattern Identification</a:t>
              </a:r>
              <a:endParaRPr b="1" sz="800" u="sng">
                <a:solidFill>
                  <a:schemeClr val="lt1"/>
                </a:solidFill>
                <a:latin typeface="Lora"/>
                <a:ea typeface="Lora"/>
                <a:cs typeface="Lora"/>
                <a:sym typeface="Lora"/>
              </a:endParaRPr>
            </a:p>
            <a:p>
              <a:pPr indent="0" lvl="0" marL="0" rtl="0" algn="l">
                <a:spcBef>
                  <a:spcPts val="0"/>
                </a:spcBef>
                <a:spcAft>
                  <a:spcPts val="1600"/>
                </a:spcAft>
                <a:buNone/>
              </a:pPr>
              <a:r>
                <a:rPr lang="en" sz="1000">
                  <a:solidFill>
                    <a:schemeClr val="lt1"/>
                  </a:solidFill>
                  <a:latin typeface="Lora Medium"/>
                  <a:ea typeface="Lora Medium"/>
                  <a:cs typeface="Lora Medium"/>
                  <a:sym typeface="Lora Medium"/>
                </a:rPr>
                <a:t>To have a better response towards criminal activity, it is very important that one should understand the patterns in crime.  </a:t>
              </a:r>
              <a:endParaRPr sz="1000">
                <a:solidFill>
                  <a:schemeClr val="lt1"/>
                </a:solidFill>
                <a:latin typeface="Lora Medium"/>
                <a:ea typeface="Lora Medium"/>
                <a:cs typeface="Lora Medium"/>
                <a:sym typeface="Lora Medium"/>
              </a:endParaRPr>
            </a:p>
          </p:txBody>
        </p:sp>
        <p:cxnSp>
          <p:nvCxnSpPr>
            <p:cNvPr id="233" name="Google Shape;233;p31"/>
            <p:cNvCxnSpPr/>
            <p:nvPr/>
          </p:nvCxnSpPr>
          <p:spPr>
            <a:xfrm>
              <a:off x="5575763" y="1447675"/>
              <a:ext cx="1286700" cy="0"/>
            </a:xfrm>
            <a:prstGeom prst="straightConnector1">
              <a:avLst/>
            </a:prstGeom>
            <a:noFill/>
            <a:ln cap="flat" cmpd="sng" w="9525">
              <a:solidFill>
                <a:srgbClr val="155B54"/>
              </a:solidFill>
              <a:prstDash val="solid"/>
              <a:round/>
              <a:headEnd len="sm" w="sm" type="none"/>
              <a:tailEnd len="med" w="med" type="oval"/>
            </a:ln>
          </p:spPr>
        </p:cxnSp>
      </p:grpSp>
      <p:grpSp>
        <p:nvGrpSpPr>
          <p:cNvPr id="234" name="Google Shape;234;p31"/>
          <p:cNvGrpSpPr/>
          <p:nvPr/>
        </p:nvGrpSpPr>
        <p:grpSpPr>
          <a:xfrm>
            <a:off x="5765538" y="2864525"/>
            <a:ext cx="3336663" cy="1498500"/>
            <a:chOff x="5209838" y="3125075"/>
            <a:chExt cx="3336663" cy="1498500"/>
          </a:xfrm>
        </p:grpSpPr>
        <p:sp>
          <p:nvSpPr>
            <p:cNvPr id="235" name="Google Shape;235;p31"/>
            <p:cNvSpPr txBox="1"/>
            <p:nvPr/>
          </p:nvSpPr>
          <p:spPr>
            <a:xfrm>
              <a:off x="6422500" y="3125075"/>
              <a:ext cx="2124000" cy="1498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u="sng">
                  <a:solidFill>
                    <a:schemeClr val="lt1"/>
                  </a:solidFill>
                  <a:latin typeface="Lora"/>
                  <a:ea typeface="Lora"/>
                  <a:cs typeface="Lora"/>
                  <a:sym typeface="Lora"/>
                </a:rPr>
                <a:t>Prediction</a:t>
              </a:r>
              <a:endParaRPr sz="1000" u="sng">
                <a:solidFill>
                  <a:schemeClr val="lt1"/>
                </a:solidFill>
                <a:latin typeface="Lora Medium"/>
                <a:ea typeface="Lora Medium"/>
                <a:cs typeface="Lora Medium"/>
                <a:sym typeface="Lora Medium"/>
              </a:endParaRPr>
            </a:p>
            <a:p>
              <a:pPr indent="0" lvl="0" marL="0" rtl="0" algn="l">
                <a:spcBef>
                  <a:spcPts val="0"/>
                </a:spcBef>
                <a:spcAft>
                  <a:spcPts val="1600"/>
                </a:spcAft>
                <a:buClr>
                  <a:schemeClr val="dk1"/>
                </a:buClr>
                <a:buSzPts val="1100"/>
                <a:buFont typeface="Arial"/>
                <a:buNone/>
              </a:pPr>
              <a:r>
                <a:rPr lang="en" sz="1000">
                  <a:solidFill>
                    <a:schemeClr val="lt1"/>
                  </a:solidFill>
                  <a:latin typeface="Lora Medium"/>
                  <a:ea typeface="Lora Medium"/>
                  <a:cs typeface="Lora Medium"/>
                  <a:sym typeface="Lora Medium"/>
                </a:rPr>
                <a:t>We plan to identify the crime trends and patterns and predict what type of crime may occur in a specific locality of longitude and latitude in a specific schedule of time and season. </a:t>
              </a:r>
              <a:endParaRPr sz="1000">
                <a:solidFill>
                  <a:schemeClr val="lt1"/>
                </a:solidFill>
                <a:latin typeface="Lora Medium"/>
                <a:ea typeface="Lora Medium"/>
                <a:cs typeface="Lora Medium"/>
                <a:sym typeface="Lora Medium"/>
              </a:endParaRPr>
            </a:p>
          </p:txBody>
        </p:sp>
        <p:cxnSp>
          <p:nvCxnSpPr>
            <p:cNvPr id="236" name="Google Shape;236;p31"/>
            <p:cNvCxnSpPr/>
            <p:nvPr/>
          </p:nvCxnSpPr>
          <p:spPr>
            <a:xfrm>
              <a:off x="5209838" y="3440325"/>
              <a:ext cx="1286700" cy="0"/>
            </a:xfrm>
            <a:prstGeom prst="straightConnector1">
              <a:avLst/>
            </a:prstGeom>
            <a:noFill/>
            <a:ln cap="flat" cmpd="sng" w="9525">
              <a:solidFill>
                <a:srgbClr val="1D7E74"/>
              </a:solidFill>
              <a:prstDash val="solid"/>
              <a:round/>
              <a:headEnd len="sm" w="sm" type="none"/>
              <a:tailEnd len="med" w="med" type="oval"/>
            </a:ln>
          </p:spPr>
        </p:cxnSp>
      </p:grpSp>
      <p:sp>
        <p:nvSpPr>
          <p:cNvPr id="237" name="Google Shape;237;p31"/>
          <p:cNvSpPr txBox="1"/>
          <p:nvPr/>
        </p:nvSpPr>
        <p:spPr>
          <a:xfrm>
            <a:off x="4181200" y="372725"/>
            <a:ext cx="4526700" cy="877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solidFill>
                  <a:schemeClr val="lt1"/>
                </a:solidFill>
                <a:latin typeface="Lora SemiBold"/>
                <a:ea typeface="Lora SemiBold"/>
                <a:cs typeface="Lora SemiBold"/>
                <a:sym typeface="Lora SemiBold"/>
              </a:rPr>
              <a:t>Many organizations are continuously researching machine learning and artificial intelligence methods that can help in detecting and preventing crimes. Across the globe, artificial intelligence,  and machine learning have helped intelligence services, security departments, and government to improve their security. Then, why not prevent and predict crime?</a:t>
            </a:r>
            <a:endParaRPr sz="900">
              <a:solidFill>
                <a:schemeClr val="lt1"/>
              </a:solidFill>
              <a:latin typeface="Lora SemiBold"/>
              <a:ea typeface="Lora SemiBold"/>
              <a:cs typeface="Lora SemiBold"/>
              <a:sym typeface="Lora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0" y="0"/>
            <a:ext cx="9144000" cy="5134549"/>
          </a:xfrm>
          <a:prstGeom prst="rect">
            <a:avLst/>
          </a:prstGeom>
          <a:noFill/>
          <a:ln>
            <a:noFill/>
          </a:ln>
        </p:spPr>
      </p:pic>
      <p:sp>
        <p:nvSpPr>
          <p:cNvPr id="63" name="Google Shape;63;p14"/>
          <p:cNvSpPr txBox="1"/>
          <p:nvPr/>
        </p:nvSpPr>
        <p:spPr>
          <a:xfrm>
            <a:off x="149400" y="652450"/>
            <a:ext cx="24330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solidFill>
                  <a:schemeClr val="lt1"/>
                </a:solidFill>
                <a:latin typeface="Lora"/>
                <a:ea typeface="Lora"/>
                <a:cs typeface="Lora"/>
                <a:sym typeface="Lora"/>
              </a:rPr>
              <a:t>Introduction</a:t>
            </a:r>
            <a:endParaRPr b="1" sz="2500">
              <a:solidFill>
                <a:schemeClr val="lt1"/>
              </a:solidFill>
              <a:latin typeface="Lora"/>
              <a:ea typeface="Lora"/>
              <a:cs typeface="Lora"/>
              <a:sym typeface="Lora"/>
            </a:endParaRPr>
          </a:p>
        </p:txBody>
      </p:sp>
      <p:sp>
        <p:nvSpPr>
          <p:cNvPr id="64" name="Google Shape;64;p14"/>
          <p:cNvSpPr txBox="1"/>
          <p:nvPr/>
        </p:nvSpPr>
        <p:spPr>
          <a:xfrm>
            <a:off x="3968850" y="128450"/>
            <a:ext cx="4449600" cy="789600"/>
          </a:xfrm>
          <a:prstGeom prst="rect">
            <a:avLst/>
          </a:prstGeom>
          <a:noFill/>
          <a:ln>
            <a:noFill/>
          </a:ln>
        </p:spPr>
        <p:txBody>
          <a:bodyPr anchorCtr="0" anchor="t" bIns="91425" lIns="91425" spcFirstLastPara="1" rIns="91425" wrap="square" tIns="91425">
            <a:spAutoFit/>
          </a:bodyPr>
          <a:lstStyle/>
          <a:p>
            <a:pPr indent="-298450" lvl="0" marL="457200" rtl="0" algn="ctr">
              <a:lnSpc>
                <a:spcPct val="115000"/>
              </a:lnSpc>
              <a:spcBef>
                <a:spcPts val="0"/>
              </a:spcBef>
              <a:spcAft>
                <a:spcPts val="0"/>
              </a:spcAft>
              <a:buClr>
                <a:schemeClr val="lt1"/>
              </a:buClr>
              <a:buSzPts val="1100"/>
              <a:buFont typeface="Lora"/>
              <a:buChar char="●"/>
            </a:pPr>
            <a:r>
              <a:rPr b="1" lang="en" sz="1100">
                <a:solidFill>
                  <a:schemeClr val="lt1"/>
                </a:solidFill>
                <a:latin typeface="Lora"/>
                <a:ea typeface="Lora"/>
                <a:cs typeface="Lora"/>
                <a:sym typeface="Lora"/>
              </a:rPr>
              <a:t>Crimes are a common social problem affecting the quality of life and the economic growth of a society.</a:t>
            </a:r>
            <a:endParaRPr b="1" sz="1100">
              <a:solidFill>
                <a:schemeClr val="lt1"/>
              </a:solidFill>
              <a:latin typeface="Lora"/>
              <a:ea typeface="Lora"/>
              <a:cs typeface="Lora"/>
              <a:sym typeface="Lora"/>
            </a:endParaRPr>
          </a:p>
          <a:p>
            <a:pPr indent="0" lvl="0" marL="0" rtl="0" algn="l">
              <a:spcBef>
                <a:spcPts val="0"/>
              </a:spcBef>
              <a:spcAft>
                <a:spcPts val="0"/>
              </a:spcAft>
              <a:buNone/>
            </a:pPr>
            <a:r>
              <a:t/>
            </a:r>
            <a:endParaRPr/>
          </a:p>
        </p:txBody>
      </p:sp>
      <p:sp>
        <p:nvSpPr>
          <p:cNvPr id="65" name="Google Shape;65;p14"/>
          <p:cNvSpPr txBox="1"/>
          <p:nvPr/>
        </p:nvSpPr>
        <p:spPr>
          <a:xfrm>
            <a:off x="3968850" y="742900"/>
            <a:ext cx="4548300" cy="743400"/>
          </a:xfrm>
          <a:prstGeom prst="rect">
            <a:avLst/>
          </a:prstGeom>
          <a:noFill/>
          <a:ln>
            <a:noFill/>
          </a:ln>
        </p:spPr>
        <p:txBody>
          <a:bodyPr anchorCtr="0" anchor="t" bIns="91425" lIns="91425" spcFirstLastPara="1" rIns="91425" wrap="square" tIns="91425">
            <a:spAutoFit/>
          </a:bodyPr>
          <a:lstStyle/>
          <a:p>
            <a:pPr indent="-298450" lvl="0" marL="457200" rtl="0" algn="ctr">
              <a:lnSpc>
                <a:spcPct val="115000"/>
              </a:lnSpc>
              <a:spcBef>
                <a:spcPts val="0"/>
              </a:spcBef>
              <a:spcAft>
                <a:spcPts val="0"/>
              </a:spcAft>
              <a:buClr>
                <a:schemeClr val="lt1"/>
              </a:buClr>
              <a:buSzPts val="1100"/>
              <a:buFont typeface="Lora"/>
              <a:buChar char="●"/>
            </a:pPr>
            <a:r>
              <a:rPr b="1" lang="en" sz="1100">
                <a:solidFill>
                  <a:schemeClr val="lt1"/>
                </a:solidFill>
                <a:latin typeface="Lora"/>
                <a:ea typeface="Lora"/>
                <a:cs typeface="Lora"/>
                <a:sym typeface="Lora"/>
              </a:rPr>
              <a:t>By providing a data mining approach, we hope to predict the most criminal hotspots by using the type, location and time of previously committed crimes</a:t>
            </a:r>
            <a:endParaRPr sz="1100">
              <a:solidFill>
                <a:schemeClr val="lt1"/>
              </a:solidFill>
              <a:latin typeface="Lora"/>
              <a:ea typeface="Lora"/>
              <a:cs typeface="Lora"/>
              <a:sym typeface="Lora"/>
            </a:endParaRPr>
          </a:p>
        </p:txBody>
      </p:sp>
      <p:sp>
        <p:nvSpPr>
          <p:cNvPr id="66" name="Google Shape;66;p14"/>
          <p:cNvSpPr/>
          <p:nvPr/>
        </p:nvSpPr>
        <p:spPr>
          <a:xfrm>
            <a:off x="2708000" y="3208350"/>
            <a:ext cx="2273100" cy="1485900"/>
          </a:xfrm>
          <a:prstGeom prst="cloudCallout">
            <a:avLst>
              <a:gd fmla="val 67826" name="adj1"/>
              <a:gd fmla="val -4618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Lora"/>
                <a:ea typeface="Lora"/>
                <a:cs typeface="Lora"/>
                <a:sym typeface="Lora"/>
              </a:rPr>
              <a:t>Can future crime be predicted using crime type, location, and time?</a:t>
            </a:r>
            <a:endParaRPr b="1" sz="1200">
              <a:latin typeface="Lora"/>
              <a:ea typeface="Lora"/>
              <a:cs typeface="Lora"/>
              <a:sym typeface="Lora"/>
            </a:endParaRPr>
          </a:p>
        </p:txBody>
      </p:sp>
      <p:sp>
        <p:nvSpPr>
          <p:cNvPr id="67" name="Google Shape;67;p14"/>
          <p:cNvSpPr/>
          <p:nvPr/>
        </p:nvSpPr>
        <p:spPr>
          <a:xfrm>
            <a:off x="5966800" y="1428788"/>
            <a:ext cx="1911000" cy="1078500"/>
          </a:xfrm>
          <a:prstGeom prst="cloudCallout">
            <a:avLst>
              <a:gd fmla="val -48280" name="adj1"/>
              <a:gd fmla="val 83525"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Lora"/>
                <a:ea typeface="Lora"/>
                <a:cs typeface="Lora"/>
                <a:sym typeface="Lora"/>
              </a:rPr>
              <a:t>What police shifts have the highest crime rates?....</a:t>
            </a:r>
            <a:endParaRPr b="1" sz="700">
              <a:latin typeface="Lora"/>
              <a:ea typeface="Lora"/>
              <a:cs typeface="Lora"/>
              <a:sym typeface="Lora"/>
            </a:endParaRPr>
          </a:p>
        </p:txBody>
      </p:sp>
      <p:sp>
        <p:nvSpPr>
          <p:cNvPr id="68" name="Google Shape;68;p14"/>
          <p:cNvSpPr/>
          <p:nvPr/>
        </p:nvSpPr>
        <p:spPr>
          <a:xfrm>
            <a:off x="2777525" y="1221838"/>
            <a:ext cx="2433000" cy="1574100"/>
          </a:xfrm>
          <a:prstGeom prst="cloudCallout">
            <a:avLst>
              <a:gd fmla="val 57750" name="adj1"/>
              <a:gd fmla="val 56662"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latin typeface="Lora"/>
                <a:ea typeface="Lora"/>
                <a:cs typeface="Lora"/>
                <a:sym typeface="Lora"/>
              </a:rPr>
              <a:t>Does increasing police patrol in high crime areas deter/reduce future crime?....</a:t>
            </a:r>
            <a:endParaRPr b="1" sz="1300">
              <a:latin typeface="Lora"/>
              <a:ea typeface="Lora"/>
              <a:cs typeface="Lora"/>
              <a:sym typeface="Lora"/>
            </a:endParaRPr>
          </a:p>
        </p:txBody>
      </p:sp>
      <p:sp>
        <p:nvSpPr>
          <p:cNvPr id="69" name="Google Shape;69;p14"/>
          <p:cNvSpPr/>
          <p:nvPr/>
        </p:nvSpPr>
        <p:spPr>
          <a:xfrm>
            <a:off x="6820600" y="2507300"/>
            <a:ext cx="1767000" cy="1019700"/>
          </a:xfrm>
          <a:prstGeom prst="cloudCallout">
            <a:avLst>
              <a:gd fmla="val -92842" name="adj1"/>
              <a:gd fmla="val 13028"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Lora"/>
                <a:ea typeface="Lora"/>
                <a:cs typeface="Lora"/>
                <a:sym typeface="Lora"/>
              </a:rPr>
              <a:t>Do security cameras reduce crime</a:t>
            </a:r>
            <a:r>
              <a:rPr b="1" lang="en" sz="1000">
                <a:latin typeface="Lora"/>
                <a:ea typeface="Lora"/>
                <a:cs typeface="Lora"/>
                <a:sym typeface="Lora"/>
              </a:rPr>
              <a:t>?</a:t>
            </a:r>
            <a:endParaRPr b="1" sz="1000">
              <a:latin typeface="Lora"/>
              <a:ea typeface="Lora"/>
              <a:cs typeface="Lora"/>
              <a:sym typeface="Lora"/>
            </a:endParaRPr>
          </a:p>
        </p:txBody>
      </p:sp>
      <p:sp>
        <p:nvSpPr>
          <p:cNvPr id="70" name="Google Shape;70;p14"/>
          <p:cNvSpPr/>
          <p:nvPr/>
        </p:nvSpPr>
        <p:spPr>
          <a:xfrm>
            <a:off x="5604700" y="3648650"/>
            <a:ext cx="2273100" cy="1485900"/>
          </a:xfrm>
          <a:prstGeom prst="cloudCallout">
            <a:avLst>
              <a:gd fmla="val -36278" name="adj1"/>
              <a:gd fmla="val -66789"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Lora"/>
                <a:ea typeface="Lora"/>
                <a:cs typeface="Lora"/>
                <a:sym typeface="Lora"/>
              </a:rPr>
              <a:t>What can common citizens can do to prevent being a victim of DC top crime offenses?</a:t>
            </a:r>
            <a:endParaRPr b="1" sz="1100">
              <a:latin typeface="Lora"/>
              <a:ea typeface="Lora"/>
              <a:cs typeface="Lora"/>
              <a:sym typeface="Lora"/>
            </a:endParaRPr>
          </a:p>
        </p:txBody>
      </p:sp>
      <p:pic>
        <p:nvPicPr>
          <p:cNvPr id="71" name="Google Shape;71;p14"/>
          <p:cNvPicPr preferRelativeResize="0"/>
          <p:nvPr/>
        </p:nvPicPr>
        <p:blipFill>
          <a:blip r:embed="rId4">
            <a:alphaModFix/>
          </a:blip>
          <a:stretch>
            <a:fillRect/>
          </a:stretch>
        </p:blipFill>
        <p:spPr>
          <a:xfrm>
            <a:off x="5347375" y="2795950"/>
            <a:ext cx="698501" cy="6985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32"/>
          <p:cNvPicPr preferRelativeResize="0"/>
          <p:nvPr/>
        </p:nvPicPr>
        <p:blipFill>
          <a:blip r:embed="rId3">
            <a:alphaModFix/>
          </a:blip>
          <a:stretch>
            <a:fillRect/>
          </a:stretch>
        </p:blipFill>
        <p:spPr>
          <a:xfrm>
            <a:off x="1" y="0"/>
            <a:ext cx="9144001" cy="5119821"/>
          </a:xfrm>
          <a:prstGeom prst="rect">
            <a:avLst/>
          </a:prstGeom>
          <a:noFill/>
          <a:ln>
            <a:noFill/>
          </a:ln>
        </p:spPr>
      </p:pic>
      <p:sp>
        <p:nvSpPr>
          <p:cNvPr id="243" name="Google Shape;243;p32"/>
          <p:cNvSpPr txBox="1"/>
          <p:nvPr>
            <p:ph type="title"/>
          </p:nvPr>
        </p:nvSpPr>
        <p:spPr>
          <a:xfrm>
            <a:off x="316150" y="396300"/>
            <a:ext cx="8275500" cy="420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2060">
                <a:solidFill>
                  <a:srgbClr val="073763"/>
                </a:solidFill>
                <a:latin typeface="Lora"/>
                <a:ea typeface="Lora"/>
                <a:cs typeface="Lora"/>
                <a:sym typeface="Lora"/>
              </a:rPr>
              <a:t>Linear Regression and Homicide</a:t>
            </a:r>
            <a:endParaRPr b="1" sz="2060">
              <a:solidFill>
                <a:srgbClr val="073763"/>
              </a:solidFill>
              <a:latin typeface="Lora"/>
              <a:ea typeface="Lora"/>
              <a:cs typeface="Lora"/>
              <a:sym typeface="Lora"/>
            </a:endParaRPr>
          </a:p>
        </p:txBody>
      </p:sp>
      <p:sp>
        <p:nvSpPr>
          <p:cNvPr id="244" name="Google Shape;244;p32"/>
          <p:cNvSpPr txBox="1"/>
          <p:nvPr>
            <p:ph idx="1" type="body"/>
          </p:nvPr>
        </p:nvSpPr>
        <p:spPr>
          <a:xfrm>
            <a:off x="722050" y="923075"/>
            <a:ext cx="7463700" cy="718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solidFill>
                  <a:srgbClr val="073763"/>
                </a:solidFill>
                <a:latin typeface="Lora SemiBold"/>
                <a:ea typeface="Lora SemiBold"/>
                <a:cs typeface="Lora SemiBold"/>
                <a:sym typeface="Lora SemiBold"/>
              </a:rPr>
              <a:t>We used Linear Regression to determine whether the month and day of the week can predict a Homicide.</a:t>
            </a:r>
            <a:endParaRPr>
              <a:solidFill>
                <a:srgbClr val="073763"/>
              </a:solidFill>
              <a:latin typeface="Lora SemiBold"/>
              <a:ea typeface="Lora SemiBold"/>
              <a:cs typeface="Lora SemiBold"/>
              <a:sym typeface="Lora SemiBold"/>
            </a:endParaRPr>
          </a:p>
        </p:txBody>
      </p:sp>
      <p:pic>
        <p:nvPicPr>
          <p:cNvPr id="245" name="Google Shape;245;p32"/>
          <p:cNvPicPr preferRelativeResize="0"/>
          <p:nvPr/>
        </p:nvPicPr>
        <p:blipFill>
          <a:blip r:embed="rId4">
            <a:alphaModFix/>
          </a:blip>
          <a:stretch>
            <a:fillRect/>
          </a:stretch>
        </p:blipFill>
        <p:spPr>
          <a:xfrm>
            <a:off x="52775" y="1747750"/>
            <a:ext cx="4431875" cy="2971250"/>
          </a:xfrm>
          <a:prstGeom prst="rect">
            <a:avLst/>
          </a:prstGeom>
          <a:noFill/>
          <a:ln>
            <a:noFill/>
          </a:ln>
        </p:spPr>
      </p:pic>
      <p:pic>
        <p:nvPicPr>
          <p:cNvPr id="246" name="Google Shape;246;p32"/>
          <p:cNvPicPr preferRelativeResize="0"/>
          <p:nvPr/>
        </p:nvPicPr>
        <p:blipFill>
          <a:blip r:embed="rId5">
            <a:alphaModFix/>
          </a:blip>
          <a:stretch>
            <a:fillRect/>
          </a:stretch>
        </p:blipFill>
        <p:spPr>
          <a:xfrm>
            <a:off x="4536450" y="1753650"/>
            <a:ext cx="4607550" cy="307583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33"/>
          <p:cNvPicPr preferRelativeResize="0"/>
          <p:nvPr/>
        </p:nvPicPr>
        <p:blipFill>
          <a:blip r:embed="rId3">
            <a:alphaModFix/>
          </a:blip>
          <a:stretch>
            <a:fillRect/>
          </a:stretch>
        </p:blipFill>
        <p:spPr>
          <a:xfrm>
            <a:off x="1" y="0"/>
            <a:ext cx="9144001" cy="5119821"/>
          </a:xfrm>
          <a:prstGeom prst="rect">
            <a:avLst/>
          </a:prstGeom>
          <a:noFill/>
          <a:ln>
            <a:noFill/>
          </a:ln>
        </p:spPr>
      </p:pic>
      <p:sp>
        <p:nvSpPr>
          <p:cNvPr id="252" name="Google Shape;252;p33"/>
          <p:cNvSpPr txBox="1"/>
          <p:nvPr>
            <p:ph type="title"/>
          </p:nvPr>
        </p:nvSpPr>
        <p:spPr>
          <a:xfrm>
            <a:off x="333425" y="458150"/>
            <a:ext cx="7794600" cy="420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1960">
                <a:solidFill>
                  <a:srgbClr val="073763"/>
                </a:solidFill>
                <a:latin typeface="Lora"/>
                <a:ea typeface="Lora"/>
                <a:cs typeface="Lora"/>
                <a:sym typeface="Lora"/>
              </a:rPr>
              <a:t>Linear Regression and Sex Abuse</a:t>
            </a:r>
            <a:endParaRPr b="1" sz="1860">
              <a:solidFill>
                <a:srgbClr val="073763"/>
              </a:solidFill>
              <a:latin typeface="Lora"/>
              <a:ea typeface="Lora"/>
              <a:cs typeface="Lora"/>
              <a:sym typeface="Lora"/>
            </a:endParaRPr>
          </a:p>
        </p:txBody>
      </p:sp>
      <p:sp>
        <p:nvSpPr>
          <p:cNvPr id="253" name="Google Shape;253;p33"/>
          <p:cNvSpPr txBox="1"/>
          <p:nvPr>
            <p:ph idx="1" type="body"/>
          </p:nvPr>
        </p:nvSpPr>
        <p:spPr>
          <a:xfrm>
            <a:off x="539300" y="1048172"/>
            <a:ext cx="7794600" cy="5355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solidFill>
                  <a:srgbClr val="073763"/>
                </a:solidFill>
                <a:latin typeface="Lora SemiBold"/>
                <a:ea typeface="Lora SemiBold"/>
                <a:cs typeface="Lora SemiBold"/>
                <a:sym typeface="Lora SemiBold"/>
              </a:rPr>
              <a:t>We used Linear Regression to determine whether the month and week of the year can predict Sex Abuse.</a:t>
            </a:r>
            <a:endParaRPr>
              <a:solidFill>
                <a:srgbClr val="073763"/>
              </a:solidFill>
              <a:latin typeface="Lora SemiBold"/>
              <a:ea typeface="Lora SemiBold"/>
              <a:cs typeface="Lora SemiBold"/>
              <a:sym typeface="Lora SemiBold"/>
            </a:endParaRPr>
          </a:p>
        </p:txBody>
      </p:sp>
      <p:pic>
        <p:nvPicPr>
          <p:cNvPr id="254" name="Google Shape;254;p33"/>
          <p:cNvPicPr preferRelativeResize="0"/>
          <p:nvPr/>
        </p:nvPicPr>
        <p:blipFill>
          <a:blip r:embed="rId4">
            <a:alphaModFix/>
          </a:blip>
          <a:stretch>
            <a:fillRect/>
          </a:stretch>
        </p:blipFill>
        <p:spPr>
          <a:xfrm>
            <a:off x="74575" y="1854775"/>
            <a:ext cx="4574476" cy="2970350"/>
          </a:xfrm>
          <a:prstGeom prst="rect">
            <a:avLst/>
          </a:prstGeom>
          <a:noFill/>
          <a:ln>
            <a:noFill/>
          </a:ln>
        </p:spPr>
      </p:pic>
      <p:pic>
        <p:nvPicPr>
          <p:cNvPr id="255" name="Google Shape;255;p33"/>
          <p:cNvPicPr preferRelativeResize="0"/>
          <p:nvPr/>
        </p:nvPicPr>
        <p:blipFill>
          <a:blip r:embed="rId5">
            <a:alphaModFix/>
          </a:blip>
          <a:stretch>
            <a:fillRect/>
          </a:stretch>
        </p:blipFill>
        <p:spPr>
          <a:xfrm>
            <a:off x="4605537" y="1854775"/>
            <a:ext cx="4508838" cy="29703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34"/>
          <p:cNvPicPr preferRelativeResize="0"/>
          <p:nvPr/>
        </p:nvPicPr>
        <p:blipFill>
          <a:blip r:embed="rId3">
            <a:alphaModFix/>
          </a:blip>
          <a:stretch>
            <a:fillRect/>
          </a:stretch>
        </p:blipFill>
        <p:spPr>
          <a:xfrm>
            <a:off x="1" y="0"/>
            <a:ext cx="9144001" cy="5119821"/>
          </a:xfrm>
          <a:prstGeom prst="rect">
            <a:avLst/>
          </a:prstGeom>
          <a:noFill/>
          <a:ln>
            <a:noFill/>
          </a:ln>
        </p:spPr>
      </p:pic>
      <p:sp>
        <p:nvSpPr>
          <p:cNvPr id="261" name="Google Shape;261;p34"/>
          <p:cNvSpPr txBox="1"/>
          <p:nvPr>
            <p:ph type="title"/>
          </p:nvPr>
        </p:nvSpPr>
        <p:spPr>
          <a:xfrm>
            <a:off x="319850" y="444325"/>
            <a:ext cx="7794600" cy="420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1960">
                <a:solidFill>
                  <a:srgbClr val="073763"/>
                </a:solidFill>
                <a:latin typeface="Lora"/>
                <a:ea typeface="Lora"/>
                <a:cs typeface="Lora"/>
                <a:sym typeface="Lora"/>
              </a:rPr>
              <a:t>Linear Regression and Robbery</a:t>
            </a:r>
            <a:endParaRPr b="1" sz="1860">
              <a:solidFill>
                <a:srgbClr val="073763"/>
              </a:solidFill>
              <a:latin typeface="Lora"/>
              <a:ea typeface="Lora"/>
              <a:cs typeface="Lora"/>
              <a:sym typeface="Lora"/>
            </a:endParaRPr>
          </a:p>
        </p:txBody>
      </p:sp>
      <p:sp>
        <p:nvSpPr>
          <p:cNvPr id="262" name="Google Shape;262;p34"/>
          <p:cNvSpPr txBox="1"/>
          <p:nvPr>
            <p:ph idx="1" type="body"/>
          </p:nvPr>
        </p:nvSpPr>
        <p:spPr>
          <a:xfrm>
            <a:off x="566400" y="865222"/>
            <a:ext cx="7794600" cy="5355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solidFill>
                  <a:srgbClr val="073763"/>
                </a:solidFill>
                <a:latin typeface="Lora SemiBold"/>
                <a:ea typeface="Lora SemiBold"/>
                <a:cs typeface="Lora SemiBold"/>
                <a:sym typeface="Lora SemiBold"/>
              </a:rPr>
              <a:t>We used Linear Regression to determine whether the month and week of the year can predict a Robbery.</a:t>
            </a:r>
            <a:endParaRPr>
              <a:solidFill>
                <a:srgbClr val="073763"/>
              </a:solidFill>
              <a:latin typeface="Lora SemiBold"/>
              <a:ea typeface="Lora SemiBold"/>
              <a:cs typeface="Lora SemiBold"/>
              <a:sym typeface="Lora SemiBold"/>
            </a:endParaRPr>
          </a:p>
        </p:txBody>
      </p:sp>
      <p:pic>
        <p:nvPicPr>
          <p:cNvPr id="263" name="Google Shape;263;p34"/>
          <p:cNvPicPr preferRelativeResize="0"/>
          <p:nvPr/>
        </p:nvPicPr>
        <p:blipFill>
          <a:blip r:embed="rId4">
            <a:alphaModFix/>
          </a:blip>
          <a:stretch>
            <a:fillRect/>
          </a:stretch>
        </p:blipFill>
        <p:spPr>
          <a:xfrm>
            <a:off x="46275" y="1574347"/>
            <a:ext cx="4962525" cy="3124200"/>
          </a:xfrm>
          <a:prstGeom prst="rect">
            <a:avLst/>
          </a:prstGeom>
          <a:noFill/>
          <a:ln>
            <a:noFill/>
          </a:ln>
        </p:spPr>
      </p:pic>
      <p:pic>
        <p:nvPicPr>
          <p:cNvPr id="264" name="Google Shape;264;p34"/>
          <p:cNvPicPr preferRelativeResize="0"/>
          <p:nvPr/>
        </p:nvPicPr>
        <p:blipFill rotWithShape="1">
          <a:blip r:embed="rId5">
            <a:alphaModFix/>
          </a:blip>
          <a:srcRect b="0" l="0" r="4388" t="0"/>
          <a:stretch/>
        </p:blipFill>
        <p:spPr>
          <a:xfrm>
            <a:off x="4661000" y="1528200"/>
            <a:ext cx="4437399" cy="3091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p35"/>
          <p:cNvPicPr preferRelativeResize="0"/>
          <p:nvPr/>
        </p:nvPicPr>
        <p:blipFill>
          <a:blip r:embed="rId3">
            <a:alphaModFix/>
          </a:blip>
          <a:stretch>
            <a:fillRect/>
          </a:stretch>
        </p:blipFill>
        <p:spPr>
          <a:xfrm>
            <a:off x="1" y="0"/>
            <a:ext cx="9144001" cy="5119821"/>
          </a:xfrm>
          <a:prstGeom prst="rect">
            <a:avLst/>
          </a:prstGeom>
          <a:noFill/>
          <a:ln>
            <a:noFill/>
          </a:ln>
        </p:spPr>
      </p:pic>
      <p:sp>
        <p:nvSpPr>
          <p:cNvPr id="270" name="Google Shape;270;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rgbClr val="073763"/>
                </a:solidFill>
                <a:latin typeface="Lora"/>
                <a:ea typeface="Lora"/>
                <a:cs typeface="Lora"/>
                <a:sym typeface="Lora"/>
              </a:rPr>
              <a:t>Logistic Regression – First Attempt (</a:t>
            </a:r>
            <a:r>
              <a:rPr b="1" lang="en">
                <a:solidFill>
                  <a:srgbClr val="FF0000"/>
                </a:solidFill>
                <a:latin typeface="Lora"/>
                <a:ea typeface="Lora"/>
                <a:cs typeface="Lora"/>
                <a:sym typeface="Lora"/>
              </a:rPr>
              <a:t>Fail</a:t>
            </a:r>
            <a:r>
              <a:rPr b="1" lang="en">
                <a:solidFill>
                  <a:srgbClr val="073763"/>
                </a:solidFill>
                <a:latin typeface="Lora"/>
                <a:ea typeface="Lora"/>
                <a:cs typeface="Lora"/>
                <a:sym typeface="Lora"/>
              </a:rPr>
              <a:t>)</a:t>
            </a:r>
            <a:endParaRPr b="1">
              <a:solidFill>
                <a:srgbClr val="073763"/>
              </a:solidFill>
              <a:latin typeface="Lora"/>
              <a:ea typeface="Lora"/>
              <a:cs typeface="Lora"/>
              <a:sym typeface="Lora"/>
            </a:endParaRPr>
          </a:p>
        </p:txBody>
      </p:sp>
      <p:sp>
        <p:nvSpPr>
          <p:cNvPr id="271" name="Google Shape;271;p35"/>
          <p:cNvSpPr txBox="1"/>
          <p:nvPr>
            <p:ph idx="1" type="body"/>
          </p:nvPr>
        </p:nvSpPr>
        <p:spPr>
          <a:xfrm>
            <a:off x="205575" y="1202000"/>
            <a:ext cx="2228100" cy="3416400"/>
          </a:xfrm>
          <a:prstGeom prst="rect">
            <a:avLst/>
          </a:prstGeom>
        </p:spPr>
        <p:txBody>
          <a:bodyPr anchorCtr="0" anchor="t" bIns="91425" lIns="91425" spcFirstLastPara="1" rIns="91425" wrap="square" tIns="91425">
            <a:noAutofit/>
          </a:bodyPr>
          <a:lstStyle/>
          <a:p>
            <a:pPr indent="-289643" lvl="0" marL="457200" rtl="0" algn="l">
              <a:lnSpc>
                <a:spcPct val="190000"/>
              </a:lnSpc>
              <a:spcBef>
                <a:spcPts val="0"/>
              </a:spcBef>
              <a:spcAft>
                <a:spcPts val="0"/>
              </a:spcAft>
              <a:buClr>
                <a:srgbClr val="073763"/>
              </a:buClr>
              <a:buSzPts val="961"/>
              <a:buFont typeface="Lora SemiBold"/>
              <a:buChar char="●"/>
            </a:pPr>
            <a:r>
              <a:rPr lang="en" sz="961">
                <a:solidFill>
                  <a:srgbClr val="073763"/>
                </a:solidFill>
                <a:latin typeface="Lora SemiBold"/>
                <a:ea typeface="Lora SemiBold"/>
                <a:cs typeface="Lora SemiBold"/>
                <a:sym typeface="Lora SemiBold"/>
              </a:rPr>
              <a:t>Predicts the Police Service Area a Homicide is more likely to be committed.</a:t>
            </a:r>
            <a:endParaRPr sz="961">
              <a:solidFill>
                <a:srgbClr val="073763"/>
              </a:solidFill>
              <a:latin typeface="Lora SemiBold"/>
              <a:ea typeface="Lora SemiBold"/>
              <a:cs typeface="Lora SemiBold"/>
              <a:sym typeface="Lora SemiBold"/>
            </a:endParaRPr>
          </a:p>
          <a:p>
            <a:pPr indent="-289643" lvl="0" marL="457200" rtl="0" algn="l">
              <a:lnSpc>
                <a:spcPct val="190000"/>
              </a:lnSpc>
              <a:spcBef>
                <a:spcPts val="0"/>
              </a:spcBef>
              <a:spcAft>
                <a:spcPts val="0"/>
              </a:spcAft>
              <a:buClr>
                <a:srgbClr val="073763"/>
              </a:buClr>
              <a:buSzPts val="961"/>
              <a:buFont typeface="Lora SemiBold"/>
              <a:buChar char="●"/>
            </a:pPr>
            <a:r>
              <a:rPr lang="en" sz="961">
                <a:solidFill>
                  <a:srgbClr val="073763"/>
                </a:solidFill>
                <a:latin typeface="Lora SemiBold"/>
                <a:ea typeface="Lora SemiBold"/>
                <a:cs typeface="Lora SemiBold"/>
                <a:sym typeface="Lora SemiBold"/>
              </a:rPr>
              <a:t>There are a total of 57 PSA</a:t>
            </a:r>
            <a:endParaRPr sz="961">
              <a:solidFill>
                <a:srgbClr val="073763"/>
              </a:solidFill>
              <a:latin typeface="Lora SemiBold"/>
              <a:ea typeface="Lora SemiBold"/>
              <a:cs typeface="Lora SemiBold"/>
              <a:sym typeface="Lora SemiBold"/>
            </a:endParaRPr>
          </a:p>
          <a:p>
            <a:pPr indent="-294565" lvl="0" marL="457200" rtl="0" algn="l">
              <a:lnSpc>
                <a:spcPct val="190000"/>
              </a:lnSpc>
              <a:spcBef>
                <a:spcPts val="0"/>
              </a:spcBef>
              <a:spcAft>
                <a:spcPts val="0"/>
              </a:spcAft>
              <a:buClr>
                <a:srgbClr val="073763"/>
              </a:buClr>
              <a:buSzPts val="1039"/>
              <a:buFont typeface="Lora SemiBold"/>
              <a:buChar char="●"/>
            </a:pPr>
            <a:r>
              <a:rPr lang="en" sz="1038" u="sng">
                <a:solidFill>
                  <a:srgbClr val="073763"/>
                </a:solidFill>
                <a:latin typeface="Lora SemiBold"/>
                <a:ea typeface="Lora SemiBold"/>
                <a:cs typeface="Lora SemiBold"/>
                <a:sym typeface="Lora SemiBold"/>
              </a:rPr>
              <a:t>Prediction Result:</a:t>
            </a:r>
            <a:endParaRPr sz="1038" u="sng">
              <a:solidFill>
                <a:srgbClr val="073763"/>
              </a:solidFill>
              <a:latin typeface="Lora SemiBold"/>
              <a:ea typeface="Lora SemiBold"/>
              <a:cs typeface="Lora SemiBold"/>
              <a:sym typeface="Lora SemiBold"/>
            </a:endParaRPr>
          </a:p>
          <a:p>
            <a:pPr indent="-284722" lvl="1" marL="914400" rtl="0" algn="l">
              <a:lnSpc>
                <a:spcPct val="190000"/>
              </a:lnSpc>
              <a:spcBef>
                <a:spcPts val="0"/>
              </a:spcBef>
              <a:spcAft>
                <a:spcPts val="0"/>
              </a:spcAft>
              <a:buClr>
                <a:srgbClr val="073763"/>
              </a:buClr>
              <a:buSzPts val="884"/>
              <a:buFont typeface="Lora SemiBold"/>
              <a:buChar char="○"/>
            </a:pPr>
            <a:r>
              <a:rPr lang="en" sz="883">
                <a:solidFill>
                  <a:srgbClr val="073763"/>
                </a:solidFill>
                <a:latin typeface="Lora SemiBold"/>
                <a:ea typeface="Lora SemiBold"/>
                <a:cs typeface="Lora SemiBold"/>
                <a:sym typeface="Lora SemiBold"/>
              </a:rPr>
              <a:t>PSA 603</a:t>
            </a:r>
            <a:endParaRPr sz="883">
              <a:solidFill>
                <a:srgbClr val="073763"/>
              </a:solidFill>
              <a:latin typeface="Lora SemiBold"/>
              <a:ea typeface="Lora SemiBold"/>
              <a:cs typeface="Lora SemiBold"/>
              <a:sym typeface="Lora SemiBold"/>
            </a:endParaRPr>
          </a:p>
          <a:p>
            <a:pPr indent="-284722" lvl="1" marL="914400" rtl="0" algn="l">
              <a:lnSpc>
                <a:spcPct val="190000"/>
              </a:lnSpc>
              <a:spcBef>
                <a:spcPts val="0"/>
              </a:spcBef>
              <a:spcAft>
                <a:spcPts val="0"/>
              </a:spcAft>
              <a:buClr>
                <a:srgbClr val="073763"/>
              </a:buClr>
              <a:buSzPts val="884"/>
              <a:buFont typeface="Lora SemiBold"/>
              <a:buChar char="○"/>
            </a:pPr>
            <a:r>
              <a:rPr lang="en" sz="883">
                <a:solidFill>
                  <a:srgbClr val="073763"/>
                </a:solidFill>
                <a:latin typeface="Lora SemiBold"/>
                <a:ea typeface="Lora SemiBold"/>
                <a:cs typeface="Lora SemiBold"/>
                <a:sym typeface="Lora SemiBold"/>
              </a:rPr>
              <a:t>PSA 604</a:t>
            </a:r>
            <a:endParaRPr sz="883">
              <a:solidFill>
                <a:srgbClr val="073763"/>
              </a:solidFill>
              <a:latin typeface="Lora SemiBold"/>
              <a:ea typeface="Lora SemiBold"/>
              <a:cs typeface="Lora SemiBold"/>
              <a:sym typeface="Lora SemiBold"/>
            </a:endParaRPr>
          </a:p>
          <a:p>
            <a:pPr indent="-284722" lvl="1" marL="914400" rtl="0" algn="l">
              <a:lnSpc>
                <a:spcPct val="190000"/>
              </a:lnSpc>
              <a:spcBef>
                <a:spcPts val="0"/>
              </a:spcBef>
              <a:spcAft>
                <a:spcPts val="0"/>
              </a:spcAft>
              <a:buClr>
                <a:srgbClr val="073763"/>
              </a:buClr>
              <a:buSzPts val="884"/>
              <a:buFont typeface="Lora SemiBold"/>
              <a:buChar char="○"/>
            </a:pPr>
            <a:r>
              <a:rPr lang="en" sz="883">
                <a:solidFill>
                  <a:srgbClr val="073763"/>
                </a:solidFill>
                <a:latin typeface="Lora SemiBold"/>
                <a:ea typeface="Lora SemiBold"/>
                <a:cs typeface="Lora SemiBold"/>
                <a:sym typeface="Lora SemiBold"/>
              </a:rPr>
              <a:t>PSA 706</a:t>
            </a:r>
            <a:endParaRPr sz="883">
              <a:solidFill>
                <a:srgbClr val="073763"/>
              </a:solidFill>
              <a:latin typeface="Lora SemiBold"/>
              <a:ea typeface="Lora SemiBold"/>
              <a:cs typeface="Lora SemiBold"/>
              <a:sym typeface="Lora SemiBold"/>
            </a:endParaRPr>
          </a:p>
          <a:p>
            <a:pPr indent="-284722" lvl="1" marL="914400" rtl="0" algn="l">
              <a:lnSpc>
                <a:spcPct val="190000"/>
              </a:lnSpc>
              <a:spcBef>
                <a:spcPts val="0"/>
              </a:spcBef>
              <a:spcAft>
                <a:spcPts val="0"/>
              </a:spcAft>
              <a:buClr>
                <a:srgbClr val="073763"/>
              </a:buClr>
              <a:buSzPts val="884"/>
              <a:buFont typeface="Lora SemiBold"/>
              <a:buChar char="○"/>
            </a:pPr>
            <a:r>
              <a:rPr lang="en" sz="883">
                <a:solidFill>
                  <a:srgbClr val="073763"/>
                </a:solidFill>
                <a:latin typeface="Lora SemiBold"/>
                <a:ea typeface="Lora SemiBold"/>
                <a:cs typeface="Lora SemiBold"/>
                <a:sym typeface="Lora SemiBold"/>
              </a:rPr>
              <a:t>PSA 405</a:t>
            </a:r>
            <a:endParaRPr sz="883">
              <a:solidFill>
                <a:srgbClr val="073763"/>
              </a:solidFill>
              <a:latin typeface="Lora SemiBold"/>
              <a:ea typeface="Lora SemiBold"/>
              <a:cs typeface="Lora SemiBold"/>
              <a:sym typeface="Lora SemiBold"/>
            </a:endParaRPr>
          </a:p>
          <a:p>
            <a:pPr indent="-284722" lvl="1" marL="914400" rtl="0" algn="l">
              <a:lnSpc>
                <a:spcPct val="190000"/>
              </a:lnSpc>
              <a:spcBef>
                <a:spcPts val="0"/>
              </a:spcBef>
              <a:spcAft>
                <a:spcPts val="0"/>
              </a:spcAft>
              <a:buClr>
                <a:srgbClr val="073763"/>
              </a:buClr>
              <a:buSzPts val="884"/>
              <a:buFont typeface="Lora SemiBold"/>
              <a:buChar char="○"/>
            </a:pPr>
            <a:r>
              <a:rPr lang="en" sz="883">
                <a:solidFill>
                  <a:srgbClr val="073763"/>
                </a:solidFill>
                <a:latin typeface="Lora SemiBold"/>
                <a:ea typeface="Lora SemiBold"/>
                <a:cs typeface="Lora SemiBold"/>
                <a:sym typeface="Lora SemiBold"/>
              </a:rPr>
              <a:t>PSA 602</a:t>
            </a:r>
            <a:endParaRPr sz="883">
              <a:solidFill>
                <a:srgbClr val="073763"/>
              </a:solidFill>
              <a:latin typeface="Lora SemiBold"/>
              <a:ea typeface="Lora SemiBold"/>
              <a:cs typeface="Lora SemiBold"/>
              <a:sym typeface="Lora SemiBold"/>
            </a:endParaRPr>
          </a:p>
          <a:p>
            <a:pPr indent="-284722" lvl="1" marL="914400" rtl="0" algn="l">
              <a:lnSpc>
                <a:spcPct val="190000"/>
              </a:lnSpc>
              <a:spcBef>
                <a:spcPts val="0"/>
              </a:spcBef>
              <a:spcAft>
                <a:spcPts val="0"/>
              </a:spcAft>
              <a:buClr>
                <a:srgbClr val="073763"/>
              </a:buClr>
              <a:buSzPts val="884"/>
              <a:buFont typeface="Lora SemiBold"/>
              <a:buChar char="○"/>
            </a:pPr>
            <a:r>
              <a:rPr lang="en" sz="883">
                <a:solidFill>
                  <a:srgbClr val="073763"/>
                </a:solidFill>
                <a:latin typeface="Lora SemiBold"/>
                <a:ea typeface="Lora SemiBold"/>
                <a:cs typeface="Lora SemiBold"/>
                <a:sym typeface="Lora SemiBold"/>
              </a:rPr>
              <a:t>PSA 504</a:t>
            </a:r>
            <a:endParaRPr sz="883">
              <a:solidFill>
                <a:srgbClr val="073763"/>
              </a:solidFill>
              <a:latin typeface="Lora SemiBold"/>
              <a:ea typeface="Lora SemiBold"/>
              <a:cs typeface="Lora SemiBold"/>
              <a:sym typeface="Lora SemiBold"/>
            </a:endParaRPr>
          </a:p>
          <a:p>
            <a:pPr indent="-284722" lvl="1" marL="914400" rtl="0" algn="l">
              <a:lnSpc>
                <a:spcPct val="190000"/>
              </a:lnSpc>
              <a:spcBef>
                <a:spcPts val="0"/>
              </a:spcBef>
              <a:spcAft>
                <a:spcPts val="0"/>
              </a:spcAft>
              <a:buClr>
                <a:srgbClr val="073763"/>
              </a:buClr>
              <a:buSzPts val="884"/>
              <a:buFont typeface="Lora SemiBold"/>
              <a:buChar char="○"/>
            </a:pPr>
            <a:r>
              <a:rPr lang="en" sz="883">
                <a:solidFill>
                  <a:srgbClr val="073763"/>
                </a:solidFill>
                <a:latin typeface="Lora SemiBold"/>
                <a:ea typeface="Lora SemiBold"/>
                <a:cs typeface="Lora SemiBold"/>
                <a:sym typeface="Lora SemiBold"/>
              </a:rPr>
              <a:t>PSA 102</a:t>
            </a:r>
            <a:endParaRPr sz="883">
              <a:solidFill>
                <a:srgbClr val="073763"/>
              </a:solidFill>
              <a:latin typeface="Lora SemiBold"/>
              <a:ea typeface="Lora SemiBold"/>
              <a:cs typeface="Lora SemiBold"/>
              <a:sym typeface="Lora SemiBold"/>
            </a:endParaRPr>
          </a:p>
          <a:p>
            <a:pPr indent="-282733" lvl="1" marL="914400" rtl="0" algn="l">
              <a:lnSpc>
                <a:spcPct val="190000"/>
              </a:lnSpc>
              <a:spcBef>
                <a:spcPts val="0"/>
              </a:spcBef>
              <a:spcAft>
                <a:spcPts val="0"/>
              </a:spcAft>
              <a:buClr>
                <a:srgbClr val="073763"/>
              </a:buClr>
              <a:buSzPts val="852"/>
              <a:buFont typeface="Lora SemiBold"/>
              <a:buChar char="○"/>
            </a:pPr>
            <a:r>
              <a:rPr lang="en" sz="883">
                <a:solidFill>
                  <a:srgbClr val="073763"/>
                </a:solidFill>
                <a:latin typeface="Lora SemiBold"/>
                <a:ea typeface="Lora SemiBold"/>
                <a:cs typeface="Lora SemiBold"/>
                <a:sym typeface="Lora SemiBold"/>
              </a:rPr>
              <a:t>PSA </a:t>
            </a:r>
            <a:r>
              <a:rPr lang="en" sz="858">
                <a:solidFill>
                  <a:srgbClr val="073763"/>
                </a:solidFill>
                <a:latin typeface="Lora SemiBold"/>
                <a:ea typeface="Lora SemiBold"/>
                <a:cs typeface="Lora SemiBold"/>
                <a:sym typeface="Lora SemiBold"/>
              </a:rPr>
              <a:t>601</a:t>
            </a:r>
            <a:endParaRPr sz="858">
              <a:solidFill>
                <a:srgbClr val="073763"/>
              </a:solidFill>
              <a:latin typeface="Lora SemiBold"/>
              <a:ea typeface="Lora SemiBold"/>
              <a:cs typeface="Lora SemiBold"/>
              <a:sym typeface="Lora SemiBold"/>
            </a:endParaRPr>
          </a:p>
        </p:txBody>
      </p:sp>
      <p:pic>
        <p:nvPicPr>
          <p:cNvPr id="272" name="Google Shape;272;p35"/>
          <p:cNvPicPr preferRelativeResize="0"/>
          <p:nvPr/>
        </p:nvPicPr>
        <p:blipFill rotWithShape="1">
          <a:blip r:embed="rId4">
            <a:alphaModFix/>
          </a:blip>
          <a:srcRect b="0" l="0" r="22118" t="0"/>
          <a:stretch/>
        </p:blipFill>
        <p:spPr>
          <a:xfrm>
            <a:off x="2504550" y="1319150"/>
            <a:ext cx="6487749" cy="28548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36"/>
          <p:cNvPicPr preferRelativeResize="0"/>
          <p:nvPr/>
        </p:nvPicPr>
        <p:blipFill>
          <a:blip r:embed="rId3">
            <a:alphaModFix/>
          </a:blip>
          <a:stretch>
            <a:fillRect/>
          </a:stretch>
        </p:blipFill>
        <p:spPr>
          <a:xfrm>
            <a:off x="1" y="0"/>
            <a:ext cx="9144001" cy="5119821"/>
          </a:xfrm>
          <a:prstGeom prst="rect">
            <a:avLst/>
          </a:prstGeom>
          <a:noFill/>
          <a:ln>
            <a:noFill/>
          </a:ln>
        </p:spPr>
      </p:pic>
      <p:sp>
        <p:nvSpPr>
          <p:cNvPr id="278" name="Google Shape;278;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rgbClr val="073763"/>
                </a:solidFill>
                <a:latin typeface="Lora"/>
                <a:ea typeface="Lora"/>
                <a:cs typeface="Lora"/>
                <a:sym typeface="Lora"/>
              </a:rPr>
              <a:t>Logistic Regression - Second Attempt (</a:t>
            </a:r>
            <a:r>
              <a:rPr b="1" lang="en">
                <a:solidFill>
                  <a:srgbClr val="38761D"/>
                </a:solidFill>
                <a:latin typeface="Lora"/>
                <a:ea typeface="Lora"/>
                <a:cs typeface="Lora"/>
                <a:sym typeface="Lora"/>
              </a:rPr>
              <a:t>Success</a:t>
            </a:r>
            <a:r>
              <a:rPr b="1" lang="en">
                <a:solidFill>
                  <a:srgbClr val="073763"/>
                </a:solidFill>
                <a:latin typeface="Lora"/>
                <a:ea typeface="Lora"/>
                <a:cs typeface="Lora"/>
                <a:sym typeface="Lora"/>
              </a:rPr>
              <a:t>)</a:t>
            </a:r>
            <a:endParaRPr b="1">
              <a:solidFill>
                <a:srgbClr val="073763"/>
              </a:solidFill>
              <a:latin typeface="Lora"/>
              <a:ea typeface="Lora"/>
              <a:cs typeface="Lora"/>
              <a:sym typeface="Lora"/>
            </a:endParaRPr>
          </a:p>
        </p:txBody>
      </p:sp>
      <p:sp>
        <p:nvSpPr>
          <p:cNvPr id="279" name="Google Shape;279;p36"/>
          <p:cNvSpPr txBox="1"/>
          <p:nvPr>
            <p:ph idx="1" type="body"/>
          </p:nvPr>
        </p:nvSpPr>
        <p:spPr>
          <a:xfrm>
            <a:off x="150950" y="1074275"/>
            <a:ext cx="3042000" cy="3192300"/>
          </a:xfrm>
          <a:prstGeom prst="rect">
            <a:avLst/>
          </a:prstGeom>
        </p:spPr>
        <p:txBody>
          <a:bodyPr anchorCtr="0" anchor="t" bIns="91425" lIns="91425" spcFirstLastPara="1" rIns="91425" wrap="square" tIns="91425">
            <a:noAutofit/>
          </a:bodyPr>
          <a:lstStyle/>
          <a:p>
            <a:pPr indent="-308693" lvl="0" marL="457200" rtl="0" algn="l">
              <a:lnSpc>
                <a:spcPct val="190000"/>
              </a:lnSpc>
              <a:spcBef>
                <a:spcPts val="0"/>
              </a:spcBef>
              <a:spcAft>
                <a:spcPts val="0"/>
              </a:spcAft>
              <a:buClr>
                <a:srgbClr val="073763"/>
              </a:buClr>
              <a:buSzPts val="1261"/>
              <a:buFont typeface="Lora SemiBold"/>
              <a:buChar char="●"/>
            </a:pPr>
            <a:r>
              <a:rPr lang="en" sz="1261">
                <a:solidFill>
                  <a:srgbClr val="073763"/>
                </a:solidFill>
                <a:latin typeface="Lora SemiBold"/>
                <a:ea typeface="Lora SemiBold"/>
                <a:cs typeface="Lora SemiBold"/>
                <a:sym typeface="Lora SemiBold"/>
              </a:rPr>
              <a:t>P</a:t>
            </a:r>
            <a:r>
              <a:rPr lang="en" sz="1261">
                <a:solidFill>
                  <a:srgbClr val="073763"/>
                </a:solidFill>
                <a:latin typeface="Lora SemiBold"/>
                <a:ea typeface="Lora SemiBold"/>
                <a:cs typeface="Lora SemiBold"/>
                <a:sym typeface="Lora SemiBold"/>
              </a:rPr>
              <a:t>redicts the region where the crime was committed</a:t>
            </a:r>
            <a:endParaRPr sz="1261">
              <a:solidFill>
                <a:srgbClr val="073763"/>
              </a:solidFill>
              <a:latin typeface="Lora SemiBold"/>
              <a:ea typeface="Lora SemiBold"/>
              <a:cs typeface="Lora SemiBold"/>
              <a:sym typeface="Lora SemiBold"/>
            </a:endParaRPr>
          </a:p>
          <a:p>
            <a:pPr indent="-308693" lvl="0" marL="457200" rtl="0" algn="l">
              <a:lnSpc>
                <a:spcPct val="190000"/>
              </a:lnSpc>
              <a:spcBef>
                <a:spcPts val="0"/>
              </a:spcBef>
              <a:spcAft>
                <a:spcPts val="0"/>
              </a:spcAft>
              <a:buClr>
                <a:srgbClr val="073763"/>
              </a:buClr>
              <a:buSzPts val="1261"/>
              <a:buFont typeface="Lora SemiBold"/>
              <a:buChar char="●"/>
            </a:pPr>
            <a:r>
              <a:rPr lang="en" sz="1261">
                <a:solidFill>
                  <a:srgbClr val="073763"/>
                </a:solidFill>
                <a:latin typeface="Lora SemiBold"/>
                <a:ea typeface="Lora SemiBold"/>
                <a:cs typeface="Lora SemiBold"/>
                <a:sym typeface="Lora SemiBold"/>
              </a:rPr>
              <a:t>Police Districts divided into two regions:</a:t>
            </a:r>
            <a:endParaRPr sz="1261">
              <a:solidFill>
                <a:srgbClr val="073763"/>
              </a:solidFill>
              <a:latin typeface="Lora SemiBold"/>
              <a:ea typeface="Lora SemiBold"/>
              <a:cs typeface="Lora SemiBold"/>
              <a:sym typeface="Lora SemiBold"/>
            </a:endParaRPr>
          </a:p>
          <a:p>
            <a:pPr indent="-308693" lvl="1" marL="914400" rtl="0" algn="l">
              <a:lnSpc>
                <a:spcPct val="190000"/>
              </a:lnSpc>
              <a:spcBef>
                <a:spcPts val="0"/>
              </a:spcBef>
              <a:spcAft>
                <a:spcPts val="0"/>
              </a:spcAft>
              <a:buClr>
                <a:srgbClr val="073763"/>
              </a:buClr>
              <a:buSzPts val="1261"/>
              <a:buFont typeface="Lora SemiBold"/>
              <a:buChar char="○"/>
            </a:pPr>
            <a:r>
              <a:rPr lang="en" sz="1261">
                <a:solidFill>
                  <a:srgbClr val="073763"/>
                </a:solidFill>
                <a:latin typeface="Lora SemiBold"/>
                <a:ea typeface="Lora SemiBold"/>
                <a:cs typeface="Lora SemiBold"/>
                <a:sym typeface="Lora SemiBold"/>
              </a:rPr>
              <a:t>North</a:t>
            </a:r>
            <a:endParaRPr sz="1261">
              <a:solidFill>
                <a:srgbClr val="073763"/>
              </a:solidFill>
              <a:latin typeface="Lora SemiBold"/>
              <a:ea typeface="Lora SemiBold"/>
              <a:cs typeface="Lora SemiBold"/>
              <a:sym typeface="Lora SemiBold"/>
            </a:endParaRPr>
          </a:p>
          <a:p>
            <a:pPr indent="-308693" lvl="1" marL="914400" rtl="0" algn="l">
              <a:lnSpc>
                <a:spcPct val="190000"/>
              </a:lnSpc>
              <a:spcBef>
                <a:spcPts val="0"/>
              </a:spcBef>
              <a:spcAft>
                <a:spcPts val="0"/>
              </a:spcAft>
              <a:buClr>
                <a:srgbClr val="073763"/>
              </a:buClr>
              <a:buSzPts val="1261"/>
              <a:buFont typeface="Lora SemiBold"/>
              <a:buChar char="○"/>
            </a:pPr>
            <a:r>
              <a:rPr lang="en" sz="1261">
                <a:solidFill>
                  <a:srgbClr val="073763"/>
                </a:solidFill>
                <a:latin typeface="Lora SemiBold"/>
                <a:ea typeface="Lora SemiBold"/>
                <a:cs typeface="Lora SemiBold"/>
                <a:sym typeface="Lora SemiBold"/>
              </a:rPr>
              <a:t>South </a:t>
            </a:r>
            <a:endParaRPr sz="1261">
              <a:solidFill>
                <a:srgbClr val="073763"/>
              </a:solidFill>
              <a:latin typeface="Lora SemiBold"/>
              <a:ea typeface="Lora SemiBold"/>
              <a:cs typeface="Lora SemiBold"/>
              <a:sym typeface="Lora SemiBold"/>
            </a:endParaRPr>
          </a:p>
          <a:p>
            <a:pPr indent="-308693" lvl="0" marL="457200" rtl="0" algn="l">
              <a:lnSpc>
                <a:spcPct val="190000"/>
              </a:lnSpc>
              <a:spcBef>
                <a:spcPts val="0"/>
              </a:spcBef>
              <a:spcAft>
                <a:spcPts val="0"/>
              </a:spcAft>
              <a:buClr>
                <a:srgbClr val="073763"/>
              </a:buClr>
              <a:buSzPts val="1261"/>
              <a:buFont typeface="Lora SemiBold"/>
              <a:buChar char="●"/>
            </a:pPr>
            <a:r>
              <a:rPr lang="en" sz="1261">
                <a:solidFill>
                  <a:srgbClr val="073763"/>
                </a:solidFill>
                <a:latin typeface="Lora SemiBold"/>
                <a:ea typeface="Lora SemiBold"/>
                <a:cs typeface="Lora SemiBold"/>
                <a:sym typeface="Lora SemiBold"/>
              </a:rPr>
              <a:t>Training Data Score: 66.1%</a:t>
            </a:r>
            <a:endParaRPr sz="1261">
              <a:solidFill>
                <a:srgbClr val="073763"/>
              </a:solidFill>
              <a:latin typeface="Lora SemiBold"/>
              <a:ea typeface="Lora SemiBold"/>
              <a:cs typeface="Lora SemiBold"/>
              <a:sym typeface="Lora SemiBold"/>
            </a:endParaRPr>
          </a:p>
          <a:p>
            <a:pPr indent="-308693" lvl="0" marL="457200" rtl="0" algn="l">
              <a:lnSpc>
                <a:spcPct val="190000"/>
              </a:lnSpc>
              <a:spcBef>
                <a:spcPts val="0"/>
              </a:spcBef>
              <a:spcAft>
                <a:spcPts val="0"/>
              </a:spcAft>
              <a:buClr>
                <a:srgbClr val="073763"/>
              </a:buClr>
              <a:buSzPts val="1261"/>
              <a:buFont typeface="Lora SemiBold"/>
              <a:buChar char="●"/>
            </a:pPr>
            <a:r>
              <a:rPr lang="en" sz="1261">
                <a:solidFill>
                  <a:srgbClr val="073763"/>
                </a:solidFill>
                <a:latin typeface="Lora SemiBold"/>
                <a:ea typeface="Lora SemiBold"/>
                <a:cs typeface="Lora SemiBold"/>
                <a:sym typeface="Lora SemiBold"/>
              </a:rPr>
              <a:t>Testing Data Score: 65.8%</a:t>
            </a:r>
            <a:endParaRPr sz="1261">
              <a:solidFill>
                <a:srgbClr val="073763"/>
              </a:solidFill>
              <a:latin typeface="Lora SemiBold"/>
              <a:ea typeface="Lora SemiBold"/>
              <a:cs typeface="Lora SemiBold"/>
              <a:sym typeface="Lora SemiBold"/>
            </a:endParaRPr>
          </a:p>
          <a:p>
            <a:pPr indent="0" lvl="0" marL="0" rtl="0" algn="l">
              <a:lnSpc>
                <a:spcPct val="190000"/>
              </a:lnSpc>
              <a:spcBef>
                <a:spcPts val="1200"/>
              </a:spcBef>
              <a:spcAft>
                <a:spcPts val="0"/>
              </a:spcAft>
              <a:buNone/>
            </a:pPr>
            <a:r>
              <a:t/>
            </a:r>
            <a:endParaRPr sz="861">
              <a:solidFill>
                <a:srgbClr val="073763"/>
              </a:solidFill>
              <a:latin typeface="Lora SemiBold"/>
              <a:ea typeface="Lora SemiBold"/>
              <a:cs typeface="Lora SemiBold"/>
              <a:sym typeface="Lora SemiBold"/>
            </a:endParaRPr>
          </a:p>
          <a:p>
            <a:pPr indent="0" lvl="0" marL="0" rtl="0" algn="l">
              <a:lnSpc>
                <a:spcPct val="190000"/>
              </a:lnSpc>
              <a:spcBef>
                <a:spcPts val="1200"/>
              </a:spcBef>
              <a:spcAft>
                <a:spcPts val="0"/>
              </a:spcAft>
              <a:buNone/>
            </a:pPr>
            <a:r>
              <a:t/>
            </a:r>
            <a:endParaRPr sz="861">
              <a:solidFill>
                <a:srgbClr val="073763"/>
              </a:solidFill>
              <a:latin typeface="Lora SemiBold"/>
              <a:ea typeface="Lora SemiBold"/>
              <a:cs typeface="Lora SemiBold"/>
              <a:sym typeface="Lora SemiBold"/>
            </a:endParaRPr>
          </a:p>
          <a:p>
            <a:pPr indent="0" lvl="0" marL="0" rtl="0" algn="l">
              <a:lnSpc>
                <a:spcPct val="190000"/>
              </a:lnSpc>
              <a:spcBef>
                <a:spcPts val="1200"/>
              </a:spcBef>
              <a:spcAft>
                <a:spcPts val="1200"/>
              </a:spcAft>
              <a:buNone/>
            </a:pPr>
            <a:r>
              <a:t/>
            </a:r>
            <a:endParaRPr sz="658">
              <a:solidFill>
                <a:srgbClr val="073763"/>
              </a:solidFill>
              <a:latin typeface="Lora SemiBold"/>
              <a:ea typeface="Lora SemiBold"/>
              <a:cs typeface="Lora SemiBold"/>
              <a:sym typeface="Lora SemiBold"/>
            </a:endParaRPr>
          </a:p>
        </p:txBody>
      </p:sp>
      <p:pic>
        <p:nvPicPr>
          <p:cNvPr id="280" name="Google Shape;280;p36"/>
          <p:cNvPicPr preferRelativeResize="0"/>
          <p:nvPr/>
        </p:nvPicPr>
        <p:blipFill>
          <a:blip r:embed="rId4">
            <a:alphaModFix/>
          </a:blip>
          <a:stretch>
            <a:fillRect/>
          </a:stretch>
        </p:blipFill>
        <p:spPr>
          <a:xfrm>
            <a:off x="3450650" y="1318100"/>
            <a:ext cx="5381650" cy="2897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pic>
        <p:nvPicPr>
          <p:cNvPr id="285" name="Google Shape;285;p37"/>
          <p:cNvPicPr preferRelativeResize="0"/>
          <p:nvPr/>
        </p:nvPicPr>
        <p:blipFill>
          <a:blip r:embed="rId3">
            <a:alphaModFix/>
          </a:blip>
          <a:stretch>
            <a:fillRect/>
          </a:stretch>
        </p:blipFill>
        <p:spPr>
          <a:xfrm>
            <a:off x="1" y="0"/>
            <a:ext cx="9144001" cy="5119821"/>
          </a:xfrm>
          <a:prstGeom prst="rect">
            <a:avLst/>
          </a:prstGeom>
          <a:noFill/>
          <a:ln>
            <a:noFill/>
          </a:ln>
        </p:spPr>
      </p:pic>
      <p:sp>
        <p:nvSpPr>
          <p:cNvPr id="286" name="Google Shape;286;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rgbClr val="073763"/>
                </a:solidFill>
                <a:latin typeface="Lora"/>
                <a:ea typeface="Lora"/>
                <a:cs typeface="Lora"/>
                <a:sym typeface="Lora"/>
              </a:rPr>
              <a:t>Logistic Regression</a:t>
            </a:r>
            <a:endParaRPr b="1">
              <a:solidFill>
                <a:srgbClr val="073763"/>
              </a:solidFill>
              <a:latin typeface="Lora"/>
              <a:ea typeface="Lora"/>
              <a:cs typeface="Lora"/>
              <a:sym typeface="Lora"/>
            </a:endParaRPr>
          </a:p>
        </p:txBody>
      </p:sp>
      <p:pic>
        <p:nvPicPr>
          <p:cNvPr id="287" name="Google Shape;287;p37"/>
          <p:cNvPicPr preferRelativeResize="0"/>
          <p:nvPr/>
        </p:nvPicPr>
        <p:blipFill>
          <a:blip r:embed="rId4">
            <a:alphaModFix/>
          </a:blip>
          <a:stretch>
            <a:fillRect/>
          </a:stretch>
        </p:blipFill>
        <p:spPr>
          <a:xfrm>
            <a:off x="5120275" y="2029825"/>
            <a:ext cx="3804900" cy="2975375"/>
          </a:xfrm>
          <a:prstGeom prst="rect">
            <a:avLst/>
          </a:prstGeom>
          <a:noFill/>
          <a:ln>
            <a:noFill/>
          </a:ln>
        </p:spPr>
      </p:pic>
      <p:pic>
        <p:nvPicPr>
          <p:cNvPr id="288" name="Google Shape;288;p37"/>
          <p:cNvPicPr preferRelativeResize="0"/>
          <p:nvPr/>
        </p:nvPicPr>
        <p:blipFill>
          <a:blip r:embed="rId5">
            <a:alphaModFix/>
          </a:blip>
          <a:stretch>
            <a:fillRect/>
          </a:stretch>
        </p:blipFill>
        <p:spPr>
          <a:xfrm>
            <a:off x="232200" y="1162050"/>
            <a:ext cx="4644250" cy="1806525"/>
          </a:xfrm>
          <a:prstGeom prst="rect">
            <a:avLst/>
          </a:prstGeom>
          <a:noFill/>
          <a:ln>
            <a:noFill/>
          </a:ln>
        </p:spPr>
      </p:pic>
      <p:sp>
        <p:nvSpPr>
          <p:cNvPr id="289" name="Google Shape;289;p37"/>
          <p:cNvSpPr txBox="1"/>
          <p:nvPr/>
        </p:nvSpPr>
        <p:spPr>
          <a:xfrm>
            <a:off x="359925" y="3401900"/>
            <a:ext cx="44004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Higher accuracy in predicting crime in Northern Region of DC, </a:t>
            </a:r>
            <a:endParaRPr/>
          </a:p>
          <a:p>
            <a:pPr indent="-317500" lvl="0" marL="457200" rtl="0" algn="l">
              <a:spcBef>
                <a:spcPts val="0"/>
              </a:spcBef>
              <a:spcAft>
                <a:spcPts val="0"/>
              </a:spcAft>
              <a:buSzPts val="1400"/>
              <a:buChar char="●"/>
            </a:pPr>
            <a:r>
              <a:rPr lang="en"/>
              <a:t>Precision 67% &amp; Sensitivity 94% for North Region  </a:t>
            </a:r>
            <a:endParaRPr/>
          </a:p>
          <a:p>
            <a:pPr indent="-317500" lvl="0" marL="457200" rtl="0" algn="l">
              <a:spcBef>
                <a:spcPts val="0"/>
              </a:spcBef>
              <a:spcAft>
                <a:spcPts val="0"/>
              </a:spcAft>
              <a:buSzPts val="1400"/>
              <a:buChar char="●"/>
            </a:pPr>
            <a:r>
              <a:rPr lang="en"/>
              <a:t>Precision 58% &amp; Sensitivity 14% for South Region</a:t>
            </a:r>
            <a:endParaRPr/>
          </a:p>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id="294" name="Google Shape;294;p38"/>
          <p:cNvPicPr preferRelativeResize="0"/>
          <p:nvPr/>
        </p:nvPicPr>
        <p:blipFill>
          <a:blip r:embed="rId3">
            <a:alphaModFix/>
          </a:blip>
          <a:stretch>
            <a:fillRect/>
          </a:stretch>
        </p:blipFill>
        <p:spPr>
          <a:xfrm>
            <a:off x="1" y="0"/>
            <a:ext cx="9144001" cy="5119821"/>
          </a:xfrm>
          <a:prstGeom prst="rect">
            <a:avLst/>
          </a:prstGeom>
          <a:noFill/>
          <a:ln>
            <a:noFill/>
          </a:ln>
        </p:spPr>
      </p:pic>
      <p:sp>
        <p:nvSpPr>
          <p:cNvPr id="295" name="Google Shape;295;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rgbClr val="073763"/>
                </a:solidFill>
                <a:latin typeface="Lora"/>
                <a:ea typeface="Lora"/>
                <a:cs typeface="Lora"/>
                <a:sym typeface="Lora"/>
              </a:rPr>
              <a:t>Findings &amp; Recommendations for Future Analysis</a:t>
            </a:r>
            <a:endParaRPr>
              <a:solidFill>
                <a:srgbClr val="073763"/>
              </a:solidFill>
            </a:endParaRPr>
          </a:p>
        </p:txBody>
      </p:sp>
      <p:sp>
        <p:nvSpPr>
          <p:cNvPr id="296" name="Google Shape;296;p38"/>
          <p:cNvSpPr txBox="1"/>
          <p:nvPr/>
        </p:nvSpPr>
        <p:spPr>
          <a:xfrm>
            <a:off x="311700" y="1017725"/>
            <a:ext cx="8674200" cy="37566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Clr>
                <a:srgbClr val="073763"/>
              </a:buClr>
              <a:buSzPts val="1100"/>
              <a:buFont typeface="Lora Medium"/>
              <a:buChar char="●"/>
            </a:pPr>
            <a:r>
              <a:rPr lang="en" sz="1100">
                <a:solidFill>
                  <a:srgbClr val="073763"/>
                </a:solidFill>
                <a:latin typeface="Lora Medium"/>
                <a:ea typeface="Lora Medium"/>
                <a:cs typeface="Lora Medium"/>
                <a:sym typeface="Lora Medium"/>
              </a:rPr>
              <a:t>Problems w/dataset:</a:t>
            </a:r>
            <a:r>
              <a:rPr lang="en" sz="1100">
                <a:solidFill>
                  <a:srgbClr val="073763"/>
                </a:solidFill>
                <a:latin typeface="Lora Medium"/>
                <a:ea typeface="Lora Medium"/>
                <a:cs typeface="Lora Medium"/>
                <a:sym typeface="Lora Medium"/>
              </a:rPr>
              <a:t> </a:t>
            </a:r>
            <a:endParaRPr sz="1100">
              <a:solidFill>
                <a:srgbClr val="073763"/>
              </a:solidFill>
              <a:latin typeface="Lora Medium"/>
              <a:ea typeface="Lora Medium"/>
              <a:cs typeface="Lora Medium"/>
              <a:sym typeface="Lora Medium"/>
            </a:endParaRPr>
          </a:p>
          <a:p>
            <a:pPr indent="-298450" lvl="1" marL="914400" rtl="0" algn="l">
              <a:spcBef>
                <a:spcPts val="0"/>
              </a:spcBef>
              <a:spcAft>
                <a:spcPts val="0"/>
              </a:spcAft>
              <a:buClr>
                <a:srgbClr val="073763"/>
              </a:buClr>
              <a:buSzPts val="1100"/>
              <a:buFont typeface="Lora Medium"/>
              <a:buChar char="○"/>
            </a:pPr>
            <a:r>
              <a:rPr lang="en" sz="1100">
                <a:solidFill>
                  <a:srgbClr val="073763"/>
                </a:solidFill>
                <a:latin typeface="Lora Medium"/>
                <a:ea typeface="Lora Medium"/>
                <a:cs typeface="Lora Medium"/>
                <a:sym typeface="Lora Medium"/>
              </a:rPr>
              <a:t>No age, gender, or ethnicity information provided.</a:t>
            </a:r>
            <a:endParaRPr sz="1100">
              <a:solidFill>
                <a:srgbClr val="073763"/>
              </a:solidFill>
              <a:latin typeface="Lora Medium"/>
              <a:ea typeface="Lora Medium"/>
              <a:cs typeface="Lora Medium"/>
              <a:sym typeface="Lora Medium"/>
            </a:endParaRPr>
          </a:p>
          <a:p>
            <a:pPr indent="-298450" lvl="1" marL="914400" rtl="0" algn="l">
              <a:spcBef>
                <a:spcPts val="0"/>
              </a:spcBef>
              <a:spcAft>
                <a:spcPts val="0"/>
              </a:spcAft>
              <a:buClr>
                <a:srgbClr val="073763"/>
              </a:buClr>
              <a:buSzPts val="1100"/>
              <a:buFont typeface="Lora Medium"/>
              <a:buChar char="○"/>
            </a:pPr>
            <a:r>
              <a:rPr lang="en" sz="1100">
                <a:solidFill>
                  <a:srgbClr val="073763"/>
                </a:solidFill>
                <a:latin typeface="Lora Medium"/>
                <a:ea typeface="Lora Medium"/>
                <a:cs typeface="Lora Medium"/>
                <a:sym typeface="Lora Medium"/>
              </a:rPr>
              <a:t>We believe that the detection/classification of a Violent crime would be heavily based on the victim's characteristics, and not exclusively on the location or time.</a:t>
            </a:r>
            <a:endParaRPr sz="1100">
              <a:solidFill>
                <a:srgbClr val="073763"/>
              </a:solidFill>
              <a:latin typeface="Lora Medium"/>
              <a:ea typeface="Lora Medium"/>
              <a:cs typeface="Lora Medium"/>
              <a:sym typeface="Lora Medium"/>
            </a:endParaRPr>
          </a:p>
          <a:p>
            <a:pPr indent="-298450" lvl="1" marL="914400" rtl="0" algn="l">
              <a:spcBef>
                <a:spcPts val="0"/>
              </a:spcBef>
              <a:spcAft>
                <a:spcPts val="0"/>
              </a:spcAft>
              <a:buClr>
                <a:srgbClr val="073763"/>
              </a:buClr>
              <a:buSzPts val="1100"/>
              <a:buChar char="○"/>
            </a:pPr>
            <a:r>
              <a:rPr i="1" lang="en" sz="1100" u="sng">
                <a:solidFill>
                  <a:srgbClr val="073763"/>
                </a:solidFill>
                <a:highlight>
                  <a:schemeClr val="accent6"/>
                </a:highlight>
                <a:latin typeface="Lora SemiBold"/>
                <a:ea typeface="Lora SemiBold"/>
                <a:cs typeface="Lora SemiBold"/>
                <a:sym typeface="Lora SemiBold"/>
              </a:rPr>
              <a:t>RECOMMENDATION</a:t>
            </a:r>
            <a:r>
              <a:rPr lang="en" sz="1100">
                <a:solidFill>
                  <a:srgbClr val="073763"/>
                </a:solidFill>
                <a:latin typeface="Lora Medium"/>
                <a:ea typeface="Lora Medium"/>
                <a:cs typeface="Lora Medium"/>
                <a:sym typeface="Lora Medium"/>
              </a:rPr>
              <a:t>: Include age, gender, and ethnicity data to provide more accurate/specific predictions</a:t>
            </a:r>
            <a:endParaRPr sz="1100">
              <a:solidFill>
                <a:srgbClr val="073763"/>
              </a:solidFill>
              <a:latin typeface="Lora Medium"/>
              <a:ea typeface="Lora Medium"/>
              <a:cs typeface="Lora Medium"/>
              <a:sym typeface="Lora Medium"/>
            </a:endParaRPr>
          </a:p>
          <a:p>
            <a:pPr indent="-298450" lvl="1" marL="914400" rtl="0" algn="l">
              <a:spcBef>
                <a:spcPts val="0"/>
              </a:spcBef>
              <a:spcAft>
                <a:spcPts val="0"/>
              </a:spcAft>
              <a:buClr>
                <a:srgbClr val="073763"/>
              </a:buClr>
              <a:buSzPts val="1100"/>
              <a:buFont typeface="Lora Medium"/>
              <a:buChar char="○"/>
            </a:pPr>
            <a:r>
              <a:rPr lang="en" sz="1100">
                <a:solidFill>
                  <a:srgbClr val="073763"/>
                </a:solidFill>
                <a:latin typeface="Lora Medium"/>
                <a:ea typeface="Lora Medium"/>
                <a:cs typeface="Lora Medium"/>
                <a:sym typeface="Lora Medium"/>
              </a:rPr>
              <a:t>Approximately 83% of the 46000+ crime reports are nonviolent</a:t>
            </a:r>
            <a:endParaRPr sz="1100">
              <a:solidFill>
                <a:srgbClr val="073763"/>
              </a:solidFill>
              <a:latin typeface="Lora Medium"/>
              <a:ea typeface="Lora Medium"/>
              <a:cs typeface="Lora Medium"/>
              <a:sym typeface="Lora Medium"/>
            </a:endParaRPr>
          </a:p>
          <a:p>
            <a:pPr indent="-292100" lvl="2" marL="1371600" rtl="0" algn="l">
              <a:spcBef>
                <a:spcPts val="0"/>
              </a:spcBef>
              <a:spcAft>
                <a:spcPts val="0"/>
              </a:spcAft>
              <a:buClr>
                <a:srgbClr val="073763"/>
              </a:buClr>
              <a:buSzPts val="1000"/>
              <a:buFont typeface="Lora Medium"/>
              <a:buChar char="■"/>
            </a:pPr>
            <a:r>
              <a:rPr lang="en" sz="1100">
                <a:solidFill>
                  <a:srgbClr val="073763"/>
                </a:solidFill>
                <a:latin typeface="Lora Medium"/>
                <a:ea typeface="Lora Medium"/>
                <a:cs typeface="Lora Medium"/>
                <a:sym typeface="Lora Medium"/>
              </a:rPr>
              <a:t>This resulted in a very imbalanced classification when using violent vs nonviolent variables</a:t>
            </a:r>
            <a:endParaRPr sz="1100">
              <a:solidFill>
                <a:srgbClr val="073763"/>
              </a:solidFill>
              <a:latin typeface="Lora Medium"/>
              <a:ea typeface="Lora Medium"/>
              <a:cs typeface="Lora Medium"/>
              <a:sym typeface="Lora Medium"/>
            </a:endParaRPr>
          </a:p>
          <a:p>
            <a:pPr indent="-298450" lvl="1" marL="914400" rtl="0" algn="l">
              <a:spcBef>
                <a:spcPts val="0"/>
              </a:spcBef>
              <a:spcAft>
                <a:spcPts val="0"/>
              </a:spcAft>
              <a:buClr>
                <a:srgbClr val="073763"/>
              </a:buClr>
              <a:buSzPts val="1100"/>
              <a:buChar char="○"/>
            </a:pPr>
            <a:r>
              <a:rPr i="1" lang="en" sz="1100" u="sng">
                <a:solidFill>
                  <a:srgbClr val="073763"/>
                </a:solidFill>
                <a:highlight>
                  <a:schemeClr val="accent6"/>
                </a:highlight>
                <a:latin typeface="Lora SemiBold"/>
                <a:ea typeface="Lora SemiBold"/>
                <a:cs typeface="Lora SemiBold"/>
                <a:sym typeface="Lora SemiBold"/>
              </a:rPr>
              <a:t>RECOMMENDATION</a:t>
            </a:r>
            <a:r>
              <a:rPr lang="en" sz="1100">
                <a:solidFill>
                  <a:srgbClr val="073763"/>
                </a:solidFill>
                <a:latin typeface="Lora Medium"/>
                <a:ea typeface="Lora Medium"/>
                <a:cs typeface="Lora Medium"/>
                <a:sym typeface="Lora Medium"/>
              </a:rPr>
              <a:t>: Use more specific data such as Crime Offense or location of crime.</a:t>
            </a:r>
            <a:endParaRPr sz="1100">
              <a:solidFill>
                <a:srgbClr val="073763"/>
              </a:solidFill>
              <a:latin typeface="Lora Medium"/>
              <a:ea typeface="Lora Medium"/>
              <a:cs typeface="Lora Medium"/>
              <a:sym typeface="Lora Medium"/>
            </a:endParaRPr>
          </a:p>
          <a:p>
            <a:pPr indent="0" lvl="0" marL="0" rtl="0" algn="l">
              <a:spcBef>
                <a:spcPts val="0"/>
              </a:spcBef>
              <a:spcAft>
                <a:spcPts val="0"/>
              </a:spcAft>
              <a:buNone/>
            </a:pPr>
            <a:r>
              <a:t/>
            </a:r>
            <a:endParaRPr sz="1100">
              <a:solidFill>
                <a:srgbClr val="073763"/>
              </a:solidFill>
              <a:latin typeface="Lora Medium"/>
              <a:ea typeface="Lora Medium"/>
              <a:cs typeface="Lora Medium"/>
              <a:sym typeface="Lora Medium"/>
            </a:endParaRPr>
          </a:p>
          <a:p>
            <a:pPr indent="-298450" lvl="0" marL="457200" rtl="0" algn="l">
              <a:spcBef>
                <a:spcPts val="0"/>
              </a:spcBef>
              <a:spcAft>
                <a:spcPts val="0"/>
              </a:spcAft>
              <a:buClr>
                <a:srgbClr val="073763"/>
              </a:buClr>
              <a:buSzPts val="1100"/>
              <a:buFont typeface="Lora Medium"/>
              <a:buChar char="●"/>
            </a:pPr>
            <a:r>
              <a:rPr lang="en" sz="1100">
                <a:solidFill>
                  <a:srgbClr val="073763"/>
                </a:solidFill>
                <a:latin typeface="Lora Medium"/>
                <a:ea typeface="Lora Medium"/>
                <a:cs typeface="Lora Medium"/>
                <a:sym typeface="Lora Medium"/>
              </a:rPr>
              <a:t>Theft is the most common crime committed in the DC Metro area. </a:t>
            </a:r>
            <a:endParaRPr sz="1100">
              <a:solidFill>
                <a:srgbClr val="073763"/>
              </a:solidFill>
              <a:latin typeface="Lora Medium"/>
              <a:ea typeface="Lora Medium"/>
              <a:cs typeface="Lora Medium"/>
              <a:sym typeface="Lora Medium"/>
            </a:endParaRPr>
          </a:p>
          <a:p>
            <a:pPr indent="0" lvl="0" marL="457200" rtl="0" algn="l">
              <a:spcBef>
                <a:spcPts val="0"/>
              </a:spcBef>
              <a:spcAft>
                <a:spcPts val="0"/>
              </a:spcAft>
              <a:buNone/>
            </a:pPr>
            <a:r>
              <a:t/>
            </a:r>
            <a:endParaRPr sz="1100">
              <a:solidFill>
                <a:srgbClr val="073763"/>
              </a:solidFill>
              <a:latin typeface="Lora Medium"/>
              <a:ea typeface="Lora Medium"/>
              <a:cs typeface="Lora Medium"/>
              <a:sym typeface="Lora Medium"/>
            </a:endParaRPr>
          </a:p>
          <a:p>
            <a:pPr indent="-298450" lvl="0" marL="457200" rtl="0" algn="l">
              <a:spcBef>
                <a:spcPts val="0"/>
              </a:spcBef>
              <a:spcAft>
                <a:spcPts val="0"/>
              </a:spcAft>
              <a:buClr>
                <a:srgbClr val="073763"/>
              </a:buClr>
              <a:buSzPts val="1100"/>
              <a:buFont typeface="Lora"/>
              <a:buChar char="●"/>
            </a:pPr>
            <a:r>
              <a:rPr b="1" lang="en" sz="1100">
                <a:solidFill>
                  <a:srgbClr val="073763"/>
                </a:solidFill>
                <a:latin typeface="Lora"/>
                <a:ea typeface="Lora"/>
                <a:cs typeface="Lora"/>
                <a:sym typeface="Lora"/>
              </a:rPr>
              <a:t>Logistic Regression Findings: </a:t>
            </a:r>
            <a:endParaRPr b="1" sz="1100">
              <a:solidFill>
                <a:srgbClr val="073763"/>
              </a:solidFill>
              <a:latin typeface="Lora"/>
              <a:ea typeface="Lora"/>
              <a:cs typeface="Lora"/>
              <a:sym typeface="Lora"/>
            </a:endParaRPr>
          </a:p>
          <a:p>
            <a:pPr indent="-298450" lvl="1" marL="914400" rtl="0" algn="l">
              <a:spcBef>
                <a:spcPts val="0"/>
              </a:spcBef>
              <a:spcAft>
                <a:spcPts val="0"/>
              </a:spcAft>
              <a:buClr>
                <a:srgbClr val="073763"/>
              </a:buClr>
              <a:buSzPts val="1100"/>
              <a:buFont typeface="Lora Medium"/>
              <a:buChar char="○"/>
            </a:pPr>
            <a:r>
              <a:rPr lang="en" sz="1100">
                <a:solidFill>
                  <a:srgbClr val="073763"/>
                </a:solidFill>
                <a:latin typeface="Lora Medium"/>
                <a:ea typeface="Lora Medium"/>
                <a:cs typeface="Lora Medium"/>
                <a:sym typeface="Lora Medium"/>
              </a:rPr>
              <a:t>First Attempt: </a:t>
            </a:r>
            <a:endParaRPr sz="1100">
              <a:solidFill>
                <a:srgbClr val="073763"/>
              </a:solidFill>
              <a:latin typeface="Lora Medium"/>
              <a:ea typeface="Lora Medium"/>
              <a:cs typeface="Lora Medium"/>
              <a:sym typeface="Lora Medium"/>
            </a:endParaRPr>
          </a:p>
          <a:p>
            <a:pPr indent="-292100" lvl="2" marL="1371600" rtl="0" algn="l">
              <a:lnSpc>
                <a:spcPct val="100000"/>
              </a:lnSpc>
              <a:spcBef>
                <a:spcPts val="0"/>
              </a:spcBef>
              <a:spcAft>
                <a:spcPts val="0"/>
              </a:spcAft>
              <a:buClr>
                <a:srgbClr val="073763"/>
              </a:buClr>
              <a:buSzPts val="1000"/>
              <a:buFont typeface="Lora Medium"/>
              <a:buChar char="■"/>
            </a:pPr>
            <a:r>
              <a:rPr lang="en" sz="961">
                <a:solidFill>
                  <a:srgbClr val="073763"/>
                </a:solidFill>
                <a:latin typeface="Lora SemiBold"/>
                <a:ea typeface="Lora SemiBold"/>
                <a:cs typeface="Lora SemiBold"/>
                <a:sym typeface="Lora SemiBold"/>
              </a:rPr>
              <a:t>Determined that there are too many PSAs (57) to get an accurate prediction.</a:t>
            </a:r>
            <a:endParaRPr sz="961">
              <a:solidFill>
                <a:srgbClr val="073763"/>
              </a:solidFill>
              <a:latin typeface="Lora SemiBold"/>
              <a:ea typeface="Lora SemiBold"/>
              <a:cs typeface="Lora SemiBold"/>
              <a:sym typeface="Lora SemiBold"/>
            </a:endParaRPr>
          </a:p>
          <a:p>
            <a:pPr indent="-292100" lvl="2" marL="1371600" rtl="0" algn="l">
              <a:lnSpc>
                <a:spcPct val="100000"/>
              </a:lnSpc>
              <a:spcBef>
                <a:spcPts val="0"/>
              </a:spcBef>
              <a:spcAft>
                <a:spcPts val="0"/>
              </a:spcAft>
              <a:buClr>
                <a:srgbClr val="073763"/>
              </a:buClr>
              <a:buSzPts val="1000"/>
              <a:buFont typeface="Lora SemiBold"/>
              <a:buChar char="■"/>
            </a:pPr>
            <a:r>
              <a:rPr lang="en" sz="961">
                <a:solidFill>
                  <a:srgbClr val="073763"/>
                </a:solidFill>
                <a:latin typeface="Lora SemiBold"/>
                <a:ea typeface="Lora SemiBold"/>
                <a:cs typeface="Lora SemiBold"/>
                <a:sym typeface="Lora SemiBold"/>
              </a:rPr>
              <a:t>This resulted in a very low testing score (0.068)and training score(0.061).</a:t>
            </a:r>
            <a:endParaRPr sz="961">
              <a:solidFill>
                <a:srgbClr val="073763"/>
              </a:solidFill>
              <a:latin typeface="Lora SemiBold"/>
              <a:ea typeface="Lora SemiBold"/>
              <a:cs typeface="Lora SemiBold"/>
              <a:sym typeface="Lora SemiBold"/>
            </a:endParaRPr>
          </a:p>
          <a:p>
            <a:pPr indent="-292100" lvl="2" marL="1371600" rtl="0" algn="l">
              <a:lnSpc>
                <a:spcPct val="100000"/>
              </a:lnSpc>
              <a:spcBef>
                <a:spcPts val="0"/>
              </a:spcBef>
              <a:spcAft>
                <a:spcPts val="0"/>
              </a:spcAft>
              <a:buClr>
                <a:srgbClr val="FF0000"/>
              </a:buClr>
              <a:buSzPts val="1000"/>
              <a:buFont typeface="Lora SemiBold"/>
              <a:buChar char="■"/>
            </a:pPr>
            <a:r>
              <a:rPr lang="en" sz="961">
                <a:solidFill>
                  <a:srgbClr val="FF0000"/>
                </a:solidFill>
                <a:latin typeface="Lora SemiBold"/>
                <a:ea typeface="Lora SemiBold"/>
                <a:cs typeface="Lora SemiBold"/>
                <a:sym typeface="Lora SemiBold"/>
              </a:rPr>
              <a:t>This is not a good model </a:t>
            </a:r>
            <a:endParaRPr sz="961">
              <a:solidFill>
                <a:srgbClr val="FF0000"/>
              </a:solidFill>
              <a:latin typeface="Lora SemiBold"/>
              <a:ea typeface="Lora SemiBold"/>
              <a:cs typeface="Lora SemiBold"/>
              <a:sym typeface="Lora SemiBold"/>
            </a:endParaRPr>
          </a:p>
          <a:p>
            <a:pPr indent="-289643" lvl="1" marL="914400" rtl="0" algn="l">
              <a:lnSpc>
                <a:spcPct val="100000"/>
              </a:lnSpc>
              <a:spcBef>
                <a:spcPts val="0"/>
              </a:spcBef>
              <a:spcAft>
                <a:spcPts val="0"/>
              </a:spcAft>
              <a:buClr>
                <a:srgbClr val="073763"/>
              </a:buClr>
              <a:buSzPts val="961"/>
              <a:buFont typeface="Lora SemiBold"/>
              <a:buChar char="○"/>
            </a:pPr>
            <a:r>
              <a:rPr lang="en" sz="1100">
                <a:solidFill>
                  <a:srgbClr val="073763"/>
                </a:solidFill>
                <a:latin typeface="Lora SemiBold"/>
                <a:ea typeface="Lora SemiBold"/>
                <a:cs typeface="Lora SemiBold"/>
                <a:sym typeface="Lora SemiBold"/>
              </a:rPr>
              <a:t>Second Attempt</a:t>
            </a:r>
            <a:r>
              <a:rPr lang="en" sz="961">
                <a:solidFill>
                  <a:srgbClr val="073763"/>
                </a:solidFill>
                <a:latin typeface="Lora SemiBold"/>
                <a:ea typeface="Lora SemiBold"/>
                <a:cs typeface="Lora SemiBold"/>
                <a:sym typeface="Lora SemiBold"/>
              </a:rPr>
              <a:t>:</a:t>
            </a:r>
            <a:endParaRPr sz="961">
              <a:solidFill>
                <a:srgbClr val="073763"/>
              </a:solidFill>
              <a:latin typeface="Lora SemiBold"/>
              <a:ea typeface="Lora SemiBold"/>
              <a:cs typeface="Lora SemiBold"/>
              <a:sym typeface="Lora SemiBold"/>
            </a:endParaRPr>
          </a:p>
          <a:p>
            <a:pPr indent="-289643" lvl="2" marL="1371600" rtl="0" algn="l">
              <a:lnSpc>
                <a:spcPct val="100000"/>
              </a:lnSpc>
              <a:spcBef>
                <a:spcPts val="0"/>
              </a:spcBef>
              <a:spcAft>
                <a:spcPts val="0"/>
              </a:spcAft>
              <a:buClr>
                <a:srgbClr val="073763"/>
              </a:buClr>
              <a:buSzPts val="961"/>
              <a:buFont typeface="Lora SemiBold"/>
              <a:buChar char="■"/>
            </a:pPr>
            <a:r>
              <a:rPr lang="en" sz="961">
                <a:solidFill>
                  <a:srgbClr val="073763"/>
                </a:solidFill>
                <a:latin typeface="Lora SemiBold"/>
                <a:ea typeface="Lora SemiBold"/>
                <a:cs typeface="Lora SemiBold"/>
                <a:sym typeface="Lora SemiBold"/>
              </a:rPr>
              <a:t>Used Police Districts to create a more reliable model.</a:t>
            </a:r>
            <a:endParaRPr sz="961">
              <a:solidFill>
                <a:srgbClr val="073763"/>
              </a:solidFill>
              <a:latin typeface="Lora SemiBold"/>
              <a:ea typeface="Lora SemiBold"/>
              <a:cs typeface="Lora SemiBold"/>
              <a:sym typeface="Lora SemiBold"/>
            </a:endParaRPr>
          </a:p>
          <a:p>
            <a:pPr indent="-289643" lvl="2" marL="1371600" rtl="0" algn="l">
              <a:lnSpc>
                <a:spcPct val="100000"/>
              </a:lnSpc>
              <a:spcBef>
                <a:spcPts val="0"/>
              </a:spcBef>
              <a:spcAft>
                <a:spcPts val="0"/>
              </a:spcAft>
              <a:buClr>
                <a:srgbClr val="073763"/>
              </a:buClr>
              <a:buSzPts val="961"/>
              <a:buFont typeface="Lora SemiBold"/>
              <a:buChar char="■"/>
            </a:pPr>
            <a:r>
              <a:rPr lang="en" sz="961">
                <a:solidFill>
                  <a:srgbClr val="073763"/>
                </a:solidFill>
                <a:latin typeface="Lora SemiBold"/>
                <a:ea typeface="Lora SemiBold"/>
                <a:cs typeface="Lora SemiBold"/>
                <a:sym typeface="Lora SemiBold"/>
              </a:rPr>
              <a:t>Condensed 7 Districts into two regions. </a:t>
            </a:r>
            <a:endParaRPr sz="961">
              <a:solidFill>
                <a:srgbClr val="073763"/>
              </a:solidFill>
              <a:latin typeface="Lora SemiBold"/>
              <a:ea typeface="Lora SemiBold"/>
              <a:cs typeface="Lora SemiBold"/>
              <a:sym typeface="Lora SemiBold"/>
            </a:endParaRPr>
          </a:p>
          <a:p>
            <a:pPr indent="-289643" lvl="2" marL="1371600" rtl="0" algn="l">
              <a:lnSpc>
                <a:spcPct val="100000"/>
              </a:lnSpc>
              <a:spcBef>
                <a:spcPts val="0"/>
              </a:spcBef>
              <a:spcAft>
                <a:spcPts val="0"/>
              </a:spcAft>
              <a:buClr>
                <a:srgbClr val="073763"/>
              </a:buClr>
              <a:buSzPts val="961"/>
              <a:buFont typeface="Lora SemiBold"/>
              <a:buChar char="■"/>
            </a:pPr>
            <a:r>
              <a:rPr lang="en" sz="961">
                <a:solidFill>
                  <a:srgbClr val="073763"/>
                </a:solidFill>
                <a:latin typeface="Lora SemiBold"/>
                <a:ea typeface="Lora SemiBold"/>
                <a:cs typeface="Lora SemiBold"/>
                <a:sym typeface="Lora SemiBold"/>
              </a:rPr>
              <a:t>NOrth Region = Districts 2,3,4,5</a:t>
            </a:r>
            <a:endParaRPr sz="961">
              <a:solidFill>
                <a:srgbClr val="073763"/>
              </a:solidFill>
              <a:latin typeface="Lora SemiBold"/>
              <a:ea typeface="Lora SemiBold"/>
              <a:cs typeface="Lora SemiBold"/>
              <a:sym typeface="Lora SemiBold"/>
            </a:endParaRPr>
          </a:p>
          <a:p>
            <a:pPr indent="-289643" lvl="2" marL="1371600" rtl="0" algn="l">
              <a:lnSpc>
                <a:spcPct val="100000"/>
              </a:lnSpc>
              <a:spcBef>
                <a:spcPts val="0"/>
              </a:spcBef>
              <a:spcAft>
                <a:spcPts val="0"/>
              </a:spcAft>
              <a:buClr>
                <a:srgbClr val="073763"/>
              </a:buClr>
              <a:buSzPts val="961"/>
              <a:buFont typeface="Lora SemiBold"/>
              <a:buChar char="■"/>
            </a:pPr>
            <a:r>
              <a:rPr lang="en" sz="961">
                <a:solidFill>
                  <a:srgbClr val="073763"/>
                </a:solidFill>
                <a:latin typeface="Lora SemiBold"/>
                <a:ea typeface="Lora SemiBold"/>
                <a:cs typeface="Lora SemiBold"/>
                <a:sym typeface="Lora SemiBold"/>
              </a:rPr>
              <a:t>South Region = Districts 1,6,7</a:t>
            </a:r>
            <a:endParaRPr sz="961">
              <a:solidFill>
                <a:srgbClr val="073763"/>
              </a:solidFill>
              <a:latin typeface="Lora SemiBold"/>
              <a:ea typeface="Lora SemiBold"/>
              <a:cs typeface="Lora SemiBold"/>
              <a:sym typeface="Lora SemiBold"/>
            </a:endParaRPr>
          </a:p>
          <a:p>
            <a:pPr indent="-289643" lvl="2" marL="1371600" rtl="0" algn="l">
              <a:lnSpc>
                <a:spcPct val="100000"/>
              </a:lnSpc>
              <a:spcBef>
                <a:spcPts val="0"/>
              </a:spcBef>
              <a:spcAft>
                <a:spcPts val="0"/>
              </a:spcAft>
              <a:buClr>
                <a:schemeClr val="dk1"/>
              </a:buClr>
              <a:buSzPts val="961"/>
              <a:buFont typeface="Lora SemiBold"/>
              <a:buChar char="■"/>
            </a:pPr>
            <a:r>
              <a:rPr lang="en" sz="961">
                <a:solidFill>
                  <a:schemeClr val="dk1"/>
                </a:solidFill>
                <a:highlight>
                  <a:srgbClr val="00FF00"/>
                </a:highlight>
                <a:latin typeface="Lora SemiBold"/>
                <a:ea typeface="Lora SemiBold"/>
                <a:cs typeface="Lora SemiBold"/>
                <a:sym typeface="Lora SemiBold"/>
              </a:rPr>
              <a:t>This resulted in higher accuracy of prediction</a:t>
            </a:r>
            <a:endParaRPr sz="961">
              <a:solidFill>
                <a:schemeClr val="dk1"/>
              </a:solidFill>
              <a:highlight>
                <a:srgbClr val="00FF00"/>
              </a:highlight>
              <a:latin typeface="Lora SemiBold"/>
              <a:ea typeface="Lora SemiBold"/>
              <a:cs typeface="Lora SemiBold"/>
              <a:sym typeface="Lora SemiBo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pic>
        <p:nvPicPr>
          <p:cNvPr id="301" name="Google Shape;301;p39"/>
          <p:cNvPicPr preferRelativeResize="0"/>
          <p:nvPr/>
        </p:nvPicPr>
        <p:blipFill>
          <a:blip r:embed="rId3">
            <a:alphaModFix/>
          </a:blip>
          <a:stretch>
            <a:fillRect/>
          </a:stretch>
        </p:blipFill>
        <p:spPr>
          <a:xfrm>
            <a:off x="0" y="0"/>
            <a:ext cx="9144001" cy="5143499"/>
          </a:xfrm>
          <a:prstGeom prst="rect">
            <a:avLst/>
          </a:prstGeom>
          <a:noFill/>
          <a:ln>
            <a:noFill/>
          </a:ln>
        </p:spPr>
      </p:pic>
      <p:sp>
        <p:nvSpPr>
          <p:cNvPr id="302" name="Google Shape;302;p39"/>
          <p:cNvSpPr txBox="1"/>
          <p:nvPr>
            <p:ph idx="1" type="body"/>
          </p:nvPr>
        </p:nvSpPr>
        <p:spPr>
          <a:xfrm>
            <a:off x="835800" y="205025"/>
            <a:ext cx="4011000" cy="110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5500">
                <a:solidFill>
                  <a:srgbClr val="FBFBFB"/>
                </a:solidFill>
                <a:latin typeface="Lora"/>
                <a:ea typeface="Lora"/>
                <a:cs typeface="Lora"/>
                <a:sym typeface="Lora"/>
              </a:rPr>
              <a:t>Questions?</a:t>
            </a:r>
            <a:endParaRPr b="1" sz="5500">
              <a:solidFill>
                <a:srgbClr val="FBFBFB"/>
              </a:solidFill>
              <a:latin typeface="Lora"/>
              <a:ea typeface="Lora"/>
              <a:cs typeface="Lora"/>
              <a:sym typeface="Lora"/>
            </a:endParaRPr>
          </a:p>
        </p:txBody>
      </p:sp>
      <p:sp>
        <p:nvSpPr>
          <p:cNvPr id="303" name="Google Shape;303;p39"/>
          <p:cNvSpPr txBox="1"/>
          <p:nvPr/>
        </p:nvSpPr>
        <p:spPr>
          <a:xfrm>
            <a:off x="5428125" y="2880100"/>
            <a:ext cx="35172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lt1"/>
                </a:solidFill>
                <a:latin typeface="Lora"/>
                <a:ea typeface="Lora"/>
                <a:cs typeface="Lora"/>
                <a:sym typeface="Lora"/>
              </a:rPr>
              <a:t>Presented by:</a:t>
            </a:r>
            <a:endParaRPr b="1" sz="2200">
              <a:solidFill>
                <a:schemeClr val="lt1"/>
              </a:solidFill>
              <a:latin typeface="Lora"/>
              <a:ea typeface="Lora"/>
              <a:cs typeface="Lora"/>
              <a:sym typeface="Lora"/>
            </a:endParaRPr>
          </a:p>
          <a:p>
            <a:pPr indent="0" lvl="0" marL="0" rtl="0" algn="l">
              <a:spcBef>
                <a:spcPts val="0"/>
              </a:spcBef>
              <a:spcAft>
                <a:spcPts val="0"/>
              </a:spcAft>
              <a:buNone/>
            </a:pPr>
            <a:r>
              <a:rPr lang="en" sz="1900">
                <a:solidFill>
                  <a:schemeClr val="lt1"/>
                </a:solidFill>
                <a:latin typeface="Lora Medium"/>
                <a:ea typeface="Lora Medium"/>
                <a:cs typeface="Lora Medium"/>
                <a:sym typeface="Lora Medium"/>
              </a:rPr>
              <a:t>Ana Robles</a:t>
            </a:r>
            <a:endParaRPr sz="1900">
              <a:solidFill>
                <a:schemeClr val="lt1"/>
              </a:solidFill>
              <a:latin typeface="Lora Medium"/>
              <a:ea typeface="Lora Medium"/>
              <a:cs typeface="Lora Medium"/>
              <a:sym typeface="Lora Medium"/>
            </a:endParaRPr>
          </a:p>
          <a:p>
            <a:pPr indent="0" lvl="0" marL="0" rtl="0" algn="l">
              <a:spcBef>
                <a:spcPts val="0"/>
              </a:spcBef>
              <a:spcAft>
                <a:spcPts val="0"/>
              </a:spcAft>
              <a:buNone/>
            </a:pPr>
            <a:r>
              <a:rPr lang="en" sz="1900">
                <a:solidFill>
                  <a:schemeClr val="lt1"/>
                </a:solidFill>
                <a:latin typeface="Lora Medium"/>
                <a:ea typeface="Lora Medium"/>
                <a:cs typeface="Lora Medium"/>
                <a:sym typeface="Lora Medium"/>
              </a:rPr>
              <a:t>Dominique Hinton</a:t>
            </a:r>
            <a:endParaRPr sz="1900">
              <a:solidFill>
                <a:schemeClr val="lt1"/>
              </a:solidFill>
              <a:latin typeface="Lora Medium"/>
              <a:ea typeface="Lora Medium"/>
              <a:cs typeface="Lora Medium"/>
              <a:sym typeface="Lora Medium"/>
            </a:endParaRPr>
          </a:p>
          <a:p>
            <a:pPr indent="0" lvl="0" marL="0" rtl="0" algn="l">
              <a:spcBef>
                <a:spcPts val="0"/>
              </a:spcBef>
              <a:spcAft>
                <a:spcPts val="0"/>
              </a:spcAft>
              <a:buNone/>
            </a:pPr>
            <a:r>
              <a:rPr lang="en" sz="1900">
                <a:solidFill>
                  <a:schemeClr val="lt1"/>
                </a:solidFill>
                <a:latin typeface="Lora Medium"/>
                <a:ea typeface="Lora Medium"/>
                <a:cs typeface="Lora Medium"/>
                <a:sym typeface="Lora Medium"/>
              </a:rPr>
              <a:t>Fredrica Stanley</a:t>
            </a:r>
            <a:endParaRPr sz="1900">
              <a:solidFill>
                <a:schemeClr val="lt1"/>
              </a:solidFill>
              <a:latin typeface="Lora Medium"/>
              <a:ea typeface="Lora Medium"/>
              <a:cs typeface="Lora Medium"/>
              <a:sym typeface="Lora Medium"/>
            </a:endParaRPr>
          </a:p>
          <a:p>
            <a:pPr indent="0" lvl="0" marL="0" rtl="0" algn="l">
              <a:spcBef>
                <a:spcPts val="0"/>
              </a:spcBef>
              <a:spcAft>
                <a:spcPts val="0"/>
              </a:spcAft>
              <a:buNone/>
            </a:pPr>
            <a:r>
              <a:rPr lang="en" sz="1900">
                <a:solidFill>
                  <a:schemeClr val="lt1"/>
                </a:solidFill>
                <a:latin typeface="Lora Medium"/>
                <a:ea typeface="Lora Medium"/>
                <a:cs typeface="Lora Medium"/>
                <a:sym typeface="Lora Medium"/>
              </a:rPr>
              <a:t>Nomin Batjargal</a:t>
            </a:r>
            <a:endParaRPr sz="1900">
              <a:solidFill>
                <a:schemeClr val="lt1"/>
              </a:solidFill>
              <a:latin typeface="Lora Medium"/>
              <a:ea typeface="Lora Medium"/>
              <a:cs typeface="Lora Medium"/>
              <a:sym typeface="Lora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5"/>
          <p:cNvPicPr preferRelativeResize="0"/>
          <p:nvPr/>
        </p:nvPicPr>
        <p:blipFill>
          <a:blip r:embed="rId3">
            <a:alphaModFix/>
          </a:blip>
          <a:stretch>
            <a:fillRect/>
          </a:stretch>
        </p:blipFill>
        <p:spPr>
          <a:xfrm>
            <a:off x="0" y="0"/>
            <a:ext cx="9144000" cy="5134549"/>
          </a:xfrm>
          <a:prstGeom prst="rect">
            <a:avLst/>
          </a:prstGeom>
          <a:noFill/>
          <a:ln>
            <a:noFill/>
          </a:ln>
        </p:spPr>
      </p:pic>
      <p:sp>
        <p:nvSpPr>
          <p:cNvPr id="77" name="Google Shape;77;p15"/>
          <p:cNvSpPr txBox="1"/>
          <p:nvPr>
            <p:ph idx="4294967295" type="title"/>
          </p:nvPr>
        </p:nvSpPr>
        <p:spPr>
          <a:xfrm>
            <a:off x="2100750" y="316275"/>
            <a:ext cx="5509500" cy="572700"/>
          </a:xfrm>
          <a:prstGeom prst="rect">
            <a:avLst/>
          </a:prstGeom>
        </p:spPr>
        <p:txBody>
          <a:bodyPr anchorCtr="0" anchor="t" bIns="91425" lIns="91425" spcFirstLastPara="1" rIns="91425" wrap="square" tIns="91425">
            <a:noAutofit/>
          </a:bodyPr>
          <a:lstStyle/>
          <a:p>
            <a:pPr indent="0" lvl="0" marL="2743200" rtl="0" algn="ctr">
              <a:spcBef>
                <a:spcPts val="0"/>
              </a:spcBef>
              <a:spcAft>
                <a:spcPts val="0"/>
              </a:spcAft>
              <a:buSzPts val="990"/>
              <a:buNone/>
            </a:pPr>
            <a:r>
              <a:rPr b="1" lang="en" sz="2620">
                <a:solidFill>
                  <a:schemeClr val="lt1"/>
                </a:solidFill>
                <a:latin typeface="Lora"/>
                <a:ea typeface="Lora"/>
                <a:cs typeface="Lora"/>
                <a:sym typeface="Lora"/>
              </a:rPr>
              <a:t>Data Collection</a:t>
            </a:r>
            <a:endParaRPr b="1" sz="2620">
              <a:solidFill>
                <a:schemeClr val="lt1"/>
              </a:solidFill>
              <a:latin typeface="Lora"/>
              <a:ea typeface="Lora"/>
              <a:cs typeface="Lora"/>
              <a:sym typeface="Lora"/>
            </a:endParaRPr>
          </a:p>
        </p:txBody>
      </p:sp>
      <p:sp>
        <p:nvSpPr>
          <p:cNvPr id="78" name="Google Shape;78;p15"/>
          <p:cNvSpPr txBox="1"/>
          <p:nvPr>
            <p:ph idx="4294967295" type="body"/>
          </p:nvPr>
        </p:nvSpPr>
        <p:spPr>
          <a:xfrm>
            <a:off x="6017700" y="1341775"/>
            <a:ext cx="2814600" cy="32271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1000"/>
              </a:spcBef>
              <a:spcAft>
                <a:spcPts val="0"/>
              </a:spcAft>
              <a:buNone/>
            </a:pPr>
            <a:r>
              <a:rPr b="1" lang="en" u="sng">
                <a:solidFill>
                  <a:schemeClr val="lt1"/>
                </a:solidFill>
                <a:latin typeface="Lora"/>
                <a:ea typeface="Lora"/>
                <a:cs typeface="Lora"/>
                <a:sym typeface="Lora"/>
              </a:rPr>
              <a:t>Crime Analysis Data</a:t>
            </a:r>
            <a:endParaRPr b="1" u="sng">
              <a:solidFill>
                <a:schemeClr val="lt1"/>
              </a:solidFill>
              <a:latin typeface="Lora"/>
              <a:ea typeface="Lora"/>
              <a:cs typeface="Lora"/>
              <a:sym typeface="Lora"/>
            </a:endParaRPr>
          </a:p>
          <a:p>
            <a:pPr indent="-312261" lvl="0" marL="457200" rtl="0" algn="l">
              <a:lnSpc>
                <a:spcPct val="100000"/>
              </a:lnSpc>
              <a:spcBef>
                <a:spcPts val="1200"/>
              </a:spcBef>
              <a:spcAft>
                <a:spcPts val="0"/>
              </a:spcAft>
              <a:buClr>
                <a:schemeClr val="lt1"/>
              </a:buClr>
              <a:buSzPct val="100000"/>
              <a:buChar char="●"/>
            </a:pPr>
            <a:r>
              <a:rPr b="1" lang="en" sz="1550">
                <a:solidFill>
                  <a:schemeClr val="lt1"/>
                </a:solidFill>
                <a:latin typeface="Lora"/>
                <a:ea typeface="Lora"/>
                <a:cs typeface="Lora"/>
                <a:sym typeface="Lora"/>
              </a:rPr>
              <a:t>Data Source:</a:t>
            </a:r>
            <a:r>
              <a:rPr lang="en" sz="1550">
                <a:solidFill>
                  <a:schemeClr val="lt1"/>
                </a:solidFill>
                <a:latin typeface="Lora"/>
                <a:ea typeface="Lora"/>
                <a:cs typeface="Lora"/>
                <a:sym typeface="Lora"/>
              </a:rPr>
              <a:t> </a:t>
            </a:r>
            <a:endParaRPr sz="1550">
              <a:solidFill>
                <a:schemeClr val="lt1"/>
              </a:solidFill>
              <a:latin typeface="Lora"/>
              <a:ea typeface="Lora"/>
              <a:cs typeface="Lora"/>
              <a:sym typeface="Lora"/>
            </a:endParaRPr>
          </a:p>
          <a:p>
            <a:pPr indent="-312261" lvl="1" marL="914400" rtl="0" algn="l">
              <a:lnSpc>
                <a:spcPct val="100000"/>
              </a:lnSpc>
              <a:spcBef>
                <a:spcPts val="1200"/>
              </a:spcBef>
              <a:spcAft>
                <a:spcPts val="0"/>
              </a:spcAft>
              <a:buClr>
                <a:schemeClr val="lt1"/>
              </a:buClr>
              <a:buSzPct val="100000"/>
              <a:buFont typeface="Lora"/>
              <a:buChar char="○"/>
            </a:pPr>
            <a:r>
              <a:rPr lang="en" sz="1550">
                <a:solidFill>
                  <a:schemeClr val="lt1"/>
                </a:solidFill>
                <a:latin typeface="Lora"/>
                <a:ea typeface="Lora"/>
                <a:cs typeface="Lora"/>
                <a:sym typeface="Lora"/>
              </a:rPr>
              <a:t>Kaggle</a:t>
            </a:r>
            <a:endParaRPr sz="1550">
              <a:solidFill>
                <a:schemeClr val="lt1"/>
              </a:solidFill>
              <a:latin typeface="Lora"/>
              <a:ea typeface="Lora"/>
              <a:cs typeface="Lora"/>
              <a:sym typeface="Lora"/>
            </a:endParaRPr>
          </a:p>
          <a:p>
            <a:pPr indent="-312261" lvl="1" marL="914400" rtl="0" algn="l">
              <a:lnSpc>
                <a:spcPct val="100000"/>
              </a:lnSpc>
              <a:spcBef>
                <a:spcPts val="1000"/>
              </a:spcBef>
              <a:spcAft>
                <a:spcPts val="0"/>
              </a:spcAft>
              <a:buClr>
                <a:schemeClr val="lt1"/>
              </a:buClr>
              <a:buSzPct val="100000"/>
              <a:buFont typeface="Lora"/>
              <a:buChar char="○"/>
            </a:pPr>
            <a:r>
              <a:rPr lang="en" sz="1550" u="sng">
                <a:solidFill>
                  <a:schemeClr val="lt1"/>
                </a:solidFill>
                <a:latin typeface="Lora"/>
                <a:ea typeface="Lora"/>
                <a:cs typeface="Lora"/>
                <a:sym typeface="Lora"/>
                <a:hlinkClick r:id="rId4">
                  <a:extLst>
                    <a:ext uri="{A12FA001-AC4F-418D-AE19-62706E023703}">
                      <ahyp:hlinkClr val="tx"/>
                    </a:ext>
                  </a:extLst>
                </a:hlinkClick>
              </a:rPr>
              <a:t>www.opendata.dc.gov</a:t>
            </a:r>
            <a:endParaRPr sz="1550">
              <a:solidFill>
                <a:schemeClr val="lt1"/>
              </a:solidFill>
              <a:latin typeface="Lora"/>
              <a:ea typeface="Lora"/>
              <a:cs typeface="Lora"/>
              <a:sym typeface="Lora"/>
            </a:endParaRPr>
          </a:p>
          <a:p>
            <a:pPr indent="-312261" lvl="0" marL="457200" rtl="0" algn="l">
              <a:lnSpc>
                <a:spcPct val="100000"/>
              </a:lnSpc>
              <a:spcBef>
                <a:spcPts val="1000"/>
              </a:spcBef>
              <a:spcAft>
                <a:spcPts val="0"/>
              </a:spcAft>
              <a:buClr>
                <a:schemeClr val="lt1"/>
              </a:buClr>
              <a:buSzPct val="100000"/>
              <a:buChar char="●"/>
            </a:pPr>
            <a:r>
              <a:rPr b="1" lang="en" sz="1550">
                <a:solidFill>
                  <a:schemeClr val="lt1"/>
                </a:solidFill>
                <a:latin typeface="Lora"/>
                <a:ea typeface="Lora"/>
                <a:cs typeface="Lora"/>
                <a:sym typeface="Lora"/>
              </a:rPr>
              <a:t>ETL</a:t>
            </a:r>
            <a:r>
              <a:rPr lang="en" sz="1550">
                <a:solidFill>
                  <a:schemeClr val="lt1"/>
                </a:solidFill>
                <a:latin typeface="Lora"/>
                <a:ea typeface="Lora"/>
                <a:cs typeface="Lora"/>
                <a:sym typeface="Lora"/>
              </a:rPr>
              <a:t>: Data was stored and called from Postgres. It provided the DC Metro crime data 2020 and 2021. </a:t>
            </a:r>
            <a:endParaRPr sz="1550">
              <a:solidFill>
                <a:schemeClr val="lt1"/>
              </a:solidFill>
              <a:latin typeface="Lora"/>
              <a:ea typeface="Lora"/>
              <a:cs typeface="Lora"/>
              <a:sym typeface="Lora"/>
            </a:endParaRPr>
          </a:p>
          <a:p>
            <a:pPr indent="-312261" lvl="0" marL="457200" rtl="0" algn="l">
              <a:lnSpc>
                <a:spcPct val="100000"/>
              </a:lnSpc>
              <a:spcBef>
                <a:spcPts val="1000"/>
              </a:spcBef>
              <a:spcAft>
                <a:spcPts val="0"/>
              </a:spcAft>
              <a:buClr>
                <a:schemeClr val="lt1"/>
              </a:buClr>
              <a:buSzPct val="100000"/>
              <a:buChar char="●"/>
            </a:pPr>
            <a:r>
              <a:rPr b="1" lang="en" sz="1550">
                <a:solidFill>
                  <a:schemeClr val="lt1"/>
                </a:solidFill>
                <a:latin typeface="Lora"/>
                <a:ea typeface="Lora"/>
                <a:cs typeface="Lora"/>
                <a:sym typeface="Lora"/>
              </a:rPr>
              <a:t>Cleaned Data: </a:t>
            </a:r>
            <a:r>
              <a:rPr lang="en" sz="1550">
                <a:solidFill>
                  <a:schemeClr val="lt1"/>
                </a:solidFill>
                <a:latin typeface="Lora"/>
                <a:ea typeface="Lora"/>
                <a:cs typeface="Lora"/>
                <a:sym typeface="Lora"/>
              </a:rPr>
              <a:t>Imported data into Jupyter Notebook and dropped null values and remove unwanted columns using python pandas.</a:t>
            </a:r>
            <a:endParaRPr sz="1550">
              <a:solidFill>
                <a:schemeClr val="lt1"/>
              </a:solidFill>
              <a:latin typeface="Lora"/>
              <a:ea typeface="Lora"/>
              <a:cs typeface="Lora"/>
              <a:sym typeface="Lora"/>
            </a:endParaRPr>
          </a:p>
        </p:txBody>
      </p:sp>
      <p:sp>
        <p:nvSpPr>
          <p:cNvPr id="79" name="Google Shape;79;p15"/>
          <p:cNvSpPr txBox="1"/>
          <p:nvPr>
            <p:ph idx="4294967295" type="body"/>
          </p:nvPr>
        </p:nvSpPr>
        <p:spPr>
          <a:xfrm>
            <a:off x="3327300" y="1341775"/>
            <a:ext cx="2690400" cy="34164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0"/>
              </a:spcAft>
              <a:buNone/>
            </a:pPr>
            <a:r>
              <a:rPr b="1" lang="en" sz="1500" u="sng">
                <a:solidFill>
                  <a:schemeClr val="lt1"/>
                </a:solidFill>
                <a:latin typeface="Lora"/>
                <a:ea typeface="Lora"/>
                <a:cs typeface="Lora"/>
                <a:sym typeface="Lora"/>
              </a:rPr>
              <a:t>Machine Learning Data</a:t>
            </a:r>
            <a:endParaRPr b="1" sz="1500" u="sng">
              <a:solidFill>
                <a:schemeClr val="lt1"/>
              </a:solidFill>
              <a:latin typeface="Lora"/>
              <a:ea typeface="Lora"/>
              <a:cs typeface="Lora"/>
              <a:sym typeface="Lora"/>
            </a:endParaRPr>
          </a:p>
          <a:p>
            <a:pPr indent="-311150" lvl="0" marL="457200" rtl="0" algn="l">
              <a:lnSpc>
                <a:spcPct val="90000"/>
              </a:lnSpc>
              <a:spcBef>
                <a:spcPts val="1200"/>
              </a:spcBef>
              <a:spcAft>
                <a:spcPts val="0"/>
              </a:spcAft>
              <a:buClr>
                <a:schemeClr val="lt1"/>
              </a:buClr>
              <a:buSzPts val="1300"/>
              <a:buFont typeface="Lora"/>
              <a:buChar char="●"/>
            </a:pPr>
            <a:r>
              <a:rPr b="1" lang="en" sz="1300">
                <a:solidFill>
                  <a:schemeClr val="lt1"/>
                </a:solidFill>
                <a:latin typeface="Lora"/>
                <a:ea typeface="Lora"/>
                <a:cs typeface="Lora"/>
                <a:sym typeface="Lora"/>
              </a:rPr>
              <a:t>Data Source:</a:t>
            </a:r>
            <a:endParaRPr b="1" sz="1300">
              <a:solidFill>
                <a:schemeClr val="lt1"/>
              </a:solidFill>
              <a:latin typeface="Lora"/>
              <a:ea typeface="Lora"/>
              <a:cs typeface="Lora"/>
              <a:sym typeface="Lora"/>
            </a:endParaRPr>
          </a:p>
          <a:p>
            <a:pPr indent="-311150" lvl="1" marL="914400" rtl="0" algn="l">
              <a:lnSpc>
                <a:spcPct val="90000"/>
              </a:lnSpc>
              <a:spcBef>
                <a:spcPts val="1200"/>
              </a:spcBef>
              <a:spcAft>
                <a:spcPts val="0"/>
              </a:spcAft>
              <a:buClr>
                <a:schemeClr val="lt1"/>
              </a:buClr>
              <a:buSzPts val="1300"/>
              <a:buFont typeface="Lora"/>
              <a:buChar char="○"/>
            </a:pPr>
            <a:r>
              <a:rPr lang="en" sz="1300" u="sng">
                <a:solidFill>
                  <a:schemeClr val="hlink"/>
                </a:solidFill>
                <a:latin typeface="Lora"/>
                <a:ea typeface="Lora"/>
                <a:cs typeface="Lora"/>
                <a:sym typeface="Lora"/>
                <a:hlinkClick r:id="rId5"/>
              </a:rPr>
              <a:t>www.mpdc.dc.gov</a:t>
            </a:r>
            <a:r>
              <a:rPr lang="en" sz="1300">
                <a:solidFill>
                  <a:schemeClr val="lt1"/>
                </a:solidFill>
                <a:latin typeface="Lora"/>
                <a:ea typeface="Lora"/>
                <a:cs typeface="Lora"/>
                <a:sym typeface="Lora"/>
              </a:rPr>
              <a:t>.</a:t>
            </a:r>
            <a:endParaRPr sz="1300">
              <a:solidFill>
                <a:schemeClr val="lt1"/>
              </a:solidFill>
              <a:latin typeface="Lora"/>
              <a:ea typeface="Lora"/>
              <a:cs typeface="Lora"/>
              <a:sym typeface="Lora"/>
            </a:endParaRPr>
          </a:p>
          <a:p>
            <a:pPr indent="-311150" lvl="0" marL="457200" rtl="0" algn="l">
              <a:lnSpc>
                <a:spcPct val="90000"/>
              </a:lnSpc>
              <a:spcBef>
                <a:spcPts val="1000"/>
              </a:spcBef>
              <a:spcAft>
                <a:spcPts val="0"/>
              </a:spcAft>
              <a:buClr>
                <a:schemeClr val="lt1"/>
              </a:buClr>
              <a:buSzPts val="1300"/>
              <a:buChar char="●"/>
            </a:pPr>
            <a:r>
              <a:rPr b="1" lang="en" sz="1300">
                <a:solidFill>
                  <a:schemeClr val="lt1"/>
                </a:solidFill>
                <a:latin typeface="Lora"/>
                <a:ea typeface="Lora"/>
                <a:cs typeface="Lora"/>
                <a:sym typeface="Lora"/>
              </a:rPr>
              <a:t>ETL: </a:t>
            </a:r>
            <a:r>
              <a:rPr lang="en" sz="1300">
                <a:solidFill>
                  <a:schemeClr val="lt1"/>
                </a:solidFill>
                <a:latin typeface="Lora"/>
                <a:ea typeface="Lora"/>
                <a:cs typeface="Lora"/>
                <a:sym typeface="Lora"/>
              </a:rPr>
              <a:t>Transformed by dropping N/A’s. Determined location of crime(District) would be our x variable</a:t>
            </a:r>
            <a:endParaRPr sz="1300">
              <a:solidFill>
                <a:schemeClr val="lt1"/>
              </a:solidFill>
              <a:latin typeface="Lora"/>
              <a:ea typeface="Lora"/>
              <a:cs typeface="Lora"/>
              <a:sym typeface="Lora"/>
            </a:endParaRPr>
          </a:p>
          <a:p>
            <a:pPr indent="-311150" lvl="0" marL="457200" rtl="0" algn="l">
              <a:lnSpc>
                <a:spcPct val="90000"/>
              </a:lnSpc>
              <a:spcBef>
                <a:spcPts val="1000"/>
              </a:spcBef>
              <a:spcAft>
                <a:spcPts val="0"/>
              </a:spcAft>
              <a:buClr>
                <a:schemeClr val="lt1"/>
              </a:buClr>
              <a:buSzPts val="1300"/>
              <a:buChar char="●"/>
            </a:pPr>
            <a:r>
              <a:rPr b="1" lang="en" sz="1300">
                <a:solidFill>
                  <a:schemeClr val="lt1"/>
                </a:solidFill>
                <a:latin typeface="Lora"/>
                <a:ea typeface="Lora"/>
                <a:cs typeface="Lora"/>
                <a:sym typeface="Lora"/>
              </a:rPr>
              <a:t>Cleaned Data: </a:t>
            </a:r>
            <a:r>
              <a:rPr lang="en" sz="1300">
                <a:solidFill>
                  <a:schemeClr val="lt1"/>
                </a:solidFill>
                <a:latin typeface="Lora"/>
                <a:ea typeface="Lora"/>
                <a:cs typeface="Lora"/>
                <a:sym typeface="Lora"/>
              </a:rPr>
              <a:t>Using Jupyter Notebook</a:t>
            </a:r>
            <a:endParaRPr sz="1300">
              <a:solidFill>
                <a:schemeClr val="lt1"/>
              </a:solidFill>
              <a:latin typeface="Lora"/>
              <a:ea typeface="Lora"/>
              <a:cs typeface="Lora"/>
              <a:sym typeface="Lora"/>
            </a:endParaRPr>
          </a:p>
          <a:p>
            <a:pPr indent="-311150" lvl="0" marL="457200" rtl="0" algn="l">
              <a:lnSpc>
                <a:spcPct val="90000"/>
              </a:lnSpc>
              <a:spcBef>
                <a:spcPts val="1200"/>
              </a:spcBef>
              <a:spcAft>
                <a:spcPts val="1200"/>
              </a:spcAft>
              <a:buClr>
                <a:schemeClr val="lt1"/>
              </a:buClr>
              <a:buSzPts val="1300"/>
              <a:buFont typeface="Lora"/>
              <a:buChar char="●"/>
            </a:pPr>
            <a:r>
              <a:rPr lang="en" sz="1300">
                <a:solidFill>
                  <a:schemeClr val="lt1"/>
                </a:solidFill>
                <a:latin typeface="Lora"/>
                <a:ea typeface="Lora"/>
                <a:cs typeface="Lora"/>
                <a:sym typeface="Lora"/>
              </a:rPr>
              <a:t>Attempt to predict crimes by location and offense.</a:t>
            </a:r>
            <a:endParaRPr sz="1300">
              <a:solidFill>
                <a:schemeClr val="lt1"/>
              </a:solidFill>
              <a:latin typeface="Lora"/>
              <a:ea typeface="Lora"/>
              <a:cs typeface="Lora"/>
              <a:sym typeface="Lor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6"/>
          <p:cNvPicPr preferRelativeResize="0"/>
          <p:nvPr/>
        </p:nvPicPr>
        <p:blipFill>
          <a:blip r:embed="rId3">
            <a:alphaModFix/>
          </a:blip>
          <a:stretch>
            <a:fillRect/>
          </a:stretch>
        </p:blipFill>
        <p:spPr>
          <a:xfrm>
            <a:off x="0" y="0"/>
            <a:ext cx="9144000" cy="5134549"/>
          </a:xfrm>
          <a:prstGeom prst="rect">
            <a:avLst/>
          </a:prstGeom>
          <a:noFill/>
          <a:ln>
            <a:noFill/>
          </a:ln>
        </p:spPr>
      </p:pic>
      <p:sp>
        <p:nvSpPr>
          <p:cNvPr id="85" name="Google Shape;85;p16"/>
          <p:cNvSpPr txBox="1"/>
          <p:nvPr>
            <p:ph type="title"/>
          </p:nvPr>
        </p:nvSpPr>
        <p:spPr>
          <a:xfrm>
            <a:off x="29275" y="289675"/>
            <a:ext cx="2689200" cy="171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4400">
                <a:solidFill>
                  <a:schemeClr val="lt1"/>
                </a:solidFill>
                <a:latin typeface="Lora"/>
                <a:ea typeface="Lora"/>
                <a:cs typeface="Lora"/>
                <a:sym typeface="Lora"/>
              </a:rPr>
              <a:t>Data </a:t>
            </a:r>
            <a:endParaRPr b="1" sz="4400">
              <a:solidFill>
                <a:schemeClr val="lt1"/>
              </a:solidFill>
              <a:latin typeface="Lora"/>
              <a:ea typeface="Lora"/>
              <a:cs typeface="Lora"/>
              <a:sym typeface="Lora"/>
            </a:endParaRPr>
          </a:p>
          <a:p>
            <a:pPr indent="0" lvl="0" marL="0" rtl="0" algn="ctr">
              <a:spcBef>
                <a:spcPts val="0"/>
              </a:spcBef>
              <a:spcAft>
                <a:spcPts val="0"/>
              </a:spcAft>
              <a:buNone/>
            </a:pPr>
            <a:r>
              <a:rPr b="1" lang="en" sz="4400">
                <a:solidFill>
                  <a:schemeClr val="lt1"/>
                </a:solidFill>
                <a:latin typeface="Lora"/>
                <a:ea typeface="Lora"/>
                <a:cs typeface="Lora"/>
                <a:sym typeface="Lora"/>
              </a:rPr>
              <a:t>Analysis</a:t>
            </a:r>
            <a:endParaRPr b="1" sz="4400">
              <a:solidFill>
                <a:schemeClr val="lt1"/>
              </a:solidFill>
              <a:latin typeface="Lora"/>
              <a:ea typeface="Lora"/>
              <a:cs typeface="Lora"/>
              <a:sym typeface="Lora"/>
            </a:endParaRPr>
          </a:p>
        </p:txBody>
      </p:sp>
      <p:sp>
        <p:nvSpPr>
          <p:cNvPr id="86" name="Google Shape;86;p16"/>
          <p:cNvSpPr txBox="1"/>
          <p:nvPr>
            <p:ph idx="1" type="body"/>
          </p:nvPr>
        </p:nvSpPr>
        <p:spPr>
          <a:xfrm>
            <a:off x="2628525" y="2005375"/>
            <a:ext cx="3183300" cy="2981100"/>
          </a:xfrm>
          <a:prstGeom prst="rect">
            <a:avLst/>
          </a:prstGeom>
        </p:spPr>
        <p:txBody>
          <a:bodyPr anchorCtr="0" anchor="t" bIns="91425" lIns="91425" spcFirstLastPara="1" rIns="91425" wrap="square" tIns="91425">
            <a:normAutofit/>
          </a:bodyPr>
          <a:lstStyle/>
          <a:p>
            <a:pPr indent="-298450" lvl="0" marL="457200" rtl="0" algn="l">
              <a:lnSpc>
                <a:spcPct val="80000"/>
              </a:lnSpc>
              <a:spcBef>
                <a:spcPts val="0"/>
              </a:spcBef>
              <a:spcAft>
                <a:spcPts val="0"/>
              </a:spcAft>
              <a:buClr>
                <a:schemeClr val="lt1"/>
              </a:buClr>
              <a:buSzPts val="1100"/>
              <a:buFont typeface="Lora Medium"/>
              <a:buChar char="●"/>
            </a:pPr>
            <a:r>
              <a:rPr lang="en" sz="1100">
                <a:solidFill>
                  <a:schemeClr val="lt1"/>
                </a:solidFill>
                <a:latin typeface="Lora Medium"/>
                <a:ea typeface="Lora Medium"/>
                <a:cs typeface="Lora Medium"/>
                <a:sym typeface="Lora Medium"/>
              </a:rPr>
              <a:t>Jupyter Notebook to clean data</a:t>
            </a:r>
            <a:endParaRPr sz="1100">
              <a:solidFill>
                <a:schemeClr val="lt1"/>
              </a:solidFill>
              <a:latin typeface="Lora Medium"/>
              <a:ea typeface="Lora Medium"/>
              <a:cs typeface="Lora Medium"/>
              <a:sym typeface="Lora Medium"/>
            </a:endParaRPr>
          </a:p>
          <a:p>
            <a:pPr indent="0" lvl="0" marL="457200" rtl="0" algn="l">
              <a:lnSpc>
                <a:spcPct val="80000"/>
              </a:lnSpc>
              <a:spcBef>
                <a:spcPts val="0"/>
              </a:spcBef>
              <a:spcAft>
                <a:spcPts val="0"/>
              </a:spcAft>
              <a:buNone/>
            </a:pPr>
            <a:r>
              <a:t/>
            </a:r>
            <a:endParaRPr sz="1100">
              <a:solidFill>
                <a:schemeClr val="lt1"/>
              </a:solidFill>
              <a:latin typeface="Lora Medium"/>
              <a:ea typeface="Lora Medium"/>
              <a:cs typeface="Lora Medium"/>
              <a:sym typeface="Lora Medium"/>
            </a:endParaRPr>
          </a:p>
          <a:p>
            <a:pPr indent="-298450" lvl="0" marL="457200" rtl="0" algn="l">
              <a:lnSpc>
                <a:spcPct val="80000"/>
              </a:lnSpc>
              <a:spcBef>
                <a:spcPts val="0"/>
              </a:spcBef>
              <a:spcAft>
                <a:spcPts val="0"/>
              </a:spcAft>
              <a:buClr>
                <a:schemeClr val="lt1"/>
              </a:buClr>
              <a:buSzPts val="1100"/>
              <a:buFont typeface="Lora Medium"/>
              <a:buChar char="●"/>
            </a:pPr>
            <a:r>
              <a:rPr lang="en" sz="1100">
                <a:solidFill>
                  <a:schemeClr val="lt1"/>
                </a:solidFill>
                <a:latin typeface="Lora Medium"/>
                <a:ea typeface="Lora Medium"/>
                <a:cs typeface="Lora Medium"/>
                <a:sym typeface="Lora Medium"/>
              </a:rPr>
              <a:t>Postgres to import, join, and create new tables.</a:t>
            </a:r>
            <a:endParaRPr sz="1100">
              <a:solidFill>
                <a:schemeClr val="lt1"/>
              </a:solidFill>
              <a:latin typeface="Lora Medium"/>
              <a:ea typeface="Lora Medium"/>
              <a:cs typeface="Lora Medium"/>
              <a:sym typeface="Lora Medium"/>
            </a:endParaRPr>
          </a:p>
          <a:p>
            <a:pPr indent="0" lvl="0" marL="457200" rtl="0" algn="l">
              <a:lnSpc>
                <a:spcPct val="80000"/>
              </a:lnSpc>
              <a:spcBef>
                <a:spcPts val="0"/>
              </a:spcBef>
              <a:spcAft>
                <a:spcPts val="0"/>
              </a:spcAft>
              <a:buNone/>
            </a:pPr>
            <a:r>
              <a:t/>
            </a:r>
            <a:endParaRPr sz="1100">
              <a:solidFill>
                <a:schemeClr val="lt1"/>
              </a:solidFill>
              <a:latin typeface="Lora Medium"/>
              <a:ea typeface="Lora Medium"/>
              <a:cs typeface="Lora Medium"/>
              <a:sym typeface="Lora Medium"/>
            </a:endParaRPr>
          </a:p>
          <a:p>
            <a:pPr indent="-298450" lvl="0" marL="457200" rtl="0" algn="l">
              <a:lnSpc>
                <a:spcPct val="80000"/>
              </a:lnSpc>
              <a:spcBef>
                <a:spcPts val="0"/>
              </a:spcBef>
              <a:spcAft>
                <a:spcPts val="0"/>
              </a:spcAft>
              <a:buClr>
                <a:schemeClr val="lt1"/>
              </a:buClr>
              <a:buSzPts val="1100"/>
              <a:buFont typeface="Lora Medium"/>
              <a:buChar char="●"/>
            </a:pPr>
            <a:r>
              <a:rPr lang="en" sz="1100">
                <a:solidFill>
                  <a:schemeClr val="lt1"/>
                </a:solidFill>
                <a:latin typeface="Lora Medium"/>
                <a:ea typeface="Lora Medium"/>
                <a:cs typeface="Lora Medium"/>
                <a:sym typeface="Lora Medium"/>
              </a:rPr>
              <a:t>Tableau to visualize data:</a:t>
            </a:r>
            <a:endParaRPr sz="1100">
              <a:solidFill>
                <a:schemeClr val="lt1"/>
              </a:solidFill>
              <a:latin typeface="Lora Medium"/>
              <a:ea typeface="Lora Medium"/>
              <a:cs typeface="Lora Medium"/>
              <a:sym typeface="Lora Medium"/>
            </a:endParaRPr>
          </a:p>
          <a:p>
            <a:pPr indent="0" lvl="0" marL="457200" rtl="0" algn="l">
              <a:lnSpc>
                <a:spcPct val="80000"/>
              </a:lnSpc>
              <a:spcBef>
                <a:spcPts val="0"/>
              </a:spcBef>
              <a:spcAft>
                <a:spcPts val="0"/>
              </a:spcAft>
              <a:buNone/>
            </a:pPr>
            <a:r>
              <a:rPr lang="en" sz="1100" u="sng">
                <a:solidFill>
                  <a:schemeClr val="hlink"/>
                </a:solidFill>
                <a:latin typeface="Lora Medium"/>
                <a:ea typeface="Lora Medium"/>
                <a:cs typeface="Lora Medium"/>
                <a:sym typeface="Lora Medium"/>
                <a:hlinkClick r:id="rId4"/>
              </a:rPr>
              <a:t>https://public.tableau.com/views/DCMetroCrimeFinal/VolumeofCrimeperPSA?:language=en-US&amp;publish=yes&amp;:display_count=n&amp;:origin=viz_share_link</a:t>
            </a:r>
            <a:endParaRPr sz="1100">
              <a:solidFill>
                <a:schemeClr val="lt1"/>
              </a:solidFill>
              <a:latin typeface="Lora Medium"/>
              <a:ea typeface="Lora Medium"/>
              <a:cs typeface="Lora Medium"/>
              <a:sym typeface="Lora Medium"/>
            </a:endParaRPr>
          </a:p>
          <a:p>
            <a:pPr indent="0" lvl="0" marL="457200" rtl="0" algn="l">
              <a:lnSpc>
                <a:spcPct val="80000"/>
              </a:lnSpc>
              <a:spcBef>
                <a:spcPts val="0"/>
              </a:spcBef>
              <a:spcAft>
                <a:spcPts val="0"/>
              </a:spcAft>
              <a:buNone/>
            </a:pPr>
            <a:r>
              <a:t/>
            </a:r>
            <a:endParaRPr sz="1100">
              <a:solidFill>
                <a:schemeClr val="lt1"/>
              </a:solidFill>
              <a:latin typeface="Lora Medium"/>
              <a:ea typeface="Lora Medium"/>
              <a:cs typeface="Lora Medium"/>
              <a:sym typeface="Lora Medium"/>
            </a:endParaRPr>
          </a:p>
          <a:p>
            <a:pPr indent="-298450" lvl="0" marL="457200" rtl="0" algn="l">
              <a:lnSpc>
                <a:spcPct val="80000"/>
              </a:lnSpc>
              <a:spcBef>
                <a:spcPts val="0"/>
              </a:spcBef>
              <a:spcAft>
                <a:spcPts val="0"/>
              </a:spcAft>
              <a:buClr>
                <a:schemeClr val="lt1"/>
              </a:buClr>
              <a:buSzPts val="1100"/>
              <a:buFont typeface="Lora Medium"/>
              <a:buChar char="●"/>
            </a:pPr>
            <a:r>
              <a:rPr lang="en" sz="1100">
                <a:solidFill>
                  <a:schemeClr val="lt1"/>
                </a:solidFill>
                <a:latin typeface="Lora Medium"/>
                <a:ea typeface="Lora Medium"/>
                <a:cs typeface="Lora Medium"/>
                <a:sym typeface="Lora Medium"/>
              </a:rPr>
              <a:t>Changed ‘Region’ column from numeric (1-5) to North and South. Regions 2,3,4,5 are NORTH and Regions 1,6,7 are SOUTH.</a:t>
            </a:r>
            <a:endParaRPr sz="1100">
              <a:solidFill>
                <a:schemeClr val="lt1"/>
              </a:solidFill>
              <a:latin typeface="Lora Medium"/>
              <a:ea typeface="Lora Medium"/>
              <a:cs typeface="Lora Medium"/>
              <a:sym typeface="Lora Medium"/>
            </a:endParaRPr>
          </a:p>
          <a:p>
            <a:pPr indent="-298450" lvl="1" marL="1371600" rtl="0" algn="l">
              <a:lnSpc>
                <a:spcPct val="80000"/>
              </a:lnSpc>
              <a:spcBef>
                <a:spcPts val="0"/>
              </a:spcBef>
              <a:spcAft>
                <a:spcPts val="0"/>
              </a:spcAft>
              <a:buClr>
                <a:schemeClr val="lt1"/>
              </a:buClr>
              <a:buSzPts val="1100"/>
              <a:buFont typeface="Lora Medium"/>
              <a:buChar char="○"/>
            </a:pPr>
            <a:r>
              <a:rPr lang="en" sz="1100">
                <a:solidFill>
                  <a:schemeClr val="lt1"/>
                </a:solidFill>
                <a:latin typeface="Lora Medium"/>
                <a:ea typeface="Lora Medium"/>
                <a:cs typeface="Lora Medium"/>
                <a:sym typeface="Lora Medium"/>
              </a:rPr>
              <a:t>This change assisted in a more accurate prediction in our Logistic Regression model</a:t>
            </a:r>
            <a:endParaRPr sz="1100">
              <a:solidFill>
                <a:schemeClr val="lt1"/>
              </a:solidFill>
              <a:latin typeface="Lora Medium"/>
              <a:ea typeface="Lora Medium"/>
              <a:cs typeface="Lora Medium"/>
              <a:sym typeface="Lora Medium"/>
            </a:endParaRPr>
          </a:p>
        </p:txBody>
      </p:sp>
      <p:pic>
        <p:nvPicPr>
          <p:cNvPr id="87" name="Google Shape;87;p16"/>
          <p:cNvPicPr preferRelativeResize="0"/>
          <p:nvPr/>
        </p:nvPicPr>
        <p:blipFill rotWithShape="1">
          <a:blip r:embed="rId5">
            <a:alphaModFix/>
          </a:blip>
          <a:srcRect b="2293" l="7804" r="7183" t="9825"/>
          <a:stretch/>
        </p:blipFill>
        <p:spPr>
          <a:xfrm>
            <a:off x="5992150" y="103300"/>
            <a:ext cx="2996075" cy="3365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7"/>
          <p:cNvPicPr preferRelativeResize="0"/>
          <p:nvPr/>
        </p:nvPicPr>
        <p:blipFill>
          <a:blip r:embed="rId3">
            <a:alphaModFix/>
          </a:blip>
          <a:stretch>
            <a:fillRect/>
          </a:stretch>
        </p:blipFill>
        <p:spPr>
          <a:xfrm>
            <a:off x="1" y="11838"/>
            <a:ext cx="9144001" cy="5119821"/>
          </a:xfrm>
          <a:prstGeom prst="rect">
            <a:avLst/>
          </a:prstGeom>
          <a:noFill/>
          <a:ln>
            <a:noFill/>
          </a:ln>
        </p:spPr>
      </p:pic>
      <p:sp>
        <p:nvSpPr>
          <p:cNvPr id="93" name="Google Shape;93;p17"/>
          <p:cNvSpPr txBox="1"/>
          <p:nvPr>
            <p:ph type="title"/>
          </p:nvPr>
        </p:nvSpPr>
        <p:spPr>
          <a:xfrm>
            <a:off x="1741325" y="93500"/>
            <a:ext cx="5903700" cy="66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844" u="sng">
                <a:solidFill>
                  <a:srgbClr val="073763"/>
                </a:solidFill>
                <a:latin typeface="Lora"/>
                <a:ea typeface="Lora"/>
                <a:cs typeface="Lora"/>
                <a:sym typeface="Lora"/>
              </a:rPr>
              <a:t>Database Tables (PostGres)</a:t>
            </a:r>
            <a:endParaRPr b="1" sz="3844" u="sng">
              <a:solidFill>
                <a:srgbClr val="073763"/>
              </a:solidFill>
              <a:latin typeface="Lora"/>
              <a:ea typeface="Lora"/>
              <a:cs typeface="Lora"/>
              <a:sym typeface="Lora"/>
            </a:endParaRPr>
          </a:p>
          <a:p>
            <a:pPr indent="0" lvl="0" marL="0" rtl="0" algn="ctr">
              <a:spcBef>
                <a:spcPts val="0"/>
              </a:spcBef>
              <a:spcAft>
                <a:spcPts val="0"/>
              </a:spcAft>
              <a:buNone/>
            </a:pPr>
            <a:r>
              <a:t/>
            </a:r>
            <a:endParaRPr b="1" sz="4400">
              <a:solidFill>
                <a:schemeClr val="lt1"/>
              </a:solidFill>
              <a:latin typeface="Lora"/>
              <a:ea typeface="Lora"/>
              <a:cs typeface="Lora"/>
              <a:sym typeface="Lora"/>
            </a:endParaRPr>
          </a:p>
        </p:txBody>
      </p:sp>
      <p:pic>
        <p:nvPicPr>
          <p:cNvPr id="94" name="Google Shape;94;p17"/>
          <p:cNvPicPr preferRelativeResize="0"/>
          <p:nvPr/>
        </p:nvPicPr>
        <p:blipFill>
          <a:blip r:embed="rId4">
            <a:alphaModFix/>
          </a:blip>
          <a:stretch>
            <a:fillRect/>
          </a:stretch>
        </p:blipFill>
        <p:spPr>
          <a:xfrm>
            <a:off x="4505772" y="1068288"/>
            <a:ext cx="3305600" cy="2218925"/>
          </a:xfrm>
          <a:prstGeom prst="rect">
            <a:avLst/>
          </a:prstGeom>
          <a:noFill/>
          <a:ln>
            <a:noFill/>
          </a:ln>
        </p:spPr>
      </p:pic>
      <p:pic>
        <p:nvPicPr>
          <p:cNvPr id="95" name="Google Shape;95;p17"/>
          <p:cNvPicPr preferRelativeResize="0"/>
          <p:nvPr/>
        </p:nvPicPr>
        <p:blipFill>
          <a:blip r:embed="rId5">
            <a:alphaModFix/>
          </a:blip>
          <a:stretch>
            <a:fillRect/>
          </a:stretch>
        </p:blipFill>
        <p:spPr>
          <a:xfrm>
            <a:off x="1412075" y="1068312"/>
            <a:ext cx="2811253" cy="2170350"/>
          </a:xfrm>
          <a:prstGeom prst="rect">
            <a:avLst/>
          </a:prstGeom>
          <a:noFill/>
          <a:ln>
            <a:noFill/>
          </a:ln>
        </p:spPr>
      </p:pic>
      <p:pic>
        <p:nvPicPr>
          <p:cNvPr id="96" name="Google Shape;96;p17"/>
          <p:cNvPicPr preferRelativeResize="0"/>
          <p:nvPr/>
        </p:nvPicPr>
        <p:blipFill rotWithShape="1">
          <a:blip r:embed="rId6">
            <a:alphaModFix/>
          </a:blip>
          <a:srcRect b="15839" l="0" r="0" t="0"/>
          <a:stretch/>
        </p:blipFill>
        <p:spPr>
          <a:xfrm>
            <a:off x="1076925" y="3381300"/>
            <a:ext cx="7184601" cy="1698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18"/>
          <p:cNvPicPr preferRelativeResize="0"/>
          <p:nvPr/>
        </p:nvPicPr>
        <p:blipFill>
          <a:blip r:embed="rId3">
            <a:alphaModFix/>
          </a:blip>
          <a:stretch>
            <a:fillRect/>
          </a:stretch>
        </p:blipFill>
        <p:spPr>
          <a:xfrm>
            <a:off x="1" y="11838"/>
            <a:ext cx="9144001" cy="5119821"/>
          </a:xfrm>
          <a:prstGeom prst="rect">
            <a:avLst/>
          </a:prstGeom>
          <a:noFill/>
          <a:ln>
            <a:noFill/>
          </a:ln>
        </p:spPr>
      </p:pic>
      <p:sp>
        <p:nvSpPr>
          <p:cNvPr id="102" name="Google Shape;102;p18"/>
          <p:cNvSpPr txBox="1"/>
          <p:nvPr>
            <p:ph type="title"/>
          </p:nvPr>
        </p:nvSpPr>
        <p:spPr>
          <a:xfrm>
            <a:off x="1741325" y="93500"/>
            <a:ext cx="5903700" cy="66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844" u="sng">
                <a:solidFill>
                  <a:srgbClr val="073763"/>
                </a:solidFill>
                <a:latin typeface="Lora"/>
                <a:ea typeface="Lora"/>
                <a:cs typeface="Lora"/>
                <a:sym typeface="Lora"/>
              </a:rPr>
              <a:t>Database Tables (PostGres)</a:t>
            </a:r>
            <a:endParaRPr b="1" sz="3844" u="sng">
              <a:solidFill>
                <a:srgbClr val="073763"/>
              </a:solidFill>
              <a:latin typeface="Lora"/>
              <a:ea typeface="Lora"/>
              <a:cs typeface="Lora"/>
              <a:sym typeface="Lora"/>
            </a:endParaRPr>
          </a:p>
          <a:p>
            <a:pPr indent="0" lvl="0" marL="0" rtl="0" algn="ctr">
              <a:spcBef>
                <a:spcPts val="0"/>
              </a:spcBef>
              <a:spcAft>
                <a:spcPts val="0"/>
              </a:spcAft>
              <a:buNone/>
            </a:pPr>
            <a:r>
              <a:t/>
            </a:r>
            <a:endParaRPr b="1" sz="4400">
              <a:solidFill>
                <a:schemeClr val="lt1"/>
              </a:solidFill>
              <a:latin typeface="Lora"/>
              <a:ea typeface="Lora"/>
              <a:cs typeface="Lora"/>
              <a:sym typeface="Lora"/>
            </a:endParaRPr>
          </a:p>
        </p:txBody>
      </p:sp>
      <p:pic>
        <p:nvPicPr>
          <p:cNvPr id="103" name="Google Shape;103;p18"/>
          <p:cNvPicPr preferRelativeResize="0"/>
          <p:nvPr/>
        </p:nvPicPr>
        <p:blipFill>
          <a:blip r:embed="rId4">
            <a:alphaModFix/>
          </a:blip>
          <a:stretch>
            <a:fillRect/>
          </a:stretch>
        </p:blipFill>
        <p:spPr>
          <a:xfrm>
            <a:off x="1959547" y="3010350"/>
            <a:ext cx="5310300" cy="2121300"/>
          </a:xfrm>
          <a:prstGeom prst="rect">
            <a:avLst/>
          </a:prstGeom>
          <a:noFill/>
          <a:ln>
            <a:noFill/>
          </a:ln>
        </p:spPr>
      </p:pic>
      <p:pic>
        <p:nvPicPr>
          <p:cNvPr id="104" name="Google Shape;104;p18"/>
          <p:cNvPicPr preferRelativeResize="0"/>
          <p:nvPr/>
        </p:nvPicPr>
        <p:blipFill rotWithShape="1">
          <a:blip r:embed="rId5">
            <a:alphaModFix/>
          </a:blip>
          <a:srcRect b="16219" l="0" r="0" t="0"/>
          <a:stretch/>
        </p:blipFill>
        <p:spPr>
          <a:xfrm>
            <a:off x="2398375" y="1014350"/>
            <a:ext cx="4497275" cy="1897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19"/>
          <p:cNvPicPr preferRelativeResize="0"/>
          <p:nvPr/>
        </p:nvPicPr>
        <p:blipFill>
          <a:blip r:embed="rId3">
            <a:alphaModFix/>
          </a:blip>
          <a:stretch>
            <a:fillRect/>
          </a:stretch>
        </p:blipFill>
        <p:spPr>
          <a:xfrm>
            <a:off x="0" y="0"/>
            <a:ext cx="9144000" cy="5134550"/>
          </a:xfrm>
          <a:prstGeom prst="rect">
            <a:avLst/>
          </a:prstGeom>
          <a:noFill/>
          <a:ln>
            <a:noFill/>
          </a:ln>
        </p:spPr>
      </p:pic>
      <p:sp>
        <p:nvSpPr>
          <p:cNvPr id="110" name="Google Shape;110;p19"/>
          <p:cNvSpPr txBox="1"/>
          <p:nvPr>
            <p:ph idx="4294967295" type="title"/>
          </p:nvPr>
        </p:nvSpPr>
        <p:spPr>
          <a:xfrm>
            <a:off x="2100750" y="316275"/>
            <a:ext cx="5509500" cy="572700"/>
          </a:xfrm>
          <a:prstGeom prst="rect">
            <a:avLst/>
          </a:prstGeom>
        </p:spPr>
        <p:txBody>
          <a:bodyPr anchorCtr="0" anchor="t" bIns="91425" lIns="91425" spcFirstLastPara="1" rIns="91425" wrap="square" tIns="91425">
            <a:noAutofit/>
          </a:bodyPr>
          <a:lstStyle/>
          <a:p>
            <a:pPr indent="0" lvl="0" marL="2743200" rtl="0" algn="ctr">
              <a:spcBef>
                <a:spcPts val="0"/>
              </a:spcBef>
              <a:spcAft>
                <a:spcPts val="0"/>
              </a:spcAft>
              <a:buSzPts val="990"/>
              <a:buNone/>
            </a:pPr>
            <a:r>
              <a:rPr b="1" lang="en" sz="2620">
                <a:solidFill>
                  <a:schemeClr val="lt1"/>
                </a:solidFill>
                <a:latin typeface="Lora"/>
                <a:ea typeface="Lora"/>
                <a:cs typeface="Lora"/>
                <a:sym typeface="Lora"/>
              </a:rPr>
              <a:t>Technologies Used:</a:t>
            </a:r>
            <a:endParaRPr b="1" sz="2620">
              <a:solidFill>
                <a:schemeClr val="lt1"/>
              </a:solidFill>
              <a:latin typeface="Lora"/>
              <a:ea typeface="Lora"/>
              <a:cs typeface="Lora"/>
              <a:sym typeface="Lora"/>
            </a:endParaRPr>
          </a:p>
        </p:txBody>
      </p:sp>
      <p:pic>
        <p:nvPicPr>
          <p:cNvPr id="111" name="Google Shape;111;p19"/>
          <p:cNvPicPr preferRelativeResize="0"/>
          <p:nvPr/>
        </p:nvPicPr>
        <p:blipFill>
          <a:blip r:embed="rId4">
            <a:alphaModFix/>
          </a:blip>
          <a:stretch>
            <a:fillRect/>
          </a:stretch>
        </p:blipFill>
        <p:spPr>
          <a:xfrm>
            <a:off x="3150075" y="1627375"/>
            <a:ext cx="1421925" cy="2327725"/>
          </a:xfrm>
          <a:prstGeom prst="rect">
            <a:avLst/>
          </a:prstGeom>
          <a:noFill/>
          <a:ln>
            <a:noFill/>
          </a:ln>
        </p:spPr>
      </p:pic>
      <p:sp>
        <p:nvSpPr>
          <p:cNvPr id="112" name="Google Shape;112;p19"/>
          <p:cNvSpPr txBox="1"/>
          <p:nvPr/>
        </p:nvSpPr>
        <p:spPr>
          <a:xfrm>
            <a:off x="4472575" y="1375675"/>
            <a:ext cx="3585000" cy="21102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chemeClr val="lt1"/>
              </a:buClr>
              <a:buSzPts val="1700"/>
              <a:buFont typeface="Lora SemiBold"/>
              <a:buChar char="●"/>
            </a:pPr>
            <a:r>
              <a:rPr lang="en" sz="1700">
                <a:solidFill>
                  <a:schemeClr val="lt1"/>
                </a:solidFill>
                <a:latin typeface="Lora SemiBold"/>
                <a:ea typeface="Lora SemiBold"/>
                <a:cs typeface="Lora SemiBold"/>
                <a:sym typeface="Lora SemiBold"/>
              </a:rPr>
              <a:t>Machine Learning</a:t>
            </a:r>
            <a:endParaRPr sz="1700">
              <a:solidFill>
                <a:schemeClr val="lt1"/>
              </a:solidFill>
              <a:latin typeface="Lora SemiBold"/>
              <a:ea typeface="Lora SemiBold"/>
              <a:cs typeface="Lora SemiBold"/>
              <a:sym typeface="Lora SemiBold"/>
            </a:endParaRPr>
          </a:p>
          <a:p>
            <a:pPr indent="-311150" lvl="1" marL="914400" rtl="0" algn="l">
              <a:lnSpc>
                <a:spcPct val="115000"/>
              </a:lnSpc>
              <a:spcBef>
                <a:spcPts val="0"/>
              </a:spcBef>
              <a:spcAft>
                <a:spcPts val="0"/>
              </a:spcAft>
              <a:buClr>
                <a:schemeClr val="lt1"/>
              </a:buClr>
              <a:buSzPts val="1300"/>
              <a:buFont typeface="Lora SemiBold"/>
              <a:buChar char="○"/>
            </a:pPr>
            <a:r>
              <a:rPr lang="en" sz="1300">
                <a:solidFill>
                  <a:schemeClr val="lt1"/>
                </a:solidFill>
                <a:latin typeface="Lora SemiBold"/>
                <a:ea typeface="Lora SemiBold"/>
                <a:cs typeface="Lora SemiBold"/>
                <a:sym typeface="Lora SemiBold"/>
              </a:rPr>
              <a:t>Linear Regression</a:t>
            </a:r>
            <a:endParaRPr sz="1300">
              <a:solidFill>
                <a:schemeClr val="lt1"/>
              </a:solidFill>
              <a:latin typeface="Lora SemiBold"/>
              <a:ea typeface="Lora SemiBold"/>
              <a:cs typeface="Lora SemiBold"/>
              <a:sym typeface="Lora SemiBold"/>
            </a:endParaRPr>
          </a:p>
          <a:p>
            <a:pPr indent="-311150" lvl="1" marL="914400" rtl="0" algn="l">
              <a:lnSpc>
                <a:spcPct val="115000"/>
              </a:lnSpc>
              <a:spcBef>
                <a:spcPts val="0"/>
              </a:spcBef>
              <a:spcAft>
                <a:spcPts val="0"/>
              </a:spcAft>
              <a:buClr>
                <a:schemeClr val="lt1"/>
              </a:buClr>
              <a:buSzPts val="1300"/>
              <a:buFont typeface="Lora SemiBold"/>
              <a:buChar char="○"/>
            </a:pPr>
            <a:r>
              <a:rPr lang="en" sz="1300">
                <a:solidFill>
                  <a:schemeClr val="lt1"/>
                </a:solidFill>
                <a:latin typeface="Lora SemiBold"/>
                <a:ea typeface="Lora SemiBold"/>
                <a:cs typeface="Lora SemiBold"/>
                <a:sym typeface="Lora SemiBold"/>
              </a:rPr>
              <a:t>Logistic Regression</a:t>
            </a:r>
            <a:endParaRPr sz="1300">
              <a:solidFill>
                <a:schemeClr val="lt1"/>
              </a:solidFill>
              <a:latin typeface="Lora SemiBold"/>
              <a:ea typeface="Lora SemiBold"/>
              <a:cs typeface="Lora SemiBold"/>
              <a:sym typeface="Lora SemiBold"/>
            </a:endParaRPr>
          </a:p>
          <a:p>
            <a:pPr indent="-336550" lvl="0" marL="457200" rtl="0" algn="l">
              <a:lnSpc>
                <a:spcPct val="115000"/>
              </a:lnSpc>
              <a:spcBef>
                <a:spcPts val="0"/>
              </a:spcBef>
              <a:spcAft>
                <a:spcPts val="0"/>
              </a:spcAft>
              <a:buClr>
                <a:schemeClr val="lt1"/>
              </a:buClr>
              <a:buSzPts val="1700"/>
              <a:buFont typeface="Lora SemiBold"/>
              <a:buChar char="●"/>
            </a:pPr>
            <a:r>
              <a:rPr lang="en" sz="1700">
                <a:solidFill>
                  <a:schemeClr val="lt1"/>
                </a:solidFill>
                <a:latin typeface="Lora SemiBold"/>
                <a:ea typeface="Lora SemiBold"/>
                <a:cs typeface="Lora SemiBold"/>
                <a:sym typeface="Lora SemiBold"/>
              </a:rPr>
              <a:t>Python Pandas</a:t>
            </a:r>
            <a:endParaRPr sz="1700">
              <a:solidFill>
                <a:schemeClr val="lt1"/>
              </a:solidFill>
              <a:latin typeface="Lora SemiBold"/>
              <a:ea typeface="Lora SemiBold"/>
              <a:cs typeface="Lora SemiBold"/>
              <a:sym typeface="Lora SemiBold"/>
            </a:endParaRPr>
          </a:p>
          <a:p>
            <a:pPr indent="-336550" lvl="0" marL="457200" rtl="0" algn="l">
              <a:lnSpc>
                <a:spcPct val="115000"/>
              </a:lnSpc>
              <a:spcBef>
                <a:spcPts val="0"/>
              </a:spcBef>
              <a:spcAft>
                <a:spcPts val="0"/>
              </a:spcAft>
              <a:buClr>
                <a:schemeClr val="lt1"/>
              </a:buClr>
              <a:buSzPts val="1700"/>
              <a:buFont typeface="Lora SemiBold"/>
              <a:buChar char="●"/>
            </a:pPr>
            <a:r>
              <a:rPr lang="en" sz="1700">
                <a:solidFill>
                  <a:schemeClr val="lt1"/>
                </a:solidFill>
                <a:latin typeface="Lora SemiBold"/>
                <a:ea typeface="Lora SemiBold"/>
                <a:cs typeface="Lora SemiBold"/>
                <a:sym typeface="Lora SemiBold"/>
              </a:rPr>
              <a:t>Matplotlib</a:t>
            </a:r>
            <a:endParaRPr sz="1700">
              <a:solidFill>
                <a:schemeClr val="lt1"/>
              </a:solidFill>
              <a:latin typeface="Lora SemiBold"/>
              <a:ea typeface="Lora SemiBold"/>
              <a:cs typeface="Lora SemiBold"/>
              <a:sym typeface="Lora SemiBold"/>
            </a:endParaRPr>
          </a:p>
          <a:p>
            <a:pPr indent="-336550" lvl="0" marL="457200" rtl="0" algn="l">
              <a:lnSpc>
                <a:spcPct val="115000"/>
              </a:lnSpc>
              <a:spcBef>
                <a:spcPts val="0"/>
              </a:spcBef>
              <a:spcAft>
                <a:spcPts val="0"/>
              </a:spcAft>
              <a:buClr>
                <a:schemeClr val="lt1"/>
              </a:buClr>
              <a:buSzPts val="1700"/>
              <a:buFont typeface="Lora SemiBold"/>
              <a:buChar char="●"/>
            </a:pPr>
            <a:r>
              <a:rPr lang="en" sz="1700">
                <a:solidFill>
                  <a:schemeClr val="lt1"/>
                </a:solidFill>
                <a:latin typeface="Lora SemiBold"/>
                <a:ea typeface="Lora SemiBold"/>
                <a:cs typeface="Lora SemiBold"/>
                <a:sym typeface="Lora SemiBold"/>
              </a:rPr>
              <a:t>Postgres</a:t>
            </a:r>
            <a:endParaRPr sz="1700">
              <a:solidFill>
                <a:schemeClr val="lt1"/>
              </a:solidFill>
              <a:latin typeface="Lora SemiBold"/>
              <a:ea typeface="Lora SemiBold"/>
              <a:cs typeface="Lora SemiBold"/>
              <a:sym typeface="Lora SemiBold"/>
            </a:endParaRPr>
          </a:p>
          <a:p>
            <a:pPr indent="-336550" lvl="0" marL="457200" rtl="0" algn="l">
              <a:lnSpc>
                <a:spcPct val="115000"/>
              </a:lnSpc>
              <a:spcBef>
                <a:spcPts val="0"/>
              </a:spcBef>
              <a:spcAft>
                <a:spcPts val="0"/>
              </a:spcAft>
              <a:buClr>
                <a:schemeClr val="lt1"/>
              </a:buClr>
              <a:buSzPts val="1700"/>
              <a:buFont typeface="Lora SemiBold"/>
              <a:buChar char="●"/>
            </a:pPr>
            <a:r>
              <a:rPr lang="en" sz="1700">
                <a:solidFill>
                  <a:schemeClr val="lt1"/>
                </a:solidFill>
                <a:latin typeface="Lora SemiBold"/>
                <a:ea typeface="Lora SemiBold"/>
                <a:cs typeface="Lora SemiBold"/>
                <a:sym typeface="Lora SemiBold"/>
              </a:rPr>
              <a:t>Tableau</a:t>
            </a:r>
            <a:endParaRPr sz="1300">
              <a:solidFill>
                <a:schemeClr val="lt1"/>
              </a:solidFill>
              <a:latin typeface="Lora SemiBold"/>
              <a:ea typeface="Lora SemiBold"/>
              <a:cs typeface="Lora SemiBold"/>
              <a:sym typeface="Lora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20"/>
          <p:cNvPicPr preferRelativeResize="0"/>
          <p:nvPr/>
        </p:nvPicPr>
        <p:blipFill>
          <a:blip r:embed="rId3">
            <a:alphaModFix/>
          </a:blip>
          <a:stretch>
            <a:fillRect/>
          </a:stretch>
        </p:blipFill>
        <p:spPr>
          <a:xfrm>
            <a:off x="1" y="0"/>
            <a:ext cx="9144001" cy="5119821"/>
          </a:xfrm>
          <a:prstGeom prst="rect">
            <a:avLst/>
          </a:prstGeom>
          <a:noFill/>
          <a:ln>
            <a:noFill/>
          </a:ln>
        </p:spPr>
      </p:pic>
      <p:sp>
        <p:nvSpPr>
          <p:cNvPr id="118" name="Google Shape;11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73763"/>
                </a:solidFill>
                <a:latin typeface="Lora"/>
                <a:ea typeface="Lora"/>
                <a:cs typeface="Lora"/>
                <a:sym typeface="Lora"/>
              </a:rPr>
              <a:t>Data Pre-Processing</a:t>
            </a:r>
            <a:endParaRPr b="1">
              <a:solidFill>
                <a:srgbClr val="073763"/>
              </a:solidFill>
              <a:latin typeface="Lora"/>
              <a:ea typeface="Lora"/>
              <a:cs typeface="Lora"/>
              <a:sym typeface="Lora"/>
            </a:endParaRPr>
          </a:p>
        </p:txBody>
      </p:sp>
      <p:sp>
        <p:nvSpPr>
          <p:cNvPr id="119" name="Google Shape;119;p20"/>
          <p:cNvSpPr txBox="1"/>
          <p:nvPr>
            <p:ph idx="1" type="body"/>
          </p:nvPr>
        </p:nvSpPr>
        <p:spPr>
          <a:xfrm>
            <a:off x="352375" y="1179575"/>
            <a:ext cx="3896700" cy="3416400"/>
          </a:xfrm>
          <a:prstGeom prst="rect">
            <a:avLst/>
          </a:prstGeom>
        </p:spPr>
        <p:txBody>
          <a:bodyPr anchorCtr="0" anchor="t" bIns="91425" lIns="91425" spcFirstLastPara="1" rIns="91425" wrap="square" tIns="91425">
            <a:normAutofit/>
          </a:bodyPr>
          <a:lstStyle/>
          <a:p>
            <a:pPr indent="-285750" lvl="0" marL="457200" rtl="0" algn="l">
              <a:spcBef>
                <a:spcPts val="0"/>
              </a:spcBef>
              <a:spcAft>
                <a:spcPts val="0"/>
              </a:spcAft>
              <a:buSzPts val="900"/>
              <a:buFont typeface="Lora SemiBold"/>
              <a:buChar char="●"/>
            </a:pPr>
            <a:r>
              <a:rPr lang="en" sz="900">
                <a:latin typeface="Lora SemiBold"/>
                <a:ea typeface="Lora SemiBold"/>
                <a:cs typeface="Lora SemiBold"/>
                <a:sym typeface="Lora SemiBold"/>
              </a:rPr>
              <a:t>There were many duplicates, null </a:t>
            </a:r>
            <a:r>
              <a:rPr lang="en" sz="900">
                <a:latin typeface="Lora SemiBold"/>
                <a:ea typeface="Lora SemiBold"/>
                <a:cs typeface="Lora SemiBold"/>
                <a:sym typeface="Lora SemiBold"/>
              </a:rPr>
              <a:t>values</a:t>
            </a:r>
            <a:r>
              <a:rPr lang="en" sz="900">
                <a:latin typeface="Lora SemiBold"/>
                <a:ea typeface="Lora SemiBold"/>
                <a:cs typeface="Lora SemiBold"/>
                <a:sym typeface="Lora SemiBold"/>
              </a:rPr>
              <a:t>, and redundant columns. Also </a:t>
            </a:r>
            <a:r>
              <a:rPr lang="en" sz="900">
                <a:latin typeface="Lora SemiBold"/>
                <a:ea typeface="Lora SemiBold"/>
                <a:cs typeface="Lora SemiBold"/>
                <a:sym typeface="Lora SemiBold"/>
              </a:rPr>
              <a:t>columns</a:t>
            </a:r>
            <a:r>
              <a:rPr lang="en" sz="900">
                <a:latin typeface="Lora SemiBold"/>
                <a:ea typeface="Lora SemiBold"/>
                <a:cs typeface="Lora SemiBold"/>
                <a:sym typeface="Lora SemiBold"/>
              </a:rPr>
              <a:t> like, X, Y coordinates, XBLOCK, YBLOCK, BID, ObjectID, etc which were not relevant for predictions and clustering so we dropped them. </a:t>
            </a:r>
            <a:endParaRPr sz="900">
              <a:latin typeface="Lora SemiBold"/>
              <a:ea typeface="Lora SemiBold"/>
              <a:cs typeface="Lora SemiBold"/>
              <a:sym typeface="Lora SemiBold"/>
            </a:endParaRPr>
          </a:p>
          <a:p>
            <a:pPr indent="-285750" lvl="0" marL="457200" rtl="0" algn="l">
              <a:spcBef>
                <a:spcPts val="1000"/>
              </a:spcBef>
              <a:spcAft>
                <a:spcPts val="0"/>
              </a:spcAft>
              <a:buSzPts val="900"/>
              <a:buFont typeface="Lora SemiBold"/>
              <a:buChar char="●"/>
            </a:pPr>
            <a:r>
              <a:rPr lang="en" sz="900">
                <a:latin typeface="Lora SemiBold"/>
                <a:ea typeface="Lora SemiBold"/>
                <a:cs typeface="Lora SemiBold"/>
                <a:sym typeface="Lora SemiBold"/>
              </a:rPr>
              <a:t>We performed various visualizations using grouping techniques</a:t>
            </a:r>
            <a:endParaRPr sz="900">
              <a:latin typeface="Lora SemiBold"/>
              <a:ea typeface="Lora SemiBold"/>
              <a:cs typeface="Lora SemiBold"/>
              <a:sym typeface="Lora SemiBold"/>
            </a:endParaRPr>
          </a:p>
          <a:p>
            <a:pPr indent="-285750" lvl="1" marL="914400" rtl="0" algn="l">
              <a:spcBef>
                <a:spcPts val="1000"/>
              </a:spcBef>
              <a:spcAft>
                <a:spcPts val="0"/>
              </a:spcAft>
              <a:buSzPts val="900"/>
              <a:buFont typeface="Lora SemiBold"/>
              <a:buChar char="○"/>
            </a:pPr>
            <a:r>
              <a:rPr lang="en" sz="900">
                <a:latin typeface="Lora SemiBold"/>
                <a:ea typeface="Lora SemiBold"/>
                <a:cs typeface="Lora SemiBold"/>
                <a:sym typeface="Lora SemiBold"/>
              </a:rPr>
              <a:t>Grouped data by PSA, District, and Ward.</a:t>
            </a:r>
            <a:endParaRPr sz="900">
              <a:latin typeface="Lora SemiBold"/>
              <a:ea typeface="Lora SemiBold"/>
              <a:cs typeface="Lora SemiBold"/>
              <a:sym typeface="Lora SemiBold"/>
            </a:endParaRPr>
          </a:p>
          <a:p>
            <a:pPr indent="-285750" lvl="1" marL="914400" rtl="0" algn="l">
              <a:spcBef>
                <a:spcPts val="1000"/>
              </a:spcBef>
              <a:spcAft>
                <a:spcPts val="0"/>
              </a:spcAft>
              <a:buSzPts val="900"/>
              <a:buFont typeface="Lora SemiBold"/>
              <a:buChar char="○"/>
            </a:pPr>
            <a:r>
              <a:rPr lang="en" sz="900">
                <a:latin typeface="Lora SemiBold"/>
                <a:ea typeface="Lora SemiBold"/>
                <a:cs typeface="Lora SemiBold"/>
                <a:sym typeface="Lora SemiBold"/>
              </a:rPr>
              <a:t>All produced different trends</a:t>
            </a:r>
            <a:endParaRPr sz="900">
              <a:latin typeface="Lora SemiBold"/>
              <a:ea typeface="Lora SemiBold"/>
              <a:cs typeface="Lora SemiBold"/>
              <a:sym typeface="Lora SemiBold"/>
            </a:endParaRPr>
          </a:p>
          <a:p>
            <a:pPr indent="-285750" lvl="1" marL="914400" rtl="0" algn="l">
              <a:spcBef>
                <a:spcPts val="1000"/>
              </a:spcBef>
              <a:spcAft>
                <a:spcPts val="0"/>
              </a:spcAft>
              <a:buSzPts val="900"/>
              <a:buFont typeface="Lora SemiBold"/>
              <a:buChar char="○"/>
            </a:pPr>
            <a:r>
              <a:rPr lang="en" sz="900">
                <a:latin typeface="Lora SemiBold"/>
                <a:ea typeface="Lora SemiBold"/>
                <a:cs typeface="Lora SemiBold"/>
                <a:sym typeface="Lora SemiBold"/>
              </a:rPr>
              <a:t>This tells us that location affects crime. But how?</a:t>
            </a:r>
            <a:endParaRPr sz="900">
              <a:latin typeface="Lora SemiBold"/>
              <a:ea typeface="Lora SemiBold"/>
              <a:cs typeface="Lora SemiBold"/>
              <a:sym typeface="Lora SemiBold"/>
            </a:endParaRPr>
          </a:p>
          <a:p>
            <a:pPr indent="-285750" lvl="0" marL="457200" rtl="0" algn="l">
              <a:spcBef>
                <a:spcPts val="1000"/>
              </a:spcBef>
              <a:spcAft>
                <a:spcPts val="0"/>
              </a:spcAft>
              <a:buSzPts val="900"/>
              <a:buFont typeface="Lora SemiBold"/>
              <a:buChar char="●"/>
            </a:pPr>
            <a:r>
              <a:rPr lang="en" sz="900">
                <a:latin typeface="Lora SemiBold"/>
                <a:ea typeface="Lora SemiBold"/>
                <a:cs typeface="Lora SemiBold"/>
                <a:sym typeface="Lora SemiBold"/>
              </a:rPr>
              <a:t>One problem with this data is that the victim profile data is missing so we can not incorporate age or gender into the models.</a:t>
            </a:r>
            <a:endParaRPr sz="900">
              <a:latin typeface="Lora SemiBold"/>
              <a:ea typeface="Lora SemiBold"/>
              <a:cs typeface="Lora SemiBold"/>
              <a:sym typeface="Lora SemiBold"/>
            </a:endParaRPr>
          </a:p>
          <a:p>
            <a:pPr indent="-285750" lvl="0" marL="457200" rtl="0" algn="l">
              <a:spcBef>
                <a:spcPts val="1000"/>
              </a:spcBef>
              <a:spcAft>
                <a:spcPts val="1000"/>
              </a:spcAft>
              <a:buSzPts val="900"/>
              <a:buFont typeface="Lora SemiBold"/>
              <a:buChar char="●"/>
            </a:pPr>
            <a:r>
              <a:rPr lang="en" sz="900">
                <a:latin typeface="Lora SemiBold"/>
                <a:ea typeface="Lora SemiBold"/>
                <a:cs typeface="Lora SemiBold"/>
                <a:sym typeface="Lora SemiBold"/>
              </a:rPr>
              <a:t>The explanatory variables for this dataset focus on time and locations.</a:t>
            </a:r>
            <a:endParaRPr sz="900">
              <a:latin typeface="Lora SemiBold"/>
              <a:ea typeface="Lora SemiBold"/>
              <a:cs typeface="Lora SemiBold"/>
              <a:sym typeface="Lora SemiBold"/>
            </a:endParaRPr>
          </a:p>
        </p:txBody>
      </p:sp>
      <p:pic>
        <p:nvPicPr>
          <p:cNvPr id="120" name="Google Shape;120;p20"/>
          <p:cNvPicPr preferRelativeResize="0"/>
          <p:nvPr/>
        </p:nvPicPr>
        <p:blipFill>
          <a:blip r:embed="rId4">
            <a:alphaModFix/>
          </a:blip>
          <a:stretch>
            <a:fillRect/>
          </a:stretch>
        </p:blipFill>
        <p:spPr>
          <a:xfrm>
            <a:off x="4366425" y="1017713"/>
            <a:ext cx="4572000" cy="1381125"/>
          </a:xfrm>
          <a:prstGeom prst="rect">
            <a:avLst/>
          </a:prstGeom>
          <a:noFill/>
          <a:ln>
            <a:noFill/>
          </a:ln>
        </p:spPr>
      </p:pic>
      <p:pic>
        <p:nvPicPr>
          <p:cNvPr id="121" name="Google Shape;121;p20"/>
          <p:cNvPicPr preferRelativeResize="0"/>
          <p:nvPr/>
        </p:nvPicPr>
        <p:blipFill>
          <a:blip r:embed="rId5">
            <a:alphaModFix/>
          </a:blip>
          <a:stretch>
            <a:fillRect/>
          </a:stretch>
        </p:blipFill>
        <p:spPr>
          <a:xfrm>
            <a:off x="5751550" y="2739800"/>
            <a:ext cx="3143250" cy="1981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21"/>
          <p:cNvPicPr preferRelativeResize="0"/>
          <p:nvPr/>
        </p:nvPicPr>
        <p:blipFill>
          <a:blip r:embed="rId3">
            <a:alphaModFix/>
          </a:blip>
          <a:stretch>
            <a:fillRect/>
          </a:stretch>
        </p:blipFill>
        <p:spPr>
          <a:xfrm>
            <a:off x="1" y="0"/>
            <a:ext cx="9144001" cy="5119821"/>
          </a:xfrm>
          <a:prstGeom prst="rect">
            <a:avLst/>
          </a:prstGeom>
          <a:noFill/>
          <a:ln>
            <a:noFill/>
          </a:ln>
        </p:spPr>
      </p:pic>
      <p:sp>
        <p:nvSpPr>
          <p:cNvPr id="127" name="Google Shape;12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b="1" lang="en">
                <a:solidFill>
                  <a:srgbClr val="073763"/>
                </a:solidFill>
                <a:latin typeface="Lora"/>
                <a:ea typeface="Lora"/>
                <a:cs typeface="Lora"/>
                <a:sym typeface="Lora"/>
              </a:rPr>
              <a:t>Top</a:t>
            </a:r>
            <a:r>
              <a:rPr b="1" lang="en">
                <a:solidFill>
                  <a:srgbClr val="073763"/>
                </a:solidFill>
                <a:latin typeface="Lora"/>
                <a:ea typeface="Lora"/>
                <a:cs typeface="Lora"/>
                <a:sym typeface="Lora"/>
              </a:rPr>
              <a:t> Crime Types in DC Metro Area</a:t>
            </a:r>
            <a:endParaRPr b="1">
              <a:solidFill>
                <a:srgbClr val="073763"/>
              </a:solidFill>
              <a:latin typeface="Lora"/>
              <a:ea typeface="Lora"/>
              <a:cs typeface="Lora"/>
              <a:sym typeface="Lora"/>
            </a:endParaRPr>
          </a:p>
          <a:p>
            <a:pPr indent="0" lvl="0" marL="0" rtl="0" algn="l">
              <a:spcBef>
                <a:spcPts val="0"/>
              </a:spcBef>
              <a:spcAft>
                <a:spcPts val="0"/>
              </a:spcAft>
              <a:buNone/>
            </a:pPr>
            <a:r>
              <a:t/>
            </a:r>
            <a:endParaRPr b="1">
              <a:solidFill>
                <a:srgbClr val="073763"/>
              </a:solidFill>
              <a:latin typeface="Lora"/>
              <a:ea typeface="Lora"/>
              <a:cs typeface="Lora"/>
              <a:sym typeface="Lora"/>
            </a:endParaRPr>
          </a:p>
        </p:txBody>
      </p:sp>
      <p:graphicFrame>
        <p:nvGraphicFramePr>
          <p:cNvPr id="128" name="Google Shape;128;p21"/>
          <p:cNvGraphicFramePr/>
          <p:nvPr/>
        </p:nvGraphicFramePr>
        <p:xfrm>
          <a:off x="339100" y="1102125"/>
          <a:ext cx="3000000" cy="3000000"/>
        </p:xfrm>
        <a:graphic>
          <a:graphicData uri="http://schemas.openxmlformats.org/drawingml/2006/table">
            <a:tbl>
              <a:tblPr>
                <a:noFill/>
                <a:tableStyleId>{9C8308AF-5557-43C8-ACC7-A24AC7896CBD}</a:tableStyleId>
              </a:tblPr>
              <a:tblGrid>
                <a:gridCol w="2932650"/>
              </a:tblGrid>
              <a:tr h="381000">
                <a:tc>
                  <a:txBody>
                    <a:bodyPr/>
                    <a:lstStyle/>
                    <a:p>
                      <a:pPr indent="0" lvl="0" marL="0" rtl="0" algn="ctr">
                        <a:spcBef>
                          <a:spcPts val="0"/>
                        </a:spcBef>
                        <a:spcAft>
                          <a:spcPts val="0"/>
                        </a:spcAft>
                        <a:buNone/>
                      </a:pPr>
                      <a:r>
                        <a:rPr b="1" lang="en" sz="1500">
                          <a:solidFill>
                            <a:srgbClr val="073763"/>
                          </a:solidFill>
                          <a:latin typeface="Lora"/>
                          <a:ea typeface="Lora"/>
                          <a:cs typeface="Lora"/>
                          <a:sym typeface="Lora"/>
                        </a:rPr>
                        <a:t>Crime Type</a:t>
                      </a:r>
                      <a:endParaRPr b="1" sz="1500">
                        <a:solidFill>
                          <a:srgbClr val="073763"/>
                        </a:solidFill>
                        <a:latin typeface="Lora"/>
                        <a:ea typeface="Lora"/>
                        <a:cs typeface="Lora"/>
                        <a:sym typeface="Lora"/>
                      </a:endParaRPr>
                    </a:p>
                  </a:txBody>
                  <a:tcPr marT="91425" marB="91425" marR="91425" marL="91425"/>
                </a:tc>
              </a:tr>
              <a:tr h="381000">
                <a:tc>
                  <a:txBody>
                    <a:bodyPr/>
                    <a:lstStyle/>
                    <a:p>
                      <a:pPr indent="0" lvl="0" marL="0" rtl="0" algn="ctr">
                        <a:spcBef>
                          <a:spcPts val="0"/>
                        </a:spcBef>
                        <a:spcAft>
                          <a:spcPts val="0"/>
                        </a:spcAft>
                        <a:buNone/>
                      </a:pPr>
                      <a:r>
                        <a:rPr lang="en" sz="1100">
                          <a:solidFill>
                            <a:srgbClr val="073763"/>
                          </a:solidFill>
                          <a:latin typeface="Lora SemiBold"/>
                          <a:ea typeface="Lora SemiBold"/>
                          <a:cs typeface="Lora SemiBold"/>
                          <a:sym typeface="Lora SemiBold"/>
                        </a:rPr>
                        <a:t>Arson</a:t>
                      </a:r>
                      <a:endParaRPr sz="1100">
                        <a:solidFill>
                          <a:srgbClr val="073763"/>
                        </a:solidFill>
                        <a:latin typeface="Lora SemiBold"/>
                        <a:ea typeface="Lora SemiBold"/>
                        <a:cs typeface="Lora SemiBold"/>
                        <a:sym typeface="Lora SemiBold"/>
                      </a:endParaRPr>
                    </a:p>
                  </a:txBody>
                  <a:tcPr marT="91425" marB="91425" marR="91425" marL="91425"/>
                </a:tc>
              </a:tr>
              <a:tr h="381000">
                <a:tc>
                  <a:txBody>
                    <a:bodyPr/>
                    <a:lstStyle/>
                    <a:p>
                      <a:pPr indent="0" lvl="0" marL="0" rtl="0" algn="ctr">
                        <a:spcBef>
                          <a:spcPts val="0"/>
                        </a:spcBef>
                        <a:spcAft>
                          <a:spcPts val="0"/>
                        </a:spcAft>
                        <a:buNone/>
                      </a:pPr>
                      <a:r>
                        <a:rPr lang="en" sz="1100">
                          <a:solidFill>
                            <a:srgbClr val="073763"/>
                          </a:solidFill>
                          <a:latin typeface="Lora SemiBold"/>
                          <a:ea typeface="Lora SemiBold"/>
                          <a:cs typeface="Lora SemiBold"/>
                          <a:sym typeface="Lora SemiBold"/>
                        </a:rPr>
                        <a:t>Sex Abuse</a:t>
                      </a:r>
                      <a:endParaRPr sz="1100">
                        <a:solidFill>
                          <a:srgbClr val="073763"/>
                        </a:solidFill>
                        <a:latin typeface="Lora SemiBold"/>
                        <a:ea typeface="Lora SemiBold"/>
                        <a:cs typeface="Lora SemiBold"/>
                        <a:sym typeface="Lora SemiBold"/>
                      </a:endParaRPr>
                    </a:p>
                  </a:txBody>
                  <a:tcPr marT="91425" marB="91425" marR="91425" marL="91425"/>
                </a:tc>
              </a:tr>
              <a:tr h="381000">
                <a:tc>
                  <a:txBody>
                    <a:bodyPr/>
                    <a:lstStyle/>
                    <a:p>
                      <a:pPr indent="0" lvl="0" marL="0" rtl="0" algn="ctr">
                        <a:spcBef>
                          <a:spcPts val="0"/>
                        </a:spcBef>
                        <a:spcAft>
                          <a:spcPts val="0"/>
                        </a:spcAft>
                        <a:buNone/>
                      </a:pPr>
                      <a:r>
                        <a:rPr lang="en" sz="1100">
                          <a:solidFill>
                            <a:srgbClr val="073763"/>
                          </a:solidFill>
                          <a:latin typeface="Lora SemiBold"/>
                          <a:ea typeface="Lora SemiBold"/>
                          <a:cs typeface="Lora SemiBold"/>
                          <a:sym typeface="Lora SemiBold"/>
                        </a:rPr>
                        <a:t>Homicide</a:t>
                      </a:r>
                      <a:endParaRPr sz="1100">
                        <a:solidFill>
                          <a:srgbClr val="073763"/>
                        </a:solidFill>
                        <a:latin typeface="Lora SemiBold"/>
                        <a:ea typeface="Lora SemiBold"/>
                        <a:cs typeface="Lora SemiBold"/>
                        <a:sym typeface="Lora SemiBold"/>
                      </a:endParaRPr>
                    </a:p>
                  </a:txBody>
                  <a:tcPr marT="91425" marB="91425" marR="91425" marL="91425"/>
                </a:tc>
              </a:tr>
              <a:tr h="396225">
                <a:tc>
                  <a:txBody>
                    <a:bodyPr/>
                    <a:lstStyle/>
                    <a:p>
                      <a:pPr indent="0" lvl="0" marL="0" rtl="0" algn="ctr">
                        <a:spcBef>
                          <a:spcPts val="0"/>
                        </a:spcBef>
                        <a:spcAft>
                          <a:spcPts val="0"/>
                        </a:spcAft>
                        <a:buNone/>
                      </a:pPr>
                      <a:r>
                        <a:rPr lang="en" sz="1100">
                          <a:solidFill>
                            <a:srgbClr val="073763"/>
                          </a:solidFill>
                          <a:latin typeface="Lora SemiBold"/>
                          <a:ea typeface="Lora SemiBold"/>
                          <a:cs typeface="Lora SemiBold"/>
                          <a:sym typeface="Lora SemiBold"/>
                        </a:rPr>
                        <a:t>Burglary</a:t>
                      </a:r>
                      <a:endParaRPr sz="1100">
                        <a:solidFill>
                          <a:srgbClr val="073763"/>
                        </a:solidFill>
                        <a:latin typeface="Lora SemiBold"/>
                        <a:ea typeface="Lora SemiBold"/>
                        <a:cs typeface="Lora SemiBold"/>
                        <a:sym typeface="Lora SemiBold"/>
                      </a:endParaRPr>
                    </a:p>
                  </a:txBody>
                  <a:tcPr marT="91425" marB="91425" marR="91425" marL="91425"/>
                </a:tc>
              </a:tr>
              <a:tr h="381000">
                <a:tc>
                  <a:txBody>
                    <a:bodyPr/>
                    <a:lstStyle/>
                    <a:p>
                      <a:pPr indent="0" lvl="0" marL="0" rtl="0" algn="ctr">
                        <a:spcBef>
                          <a:spcPts val="0"/>
                        </a:spcBef>
                        <a:spcAft>
                          <a:spcPts val="0"/>
                        </a:spcAft>
                        <a:buNone/>
                      </a:pPr>
                      <a:r>
                        <a:rPr lang="en" sz="1100">
                          <a:solidFill>
                            <a:srgbClr val="073763"/>
                          </a:solidFill>
                          <a:latin typeface="Lora SemiBold"/>
                          <a:ea typeface="Lora SemiBold"/>
                          <a:cs typeface="Lora SemiBold"/>
                          <a:sym typeface="Lora SemiBold"/>
                        </a:rPr>
                        <a:t>Assault w/Dangerous Weapon</a:t>
                      </a:r>
                      <a:endParaRPr sz="1100">
                        <a:solidFill>
                          <a:srgbClr val="073763"/>
                        </a:solidFill>
                        <a:latin typeface="Lora SemiBold"/>
                        <a:ea typeface="Lora SemiBold"/>
                        <a:cs typeface="Lora SemiBold"/>
                        <a:sym typeface="Lora SemiBold"/>
                      </a:endParaRPr>
                    </a:p>
                  </a:txBody>
                  <a:tcPr marT="91425" marB="91425" marR="91425" marL="91425"/>
                </a:tc>
              </a:tr>
              <a:tr h="381000">
                <a:tc>
                  <a:txBody>
                    <a:bodyPr/>
                    <a:lstStyle/>
                    <a:p>
                      <a:pPr indent="0" lvl="0" marL="0" rtl="0" algn="ctr">
                        <a:spcBef>
                          <a:spcPts val="0"/>
                        </a:spcBef>
                        <a:spcAft>
                          <a:spcPts val="0"/>
                        </a:spcAft>
                        <a:buNone/>
                      </a:pPr>
                      <a:r>
                        <a:rPr lang="en" sz="1100">
                          <a:solidFill>
                            <a:srgbClr val="073763"/>
                          </a:solidFill>
                          <a:latin typeface="Lora SemiBold"/>
                          <a:ea typeface="Lora SemiBold"/>
                          <a:cs typeface="Lora SemiBold"/>
                          <a:sym typeface="Lora SemiBold"/>
                        </a:rPr>
                        <a:t>Robbery</a:t>
                      </a:r>
                      <a:endParaRPr sz="1100">
                        <a:solidFill>
                          <a:srgbClr val="073763"/>
                        </a:solidFill>
                        <a:latin typeface="Lora SemiBold"/>
                        <a:ea typeface="Lora SemiBold"/>
                        <a:cs typeface="Lora SemiBold"/>
                        <a:sym typeface="Lora SemiBold"/>
                      </a:endParaRPr>
                    </a:p>
                  </a:txBody>
                  <a:tcPr marT="91425" marB="91425" marR="91425" marL="91425"/>
                </a:tc>
              </a:tr>
              <a:tr h="381000">
                <a:tc>
                  <a:txBody>
                    <a:bodyPr/>
                    <a:lstStyle/>
                    <a:p>
                      <a:pPr indent="0" lvl="0" marL="0" rtl="0" algn="ctr">
                        <a:spcBef>
                          <a:spcPts val="0"/>
                        </a:spcBef>
                        <a:spcAft>
                          <a:spcPts val="0"/>
                        </a:spcAft>
                        <a:buNone/>
                      </a:pPr>
                      <a:r>
                        <a:rPr lang="en" sz="1100">
                          <a:solidFill>
                            <a:srgbClr val="073763"/>
                          </a:solidFill>
                          <a:latin typeface="Lora SemiBold"/>
                          <a:ea typeface="Lora SemiBold"/>
                          <a:cs typeface="Lora SemiBold"/>
                          <a:sym typeface="Lora SemiBold"/>
                        </a:rPr>
                        <a:t>Motor Vehicle Theft</a:t>
                      </a:r>
                      <a:endParaRPr sz="1100">
                        <a:solidFill>
                          <a:srgbClr val="073763"/>
                        </a:solidFill>
                        <a:latin typeface="Lora SemiBold"/>
                        <a:ea typeface="Lora SemiBold"/>
                        <a:cs typeface="Lora SemiBold"/>
                        <a:sym typeface="Lora SemiBold"/>
                      </a:endParaRPr>
                    </a:p>
                  </a:txBody>
                  <a:tcPr marT="91425" marB="91425" marR="91425" marL="91425"/>
                </a:tc>
              </a:tr>
              <a:tr h="381000">
                <a:tc>
                  <a:txBody>
                    <a:bodyPr/>
                    <a:lstStyle/>
                    <a:p>
                      <a:pPr indent="0" lvl="0" marL="0" rtl="0" algn="ctr">
                        <a:spcBef>
                          <a:spcPts val="0"/>
                        </a:spcBef>
                        <a:spcAft>
                          <a:spcPts val="0"/>
                        </a:spcAft>
                        <a:buNone/>
                      </a:pPr>
                      <a:r>
                        <a:rPr lang="en" sz="1100">
                          <a:solidFill>
                            <a:srgbClr val="073763"/>
                          </a:solidFill>
                          <a:latin typeface="Lora SemiBold"/>
                          <a:ea typeface="Lora SemiBold"/>
                          <a:cs typeface="Lora SemiBold"/>
                          <a:sym typeface="Lora SemiBold"/>
                        </a:rPr>
                        <a:t>Theft F/ Auto</a:t>
                      </a:r>
                      <a:endParaRPr sz="1100">
                        <a:solidFill>
                          <a:srgbClr val="073763"/>
                        </a:solidFill>
                        <a:latin typeface="Lora SemiBold"/>
                        <a:ea typeface="Lora SemiBold"/>
                        <a:cs typeface="Lora SemiBold"/>
                        <a:sym typeface="Lora SemiBold"/>
                      </a:endParaRPr>
                    </a:p>
                  </a:txBody>
                  <a:tcPr marT="91425" marB="91425" marR="91425" marL="91425"/>
                </a:tc>
              </a:tr>
              <a:tr h="381000">
                <a:tc>
                  <a:txBody>
                    <a:bodyPr/>
                    <a:lstStyle/>
                    <a:p>
                      <a:pPr indent="0" lvl="0" marL="0" rtl="0" algn="ctr">
                        <a:spcBef>
                          <a:spcPts val="0"/>
                        </a:spcBef>
                        <a:spcAft>
                          <a:spcPts val="0"/>
                        </a:spcAft>
                        <a:buNone/>
                      </a:pPr>
                      <a:r>
                        <a:rPr lang="en" sz="1100">
                          <a:solidFill>
                            <a:srgbClr val="073763"/>
                          </a:solidFill>
                          <a:latin typeface="Lora SemiBold"/>
                          <a:ea typeface="Lora SemiBold"/>
                          <a:cs typeface="Lora SemiBold"/>
                          <a:sym typeface="Lora SemiBold"/>
                        </a:rPr>
                        <a:t>Theft/Other</a:t>
                      </a:r>
                      <a:endParaRPr sz="1100">
                        <a:solidFill>
                          <a:srgbClr val="073763"/>
                        </a:solidFill>
                        <a:latin typeface="Lora SemiBold"/>
                        <a:ea typeface="Lora SemiBold"/>
                        <a:cs typeface="Lora SemiBold"/>
                        <a:sym typeface="Lora SemiBold"/>
                      </a:endParaRPr>
                    </a:p>
                  </a:txBody>
                  <a:tcPr marT="91425" marB="91425" marR="91425" marL="91425"/>
                </a:tc>
              </a:tr>
            </a:tbl>
          </a:graphicData>
        </a:graphic>
      </p:graphicFrame>
      <p:pic>
        <p:nvPicPr>
          <p:cNvPr id="129" name="Google Shape;129;p21"/>
          <p:cNvPicPr preferRelativeResize="0"/>
          <p:nvPr/>
        </p:nvPicPr>
        <p:blipFill>
          <a:blip r:embed="rId4">
            <a:alphaModFix/>
          </a:blip>
          <a:stretch>
            <a:fillRect/>
          </a:stretch>
        </p:blipFill>
        <p:spPr>
          <a:xfrm>
            <a:off x="3625388" y="1072563"/>
            <a:ext cx="5343525" cy="3914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