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74" r:id="rId4"/>
    <p:sldId id="269" r:id="rId5"/>
    <p:sldId id="273" r:id="rId6"/>
    <p:sldId id="275" r:id="rId7"/>
    <p:sldId id="270" r:id="rId8"/>
    <p:sldId id="271" r:id="rId9"/>
    <p:sldId id="260" r:id="rId10"/>
    <p:sldId id="276" r:id="rId11"/>
    <p:sldId id="27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B0D8E-9D78-B347-B592-1A955C659ACB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49D02-154B-944B-8D80-4C00C79A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49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49D02-154B-944B-8D80-4C00C79A94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9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49D02-154B-944B-8D80-4C00C79A94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6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1091-A599-4815-5C9F-858366A05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E39DB-740D-216A-C400-FAB5AB7C4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911D-EB9F-032B-C623-79E11C17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1F2B-8D62-7040-B3BF-33C8D1A6C91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6BB03-A237-5330-1842-274DA86E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3804-ECE2-F87C-AF21-9119C71F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F060-5B2D-2940-898F-60C7F82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C1D4-EDEA-BD50-B16A-50148229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2C86E-0DD8-306E-5452-F5E9A958C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3CA6F-EB2D-4050-7260-DF4822B4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1F2B-8D62-7040-B3BF-33C8D1A6C91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68F7F-0A32-040F-8945-BCB81967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DA6F-0CA7-DEB2-62AC-279CCBE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F060-5B2D-2940-898F-60C7F82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09557-B18D-871A-7FCC-F94F4CBF4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67AE5-C91A-15D4-497C-4875FD614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1406-0475-ED65-F85B-FA75EC53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1F2B-8D62-7040-B3BF-33C8D1A6C91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BA38-7C6E-C6C1-1B5D-C8E9EE8A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238BF-CAD4-0735-8515-081B6256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F060-5B2D-2940-898F-60C7F82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2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8C9D-486C-6009-CB20-2B4F0D21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597F2-FE75-C23E-5DF4-6AE082DC5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C69A-E221-8740-6147-203E2C90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1F2B-8D62-7040-B3BF-33C8D1A6C91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D2F2-4D0C-01B8-F290-9E1A1301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CF49F-C6DD-920E-E405-BE943F35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F060-5B2D-2940-898F-60C7F82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0B73-E3DD-1E79-7FDB-E5C22F94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B96FA-3460-CDDF-3FE7-2198F3519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FB144-8B5C-9558-99FA-AD5BFEB7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1F2B-8D62-7040-B3BF-33C8D1A6C91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8F82-5458-53C7-20FF-F7832F28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2864A-993F-20B1-F43C-F6DB2763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F060-5B2D-2940-898F-60C7F82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4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7F92-5C34-51FE-3C4C-45629507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FA2F-506B-5500-F933-3DB3E847D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1CE2E-BDBF-F384-CE7E-A3E5C8BC4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E46B6-2268-B889-A6DF-1BB7E8F5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1F2B-8D62-7040-B3BF-33C8D1A6C91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E473D-3C8B-CC2B-B5D4-6FF2B068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01FA2-068A-A4E5-882D-1EAF231C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F060-5B2D-2940-898F-60C7F82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8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84CF-AB26-6232-650F-07C1C24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89906-894E-AA06-6FD8-13103A560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D094E-DE5B-90EA-131D-141D96BD0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1A9AA-3E91-1D9F-8F19-C727A6546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96179-7BA4-BFED-D4DE-D4BC06B05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4D58B-E1C3-0055-048C-1B61F1E3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1F2B-8D62-7040-B3BF-33C8D1A6C91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82F9E-FE63-36E9-2585-338C1743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D506D-0785-03C9-A5F0-F1E49DC0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F060-5B2D-2940-898F-60C7F82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2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617E-8770-DFD7-F028-09DA6FC5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FF7E8-6B30-DAEC-7721-DEDD56A3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1F2B-8D62-7040-B3BF-33C8D1A6C91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2389-EFD8-EC39-2CD4-F618A208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29422-9006-585D-3704-476C15E8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F060-5B2D-2940-898F-60C7F82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2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B390E-3D72-FC2A-A67F-4DB189CE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1F2B-8D62-7040-B3BF-33C8D1A6C91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8887E-5F11-9A17-4A59-31C53938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8F85-34E8-C0E0-4025-FEFBD871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F060-5B2D-2940-898F-60C7F82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1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ACC3-ABC3-084B-40BF-8B210B42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0FBD-C17B-789B-9F09-84D77EE0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45FBA-AB02-2043-21FC-909B94E3F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25B8E-636D-1748-7207-ECB29D78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1F2B-8D62-7040-B3BF-33C8D1A6C91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42A2A-6AA3-B47D-33C4-80B817E7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59DCF-6EB4-CC8B-443E-5AD66D70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F060-5B2D-2940-898F-60C7F82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1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D736-137D-FA4F-39CE-FA4AD0A3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8B8B6-349D-A91B-2854-3A0D32F70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531DD-2476-BEDC-F649-5181DBBF6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7923F-6932-9E69-34BA-2F86E83C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1F2B-8D62-7040-B3BF-33C8D1A6C91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35F34-BB4D-766B-60AC-D829B3BD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75278-8D6C-88BD-E2BC-6995AD25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F060-5B2D-2940-898F-60C7F82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9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51BCD-98FD-D25B-31D9-F09D93EA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67BBD-8F01-E045-E7A8-7295046D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FA03B-41E4-3C99-E851-F8C987D72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C1F2B-8D62-7040-B3BF-33C8D1A6C91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A32F0-964C-37E4-E68F-51384DA5A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542C-79D5-7B49-E55D-49B8CFC61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F060-5B2D-2940-898F-60C7F82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6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xstreet.com/v/eth-bt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scan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fillama.com/" TargetMode="External"/><Relationship Id="rId2" Type="http://schemas.openxmlformats.org/officeDocument/2006/relationships/hyperlink" Target="https://dappradar.com/rankings?resultsPerPage=50&amp;sort=totalVolumeInFiat&amp;order=des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daq.com/articles/user-experience-is-the-key-to-mass-adoption-in-the-blockchain-worl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xstree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F1ABF3-128A-B1C4-5FC0-AEF338FA3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7" r="38126" b="836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426A4-F750-F8EF-C4D5-CBCA1C9CA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 err="1"/>
              <a:t>TxStreet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F9642-7CDB-80C4-3E72-EFE3D00C17C5}"/>
              </a:ext>
            </a:extLst>
          </p:cNvPr>
          <p:cNvSpPr/>
          <p:nvPr/>
        </p:nvSpPr>
        <p:spPr>
          <a:xfrm>
            <a:off x="371094" y="2718054"/>
            <a:ext cx="4064272" cy="3207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hlinkClick r:id="rId3"/>
              </a:rPr>
              <a:t>https://txstreet.com/v/eth-btc</a:t>
            </a:r>
            <a:endParaRPr lang="en-US" sz="17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Currently unique 2k daily users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A blockchain </a:t>
            </a:r>
            <a:r>
              <a:rPr lang="en-US" sz="1700" b="1" dirty="0">
                <a:solidFill>
                  <a:schemeClr val="tx1"/>
                </a:solidFill>
              </a:rPr>
              <a:t>explorer/</a:t>
            </a:r>
            <a:r>
              <a:rPr lang="en-US" sz="1700" b="1" dirty="0" err="1">
                <a:solidFill>
                  <a:schemeClr val="tx1"/>
                </a:solidFill>
              </a:rPr>
              <a:t>visualisation</a:t>
            </a:r>
            <a:r>
              <a:rPr lang="en-US" sz="1700" dirty="0">
                <a:solidFill>
                  <a:schemeClr val="tx1"/>
                </a:solidFill>
              </a:rPr>
              <a:t> tool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Helps news </a:t>
            </a:r>
            <a:r>
              <a:rPr lang="en-US" sz="1700" dirty="0" err="1">
                <a:solidFill>
                  <a:schemeClr val="tx1"/>
                </a:solidFill>
              </a:rPr>
              <a:t>Decentralised</a:t>
            </a:r>
            <a:r>
              <a:rPr lang="en-US" sz="1700" dirty="0">
                <a:solidFill>
                  <a:schemeClr val="tx1"/>
                </a:solidFill>
              </a:rPr>
              <a:t> Applications (</a:t>
            </a:r>
            <a:r>
              <a:rPr lang="en-US" sz="1700" dirty="0" err="1">
                <a:solidFill>
                  <a:schemeClr val="tx1"/>
                </a:solidFill>
              </a:rPr>
              <a:t>dApps</a:t>
            </a:r>
            <a:r>
              <a:rPr lang="en-US" sz="1700">
                <a:solidFill>
                  <a:schemeClr val="tx1"/>
                </a:solidFill>
              </a:rPr>
              <a:t>)  </a:t>
            </a:r>
            <a:r>
              <a:rPr lang="en-US" sz="1700" dirty="0">
                <a:solidFill>
                  <a:schemeClr val="tx1"/>
                </a:solidFill>
              </a:rPr>
              <a:t>onboard users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Educate new users to </a:t>
            </a:r>
            <a:r>
              <a:rPr lang="en-US" sz="1700" dirty="0" err="1">
                <a:solidFill>
                  <a:schemeClr val="tx1"/>
                </a:solidFill>
              </a:rPr>
              <a:t>dApps</a:t>
            </a:r>
            <a:r>
              <a:rPr lang="en-US" sz="1700" dirty="0">
                <a:solidFill>
                  <a:schemeClr val="tx1"/>
                </a:solidFill>
              </a:rPr>
              <a:t> and Blockchains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Gives bird’s view of blockchain transactions (</a:t>
            </a:r>
            <a:r>
              <a:rPr lang="en-US" sz="1700" dirty="0" err="1">
                <a:solidFill>
                  <a:schemeClr val="tx1"/>
                </a:solidFill>
              </a:rPr>
              <a:t>mempool</a:t>
            </a:r>
            <a:r>
              <a:rPr lang="en-US" sz="17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8781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8CD1-3B4C-78C5-342B-37FA6849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Milestone </a:t>
            </a:r>
            <a:r>
              <a:rPr lang="en-US" sz="4000" dirty="0">
                <a:solidFill>
                  <a:schemeClr val="accent1"/>
                </a:solidFill>
              </a:rPr>
              <a:t>2</a:t>
            </a: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45 days (started at 15</a:t>
            </a:r>
            <a:r>
              <a:rPr lang="en-US" sz="4000" baseline="30000" dirty="0">
                <a:solidFill>
                  <a:schemeClr val="accent1"/>
                </a:solidFill>
              </a:rPr>
              <a:t>th </a:t>
            </a: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Jan)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2FF17-E35F-8348-F997-6C5A13871C7F}"/>
              </a:ext>
            </a:extLst>
          </p:cNvPr>
          <p:cNvSpPr txBox="1"/>
          <p:nvPr/>
        </p:nvSpPr>
        <p:spPr>
          <a:xfrm>
            <a:off x="1222646" y="2494450"/>
            <a:ext cx="4592804" cy="3563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Target for Milestone 2: Add other L2s such and showcase their transactions to in </a:t>
            </a:r>
            <a:r>
              <a:rPr lang="en-US" sz="2400" dirty="0" err="1"/>
              <a:t>txstreet</a:t>
            </a:r>
            <a:r>
              <a:rPr lang="en-US" sz="2400" dirty="0"/>
              <a:t> as explorer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Steps to Complete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Create a wallet </a:t>
            </a:r>
            <a:r>
              <a:rPr lang="en-US" sz="2400" dirty="0" err="1"/>
              <a:t>dApp</a:t>
            </a:r>
            <a:r>
              <a:rPr lang="en-US" sz="2400" dirty="0"/>
              <a:t> on </a:t>
            </a:r>
            <a:r>
              <a:rPr lang="en-US" sz="2400" dirty="0" err="1"/>
              <a:t>txstreet</a:t>
            </a:r>
            <a:endParaRPr lang="en-US" sz="2400" dirty="0"/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Allow users to execute </a:t>
            </a:r>
            <a:r>
              <a:rPr lang="en-US" sz="2400" dirty="0" err="1"/>
              <a:t>tranxs</a:t>
            </a:r>
            <a:endParaRPr lang="en-US" sz="2400" dirty="0"/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Show transactions in real-time from execution to finality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E9772-2B78-D2C9-1B01-B226F693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15E901-826B-B9FE-C7E8-EA4813C81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677531"/>
              </p:ext>
            </p:extLst>
          </p:nvPr>
        </p:nvGraphicFramePr>
        <p:xfrm>
          <a:off x="6121837" y="2492376"/>
          <a:ext cx="4756514" cy="142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459">
                  <a:extLst>
                    <a:ext uri="{9D8B030D-6E8A-4147-A177-3AD203B41FA5}">
                      <a16:colId xmlns:a16="http://schemas.microsoft.com/office/drawing/2014/main" val="2606062777"/>
                    </a:ext>
                  </a:extLst>
                </a:gridCol>
                <a:gridCol w="1375055">
                  <a:extLst>
                    <a:ext uri="{9D8B030D-6E8A-4147-A177-3AD203B41FA5}">
                      <a16:colId xmlns:a16="http://schemas.microsoft.com/office/drawing/2014/main" val="3973344626"/>
                    </a:ext>
                  </a:extLst>
                </a:gridCol>
              </a:tblGrid>
              <a:tr h="712675">
                <a:tc>
                  <a:txBody>
                    <a:bodyPr/>
                    <a:lstStyle/>
                    <a:p>
                      <a:r>
                        <a:rPr lang="en-US" sz="1900" dirty="0"/>
                        <a:t>Cloud</a:t>
                      </a:r>
                    </a:p>
                  </a:txBody>
                  <a:tcPr marL="96307" marR="96307" marT="48154" marB="4815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Cost</a:t>
                      </a:r>
                    </a:p>
                  </a:txBody>
                  <a:tcPr marL="96307" marR="96307" marT="48154" marB="48154"/>
                </a:tc>
                <a:extLst>
                  <a:ext uri="{0D108BD9-81ED-4DB2-BD59-A6C34878D82A}">
                    <a16:rowId xmlns:a16="http://schemas.microsoft.com/office/drawing/2014/main" val="596226485"/>
                  </a:ext>
                </a:extLst>
              </a:tr>
              <a:tr h="712675">
                <a:tc>
                  <a:txBody>
                    <a:bodyPr/>
                    <a:lstStyle/>
                    <a:p>
                      <a:r>
                        <a:rPr lang="en-US" sz="1900" dirty="0"/>
                        <a:t>Digital Ocean cloud</a:t>
                      </a:r>
                    </a:p>
                  </a:txBody>
                  <a:tcPr marL="96307" marR="96307" marT="48154" marB="4815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600-700 USD</a:t>
                      </a:r>
                    </a:p>
                  </a:txBody>
                  <a:tcPr marL="96307" marR="96307" marT="48154" marB="48154"/>
                </a:tc>
                <a:extLst>
                  <a:ext uri="{0D108BD9-81ED-4DB2-BD59-A6C34878D82A}">
                    <a16:rowId xmlns:a16="http://schemas.microsoft.com/office/drawing/2014/main" val="8238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96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8CD1-3B4C-78C5-342B-37FA6849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Milestone 3 – 45 days (started at </a:t>
            </a:r>
            <a:r>
              <a:rPr lang="en-US" sz="4000" dirty="0">
                <a:solidFill>
                  <a:schemeClr val="accent1"/>
                </a:solidFill>
              </a:rPr>
              <a:t>15</a:t>
            </a:r>
            <a:r>
              <a:rPr lang="en-US" sz="4000" baseline="30000" dirty="0">
                <a:solidFill>
                  <a:schemeClr val="accent1"/>
                </a:solidFill>
              </a:rPr>
              <a:t>th </a:t>
            </a: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Feb)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2FF17-E35F-8348-F997-6C5A13871C7F}"/>
              </a:ext>
            </a:extLst>
          </p:cNvPr>
          <p:cNvSpPr txBox="1"/>
          <p:nvPr/>
        </p:nvSpPr>
        <p:spPr>
          <a:xfrm>
            <a:off x="1222646" y="2494450"/>
            <a:ext cx="4592804" cy="3563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Target for Milestone 2: Add Wallet to allow users to perform transactions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Steps to Complete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Create a wallet </a:t>
            </a:r>
            <a:r>
              <a:rPr lang="en-US" sz="2400" dirty="0" err="1"/>
              <a:t>dApp</a:t>
            </a:r>
            <a:r>
              <a:rPr lang="en-US" sz="2400" dirty="0"/>
              <a:t> on </a:t>
            </a:r>
            <a:r>
              <a:rPr lang="en-US" sz="2400" dirty="0" err="1"/>
              <a:t>txstreet</a:t>
            </a:r>
            <a:endParaRPr lang="en-US" sz="2400" dirty="0"/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Allow users to execute </a:t>
            </a:r>
            <a:r>
              <a:rPr lang="en-US" sz="2400" dirty="0" err="1"/>
              <a:t>tranxs</a:t>
            </a:r>
            <a:endParaRPr lang="en-US" sz="2400" dirty="0"/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Show transactions in real-time from execution to finality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60D7C-B658-C194-8226-36C0A37A4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D7785F-ED92-ACF9-73CD-1E230291E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609826"/>
              </p:ext>
            </p:extLst>
          </p:nvPr>
        </p:nvGraphicFramePr>
        <p:xfrm>
          <a:off x="6121837" y="2492376"/>
          <a:ext cx="4756514" cy="142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459">
                  <a:extLst>
                    <a:ext uri="{9D8B030D-6E8A-4147-A177-3AD203B41FA5}">
                      <a16:colId xmlns:a16="http://schemas.microsoft.com/office/drawing/2014/main" val="2606062777"/>
                    </a:ext>
                  </a:extLst>
                </a:gridCol>
                <a:gridCol w="1375055">
                  <a:extLst>
                    <a:ext uri="{9D8B030D-6E8A-4147-A177-3AD203B41FA5}">
                      <a16:colId xmlns:a16="http://schemas.microsoft.com/office/drawing/2014/main" val="3973344626"/>
                    </a:ext>
                  </a:extLst>
                </a:gridCol>
              </a:tblGrid>
              <a:tr h="712675">
                <a:tc>
                  <a:txBody>
                    <a:bodyPr/>
                    <a:lstStyle/>
                    <a:p>
                      <a:r>
                        <a:rPr lang="en-US" sz="1900" dirty="0"/>
                        <a:t>Cloud</a:t>
                      </a:r>
                    </a:p>
                  </a:txBody>
                  <a:tcPr marL="96307" marR="96307" marT="48154" marB="4815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Cost</a:t>
                      </a:r>
                    </a:p>
                  </a:txBody>
                  <a:tcPr marL="96307" marR="96307" marT="48154" marB="48154"/>
                </a:tc>
                <a:extLst>
                  <a:ext uri="{0D108BD9-81ED-4DB2-BD59-A6C34878D82A}">
                    <a16:rowId xmlns:a16="http://schemas.microsoft.com/office/drawing/2014/main" val="596226485"/>
                  </a:ext>
                </a:extLst>
              </a:tr>
              <a:tr h="712675">
                <a:tc>
                  <a:txBody>
                    <a:bodyPr/>
                    <a:lstStyle/>
                    <a:p>
                      <a:r>
                        <a:rPr lang="en-US" sz="1900" dirty="0"/>
                        <a:t>Cloud cost</a:t>
                      </a:r>
                    </a:p>
                  </a:txBody>
                  <a:tcPr marL="96307" marR="96307" marT="48154" marB="4815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600-700 USD</a:t>
                      </a:r>
                    </a:p>
                  </a:txBody>
                  <a:tcPr marL="96307" marR="96307" marT="48154" marB="48154"/>
                </a:tc>
                <a:extLst>
                  <a:ext uri="{0D108BD9-81ED-4DB2-BD59-A6C34878D82A}">
                    <a16:rowId xmlns:a16="http://schemas.microsoft.com/office/drawing/2014/main" val="8238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46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8CD1-3B4C-78C5-342B-37FA6849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Expected Revenue: First month post launch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2FF17-E35F-8348-F997-6C5A13871C7F}"/>
              </a:ext>
            </a:extLst>
          </p:cNvPr>
          <p:cNvSpPr txBox="1"/>
          <p:nvPr/>
        </p:nvSpPr>
        <p:spPr>
          <a:xfrm>
            <a:off x="2587806" y="2752340"/>
            <a:ext cx="6826650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Target : 4 </a:t>
            </a:r>
            <a:r>
              <a:rPr lang="en-US" sz="2400" dirty="0" err="1"/>
              <a:t>dApps</a:t>
            </a:r>
            <a:r>
              <a:rPr lang="en-US" sz="2400" dirty="0"/>
              <a:t> to be given on rent per week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Expected revenue 4000 USD per month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((4 </a:t>
            </a:r>
            <a:r>
              <a:rPr lang="en-US" sz="2400" dirty="0" err="1"/>
              <a:t>dApps</a:t>
            </a:r>
            <a:r>
              <a:rPr lang="en-US" sz="2400" dirty="0"/>
              <a:t>*250 USD charged)*4 weeks = 4000)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Lowest Expected revenue is 500 USD with only 2 deploys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Highest Expected revenue for 4 chains 16,000 USD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Note: All the above estimates are in approximation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15B90-187A-154B-2EAA-2ABEC2AC1904}"/>
              </a:ext>
            </a:extLst>
          </p:cNvPr>
          <p:cNvSpPr txBox="1"/>
          <p:nvPr/>
        </p:nvSpPr>
        <p:spPr>
          <a:xfrm>
            <a:off x="4005330" y="1893194"/>
            <a:ext cx="48520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$250 per </a:t>
            </a:r>
            <a:r>
              <a:rPr lang="en-US" sz="2200" b="1" dirty="0" err="1"/>
              <a:t>dApp</a:t>
            </a:r>
            <a:r>
              <a:rPr lang="en-US" sz="2200" b="1" dirty="0"/>
              <a:t> per week on single chain</a:t>
            </a:r>
          </a:p>
        </p:txBody>
      </p:sp>
    </p:spTree>
    <p:extLst>
      <p:ext uri="{BB962C8B-B14F-4D97-AF65-F5344CB8AC3E}">
        <p14:creationId xmlns:p14="http://schemas.microsoft.com/office/powerpoint/2010/main" val="111527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8CD1-3B4C-78C5-342B-37FA6849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Expected Revenue: Second month with post second milestone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6FA18-760D-986E-63F2-52B4EAB429F5}"/>
              </a:ext>
            </a:extLst>
          </p:cNvPr>
          <p:cNvSpPr txBox="1"/>
          <p:nvPr/>
        </p:nvSpPr>
        <p:spPr>
          <a:xfrm>
            <a:off x="2587806" y="2752340"/>
            <a:ext cx="6826650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As currently we have 2k unique users daily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Target : 100 users daily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Expected revenue 3,000 USD per month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Lowest Expected revenue is 300 USD with only 10 users daily with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Highest Expected revenue with 200 to 300 daily subscribe to </a:t>
            </a:r>
            <a:r>
              <a:rPr lang="en-US" sz="2400" dirty="0" err="1"/>
              <a:t>tranx</a:t>
            </a:r>
            <a:r>
              <a:rPr lang="en-US" sz="2400" dirty="0"/>
              <a:t> visualization will be 10,000 USD per month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Note: All the above estimates are in approximation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30ABB-741B-2D88-92FD-2F25CC1E3CCF}"/>
              </a:ext>
            </a:extLst>
          </p:cNvPr>
          <p:cNvSpPr txBox="1"/>
          <p:nvPr/>
        </p:nvSpPr>
        <p:spPr>
          <a:xfrm>
            <a:off x="4005330" y="1893194"/>
            <a:ext cx="4678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$1 per user to visualize </a:t>
            </a:r>
            <a:r>
              <a:rPr lang="en-US" sz="2200" b="1" dirty="0" err="1"/>
              <a:t>tranx</a:t>
            </a:r>
            <a:r>
              <a:rPr lang="en-US" sz="2200" b="1" dirty="0"/>
              <a:t> real-time</a:t>
            </a:r>
          </a:p>
        </p:txBody>
      </p:sp>
    </p:spTree>
    <p:extLst>
      <p:ext uri="{BB962C8B-B14F-4D97-AF65-F5344CB8AC3E}">
        <p14:creationId xmlns:p14="http://schemas.microsoft.com/office/powerpoint/2010/main" val="287958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8CD1-3B4C-78C5-342B-37FA6849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What is </a:t>
            </a:r>
            <a:r>
              <a:rPr lang="en-US" sz="4000" dirty="0" err="1">
                <a:solidFill>
                  <a:schemeClr val="accent1"/>
                </a:solidFill>
              </a:rPr>
              <a:t>txstreet</a:t>
            </a:r>
            <a:r>
              <a:rPr lang="en-US" sz="4000" dirty="0">
                <a:solidFill>
                  <a:schemeClr val="accent1"/>
                </a:solidFill>
              </a:rPr>
              <a:t>?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2FF17-E35F-8348-F997-6C5A13871C7F}"/>
              </a:ext>
            </a:extLst>
          </p:cNvPr>
          <p:cNvSpPr txBox="1"/>
          <p:nvPr/>
        </p:nvSpPr>
        <p:spPr>
          <a:xfrm>
            <a:off x="1222645" y="2494450"/>
            <a:ext cx="7879409" cy="3563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Txstreet</a:t>
            </a:r>
            <a:r>
              <a:rPr lang="en-US" sz="2400" dirty="0"/>
              <a:t> is a blockchain </a:t>
            </a:r>
            <a:r>
              <a:rPr lang="en-US" sz="2400" b="1" dirty="0"/>
              <a:t>explorer and visualizer</a:t>
            </a:r>
            <a:r>
              <a:rPr lang="en-US" sz="2400" dirty="0"/>
              <a:t> that can help users see real-time blockchain transaction from execution to finality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allows for </a:t>
            </a:r>
            <a:r>
              <a:rPr lang="en-US" sz="2400" dirty="0" err="1"/>
              <a:t>dApps</a:t>
            </a:r>
            <a:r>
              <a:rPr lang="en-US" sz="2400" dirty="0"/>
              <a:t> to rent houses and market their product to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Also onboard new users to crypto</a:t>
            </a:r>
          </a:p>
        </p:txBody>
      </p:sp>
    </p:spTree>
    <p:extLst>
      <p:ext uri="{BB962C8B-B14F-4D97-AF65-F5344CB8AC3E}">
        <p14:creationId xmlns:p14="http://schemas.microsoft.com/office/powerpoint/2010/main" val="78372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8CD1-3B4C-78C5-342B-37FA6849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40" y="137609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Problem Statement 1 – A million dollar business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2FF17-E35F-8348-F997-6C5A13871C7F}"/>
              </a:ext>
            </a:extLst>
          </p:cNvPr>
          <p:cNvSpPr txBox="1"/>
          <p:nvPr/>
        </p:nvSpPr>
        <p:spPr>
          <a:xfrm>
            <a:off x="1071643" y="1463172"/>
            <a:ext cx="10177617" cy="4811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Explorer is a huge business, the most popular explorer currently </a:t>
            </a:r>
            <a:r>
              <a:rPr lang="en-US" sz="2400" dirty="0" err="1">
                <a:hlinkClick r:id="rId3"/>
              </a:rPr>
              <a:t>etherscan.com</a:t>
            </a:r>
            <a:r>
              <a:rPr lang="en-US" sz="2400" dirty="0"/>
              <a:t> has a monopoly and charges </a:t>
            </a:r>
            <a:r>
              <a:rPr lang="en-US" sz="2400" b="1" dirty="0"/>
              <a:t>$1 to $2 USD million</a:t>
            </a:r>
            <a:r>
              <a:rPr lang="en-US" sz="2400" dirty="0"/>
              <a:t> to every blockchain and L2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Explorers are more blocks and transaction focused and not </a:t>
            </a:r>
            <a:r>
              <a:rPr lang="en-US" sz="2400" dirty="0" err="1"/>
              <a:t>dApp</a:t>
            </a:r>
            <a:r>
              <a:rPr lang="en-US" sz="2400" dirty="0"/>
              <a:t> focused</a:t>
            </a:r>
          </a:p>
        </p:txBody>
      </p:sp>
    </p:spTree>
    <p:extLst>
      <p:ext uri="{BB962C8B-B14F-4D97-AF65-F5344CB8AC3E}">
        <p14:creationId xmlns:p14="http://schemas.microsoft.com/office/powerpoint/2010/main" val="28611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8CD1-3B4C-78C5-342B-37FA6849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40" y="137609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Problem Statement 2 – </a:t>
            </a:r>
            <a:r>
              <a:rPr lang="en-US" sz="4000" dirty="0" err="1">
                <a:solidFill>
                  <a:schemeClr val="accent1"/>
                </a:solidFill>
              </a:rPr>
              <a:t>dApp</a:t>
            </a:r>
            <a:r>
              <a:rPr lang="en-US" sz="4000" dirty="0">
                <a:solidFill>
                  <a:schemeClr val="accent1"/>
                </a:solidFill>
              </a:rPr>
              <a:t> marketing coverage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2FF17-E35F-8348-F997-6C5A13871C7F}"/>
              </a:ext>
            </a:extLst>
          </p:cNvPr>
          <p:cNvSpPr txBox="1"/>
          <p:nvPr/>
        </p:nvSpPr>
        <p:spPr>
          <a:xfrm>
            <a:off x="1071643" y="1463172"/>
            <a:ext cx="10177617" cy="4811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New </a:t>
            </a:r>
            <a:r>
              <a:rPr lang="en-US" sz="2400" dirty="0" err="1"/>
              <a:t>dApps</a:t>
            </a:r>
            <a:r>
              <a:rPr lang="en-US" sz="2400" dirty="0"/>
              <a:t> on blockchain struggle in onboarding users and create awareness about their </a:t>
            </a:r>
            <a:r>
              <a:rPr lang="en-US" sz="2400" dirty="0" err="1"/>
              <a:t>dApps</a:t>
            </a:r>
            <a:r>
              <a:rPr lang="en-US" sz="2400" dirty="0"/>
              <a:t> due to few </a:t>
            </a:r>
            <a:r>
              <a:rPr lang="en-US" sz="2400" dirty="0" err="1"/>
              <a:t>dApps</a:t>
            </a:r>
            <a:r>
              <a:rPr lang="en-US" sz="2400" dirty="0"/>
              <a:t> having control and presence in the entire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per </a:t>
            </a:r>
            <a:r>
              <a:rPr lang="en-US" sz="2400" dirty="0" err="1">
                <a:hlinkClick r:id="rId2"/>
              </a:rPr>
              <a:t>dAppRadar.com</a:t>
            </a:r>
            <a:r>
              <a:rPr lang="en-US" sz="2400" dirty="0">
                <a:hlinkClick r:id="rId2"/>
              </a:rPr>
              <a:t> </a:t>
            </a:r>
            <a:r>
              <a:rPr lang="en-US" sz="2400" dirty="0"/>
              <a:t>and </a:t>
            </a:r>
            <a:r>
              <a:rPr lang="en-US" sz="2400" dirty="0" err="1">
                <a:hlinkClick r:id="rId3"/>
              </a:rPr>
              <a:t>DefiLama.com</a:t>
            </a:r>
            <a:r>
              <a:rPr lang="en-US" sz="2400" dirty="0">
                <a:hlinkClick r:id="rId3"/>
              </a:rPr>
              <a:t> </a:t>
            </a:r>
            <a:r>
              <a:rPr lang="en-US" sz="2400" dirty="0"/>
              <a:t>there 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Nearly 3k defi </a:t>
            </a:r>
            <a:r>
              <a:rPr lang="en-US" sz="2400" dirty="0" err="1"/>
              <a:t>dApp</a:t>
            </a:r>
            <a:r>
              <a:rPr lang="en-US" sz="2400" dirty="0"/>
              <a:t> applications with only top 100 </a:t>
            </a:r>
            <a:r>
              <a:rPr lang="en-US" sz="2400" dirty="0" err="1"/>
              <a:t>dApps</a:t>
            </a:r>
            <a:r>
              <a:rPr lang="en-US" sz="2400" dirty="0"/>
              <a:t> having transaction volume over 100k USD  while (Total Value Locked)TVL is over $1 billion USD for only first 15 </a:t>
            </a:r>
            <a:r>
              <a:rPr lang="en-US" sz="2400" dirty="0" err="1"/>
              <a:t>dApps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situation with Gaming </a:t>
            </a:r>
            <a:r>
              <a:rPr lang="en-US" sz="2400" dirty="0" err="1"/>
              <a:t>dApps</a:t>
            </a:r>
            <a:r>
              <a:rPr lang="en-US" sz="2400" dirty="0"/>
              <a:t> is more worst as there are only top 10 </a:t>
            </a:r>
            <a:r>
              <a:rPr lang="en-US" sz="2400" dirty="0" err="1"/>
              <a:t>dApps</a:t>
            </a:r>
            <a:r>
              <a:rPr lang="en-US" sz="2400" dirty="0"/>
              <a:t> with more than 50k transaction volume out of 2500 </a:t>
            </a:r>
            <a:r>
              <a:rPr lang="en-US" sz="2400" dirty="0" err="1"/>
              <a:t>dApps</a:t>
            </a:r>
            <a:r>
              <a:rPr lang="en-US" sz="2400" dirty="0"/>
              <a:t> </a:t>
            </a:r>
            <a:r>
              <a:rPr lang="en-US" sz="2400" dirty="0" err="1"/>
              <a:t>aprox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34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8CD1-3B4C-78C5-342B-37FA6849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40" y="137609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Problem Statement 3 – User experience	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2FF17-E35F-8348-F997-6C5A13871C7F}"/>
              </a:ext>
            </a:extLst>
          </p:cNvPr>
          <p:cNvSpPr txBox="1"/>
          <p:nvPr/>
        </p:nvSpPr>
        <p:spPr>
          <a:xfrm>
            <a:off x="1071643" y="1463172"/>
            <a:ext cx="10177617" cy="4811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are yet to comprehend working on blockchain technology after reading tons of articles and watching hundreds of videos then don’t worry you are not alone.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Blockchain technologies major issue have been User experience and the complexity of the technology that has failed to bring masses to crypto world.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per </a:t>
            </a:r>
            <a:r>
              <a:rPr lang="en-US" sz="2400" dirty="0">
                <a:hlinkClick r:id="rId3"/>
              </a:rPr>
              <a:t>nasdaq.com</a:t>
            </a:r>
            <a:r>
              <a:rPr lang="en-US" sz="2400" dirty="0"/>
              <a:t> article that blockchain ecosystem needs to prioritize User Experience to make mass adoption possible</a:t>
            </a:r>
          </a:p>
        </p:txBody>
      </p:sp>
    </p:spTree>
    <p:extLst>
      <p:ext uri="{BB962C8B-B14F-4D97-AF65-F5344CB8AC3E}">
        <p14:creationId xmlns:p14="http://schemas.microsoft.com/office/powerpoint/2010/main" val="399225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8CD1-3B4C-78C5-342B-37FA6849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756506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– Take a % of explorer </a:t>
            </a:r>
            <a:r>
              <a:rPr lang="en-US" sz="3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</a:t>
            </a:r>
            <a:endParaRPr lang="en-US" sz="3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2FF17-E35F-8348-F997-6C5A13871C7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 mentioned, explorers are charging $1 million USD per L2 on an average, we could charge fraction of that and still be largely profitable in the current market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We provide an explorer that is more </a:t>
            </a:r>
            <a:r>
              <a:rPr lang="en-US" sz="2200" dirty="0" err="1"/>
              <a:t>dApp</a:t>
            </a:r>
            <a:r>
              <a:rPr lang="en-US" sz="2200" dirty="0"/>
              <a:t> focused.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User can filter out transactions specific to </a:t>
            </a:r>
            <a:r>
              <a:rPr lang="en-US" sz="2200" dirty="0" err="1"/>
              <a:t>dApps</a:t>
            </a:r>
            <a:r>
              <a:rPr lang="en-US" sz="2200" dirty="0"/>
              <a:t> and even visualize bridge transactions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A8DFE-2783-2E8F-5674-934216B14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00" y="640080"/>
            <a:ext cx="635651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2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28CD1-3B4C-78C5-342B-37FA6849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– Space in metaverse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2FF17-E35F-8348-F997-6C5A13871C7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We at </a:t>
            </a:r>
            <a:r>
              <a:rPr lang="en-US" sz="2200" dirty="0">
                <a:hlinkClick r:id="rId2"/>
              </a:rPr>
              <a:t>https://txstreet.com/</a:t>
            </a:r>
            <a:r>
              <a:rPr lang="en-US" sz="2200" dirty="0"/>
              <a:t> allow </a:t>
            </a:r>
            <a:r>
              <a:rPr lang="en-US" sz="2200" dirty="0" err="1"/>
              <a:t>dApps</a:t>
            </a:r>
            <a:r>
              <a:rPr lang="en-US" sz="2200" dirty="0"/>
              <a:t> to rent houses on the street.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Currently we have around 2k daily unique active users, so the </a:t>
            </a:r>
            <a:r>
              <a:rPr lang="en-US" sz="2200" dirty="0" err="1"/>
              <a:t>dApp</a:t>
            </a:r>
            <a:r>
              <a:rPr lang="en-US" sz="2200" dirty="0"/>
              <a:t> will get an instant exposure to 60k users in  a month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A8DFE-2783-2E8F-5674-934216B14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900" y="640080"/>
            <a:ext cx="635651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5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28CD1-3B4C-78C5-342B-37FA6849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– onboard more blockchains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D4DD3-90FE-2600-1FE3-645CA6A00E39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Add Multiple L2s and Zero knowledge chains to showcase users how they work.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Potentially add some dynamic features to allow users to interact and use the </a:t>
            </a:r>
            <a:r>
              <a:rPr lang="en-US" sz="2200" dirty="0" err="1"/>
              <a:t>dApp</a:t>
            </a:r>
            <a:r>
              <a:rPr lang="en-US" sz="2200" dirty="0"/>
              <a:t> on chain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4F63C-964B-F794-C640-7A962613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303088"/>
            <a:ext cx="5458968" cy="225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4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8CD1-3B4C-78C5-342B-37FA6849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Milestone 1 – 45 days (started at 1</a:t>
            </a:r>
            <a:r>
              <a:rPr lang="en-US" sz="4000" kern="1200" baseline="30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</a:t>
            </a: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Dec)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2FF17-E35F-8348-F997-6C5A13871C7F}"/>
              </a:ext>
            </a:extLst>
          </p:cNvPr>
          <p:cNvSpPr txBox="1"/>
          <p:nvPr/>
        </p:nvSpPr>
        <p:spPr>
          <a:xfrm>
            <a:off x="1222646" y="2494450"/>
            <a:ext cx="4592804" cy="35631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Target for Milestone 1: Allow </a:t>
            </a:r>
            <a:r>
              <a:rPr lang="en-US" sz="2400" dirty="0" err="1"/>
              <a:t>dApps</a:t>
            </a:r>
            <a:r>
              <a:rPr lang="en-US" sz="2400" dirty="0"/>
              <a:t> to rent houses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Steps to Complete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Add form for </a:t>
            </a:r>
            <a:r>
              <a:rPr lang="en-US" sz="2400" dirty="0" err="1"/>
              <a:t>dApps</a:t>
            </a:r>
            <a:r>
              <a:rPr lang="en-US" sz="2400" dirty="0"/>
              <a:t> for request to rent house on </a:t>
            </a:r>
            <a:r>
              <a:rPr lang="en-US" sz="2400" dirty="0" err="1"/>
              <a:t>txstreet</a:t>
            </a:r>
            <a:endParaRPr lang="en-US" sz="2400" dirty="0"/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Showcase rented </a:t>
            </a:r>
            <a:r>
              <a:rPr lang="en-US" sz="2400" dirty="0" err="1"/>
              <a:t>dApps</a:t>
            </a:r>
            <a:r>
              <a:rPr lang="en-US" sz="2400" dirty="0"/>
              <a:t> on </a:t>
            </a:r>
            <a:r>
              <a:rPr lang="en-US" sz="2400" dirty="0" err="1"/>
              <a:t>txstreet</a:t>
            </a:r>
            <a:endParaRPr lang="en-US" sz="2400" dirty="0"/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Add dynamic feature for the </a:t>
            </a:r>
            <a:r>
              <a:rPr lang="en-US" sz="2400" dirty="0" err="1"/>
              <a:t>dApps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D81306C-398B-BD64-AD8A-D30AE543A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783415"/>
              </p:ext>
            </p:extLst>
          </p:nvPr>
        </p:nvGraphicFramePr>
        <p:xfrm>
          <a:off x="6121837" y="2492376"/>
          <a:ext cx="4756514" cy="142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459">
                  <a:extLst>
                    <a:ext uri="{9D8B030D-6E8A-4147-A177-3AD203B41FA5}">
                      <a16:colId xmlns:a16="http://schemas.microsoft.com/office/drawing/2014/main" val="2606062777"/>
                    </a:ext>
                  </a:extLst>
                </a:gridCol>
                <a:gridCol w="1375055">
                  <a:extLst>
                    <a:ext uri="{9D8B030D-6E8A-4147-A177-3AD203B41FA5}">
                      <a16:colId xmlns:a16="http://schemas.microsoft.com/office/drawing/2014/main" val="3973344626"/>
                    </a:ext>
                  </a:extLst>
                </a:gridCol>
              </a:tblGrid>
              <a:tr h="712675">
                <a:tc>
                  <a:txBody>
                    <a:bodyPr/>
                    <a:lstStyle/>
                    <a:p>
                      <a:r>
                        <a:rPr lang="en-US" sz="1900" dirty="0"/>
                        <a:t>Cloud</a:t>
                      </a:r>
                    </a:p>
                  </a:txBody>
                  <a:tcPr marL="96307" marR="96307" marT="48154" marB="4815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Cost</a:t>
                      </a:r>
                    </a:p>
                  </a:txBody>
                  <a:tcPr marL="96307" marR="96307" marT="48154" marB="48154"/>
                </a:tc>
                <a:extLst>
                  <a:ext uri="{0D108BD9-81ED-4DB2-BD59-A6C34878D82A}">
                    <a16:rowId xmlns:a16="http://schemas.microsoft.com/office/drawing/2014/main" val="596226485"/>
                  </a:ext>
                </a:extLst>
              </a:tr>
              <a:tr h="712675">
                <a:tc>
                  <a:txBody>
                    <a:bodyPr/>
                    <a:lstStyle/>
                    <a:p>
                      <a:r>
                        <a:rPr lang="en-US" sz="1900" dirty="0"/>
                        <a:t>Digital Ocean cloud</a:t>
                      </a:r>
                    </a:p>
                  </a:txBody>
                  <a:tcPr marL="96307" marR="96307" marT="48154" marB="4815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600-700 USD</a:t>
                      </a:r>
                    </a:p>
                  </a:txBody>
                  <a:tcPr marL="96307" marR="96307" marT="48154" marB="48154"/>
                </a:tc>
                <a:extLst>
                  <a:ext uri="{0D108BD9-81ED-4DB2-BD59-A6C34878D82A}">
                    <a16:rowId xmlns:a16="http://schemas.microsoft.com/office/drawing/2014/main" val="8238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09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777</Words>
  <Application>Microsoft Macintosh PowerPoint</Application>
  <PresentationFormat>Widescreen</PresentationFormat>
  <Paragraphs>82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 2013 - 2022</vt:lpstr>
      <vt:lpstr>TxStreet</vt:lpstr>
      <vt:lpstr>What is txstreet?</vt:lpstr>
      <vt:lpstr>Problem Statement 1 – A million dollar business</vt:lpstr>
      <vt:lpstr>Problem Statement 2 – dApp marketing coverage</vt:lpstr>
      <vt:lpstr>Problem Statement 3 – User experience </vt:lpstr>
      <vt:lpstr>Solution – Take a % of explorer busines</vt:lpstr>
      <vt:lpstr>Solution – Space in metaverse</vt:lpstr>
      <vt:lpstr>Solution – onboard more blockchains</vt:lpstr>
      <vt:lpstr>Milestone 1 – 45 days (started at 1st Dec)</vt:lpstr>
      <vt:lpstr>Milestone 2 – 45 days (started at 15th Jan)</vt:lpstr>
      <vt:lpstr>Milestone 3 – 45 days (started at 15th Feb)</vt:lpstr>
      <vt:lpstr>Expected Revenue: First month post launch</vt:lpstr>
      <vt:lpstr>Expected Revenue: Second month with post second milestone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MAZTECH Labs</dc:title>
  <dc:creator>Zaid Makani</dc:creator>
  <cp:lastModifiedBy>Taha Dhailey</cp:lastModifiedBy>
  <cp:revision>56</cp:revision>
  <dcterms:created xsi:type="dcterms:W3CDTF">2022-12-27T08:11:37Z</dcterms:created>
  <dcterms:modified xsi:type="dcterms:W3CDTF">2023-12-07T10:45:02Z</dcterms:modified>
</cp:coreProperties>
</file>