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9" r:id="rId17"/>
    <p:sldId id="270" r:id="rId18"/>
    <p:sldId id="278" r:id="rId19"/>
    <p:sldId id="271" r:id="rId20"/>
    <p:sldId id="272" r:id="rId21"/>
    <p:sldId id="273" r:id="rId22"/>
    <p:sldId id="274" r:id="rId23"/>
    <p:sldId id="275" r:id="rId24"/>
    <p:sldId id="276" r:id="rId25"/>
    <p:sldId id="277" r:id="rId26"/>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49" autoAdjust="0"/>
  </p:normalViewPr>
  <p:slideViewPr>
    <p:cSldViewPr snapToGrid="0">
      <p:cViewPr varScale="1">
        <p:scale>
          <a:sx n="68" d="100"/>
          <a:sy n="68" d="100"/>
        </p:scale>
        <p:origin x="144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2" name="PlaceHolder 4"/>
          <p:cNvSpPr>
            <a:spLocks noGrp="1"/>
          </p:cNvSpPr>
          <p:nvPr>
            <p:ph type="body"/>
          </p:nvPr>
        </p:nvSpPr>
        <p:spPr>
          <a:xfrm>
            <a:off x="467424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3" name="PlaceHolder 5"/>
          <p:cNvSpPr>
            <a:spLocks noGrp="1"/>
          </p:cNvSpPr>
          <p:nvPr>
            <p:ph type="body"/>
          </p:nvPr>
        </p:nvSpPr>
        <p:spPr>
          <a:xfrm>
            <a:off x="45720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35" name="PlaceHolder 2"/>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6" name="PlaceHolder 3"/>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pic>
        <p:nvPicPr>
          <p:cNvPr id="37" name="Picture 36"/>
          <p:cNvPicPr/>
          <p:nvPr/>
        </p:nvPicPr>
        <p:blipFill>
          <a:blip r:embed="rId2"/>
          <a:stretch/>
        </p:blipFill>
        <p:spPr>
          <a:xfrm>
            <a:off x="1735560" y="1599840"/>
            <a:ext cx="5671800" cy="4525560"/>
          </a:xfrm>
          <a:prstGeom prst="rect">
            <a:avLst/>
          </a:prstGeom>
          <a:ln>
            <a:noFill/>
          </a:ln>
        </p:spPr>
      </p:pic>
      <p:pic>
        <p:nvPicPr>
          <p:cNvPr id="38" name="Picture 37"/>
          <p:cNvPicPr/>
          <p:nvPr/>
        </p:nvPicPr>
        <p:blipFill>
          <a:blip r:embed="rId2"/>
          <a:stretch/>
        </p:blipFill>
        <p:spPr>
          <a:xfrm>
            <a:off x="1735560" y="1599840"/>
            <a:ext cx="5671800" cy="45255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45"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47" name="PlaceHolder 2"/>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49" name="PlaceHolder 2"/>
          <p:cNvSpPr>
            <a:spLocks noGrp="1"/>
          </p:cNvSpPr>
          <p:nvPr>
            <p:ph type="body"/>
          </p:nvPr>
        </p:nvSpPr>
        <p:spPr>
          <a:xfrm>
            <a:off x="45720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50" name="PlaceHolder 3"/>
          <p:cNvSpPr>
            <a:spLocks noGrp="1"/>
          </p:cNvSpPr>
          <p:nvPr>
            <p:ph type="body"/>
          </p:nvPr>
        </p:nvSpPr>
        <p:spPr>
          <a:xfrm>
            <a:off x="467424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54"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55" name="PlaceHolder 3"/>
          <p:cNvSpPr>
            <a:spLocks noGrp="1"/>
          </p:cNvSpPr>
          <p:nvPr>
            <p:ph type="body"/>
          </p:nvPr>
        </p:nvSpPr>
        <p:spPr>
          <a:xfrm>
            <a:off x="45720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56" name="PlaceHolder 4"/>
          <p:cNvSpPr>
            <a:spLocks noGrp="1"/>
          </p:cNvSpPr>
          <p:nvPr>
            <p:ph type="body"/>
          </p:nvPr>
        </p:nvSpPr>
        <p:spPr>
          <a:xfrm>
            <a:off x="467424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58" name="PlaceHolder 2"/>
          <p:cNvSpPr>
            <a:spLocks noGrp="1"/>
          </p:cNvSpPr>
          <p:nvPr>
            <p:ph type="body"/>
          </p:nvPr>
        </p:nvSpPr>
        <p:spPr>
          <a:xfrm>
            <a:off x="45720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59"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0" name="PlaceHolder 4"/>
          <p:cNvSpPr>
            <a:spLocks noGrp="1"/>
          </p:cNvSpPr>
          <p:nvPr>
            <p:ph type="body"/>
          </p:nvPr>
        </p:nvSpPr>
        <p:spPr>
          <a:xfrm>
            <a:off x="467424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2"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3"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4" name="PlaceHolder 4"/>
          <p:cNvSpPr>
            <a:spLocks noGrp="1"/>
          </p:cNvSpPr>
          <p:nvPr>
            <p:ph type="body"/>
          </p:nvPr>
        </p:nvSpPr>
        <p:spPr>
          <a:xfrm>
            <a:off x="457200" y="396432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6" name="PlaceHolder 2"/>
          <p:cNvSpPr>
            <a:spLocks noGrp="1"/>
          </p:cNvSpPr>
          <p:nvPr>
            <p:ph type="body"/>
          </p:nvPr>
        </p:nvSpPr>
        <p:spPr>
          <a:xfrm>
            <a:off x="457200" y="160020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7" name="PlaceHolder 3"/>
          <p:cNvSpPr>
            <a:spLocks noGrp="1"/>
          </p:cNvSpPr>
          <p:nvPr>
            <p:ph type="body"/>
          </p:nvPr>
        </p:nvSpPr>
        <p:spPr>
          <a:xfrm>
            <a:off x="457200" y="396432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69"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0"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1" name="PlaceHolder 4"/>
          <p:cNvSpPr>
            <a:spLocks noGrp="1"/>
          </p:cNvSpPr>
          <p:nvPr>
            <p:ph type="body"/>
          </p:nvPr>
        </p:nvSpPr>
        <p:spPr>
          <a:xfrm>
            <a:off x="467424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2" name="PlaceHolder 5"/>
          <p:cNvSpPr>
            <a:spLocks noGrp="1"/>
          </p:cNvSpPr>
          <p:nvPr>
            <p:ph type="body"/>
          </p:nvPr>
        </p:nvSpPr>
        <p:spPr>
          <a:xfrm>
            <a:off x="45720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74" name="PlaceHolder 2"/>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5" name="PlaceHolder 3"/>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pic>
        <p:nvPicPr>
          <p:cNvPr id="76" name="Picture 75"/>
          <p:cNvPicPr/>
          <p:nvPr/>
        </p:nvPicPr>
        <p:blipFill>
          <a:blip r:embed="rId2"/>
          <a:stretch/>
        </p:blipFill>
        <p:spPr>
          <a:xfrm>
            <a:off x="1735560" y="1599840"/>
            <a:ext cx="5671800" cy="4525560"/>
          </a:xfrm>
          <a:prstGeom prst="rect">
            <a:avLst/>
          </a:prstGeom>
          <a:ln>
            <a:noFill/>
          </a:ln>
        </p:spPr>
      </p:pic>
      <p:pic>
        <p:nvPicPr>
          <p:cNvPr id="77" name="Picture 76"/>
          <p:cNvPicPr/>
          <p:nvPr/>
        </p:nvPicPr>
        <p:blipFill>
          <a:blip r:embed="rId2"/>
          <a:stretch/>
        </p:blipFill>
        <p:spPr>
          <a:xfrm>
            <a:off x="1735560" y="1599840"/>
            <a:ext cx="5671800" cy="45255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6" name="PlaceHolder 3"/>
          <p:cNvSpPr>
            <a:spLocks noGrp="1"/>
          </p:cNvSpPr>
          <p:nvPr>
            <p:ph type="body"/>
          </p:nvPr>
        </p:nvSpPr>
        <p:spPr>
          <a:xfrm>
            <a:off x="45720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7" name="PlaceHolder 4"/>
          <p:cNvSpPr>
            <a:spLocks noGrp="1"/>
          </p:cNvSpPr>
          <p:nvPr>
            <p:ph type="body"/>
          </p:nvPr>
        </p:nvSpPr>
        <p:spPr>
          <a:xfrm>
            <a:off x="467424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b="0" strike="noStrike" spc="-1">
                <a:solidFill>
                  <a:srgbClr val="000000"/>
                </a:solidFill>
                <a:uFill>
                  <a:solidFill>
                    <a:srgbClr val="FFFFFF"/>
                  </a:solidFill>
                </a:uFill>
                <a:latin typeface="Calibri"/>
              </a:rPr>
              <a:t>Click to edit Master title style</a:t>
            </a:r>
            <a:endParaRPr lang="en-US" sz="1800" b="0" strike="noStrike" spc="-1">
              <a:solidFill>
                <a:srgbClr val="000000"/>
              </a:solidFill>
              <a:uFill>
                <a:solidFill>
                  <a:srgbClr val="FFFFFF"/>
                </a:solidFill>
              </a:uFill>
              <a:latin typeface="Calibri"/>
            </a:endParaRPr>
          </a:p>
        </p:txBody>
      </p:sp>
      <p:sp>
        <p:nvSpPr>
          <p:cNvPr id="6" name="PlaceHolder 2"/>
          <p:cNvSpPr>
            <a:spLocks noGrp="1"/>
          </p:cNvSpPr>
          <p:nvPr>
            <p:ph type="dt"/>
          </p:nvPr>
        </p:nvSpPr>
        <p:spPr>
          <a:xfrm>
            <a:off x="457200" y="6356520"/>
            <a:ext cx="2133360" cy="364680"/>
          </a:xfrm>
          <a:prstGeom prst="rect">
            <a:avLst/>
          </a:prstGeom>
        </p:spPr>
        <p:txBody>
          <a:bodyPr anchor="ctr"/>
          <a:lstStyle/>
          <a:p>
            <a:pPr>
              <a:lnSpc>
                <a:spcPct val="100000"/>
              </a:lnSpc>
            </a:pPr>
            <a:r>
              <a:rPr lang="en-IN" sz="1200" b="0" strike="noStrike" spc="-1">
                <a:solidFill>
                  <a:srgbClr val="8B8B8B"/>
                </a:solidFill>
                <a:uFill>
                  <a:solidFill>
                    <a:srgbClr val="FFFFFF"/>
                  </a:solidFill>
                </a:uFill>
                <a:latin typeface="Calibri"/>
              </a:rPr>
              <a:t>27/07/17</a:t>
            </a:r>
            <a:endParaRPr lang="en-IN" sz="1400" b="0" strike="noStrike" spc="-1">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B1CD7AA4-A2B6-4A1D-B7AA-8D6E6EFB489B}" type="slidenum">
              <a:rPr lang="en-IN" sz="1200" b="0" strike="noStrike" spc="-1">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en-US" sz="24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b="0" strike="noStrike" spc="-1">
                <a:solidFill>
                  <a:srgbClr val="000000"/>
                </a:solidFill>
                <a:uFill>
                  <a:solidFill>
                    <a:srgbClr val="FFFFFF"/>
                  </a:solidFill>
                </a:uFill>
                <a:latin typeface="Calibri"/>
              </a:rPr>
              <a:t>Click to edit Master title style</a:t>
            </a:r>
            <a:endParaRPr lang="en-US" sz="1800" b="0" strike="noStrike" spc="-1">
              <a:solidFill>
                <a:srgbClr val="000000"/>
              </a:solidFill>
              <a:uFill>
                <a:solidFill>
                  <a:srgbClr val="FFFFFF"/>
                </a:solidFill>
              </a:uFill>
              <a:latin typeface="Calibri"/>
            </a:endParaRPr>
          </a:p>
        </p:txBody>
      </p:sp>
      <p:sp>
        <p:nvSpPr>
          <p:cNvPr id="40" name="PlaceHolder 2"/>
          <p:cNvSpPr>
            <a:spLocks noGrp="1"/>
          </p:cNvSpPr>
          <p:nvPr>
            <p:ph type="body"/>
          </p:nvPr>
        </p:nvSpPr>
        <p:spPr>
          <a:xfrm>
            <a:off x="457200" y="1600200"/>
            <a:ext cx="8229240" cy="4525560"/>
          </a:xfrm>
          <a:prstGeom prst="rect">
            <a:avLst/>
          </a:prstGeom>
        </p:spPr>
        <p:txBody>
          <a:bodyPr/>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en-US" sz="32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en-US" sz="32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Sixth Outline Level</a:t>
            </a: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Seventh Outline LevelClick to edit Master text styles</a:t>
            </a:r>
          </a:p>
          <a:p>
            <a:pPr marL="743040" lvl="1" indent="-28548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Second level</a:t>
            </a:r>
            <a:endParaRPr lang="en-US" sz="3200" b="0" strike="noStrike" spc="-1">
              <a:solidFill>
                <a:srgbClr val="000000"/>
              </a:solidFill>
              <a:uFill>
                <a:solidFill>
                  <a:srgbClr val="FFFFFF"/>
                </a:solidFill>
              </a:uFill>
              <a:latin typeface="Calibri"/>
            </a:endParaRPr>
          </a:p>
          <a:p>
            <a:pPr marL="1143000" lvl="2" indent="-228240">
              <a:lnSpc>
                <a:spcPct val="100000"/>
              </a:lnSpc>
              <a:buClr>
                <a:srgbClr val="000000"/>
              </a:buClr>
              <a:buFont typeface="Arial"/>
              <a:buChar char="•"/>
            </a:pPr>
            <a:r>
              <a:rPr lang="en-US" sz="2400" b="0" strike="noStrike" spc="-1">
                <a:solidFill>
                  <a:srgbClr val="000000"/>
                </a:solidFill>
                <a:uFill>
                  <a:solidFill>
                    <a:srgbClr val="FFFFFF"/>
                  </a:solidFill>
                </a:uFill>
                <a:latin typeface="Calibri"/>
              </a:rPr>
              <a:t>Third level</a:t>
            </a:r>
            <a:endParaRPr lang="en-US" sz="3200" b="0" strike="noStrike" spc="-1">
              <a:solidFill>
                <a:srgbClr val="000000"/>
              </a:solidFill>
              <a:uFill>
                <a:solidFill>
                  <a:srgbClr val="FFFFFF"/>
                </a:solidFill>
              </a:uFill>
              <a:latin typeface="Calibri"/>
            </a:endParaRPr>
          </a:p>
          <a:p>
            <a:pPr marL="1600200" lvl="3" indent="-228240">
              <a:lnSpc>
                <a:spcPct val="100000"/>
              </a:lnSpc>
              <a:buClr>
                <a:srgbClr val="000000"/>
              </a:buClr>
              <a:buFont typeface="Arial"/>
              <a:buChar char="–"/>
            </a:pPr>
            <a:r>
              <a:rPr lang="en-US" sz="2000" b="0" strike="noStrike" spc="-1">
                <a:solidFill>
                  <a:srgbClr val="000000"/>
                </a:solidFill>
                <a:uFill>
                  <a:solidFill>
                    <a:srgbClr val="FFFFFF"/>
                  </a:solidFill>
                </a:uFill>
                <a:latin typeface="Calibri"/>
              </a:rPr>
              <a:t>Fourth level</a:t>
            </a:r>
            <a:endParaRPr lang="en-US" sz="3200" b="0" strike="noStrike" spc="-1">
              <a:solidFill>
                <a:srgbClr val="000000"/>
              </a:solidFill>
              <a:uFill>
                <a:solidFill>
                  <a:srgbClr val="FFFFFF"/>
                </a:solidFill>
              </a:uFill>
              <a:latin typeface="Calibri"/>
            </a:endParaRPr>
          </a:p>
          <a:p>
            <a:pPr marL="2057400" lvl="4" indent="-228240">
              <a:lnSpc>
                <a:spcPct val="100000"/>
              </a:lnSpc>
              <a:buClr>
                <a:srgbClr val="000000"/>
              </a:buClr>
              <a:buFont typeface="Arial"/>
              <a:buChar char="»"/>
            </a:pPr>
            <a:r>
              <a:rPr lang="en-US" sz="2000" b="0" strike="noStrike" spc="-1">
                <a:solidFill>
                  <a:srgbClr val="000000"/>
                </a:solidFill>
                <a:uFill>
                  <a:solidFill>
                    <a:srgbClr val="FFFFFF"/>
                  </a:solidFill>
                </a:uFill>
                <a:latin typeface="Calibri"/>
              </a:rPr>
              <a:t>Fifth level</a:t>
            </a:r>
            <a:endParaRPr lang="en-US" sz="3200" b="0" strike="noStrike" spc="-1">
              <a:solidFill>
                <a:srgbClr val="000000"/>
              </a:solidFill>
              <a:uFill>
                <a:solidFill>
                  <a:srgbClr val="FFFFFF"/>
                </a:solidFill>
              </a:u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anchor="ctr"/>
          <a:lstStyle/>
          <a:p>
            <a:pPr>
              <a:lnSpc>
                <a:spcPct val="100000"/>
              </a:lnSpc>
            </a:pPr>
            <a:r>
              <a:rPr lang="en-IN" sz="1200" b="0" strike="noStrike" spc="-1">
                <a:solidFill>
                  <a:srgbClr val="8B8B8B"/>
                </a:solidFill>
                <a:uFill>
                  <a:solidFill>
                    <a:srgbClr val="FFFFFF"/>
                  </a:solidFill>
                </a:uFill>
                <a:latin typeface="Calibri"/>
              </a:rPr>
              <a:t>27/07/17</a:t>
            </a:r>
            <a:endParaRPr lang="en-IN" sz="1400" b="0" strike="noStrike" spc="-1">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F43EA177-2A1F-4BCC-AEBB-39034E744D52}" type="slidenum">
              <a:rPr lang="en-IN" sz="1200" b="0" strike="noStrike" spc="-1">
                <a:solidFill>
                  <a:srgbClr val="8B8B8B"/>
                </a:solidFill>
                <a:uFill>
                  <a:solidFill>
                    <a:srgbClr val="FFFFFF"/>
                  </a:solidFill>
                </a:uFill>
                <a:latin typeface="Calibri"/>
              </a:rPr>
              <a:t>‹#›</a:t>
            </a:fld>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Stack_(abstract_data_type)" TargetMode="External"/><Relationship Id="rId2" Type="http://schemas.openxmlformats.org/officeDocument/2006/relationships/hyperlink" Target="https://en.wikipedia.org/wiki/Abstract_data_type" TargetMode="External"/><Relationship Id="rId1" Type="http://schemas.openxmlformats.org/officeDocument/2006/relationships/slideLayout" Target="../slideLayouts/slideLayout13.xml"/><Relationship Id="rId5" Type="http://schemas.openxmlformats.org/officeDocument/2006/relationships/hyperlink" Target="https://en.wikipedia.org/wiki/Array_data_structure" TargetMode="External"/><Relationship Id="rId4" Type="http://schemas.openxmlformats.org/officeDocument/2006/relationships/hyperlink" Target="https://en.wikipedia.org/wiki/Queue_(abstract_data_typ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685800" y="2130480"/>
            <a:ext cx="7772040" cy="1469520"/>
          </a:xfrm>
          <a:prstGeom prst="rect">
            <a:avLst/>
          </a:prstGeom>
          <a:noFill/>
          <a:ln>
            <a:noFill/>
          </a:ln>
        </p:spPr>
        <p:txBody>
          <a:bodyPr anchor="ctr"/>
          <a:lstStyle/>
          <a:p>
            <a:pPr algn="ctr">
              <a:lnSpc>
                <a:spcPct val="100000"/>
              </a:lnSpc>
            </a:pPr>
            <a:r>
              <a:rPr lang="en-US" sz="4400" b="1" strike="noStrike" spc="-1" dirty="0">
                <a:solidFill>
                  <a:srgbClr val="000000"/>
                </a:solidFill>
                <a:uFill>
                  <a:solidFill>
                    <a:srgbClr val="FFFFFF"/>
                  </a:solidFill>
                </a:uFill>
                <a:latin typeface="Calibri"/>
              </a:rPr>
              <a:t>Linked List</a:t>
            </a:r>
            <a:endParaRPr lang="en-US" sz="1800" b="0" strike="noStrike"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228600" y="1371600"/>
            <a:ext cx="8610120" cy="1904760"/>
          </a:xfrm>
          <a:prstGeom prst="rect">
            <a:avLst/>
          </a:prstGeom>
          <a:noFill/>
          <a:ln>
            <a:noFill/>
          </a:ln>
        </p:spPr>
        <p:txBody>
          <a:bodyPr/>
          <a:lstStyle/>
          <a:p>
            <a:pPr marL="343080" indent="-342720">
              <a:lnSpc>
                <a:spcPct val="100000"/>
              </a:lnSpc>
              <a:buClr>
                <a:srgbClr val="000000"/>
              </a:buClr>
              <a:buFont typeface="Arial"/>
              <a:buChar char="•"/>
            </a:pPr>
            <a:r>
              <a:rPr lang="en-US" sz="3200" b="1" strike="noStrike" spc="-1">
                <a:solidFill>
                  <a:srgbClr val="000000"/>
                </a:solidFill>
                <a:uFill>
                  <a:solidFill>
                    <a:srgbClr val="FFFFFF"/>
                  </a:solidFill>
                </a:uFill>
                <a:latin typeface="Calibri"/>
              </a:rPr>
              <a:t>Circular Linked List :</a:t>
            </a:r>
            <a:r>
              <a:rPr lang="en-US" sz="3200" b="0" strike="noStrike" spc="-1">
                <a:solidFill>
                  <a:srgbClr val="000000"/>
                </a:solidFill>
                <a:uFill>
                  <a:solidFill>
                    <a:srgbClr val="FFFFFF"/>
                  </a:solidFill>
                </a:uFill>
                <a:latin typeface="Calibri"/>
              </a:rPr>
              <a:t> In the circular linked list the last node of the list contains the address of the first node and forms a circular chain.</a:t>
            </a:r>
          </a:p>
        </p:txBody>
      </p:sp>
      <p:pic>
        <p:nvPicPr>
          <p:cNvPr id="101" name="Picture 2"/>
          <p:cNvPicPr/>
          <p:nvPr/>
        </p:nvPicPr>
        <p:blipFill>
          <a:blip r:embed="rId2"/>
          <a:stretch/>
        </p:blipFill>
        <p:spPr>
          <a:xfrm>
            <a:off x="800280" y="3371760"/>
            <a:ext cx="7810200" cy="1428480"/>
          </a:xfrm>
          <a:prstGeom prst="rect">
            <a:avLst/>
          </a:prstGeom>
          <a:ln>
            <a:noFill/>
          </a:ln>
        </p:spPr>
      </p:pic>
      <p:sp>
        <p:nvSpPr>
          <p:cNvPr id="102" name="CustomShape 2"/>
          <p:cNvSpPr/>
          <p:nvPr/>
        </p:nvSpPr>
        <p:spPr>
          <a:xfrm>
            <a:off x="914400" y="5105520"/>
            <a:ext cx="807696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b="1" strike="noStrike" spc="-1">
                <a:solidFill>
                  <a:srgbClr val="000000"/>
                </a:solidFill>
                <a:uFill>
                  <a:solidFill>
                    <a:srgbClr val="FFFFFF"/>
                  </a:solidFill>
                </a:uFill>
                <a:latin typeface="Calibri"/>
              </a:rPr>
              <a:t>Figure : Circular Linked list Courtesy: http://www.tutorialspoint.com/data_structures_algorithms/</a:t>
            </a:r>
            <a:endParaRPr lang="en-IN" sz="1800" b="0" strike="noStrike" spc="-1">
              <a:solidFill>
                <a:srgbClr val="000000"/>
              </a:solidFill>
              <a:uFill>
                <a:solidFill>
                  <a:srgbClr val="FFFFFF"/>
                </a:solidFill>
              </a:uFill>
              <a:latin typeface="Arial"/>
            </a:endParaRPr>
          </a:p>
        </p:txBody>
      </p:sp>
      <p:sp>
        <p:nvSpPr>
          <p:cNvPr id="103" name="TextShape 3"/>
          <p:cNvSpPr txBox="1"/>
          <p:nvPr/>
        </p:nvSpPr>
        <p:spPr>
          <a:xfrm>
            <a:off x="457200" y="274680"/>
            <a:ext cx="8229240" cy="1142640"/>
          </a:xfrm>
          <a:prstGeom prst="rect">
            <a:avLst/>
          </a:prstGeom>
          <a:noFill/>
          <a:ln>
            <a:noFill/>
          </a:ln>
        </p:spPr>
        <p:txBody>
          <a:bodyPr anchor="ctr"/>
          <a:lstStyle/>
          <a:p>
            <a:pPr algn="ctr">
              <a:lnSpc>
                <a:spcPct val="100000"/>
              </a:lnSpc>
            </a:pPr>
            <a:r>
              <a:rPr lang="en-US" sz="4400" b="1" strike="noStrike" spc="-1">
                <a:solidFill>
                  <a:srgbClr val="000000"/>
                </a:solidFill>
                <a:uFill>
                  <a:solidFill>
                    <a:srgbClr val="FFFFFF"/>
                  </a:solidFill>
                </a:uFill>
                <a:latin typeface="Calibri"/>
              </a:rPr>
              <a:t>Types of Linked Lists</a:t>
            </a:r>
            <a:endParaRPr lang="en-US" sz="1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457200" y="274680"/>
            <a:ext cx="8000640" cy="86796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Create Linked List:</a:t>
            </a:r>
            <a:endParaRPr lang="en-US" sz="1800" b="0" strike="noStrike" spc="-1">
              <a:solidFill>
                <a:srgbClr val="000000"/>
              </a:solidFill>
              <a:uFill>
                <a:solidFill>
                  <a:srgbClr val="FFFFFF"/>
                </a:solidFill>
              </a:uFill>
              <a:latin typeface="Calibri"/>
            </a:endParaRPr>
          </a:p>
        </p:txBody>
      </p:sp>
      <p:sp>
        <p:nvSpPr>
          <p:cNvPr id="105" name="TextShape 2"/>
          <p:cNvSpPr txBox="1"/>
          <p:nvPr/>
        </p:nvSpPr>
        <p:spPr>
          <a:xfrm>
            <a:off x="228600" y="1219320"/>
            <a:ext cx="8610120" cy="4876560"/>
          </a:xfrm>
          <a:prstGeom prst="rect">
            <a:avLst/>
          </a:prstGeom>
          <a:noFill/>
          <a:ln>
            <a:noFill/>
          </a:ln>
        </p:spPr>
        <p:txBody>
          <a:bodyPr/>
          <a:lstStyle/>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We have to declare Structure as;</a:t>
            </a:r>
          </a:p>
          <a:p>
            <a:r>
              <a:rPr lang="en-US" sz="2800" b="0" strike="noStrike" spc="-1">
                <a:solidFill>
                  <a:srgbClr val="000000"/>
                </a:solidFill>
                <a:uFill>
                  <a:solidFill>
                    <a:srgbClr val="FFFFFF"/>
                  </a:solidFill>
                </a:uFill>
                <a:latin typeface="Calibri"/>
              </a:rPr>
              <a:t>struct node</a:t>
            </a:r>
            <a:endParaRPr lang="en-US" sz="3200" b="0" strike="noStrike" spc="-1">
              <a:solidFill>
                <a:srgbClr val="000000"/>
              </a:solidFill>
              <a:uFill>
                <a:solidFill>
                  <a:srgbClr val="FFFFFF"/>
                </a:solidFill>
              </a:uFill>
              <a:latin typeface="Calibri"/>
            </a:endParaRPr>
          </a:p>
          <a:p>
            <a:r>
              <a:rPr lang="en-US" sz="2800" b="0" strike="noStrike" spc="-1">
                <a:solidFill>
                  <a:srgbClr val="000000"/>
                </a:solidFill>
                <a:uFill>
                  <a:solidFill>
                    <a:srgbClr val="FFFFFF"/>
                  </a:solidFill>
                </a:uFill>
                <a:latin typeface="Calibri"/>
              </a:rPr>
              <a:t>{</a:t>
            </a:r>
            <a:endParaRPr lang="en-US" sz="3200" b="0" strike="noStrike" spc="-1">
              <a:solidFill>
                <a:srgbClr val="000000"/>
              </a:solidFill>
              <a:uFill>
                <a:solidFill>
                  <a:srgbClr val="FFFFFF"/>
                </a:solidFill>
              </a:uFill>
              <a:latin typeface="Calibri"/>
            </a:endParaRPr>
          </a:p>
          <a:p>
            <a:r>
              <a:rPr lang="en-US" sz="2800" b="0" strike="noStrike" spc="-1">
                <a:solidFill>
                  <a:srgbClr val="000000"/>
                </a:solidFill>
                <a:uFill>
                  <a:solidFill>
                    <a:srgbClr val="FFFFFF"/>
                  </a:solidFill>
                </a:uFill>
                <a:latin typeface="Calibri"/>
              </a:rPr>
              <a:t>int data;</a:t>
            </a:r>
            <a:endParaRPr lang="en-US" sz="3200" b="0" strike="noStrike" spc="-1">
              <a:solidFill>
                <a:srgbClr val="000000"/>
              </a:solidFill>
              <a:uFill>
                <a:solidFill>
                  <a:srgbClr val="FFFFFF"/>
                </a:solidFill>
              </a:uFill>
              <a:latin typeface="Calibri"/>
            </a:endParaRPr>
          </a:p>
          <a:p>
            <a:r>
              <a:rPr lang="en-US" sz="2800" b="0" strike="noStrike" spc="-1">
                <a:solidFill>
                  <a:srgbClr val="000000"/>
                </a:solidFill>
                <a:uFill>
                  <a:solidFill>
                    <a:srgbClr val="FFFFFF"/>
                  </a:solidFill>
                </a:uFill>
                <a:latin typeface="Calibri"/>
              </a:rPr>
              <a:t>struct node *next;</a:t>
            </a:r>
            <a:endParaRPr lang="en-US" sz="3200" b="0" strike="noStrike" spc="-1">
              <a:solidFill>
                <a:srgbClr val="000000"/>
              </a:solidFill>
              <a:uFill>
                <a:solidFill>
                  <a:srgbClr val="FFFFFF"/>
                </a:solidFill>
              </a:uFill>
              <a:latin typeface="Calibri"/>
            </a:endParaRPr>
          </a:p>
          <a:p>
            <a:r>
              <a:rPr lang="en-US" sz="2800" b="0" strike="noStrike" spc="-1">
                <a:solidFill>
                  <a:srgbClr val="000000"/>
                </a:solidFill>
                <a:uFill>
                  <a:solidFill>
                    <a:srgbClr val="FFFFFF"/>
                  </a:solidFill>
                </a:uFill>
                <a:latin typeface="Calibri"/>
              </a:rPr>
              <a:t>}*head=NULL;</a:t>
            </a:r>
            <a:endParaRPr lang="en-US" sz="3200" b="0" strike="noStrike" spc="-1">
              <a:solidFill>
                <a:srgbClr val="000000"/>
              </a:solidFill>
              <a:uFill>
                <a:solidFill>
                  <a:srgbClr val="FFFFFF"/>
                </a:solidFill>
              </a:uFill>
              <a:latin typeface="Calibri"/>
            </a:endParaRPr>
          </a:p>
          <a:p>
            <a:endParaRPr lang="en-US" sz="3200" b="0" strike="noStrike" spc="-1">
              <a:solidFill>
                <a:srgbClr val="000000"/>
              </a:solidFill>
              <a:uFill>
                <a:solidFill>
                  <a:srgbClr val="FFFFFF"/>
                </a:solidFill>
              </a:uFill>
              <a:latin typeface="Calibri"/>
            </a:endParaRPr>
          </a:p>
          <a:p>
            <a:r>
              <a:rPr lang="en-US" sz="2800" b="0" strike="noStrike" spc="-1">
                <a:solidFill>
                  <a:srgbClr val="000000"/>
                </a:solidFill>
                <a:uFill>
                  <a:solidFill>
                    <a:srgbClr val="FFFFFF"/>
                  </a:solidFill>
                </a:uFill>
                <a:latin typeface="Calibri"/>
              </a:rPr>
              <a:t>Here </a:t>
            </a:r>
            <a:r>
              <a:rPr lang="en-US" sz="2800" b="0" i="1" strike="noStrike" spc="-1">
                <a:solidFill>
                  <a:srgbClr val="000000"/>
                </a:solidFill>
                <a:uFill>
                  <a:solidFill>
                    <a:srgbClr val="FFFFFF"/>
                  </a:solidFill>
                </a:uFill>
                <a:latin typeface="Calibri"/>
              </a:rPr>
              <a:t>head</a:t>
            </a:r>
            <a:r>
              <a:rPr lang="en-US" sz="2800" b="0" strike="noStrike" spc="-1">
                <a:solidFill>
                  <a:srgbClr val="000000"/>
                </a:solidFill>
                <a:uFill>
                  <a:solidFill>
                    <a:srgbClr val="FFFFFF"/>
                  </a:solidFill>
                </a:uFill>
                <a:latin typeface="Calibri"/>
              </a:rPr>
              <a:t> is a pointer which points to 1</a:t>
            </a:r>
            <a:r>
              <a:rPr lang="en-US" sz="2800" b="0" strike="noStrike" spc="-1" baseline="30000">
                <a:solidFill>
                  <a:srgbClr val="000000"/>
                </a:solidFill>
                <a:uFill>
                  <a:solidFill>
                    <a:srgbClr val="FFFFFF"/>
                  </a:solidFill>
                </a:uFill>
                <a:latin typeface="Calibri"/>
              </a:rPr>
              <a:t>st</a:t>
            </a:r>
            <a:r>
              <a:rPr lang="en-US" sz="2800" b="0" strike="noStrike" spc="-1">
                <a:solidFill>
                  <a:srgbClr val="000000"/>
                </a:solidFill>
                <a:uFill>
                  <a:solidFill>
                    <a:srgbClr val="FFFFFF"/>
                  </a:solidFill>
                </a:uFill>
                <a:latin typeface="Calibri"/>
              </a:rPr>
              <a:t> node</a:t>
            </a:r>
            <a:endParaRPr lang="en-US" sz="3200" b="0" strike="noStrike" spc="-1">
              <a:solidFill>
                <a:srgbClr val="000000"/>
              </a:solidFill>
              <a:uFill>
                <a:solidFill>
                  <a:srgbClr val="FFFFFF"/>
                </a:solidFill>
              </a:uFill>
              <a:latin typeface="Calibri"/>
            </a:endParaRPr>
          </a:p>
          <a:p>
            <a:r>
              <a:rPr lang="en-US" sz="2800" b="0" strike="noStrike" spc="-1">
                <a:solidFill>
                  <a:srgbClr val="000000"/>
                </a:solidFill>
                <a:uFill>
                  <a:solidFill>
                    <a:srgbClr val="FFFFFF"/>
                  </a:solidFill>
                </a:uFill>
                <a:latin typeface="Calibri"/>
              </a:rPr>
              <a:t>as it is NULL it points to empty LL.</a:t>
            </a:r>
            <a:endParaRPr lang="en-US" sz="3200" b="0" strike="noStrike" spc="-1">
              <a:solidFill>
                <a:srgbClr val="000000"/>
              </a:solidFill>
              <a:uFill>
                <a:solidFill>
                  <a:srgbClr val="FFFFFF"/>
                </a:solidFill>
              </a:uFill>
              <a:latin typeface="Calibri"/>
            </a:endParaRPr>
          </a:p>
        </p:txBody>
      </p:sp>
      <p:sp>
        <p:nvSpPr>
          <p:cNvPr id="106" name="CustomShape 3"/>
          <p:cNvSpPr/>
          <p:nvPr/>
        </p:nvSpPr>
        <p:spPr>
          <a:xfrm>
            <a:off x="5688000" y="3886200"/>
            <a:ext cx="26175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dirty="0">
                <a:solidFill>
                  <a:srgbClr val="FF0000"/>
                </a:solidFill>
                <a:uFill>
                  <a:solidFill>
                    <a:srgbClr val="FFFFFF"/>
                  </a:solidFill>
                </a:uFill>
                <a:latin typeface="Calibri"/>
              </a:rPr>
              <a:t>head                   NULL </a:t>
            </a:r>
            <a:endParaRPr lang="en-IN" sz="1800" b="0" strike="noStrike" spc="-1" dirty="0">
              <a:solidFill>
                <a:srgbClr val="000000"/>
              </a:solidFill>
              <a:uFill>
                <a:solidFill>
                  <a:srgbClr val="FFFFFF"/>
                </a:solidFill>
              </a:uFill>
              <a:latin typeface="Arial"/>
            </a:endParaRPr>
          </a:p>
        </p:txBody>
      </p:sp>
      <p:sp>
        <p:nvSpPr>
          <p:cNvPr id="107" name="CustomShape 4"/>
          <p:cNvSpPr/>
          <p:nvPr/>
        </p:nvSpPr>
        <p:spPr>
          <a:xfrm>
            <a:off x="6348045" y="4070880"/>
            <a:ext cx="837720" cy="360"/>
          </a:xfrm>
          <a:custGeom>
            <a:avLst/>
            <a:gdLst/>
            <a:ahLst/>
            <a:cxnLst/>
            <a:rect l="l" t="t" r="r" b="b"/>
            <a:pathLst>
              <a:path w="21600" h="21600">
                <a:moveTo>
                  <a:pt x="0" y="0"/>
                </a:moveTo>
                <a:lnTo>
                  <a:pt x="21600" y="21600"/>
                </a:lnTo>
              </a:path>
            </a:pathLst>
          </a:custGeom>
          <a:noFill/>
          <a:ln>
            <a:solidFill>
              <a:schemeClr val="tx1"/>
            </a:solidFill>
            <a:round/>
            <a:tailEnd type="arrow" w="med" len="med"/>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additive="repl">
                                        <p:cTn id="7" dur="500" fill="hold"/>
                                        <p:tgtEl>
                                          <p:spTgt spid="106"/>
                                        </p:tgtEl>
                                        <p:attrNameLst>
                                          <p:attrName>ppt_x</p:attrName>
                                        </p:attrNameLst>
                                      </p:cBhvr>
                                      <p:tavLst>
                                        <p:tav tm="0">
                                          <p:val>
                                            <p:strVal val="#ppt_x"/>
                                          </p:val>
                                        </p:tav>
                                        <p:tav tm="100000">
                                          <p:val>
                                            <p:strVal val="#ppt_x"/>
                                          </p:val>
                                        </p:tav>
                                      </p:tavLst>
                                    </p:anim>
                                    <p:anim calcmode="lin" valueType="num">
                                      <p:cBhvr additive="repl">
                                        <p:cTn id="8"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7"/>
                                        </p:tgtEl>
                                        <p:attrNameLst>
                                          <p:attrName>style.visibility</p:attrName>
                                        </p:attrNameLst>
                                      </p:cBhvr>
                                      <p:to>
                                        <p:strVal val="visible"/>
                                      </p:to>
                                    </p:set>
                                    <p:anim calcmode="lin" valueType="num">
                                      <p:cBhvr additive="repl">
                                        <p:cTn id="13" dur="500" fill="hold"/>
                                        <p:tgtEl>
                                          <p:spTgt spid="107"/>
                                        </p:tgtEl>
                                        <p:attrNameLst>
                                          <p:attrName>ppt_x</p:attrName>
                                        </p:attrNameLst>
                                      </p:cBhvr>
                                      <p:tavLst>
                                        <p:tav tm="0">
                                          <p:val>
                                            <p:strVal val="#ppt_x"/>
                                          </p:val>
                                        </p:tav>
                                        <p:tav tm="100000">
                                          <p:val>
                                            <p:strVal val="#ppt_x"/>
                                          </p:val>
                                        </p:tav>
                                      </p:tavLst>
                                    </p:anim>
                                    <p:anim calcmode="lin" valueType="num">
                                      <p:cBhvr additive="repl">
                                        <p:cTn id="14"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228600" y="1371600"/>
            <a:ext cx="8686440" cy="3809520"/>
          </a:xfrm>
          <a:prstGeom prst="rect">
            <a:avLst/>
          </a:prstGeom>
          <a:noFill/>
          <a:ln>
            <a:noFill/>
          </a:ln>
        </p:spPr>
        <p:txBody>
          <a:bodyPr/>
          <a:lstStyle/>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How a node is created?</a:t>
            </a: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A node is created by allocating memory to a structure in the following way :</a:t>
            </a:r>
          </a:p>
          <a:p>
            <a:pPr>
              <a:lnSpc>
                <a:spcPct val="100000"/>
              </a:lnSpc>
            </a:pPr>
            <a:endParaRPr lang="en-US" sz="3200" b="0" strike="noStrike" spc="-1">
              <a:solidFill>
                <a:srgbClr val="000000"/>
              </a:solidFill>
              <a:uFill>
                <a:solidFill>
                  <a:srgbClr val="FFFFFF"/>
                </a:solidFill>
              </a:uFill>
              <a:latin typeface="Calibri"/>
            </a:endParaRPr>
          </a:p>
          <a:p>
            <a:r>
              <a:rPr lang="en-US" sz="1600" b="0" strike="noStrike" spc="-1">
                <a:solidFill>
                  <a:srgbClr val="000000"/>
                </a:solidFill>
                <a:uFill>
                  <a:solidFill>
                    <a:srgbClr val="FFFFFF"/>
                  </a:solidFill>
                </a:uFill>
                <a:latin typeface="Calibri"/>
              </a:rPr>
              <a:t>    </a:t>
            </a:r>
            <a:r>
              <a:rPr lang="en-US" sz="2000" b="0" strike="noStrike" spc="-1">
                <a:solidFill>
                  <a:srgbClr val="000000"/>
                </a:solidFill>
                <a:uFill>
                  <a:solidFill>
                    <a:srgbClr val="FFFFFF"/>
                  </a:solidFill>
                </a:uFill>
                <a:latin typeface="Calibri"/>
              </a:rPr>
              <a:t>struct node *new_node = (struct node*)malloc(sizeof(struct node));</a:t>
            </a:r>
            <a:endParaRPr lang="en-US" sz="3200" b="0" strike="noStrike" spc="-1">
              <a:solidFill>
                <a:srgbClr val="000000"/>
              </a:solidFill>
              <a:uFill>
                <a:solidFill>
                  <a:srgbClr val="FFFFFF"/>
                </a:solidFill>
              </a:uFill>
              <a:latin typeface="Calibri"/>
            </a:endParaRPr>
          </a:p>
          <a:p>
            <a:r>
              <a:rPr lang="en-US" sz="2000" b="0" strike="noStrike" spc="-1">
                <a:solidFill>
                  <a:srgbClr val="000000"/>
                </a:solidFill>
                <a:uFill>
                  <a:solidFill>
                    <a:srgbClr val="FFFFFF"/>
                  </a:solidFill>
                </a:uFill>
                <a:latin typeface="Calibri"/>
              </a:rPr>
              <a:t>    printf("Enter the data : ");</a:t>
            </a:r>
            <a:endParaRPr lang="en-US" sz="3200" b="0" strike="noStrike" spc="-1">
              <a:solidFill>
                <a:srgbClr val="000000"/>
              </a:solidFill>
              <a:uFill>
                <a:solidFill>
                  <a:srgbClr val="FFFFFF"/>
                </a:solidFill>
              </a:uFill>
              <a:latin typeface="Calibri"/>
            </a:endParaRPr>
          </a:p>
          <a:p>
            <a:r>
              <a:rPr lang="en-US" sz="2000" b="0" strike="noStrike" spc="-1">
                <a:solidFill>
                  <a:srgbClr val="000000"/>
                </a:solidFill>
                <a:uFill>
                  <a:solidFill>
                    <a:srgbClr val="FFFFFF"/>
                  </a:solidFill>
                </a:uFill>
                <a:latin typeface="Calibri"/>
              </a:rPr>
              <a:t>    scanf("%d",&amp;new_node-&gt;data);</a:t>
            </a:r>
            <a:endParaRPr lang="en-US" sz="3200" b="0" strike="noStrike" spc="-1">
              <a:solidFill>
                <a:srgbClr val="000000"/>
              </a:solidFill>
              <a:uFill>
                <a:solidFill>
                  <a:srgbClr val="FFFFFF"/>
                </a:solidFill>
              </a:uFill>
              <a:latin typeface="Calibri"/>
            </a:endParaRPr>
          </a:p>
          <a:p>
            <a:r>
              <a:rPr lang="en-US" sz="2000" b="0" strike="noStrike" spc="-1">
                <a:solidFill>
                  <a:srgbClr val="000000"/>
                </a:solidFill>
                <a:uFill>
                  <a:solidFill>
                    <a:srgbClr val="FFFFFF"/>
                  </a:solidFill>
                </a:uFill>
                <a:latin typeface="Calibri"/>
              </a:rPr>
              <a:t>    new_node-&gt;next=NULL;</a:t>
            </a:r>
            <a:endParaRPr lang="en-US" sz="3200" b="0" strike="noStrike" spc="-1">
              <a:solidFill>
                <a:srgbClr val="000000"/>
              </a:solidFill>
              <a:uFill>
                <a:solidFill>
                  <a:srgbClr val="FFFFFF"/>
                </a:solidFill>
              </a:uFill>
              <a:latin typeface="Calibri"/>
            </a:endParaRPr>
          </a:p>
          <a:p>
            <a:endParaRPr lang="en-US" sz="3200" b="0" strike="noStrike" spc="-1">
              <a:solidFill>
                <a:srgbClr val="000000"/>
              </a:solidFill>
              <a:uFill>
                <a:solidFill>
                  <a:srgbClr val="FFFFFF"/>
                </a:solidFill>
              </a:uFill>
              <a:latin typeface="Calibri"/>
            </a:endParaRPr>
          </a:p>
        </p:txBody>
      </p:sp>
      <p:sp>
        <p:nvSpPr>
          <p:cNvPr id="109" name="TextShape 2"/>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Create Linked List:</a:t>
            </a:r>
            <a:endParaRPr lang="en-US" sz="1800" b="0" strike="noStrike" spc="-1">
              <a:solidFill>
                <a:srgbClr val="000000"/>
              </a:solidFill>
              <a:uFill>
                <a:solidFill>
                  <a:srgbClr val="FFFFFF"/>
                </a:solidFill>
              </a:uFill>
              <a:latin typeface="Calibri"/>
            </a:endParaRPr>
          </a:p>
        </p:txBody>
      </p:sp>
      <p:graphicFrame>
        <p:nvGraphicFramePr>
          <p:cNvPr id="110" name="Table 3"/>
          <p:cNvGraphicFramePr/>
          <p:nvPr/>
        </p:nvGraphicFramePr>
        <p:xfrm>
          <a:off x="6324480" y="5344200"/>
          <a:ext cx="1447560" cy="622440"/>
        </p:xfrm>
        <a:graphic>
          <a:graphicData uri="http://schemas.openxmlformats.org/drawingml/2006/table">
            <a:tbl>
              <a:tblPr/>
              <a:tblGrid>
                <a:gridCol w="723600">
                  <a:extLst>
                    <a:ext uri="{9D8B030D-6E8A-4147-A177-3AD203B41FA5}">
                      <a16:colId xmlns:a16="http://schemas.microsoft.com/office/drawing/2014/main" val="20000"/>
                    </a:ext>
                  </a:extLst>
                </a:gridCol>
                <a:gridCol w="723960">
                  <a:extLst>
                    <a:ext uri="{9D8B030D-6E8A-4147-A177-3AD203B41FA5}">
                      <a16:colId xmlns:a16="http://schemas.microsoft.com/office/drawing/2014/main" val="20001"/>
                    </a:ext>
                  </a:extLst>
                </a:gridCol>
              </a:tblGrid>
              <a:tr h="622440">
                <a:tc>
                  <a:txBody>
                    <a:bodyPr/>
                    <a:lstStyle/>
                    <a:p>
                      <a:pPr>
                        <a:lnSpc>
                          <a:spcPct val="100000"/>
                        </a:lnSpc>
                      </a:pPr>
                      <a:r>
                        <a:rPr lang="en-IN" sz="1800" b="1" strike="noStrike" spc="-1">
                          <a:solidFill>
                            <a:srgbClr val="000000"/>
                          </a:solidFill>
                          <a:uFill>
                            <a:solidFill>
                              <a:srgbClr val="FFFFFF"/>
                            </a:solidFill>
                          </a:uFill>
                          <a:latin typeface="Calibri"/>
                        </a:rPr>
                        <a:t>data</a:t>
                      </a:r>
                      <a:endParaRPr lang="en-IN"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1" strike="noStrike" spc="-1">
                          <a:solidFill>
                            <a:srgbClr val="000000"/>
                          </a:solidFill>
                          <a:uFill>
                            <a:solidFill>
                              <a:srgbClr val="FFFFFF"/>
                            </a:solidFill>
                          </a:uFill>
                          <a:latin typeface="Calibri"/>
                        </a:rPr>
                        <a:t>next</a:t>
                      </a:r>
                      <a:endParaRPr lang="en-IN"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bl>
          </a:graphicData>
        </a:graphic>
      </p:graphicFrame>
      <p:sp>
        <p:nvSpPr>
          <p:cNvPr id="111" name="CustomShape 4"/>
          <p:cNvSpPr/>
          <p:nvPr/>
        </p:nvSpPr>
        <p:spPr>
          <a:xfrm>
            <a:off x="5943600" y="5529600"/>
            <a:ext cx="380520" cy="360"/>
          </a:xfrm>
          <a:custGeom>
            <a:avLst/>
            <a:gdLst/>
            <a:ahLst/>
            <a:cxnLst/>
            <a:rect l="l" t="t" r="r" b="b"/>
            <a:pathLst>
              <a:path w="21600" h="21600">
                <a:moveTo>
                  <a:pt x="0" y="0"/>
                </a:moveTo>
                <a:lnTo>
                  <a:pt x="21600" y="21600"/>
                </a:lnTo>
              </a:path>
            </a:pathLst>
          </a:custGeom>
          <a:noFill/>
          <a:ln>
            <a:solidFill>
              <a:schemeClr val="tx1"/>
            </a:solidFill>
            <a:round/>
            <a:tailEnd type="arrow" w="med" len="med"/>
          </a:ln>
        </p:spPr>
        <p:style>
          <a:lnRef idx="1">
            <a:schemeClr val="accent1"/>
          </a:lnRef>
          <a:fillRef idx="0">
            <a:schemeClr val="accent1"/>
          </a:fillRef>
          <a:effectRef idx="0">
            <a:schemeClr val="accent1"/>
          </a:effectRef>
          <a:fontRef idx="minor"/>
        </p:style>
      </p:sp>
      <p:sp>
        <p:nvSpPr>
          <p:cNvPr id="112" name="CustomShape 5"/>
          <p:cNvSpPr/>
          <p:nvPr/>
        </p:nvSpPr>
        <p:spPr>
          <a:xfrm>
            <a:off x="7772400" y="5486400"/>
            <a:ext cx="380520" cy="360"/>
          </a:xfrm>
          <a:custGeom>
            <a:avLst/>
            <a:gdLst/>
            <a:ahLst/>
            <a:cxnLst/>
            <a:rect l="l" t="t" r="r" b="b"/>
            <a:pathLst>
              <a:path w="21600" h="21600">
                <a:moveTo>
                  <a:pt x="0" y="0"/>
                </a:moveTo>
                <a:lnTo>
                  <a:pt x="21600" y="21600"/>
                </a:lnTo>
              </a:path>
            </a:pathLst>
          </a:custGeom>
          <a:noFill/>
          <a:ln>
            <a:solidFill>
              <a:schemeClr val="tx1"/>
            </a:solidFill>
            <a:round/>
            <a:tailEnd type="arrow" w="med" len="med"/>
          </a:ln>
        </p:spPr>
        <p:style>
          <a:lnRef idx="1">
            <a:schemeClr val="accent1"/>
          </a:lnRef>
          <a:fillRef idx="0">
            <a:schemeClr val="accent1"/>
          </a:fillRef>
          <a:effectRef idx="0">
            <a:schemeClr val="accent1"/>
          </a:effectRef>
          <a:fontRef idx="minor"/>
        </p:style>
      </p:sp>
      <p:sp>
        <p:nvSpPr>
          <p:cNvPr id="113" name="CustomShape 6"/>
          <p:cNvSpPr/>
          <p:nvPr/>
        </p:nvSpPr>
        <p:spPr>
          <a:xfrm>
            <a:off x="4608000" y="5334120"/>
            <a:ext cx="14115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rPr>
              <a:t>new_node</a:t>
            </a:r>
            <a:endParaRPr lang="en-IN" sz="1800" b="0" strike="noStrike" spc="-1">
              <a:solidFill>
                <a:srgbClr val="000000"/>
              </a:solidFill>
              <a:uFill>
                <a:solidFill>
                  <a:srgbClr val="FFFFFF"/>
                </a:solidFill>
              </a:uFill>
              <a:latin typeface="Arial"/>
            </a:endParaRPr>
          </a:p>
        </p:txBody>
      </p:sp>
      <p:sp>
        <p:nvSpPr>
          <p:cNvPr id="114" name="CustomShape 7"/>
          <p:cNvSpPr/>
          <p:nvPr/>
        </p:nvSpPr>
        <p:spPr>
          <a:xfrm>
            <a:off x="8077320" y="5290920"/>
            <a:ext cx="76176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600" b="0" strike="noStrike" spc="-1">
                <a:solidFill>
                  <a:srgbClr val="000000"/>
                </a:solidFill>
                <a:uFill>
                  <a:solidFill>
                    <a:srgbClr val="FFFFFF"/>
                  </a:solidFill>
                </a:uFill>
                <a:latin typeface="Calibri"/>
              </a:rPr>
              <a:t>NULL</a:t>
            </a:r>
            <a:endParaRPr lang="en-IN" sz="1800" b="0" strike="noStrike" spc="-1">
              <a:solidFill>
                <a:srgbClr val="000000"/>
              </a:solidFill>
              <a:uFill>
                <a:solidFill>
                  <a:srgbClr val="FFFFFF"/>
                </a:solidFill>
              </a:uFill>
              <a:latin typeface="Arial"/>
            </a:endParaRPr>
          </a:p>
        </p:txBody>
      </p:sp>
      <p:sp>
        <p:nvSpPr>
          <p:cNvPr id="115" name="CustomShape 8"/>
          <p:cNvSpPr/>
          <p:nvPr/>
        </p:nvSpPr>
        <p:spPr>
          <a:xfrm>
            <a:off x="639360" y="5181480"/>
            <a:ext cx="240480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2000" b="0" strike="noStrike" spc="-1">
                <a:solidFill>
                  <a:srgbClr val="000000"/>
                </a:solidFill>
                <a:uFill>
                  <a:solidFill>
                    <a:srgbClr val="FFFFFF"/>
                  </a:solidFill>
                </a:uFill>
                <a:latin typeface="Calibri"/>
              </a:rPr>
              <a:t>head=new_node;</a:t>
            </a:r>
            <a:endParaRPr lang="en-IN" sz="1800" b="0" strike="noStrike" spc="-1">
              <a:solidFill>
                <a:srgbClr val="000000"/>
              </a:solidFill>
              <a:uFill>
                <a:solidFill>
                  <a:srgbClr val="FFFFFF"/>
                </a:solidFill>
              </a:uFill>
              <a:latin typeface="Arial"/>
            </a:endParaRPr>
          </a:p>
        </p:txBody>
      </p:sp>
      <p:sp>
        <p:nvSpPr>
          <p:cNvPr id="116" name="CustomShape 9"/>
          <p:cNvSpPr/>
          <p:nvPr/>
        </p:nvSpPr>
        <p:spPr>
          <a:xfrm>
            <a:off x="4338360" y="5010120"/>
            <a:ext cx="81504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2000" b="0" strike="noStrike" spc="-1">
                <a:solidFill>
                  <a:srgbClr val="000000"/>
                </a:solidFill>
                <a:uFill>
                  <a:solidFill>
                    <a:srgbClr val="FFFFFF"/>
                  </a:solidFill>
                </a:uFill>
                <a:latin typeface="Calibri"/>
              </a:rPr>
              <a:t>head</a:t>
            </a:r>
            <a:endParaRPr lang="en-IN" sz="1800" b="0" strike="noStrike" spc="-1">
              <a:solidFill>
                <a:srgbClr val="000000"/>
              </a:solidFill>
              <a:uFill>
                <a:solidFill>
                  <a:srgbClr val="FFFFFF"/>
                </a:solidFill>
              </a:uFill>
              <a:latin typeface="Arial"/>
            </a:endParaRPr>
          </a:p>
        </p:txBody>
      </p:sp>
      <p:sp>
        <p:nvSpPr>
          <p:cNvPr id="117" name="CustomShape 10"/>
          <p:cNvSpPr/>
          <p:nvPr/>
        </p:nvSpPr>
        <p:spPr>
          <a:xfrm>
            <a:off x="5098680" y="5181480"/>
            <a:ext cx="1225440" cy="19980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additive="repl">
                                        <p:cTn id="7" dur="50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fade">
                                      <p:cBhvr additive="repl">
                                        <p:cTn id="12" dur="500"/>
                                        <p:tgtEl>
                                          <p:spTgt spid="1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110"/>
                                        </p:tgtEl>
                                        <p:attrNameLst>
                                          <p:attrName>style.visibility</p:attrName>
                                        </p:attrNameLst>
                                      </p:cBhvr>
                                      <p:to>
                                        <p:strVal val="visible"/>
                                      </p:to>
                                    </p:set>
                                    <p:animEffect transition="in" filter="fade">
                                      <p:cBhvr additive="repl">
                                        <p:cTn id="17" dur="500"/>
                                        <p:tgtEl>
                                          <p:spTgt spid="1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nodeType="clickEffect">
                                  <p:stCondLst>
                                    <p:cond delay="0"/>
                                  </p:stCondLst>
                                  <p:childTnLst>
                                    <p:set>
                                      <p:cBhvr>
                                        <p:cTn id="21" dur="1" fill="hold">
                                          <p:stCondLst>
                                            <p:cond delay="0"/>
                                          </p:stCondLst>
                                        </p:cTn>
                                        <p:tgtEl>
                                          <p:spTgt spid="112"/>
                                        </p:tgtEl>
                                        <p:attrNameLst>
                                          <p:attrName>style.visibility</p:attrName>
                                        </p:attrNameLst>
                                      </p:cBhvr>
                                      <p:to>
                                        <p:strVal val="visible"/>
                                      </p:to>
                                    </p:set>
                                    <p:animEffect transition="in" filter="fade">
                                      <p:cBhvr additive="repl">
                                        <p:cTn id="22" dur="500"/>
                                        <p:tgtEl>
                                          <p:spTgt spid="1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nodeType="clickEffect">
                                  <p:stCondLst>
                                    <p:cond delay="0"/>
                                  </p:stCondLst>
                                  <p:childTnLst>
                                    <p:set>
                                      <p:cBhvr>
                                        <p:cTn id="26" dur="1" fill="hold">
                                          <p:stCondLst>
                                            <p:cond delay="0"/>
                                          </p:stCondLst>
                                        </p:cTn>
                                        <p:tgtEl>
                                          <p:spTgt spid="114"/>
                                        </p:tgtEl>
                                        <p:attrNameLst>
                                          <p:attrName>style.visibility</p:attrName>
                                        </p:attrNameLst>
                                      </p:cBhvr>
                                      <p:to>
                                        <p:strVal val="visible"/>
                                      </p:to>
                                    </p:set>
                                    <p:animEffect transition="in" filter="fade">
                                      <p:cBhvr additive="repl">
                                        <p:cTn id="27" dur="500"/>
                                        <p:tgtEl>
                                          <p:spTgt spid="1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nodeType="clickEffect">
                                  <p:stCondLst>
                                    <p:cond delay="0"/>
                                  </p:stCondLst>
                                  <p:childTnLst>
                                    <p:set>
                                      <p:cBhvr>
                                        <p:cTn id="31" dur="1" fill="hold">
                                          <p:stCondLst>
                                            <p:cond delay="0"/>
                                          </p:stCondLst>
                                        </p:cTn>
                                        <p:tgtEl>
                                          <p:spTgt spid="115"/>
                                        </p:tgtEl>
                                        <p:attrNameLst>
                                          <p:attrName>style.visibility</p:attrName>
                                        </p:attrNameLst>
                                      </p:cBhvr>
                                      <p:to>
                                        <p:strVal val="visible"/>
                                      </p:to>
                                    </p:set>
                                    <p:animEffect transition="in" filter="fade">
                                      <p:cBhvr additive="repl">
                                        <p:cTn id="32" dur="500"/>
                                        <p:tgtEl>
                                          <p:spTgt spid="1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nodeType="clickEffect">
                                  <p:stCondLst>
                                    <p:cond delay="0"/>
                                  </p:stCondLst>
                                  <p:childTnLst>
                                    <p:set>
                                      <p:cBhvr>
                                        <p:cTn id="36" dur="1" fill="hold">
                                          <p:stCondLst>
                                            <p:cond delay="0"/>
                                          </p:stCondLst>
                                        </p:cTn>
                                        <p:tgtEl>
                                          <p:spTgt spid="116"/>
                                        </p:tgtEl>
                                        <p:attrNameLst>
                                          <p:attrName>style.visibility</p:attrName>
                                        </p:attrNameLst>
                                      </p:cBhvr>
                                      <p:to>
                                        <p:strVal val="visible"/>
                                      </p:to>
                                    </p:set>
                                    <p:animEffect transition="in" filter="fade">
                                      <p:cBhvr additive="repl">
                                        <p:cTn id="37" dur="500"/>
                                        <p:tgtEl>
                                          <p:spTgt spid="1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nodeType="clickEffect">
                                  <p:stCondLst>
                                    <p:cond delay="0"/>
                                  </p:stCondLst>
                                  <p:childTnLst>
                                    <p:set>
                                      <p:cBhvr>
                                        <p:cTn id="41" dur="1" fill="hold">
                                          <p:stCondLst>
                                            <p:cond delay="0"/>
                                          </p:stCondLst>
                                        </p:cTn>
                                        <p:tgtEl>
                                          <p:spTgt spid="117"/>
                                        </p:tgtEl>
                                        <p:attrNameLst>
                                          <p:attrName>style.visibility</p:attrName>
                                        </p:attrNameLst>
                                      </p:cBhvr>
                                      <p:to>
                                        <p:strVal val="visible"/>
                                      </p:to>
                                    </p:set>
                                    <p:animEffect transition="in" filter="fade">
                                      <p:cBhvr additive="repl">
                                        <p:cTn id="42"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76320" y="1301760"/>
            <a:ext cx="5409720" cy="58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rPr>
              <a:t>void create()</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char ch;</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do</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struct node *new_node,*current;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new_node=(struct node *)malloc(sizeof(struct node));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printf("Enter the data : ");</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scanf("%d",&amp;new_node-&gt;data);</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new_node-&gt;next=NULL;</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if(head==NULL)</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head=new_node;</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current=new_node;</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119" name="CustomShape 2"/>
          <p:cNvSpPr/>
          <p:nvPr/>
        </p:nvSpPr>
        <p:spPr>
          <a:xfrm>
            <a:off x="5029200" y="3809880"/>
            <a:ext cx="4114440" cy="310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rPr>
              <a:t>else</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current-&gt;next=new_node;</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current=new_node;</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printf("Do you want to creat another : ");</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ch=getche();</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}while(ch!='n');</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a:t>
            </a:r>
            <a:endParaRPr lang="en-IN" sz="1800" b="0" strike="noStrike" spc="-1">
              <a:solidFill>
                <a:srgbClr val="000000"/>
              </a:solidFill>
              <a:uFill>
                <a:solidFill>
                  <a:srgbClr val="FFFFFF"/>
                </a:solidFill>
              </a:uFill>
              <a:latin typeface="Arial"/>
            </a:endParaRPr>
          </a:p>
        </p:txBody>
      </p:sp>
      <p:sp>
        <p:nvSpPr>
          <p:cNvPr id="120" name="TextShape 3"/>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Create Linked List:</a:t>
            </a:r>
            <a:endParaRPr lang="en-US" sz="1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Display LL</a:t>
            </a:r>
            <a:endParaRPr lang="en-US" sz="1800" b="0" strike="noStrike" spc="-1">
              <a:solidFill>
                <a:srgbClr val="000000"/>
              </a:solidFill>
              <a:uFill>
                <a:solidFill>
                  <a:srgbClr val="FFFFFF"/>
                </a:solidFill>
              </a:uFill>
              <a:latin typeface="Calibri"/>
            </a:endParaRPr>
          </a:p>
        </p:txBody>
      </p:sp>
      <p:graphicFrame>
        <p:nvGraphicFramePr>
          <p:cNvPr id="4" name="Content Placeholder 5">
            <a:extLst>
              <a:ext uri="{FF2B5EF4-FFF2-40B4-BE49-F238E27FC236}">
                <a16:creationId xmlns:a16="http://schemas.microsoft.com/office/drawing/2014/main" id="{A3EE14D2-4E05-C5FE-6456-896B6EA8FCB0}"/>
              </a:ext>
            </a:extLst>
          </p:cNvPr>
          <p:cNvGraphicFramePr>
            <a:graphicFrameLocks/>
          </p:cNvGraphicFramePr>
          <p:nvPr>
            <p:extLst>
              <p:ext uri="{D42A27DB-BD31-4B8C-83A1-F6EECF244321}">
                <p14:modId xmlns:p14="http://schemas.microsoft.com/office/powerpoint/2010/main" val="1909645098"/>
              </p:ext>
            </p:extLst>
          </p:nvPr>
        </p:nvGraphicFramePr>
        <p:xfrm>
          <a:off x="1495517" y="1672046"/>
          <a:ext cx="6152605" cy="3513908"/>
        </p:xfrm>
        <a:graphic>
          <a:graphicData uri="http://schemas.openxmlformats.org/presentationml/2006/ole">
            <mc:AlternateContent xmlns:mc="http://schemas.openxmlformats.org/markup-compatibility/2006">
              <mc:Choice xmlns:v="urn:schemas-microsoft-com:vml" Requires="v">
                <p:oleObj name="Bitmap Image" r:id="rId2" imgW="4981575" imgH="1914525" progId="Paint.Picture">
                  <p:embed/>
                </p:oleObj>
              </mc:Choice>
              <mc:Fallback>
                <p:oleObj name="Bitmap Image" r:id="rId2" imgW="4981575" imgH="1914525" progId="Paint.Picture">
                  <p:embed/>
                  <p:pic>
                    <p:nvPicPr>
                      <p:cNvPr id="6" name="Content Placeholder 5"/>
                      <p:cNvPicPr/>
                      <p:nvPr/>
                    </p:nvPicPr>
                    <p:blipFill>
                      <a:blip r:embed="rId3"/>
                      <a:stretch>
                        <a:fillRect/>
                      </a:stretch>
                    </p:blipFill>
                    <p:spPr>
                      <a:xfrm>
                        <a:off x="1495517" y="1672046"/>
                        <a:ext cx="6152605" cy="3513908"/>
                      </a:xfrm>
                      <a:prstGeom prst="rect">
                        <a:avLst/>
                      </a:prstGeom>
                    </p:spPr>
                  </p:pic>
                </p:oleObj>
              </mc:Fallback>
            </mc:AlternateContent>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Display LL</a:t>
            </a:r>
            <a:endParaRPr lang="en-US" sz="1800" b="0" strike="noStrike" spc="-1">
              <a:solidFill>
                <a:srgbClr val="000000"/>
              </a:solidFill>
              <a:uFill>
                <a:solidFill>
                  <a:srgbClr val="FFFFFF"/>
                </a:solidFill>
              </a:uFill>
              <a:latin typeface="Calibri"/>
            </a:endParaRPr>
          </a:p>
        </p:txBody>
      </p:sp>
      <p:sp>
        <p:nvSpPr>
          <p:cNvPr id="122" name="CustomShape 2"/>
          <p:cNvSpPr/>
          <p:nvPr/>
        </p:nvSpPr>
        <p:spPr>
          <a:xfrm>
            <a:off x="685800" y="1620000"/>
            <a:ext cx="4571640" cy="420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dirty="0">
                <a:solidFill>
                  <a:srgbClr val="000000"/>
                </a:solidFill>
                <a:uFill>
                  <a:solidFill>
                    <a:srgbClr val="FFFFFF"/>
                  </a:solidFill>
                </a:uFill>
                <a:latin typeface="Calibri"/>
              </a:rPr>
              <a:t>void display()</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alibri"/>
              </a:rPr>
              <a:t>{</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alibri"/>
              </a:rPr>
              <a:t> struct node *</a:t>
            </a:r>
            <a:r>
              <a:rPr lang="en-IN" sz="1800" b="0" strike="noStrike" spc="-1" dirty="0" err="1">
                <a:solidFill>
                  <a:srgbClr val="000000"/>
                </a:solidFill>
                <a:uFill>
                  <a:solidFill>
                    <a:srgbClr val="FFFFFF"/>
                  </a:solidFill>
                </a:uFill>
                <a:latin typeface="Calibri"/>
              </a:rPr>
              <a:t>ptr</a:t>
            </a:r>
            <a:r>
              <a:rPr lang="en-IN" sz="1800" b="0" strike="noStrike" spc="-1" dirty="0">
                <a:solidFill>
                  <a:srgbClr val="000000"/>
                </a:solidFill>
                <a:uFill>
                  <a:solidFill>
                    <a:srgbClr val="FFFFFF"/>
                  </a:solidFill>
                </a:uFill>
                <a:latin typeface="Calibri"/>
              </a:rPr>
              <a:t>;</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alibri"/>
              </a:rPr>
              <a:t> </a:t>
            </a:r>
            <a:r>
              <a:rPr lang="en-IN" sz="1800" b="0" strike="noStrike" spc="-1" dirty="0" err="1">
                <a:solidFill>
                  <a:srgbClr val="000000"/>
                </a:solidFill>
                <a:uFill>
                  <a:solidFill>
                    <a:srgbClr val="FFFFFF"/>
                  </a:solidFill>
                </a:uFill>
                <a:latin typeface="Calibri"/>
              </a:rPr>
              <a:t>ptr</a:t>
            </a:r>
            <a:r>
              <a:rPr lang="en-IN" sz="1800" b="0" strike="noStrike" spc="-1">
                <a:solidFill>
                  <a:srgbClr val="000000"/>
                </a:solidFill>
                <a:uFill>
                  <a:solidFill>
                    <a:srgbClr val="FFFFFF"/>
                  </a:solidFill>
                </a:uFill>
                <a:latin typeface="Calibri"/>
              </a:rPr>
              <a:t>=</a:t>
            </a:r>
            <a:r>
              <a:rPr lang="en-IN" spc="-1">
                <a:solidFill>
                  <a:srgbClr val="000000"/>
                </a:solidFill>
                <a:uFill>
                  <a:solidFill>
                    <a:srgbClr val="FFFFFF"/>
                  </a:solidFill>
                </a:uFill>
                <a:latin typeface="Calibri"/>
              </a:rPr>
              <a:t>head</a:t>
            </a:r>
            <a:r>
              <a:rPr lang="en-IN" sz="1800" b="0" strike="noStrike" spc="-1">
                <a:solidFill>
                  <a:srgbClr val="000000"/>
                </a:solidFill>
                <a:uFill>
                  <a:solidFill>
                    <a:srgbClr val="FFFFFF"/>
                  </a:solidFill>
                </a:uFill>
                <a:latin typeface="Calibri"/>
              </a:rPr>
              <a:t>;</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alibri"/>
              </a:rPr>
              <a:t> if(</a:t>
            </a:r>
            <a:r>
              <a:rPr lang="en-IN" sz="1800" b="0" strike="noStrike" spc="-1" dirty="0" err="1">
                <a:solidFill>
                  <a:srgbClr val="000000"/>
                </a:solidFill>
                <a:uFill>
                  <a:solidFill>
                    <a:srgbClr val="FFFFFF"/>
                  </a:solidFill>
                </a:uFill>
                <a:latin typeface="Calibri"/>
              </a:rPr>
              <a:t>ptr</a:t>
            </a:r>
            <a:r>
              <a:rPr lang="en-IN" sz="1800" b="0" strike="noStrike" spc="-1" dirty="0">
                <a:solidFill>
                  <a:srgbClr val="000000"/>
                </a:solidFill>
                <a:uFill>
                  <a:solidFill>
                    <a:srgbClr val="FFFFFF"/>
                  </a:solidFill>
                </a:uFill>
                <a:latin typeface="Calibri"/>
              </a:rPr>
              <a:t>==NULL)</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alibri"/>
              </a:rPr>
              <a:t> </a:t>
            </a:r>
            <a:r>
              <a:rPr lang="en-IN" sz="1800" b="0" strike="noStrike" spc="-1" dirty="0" err="1">
                <a:solidFill>
                  <a:srgbClr val="000000"/>
                </a:solidFill>
                <a:uFill>
                  <a:solidFill>
                    <a:srgbClr val="FFFFFF"/>
                  </a:solidFill>
                </a:uFill>
                <a:latin typeface="Calibri"/>
              </a:rPr>
              <a:t>printf</a:t>
            </a:r>
            <a:r>
              <a:rPr lang="en-IN" sz="1800" b="0" strike="noStrike" spc="-1" dirty="0">
                <a:solidFill>
                  <a:srgbClr val="000000"/>
                </a:solidFill>
                <a:uFill>
                  <a:solidFill>
                    <a:srgbClr val="FFFFFF"/>
                  </a:solidFill>
                </a:uFill>
                <a:latin typeface="Calibri"/>
              </a:rPr>
              <a:t>("link list is empty");</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alibri"/>
              </a:rPr>
              <a:t> else</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alibri"/>
              </a:rPr>
              <a:t> {</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alibri"/>
              </a:rPr>
              <a:t>   while(</a:t>
            </a:r>
            <a:r>
              <a:rPr lang="en-IN" sz="1800" b="0" strike="noStrike" spc="-1" dirty="0" err="1">
                <a:solidFill>
                  <a:srgbClr val="000000"/>
                </a:solidFill>
                <a:uFill>
                  <a:solidFill>
                    <a:srgbClr val="FFFFFF"/>
                  </a:solidFill>
                </a:uFill>
                <a:latin typeface="Calibri"/>
              </a:rPr>
              <a:t>ptr</a:t>
            </a:r>
            <a:r>
              <a:rPr lang="en-IN" sz="1800" b="0" strike="noStrike" spc="-1" dirty="0">
                <a:solidFill>
                  <a:srgbClr val="000000"/>
                </a:solidFill>
                <a:uFill>
                  <a:solidFill>
                    <a:srgbClr val="FFFFFF"/>
                  </a:solidFill>
                </a:uFill>
                <a:latin typeface="Calibri"/>
              </a:rPr>
              <a:t>!=NULL)</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alibri"/>
              </a:rPr>
              <a:t>   {</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alibri"/>
              </a:rPr>
              <a:t>     </a:t>
            </a:r>
            <a:r>
              <a:rPr lang="en-IN" sz="1800" b="0" strike="noStrike" spc="-1" dirty="0" err="1">
                <a:solidFill>
                  <a:srgbClr val="000000"/>
                </a:solidFill>
                <a:uFill>
                  <a:solidFill>
                    <a:srgbClr val="FFFFFF"/>
                  </a:solidFill>
                </a:uFill>
                <a:latin typeface="Calibri"/>
              </a:rPr>
              <a:t>printf</a:t>
            </a:r>
            <a:r>
              <a:rPr lang="en-IN" sz="1800" b="0" strike="noStrike" spc="-1" dirty="0">
                <a:solidFill>
                  <a:srgbClr val="000000"/>
                </a:solidFill>
                <a:uFill>
                  <a:solidFill>
                    <a:srgbClr val="FFFFFF"/>
                  </a:solidFill>
                </a:uFill>
                <a:latin typeface="Calibri"/>
              </a:rPr>
              <a:t>("\</a:t>
            </a:r>
            <a:r>
              <a:rPr lang="en-IN" sz="1800" b="0" strike="noStrike" spc="-1" dirty="0" err="1">
                <a:solidFill>
                  <a:srgbClr val="000000"/>
                </a:solidFill>
                <a:uFill>
                  <a:solidFill>
                    <a:srgbClr val="FFFFFF"/>
                  </a:solidFill>
                </a:uFill>
                <a:latin typeface="Calibri"/>
              </a:rPr>
              <a:t>t%d</a:t>
            </a:r>
            <a:r>
              <a:rPr lang="en-IN" sz="1800" b="0" strike="noStrike" spc="-1" dirty="0">
                <a:solidFill>
                  <a:srgbClr val="000000"/>
                </a:solidFill>
                <a:uFill>
                  <a:solidFill>
                    <a:srgbClr val="FFFFFF"/>
                  </a:solidFill>
                </a:uFill>
                <a:latin typeface="Calibri"/>
              </a:rPr>
              <a:t>",</a:t>
            </a:r>
            <a:r>
              <a:rPr lang="en-IN" sz="1800" b="0" strike="noStrike" spc="-1" dirty="0" err="1">
                <a:solidFill>
                  <a:srgbClr val="000000"/>
                </a:solidFill>
                <a:uFill>
                  <a:solidFill>
                    <a:srgbClr val="FFFFFF"/>
                  </a:solidFill>
                </a:uFill>
                <a:latin typeface="Calibri"/>
              </a:rPr>
              <a:t>ptr</a:t>
            </a:r>
            <a:r>
              <a:rPr lang="en-IN" sz="1800" b="0" strike="noStrike" spc="-1" dirty="0">
                <a:solidFill>
                  <a:srgbClr val="000000"/>
                </a:solidFill>
                <a:uFill>
                  <a:solidFill>
                    <a:srgbClr val="FFFFFF"/>
                  </a:solidFill>
                </a:uFill>
                <a:latin typeface="Calibri"/>
              </a:rPr>
              <a:t>-&gt;</a:t>
            </a:r>
            <a:r>
              <a:rPr lang="en-IN" spc="-1" dirty="0">
                <a:solidFill>
                  <a:srgbClr val="000000"/>
                </a:solidFill>
                <a:uFill>
                  <a:solidFill>
                    <a:srgbClr val="FFFFFF"/>
                  </a:solidFill>
                </a:uFill>
                <a:latin typeface="Calibri"/>
              </a:rPr>
              <a:t>data</a:t>
            </a:r>
            <a:r>
              <a:rPr lang="en-IN" sz="1800" b="0" strike="noStrike" spc="-1" dirty="0">
                <a:solidFill>
                  <a:srgbClr val="000000"/>
                </a:solidFill>
                <a:uFill>
                  <a:solidFill>
                    <a:srgbClr val="FFFFFF"/>
                  </a:solidFill>
                </a:uFill>
                <a:latin typeface="Calibri"/>
              </a:rPr>
              <a:t>);</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alibri"/>
              </a:rPr>
              <a:t>     </a:t>
            </a:r>
            <a:r>
              <a:rPr lang="en-IN" sz="1800" b="0" strike="noStrike" spc="-1" dirty="0" err="1">
                <a:solidFill>
                  <a:srgbClr val="000000"/>
                </a:solidFill>
                <a:uFill>
                  <a:solidFill>
                    <a:srgbClr val="FFFFFF"/>
                  </a:solidFill>
                </a:uFill>
                <a:latin typeface="Calibri"/>
              </a:rPr>
              <a:t>ptr</a:t>
            </a:r>
            <a:r>
              <a:rPr lang="en-IN" sz="1800" b="0" strike="noStrike" spc="-1" dirty="0">
                <a:solidFill>
                  <a:srgbClr val="000000"/>
                </a:solidFill>
                <a:uFill>
                  <a:solidFill>
                    <a:srgbClr val="FFFFFF"/>
                  </a:solidFill>
                </a:uFill>
                <a:latin typeface="Calibri"/>
              </a:rPr>
              <a:t>=</a:t>
            </a:r>
            <a:r>
              <a:rPr lang="en-IN" sz="1800" b="0" strike="noStrike" spc="-1" dirty="0" err="1">
                <a:solidFill>
                  <a:srgbClr val="000000"/>
                </a:solidFill>
                <a:uFill>
                  <a:solidFill>
                    <a:srgbClr val="FFFFFF"/>
                  </a:solidFill>
                </a:uFill>
                <a:latin typeface="Calibri"/>
              </a:rPr>
              <a:t>ptr</a:t>
            </a:r>
            <a:r>
              <a:rPr lang="en-IN" sz="1800" b="0" strike="noStrike" spc="-1" dirty="0">
                <a:solidFill>
                  <a:srgbClr val="000000"/>
                </a:solidFill>
                <a:uFill>
                  <a:solidFill>
                    <a:srgbClr val="FFFFFF"/>
                  </a:solidFill>
                </a:uFill>
                <a:latin typeface="Calibri"/>
              </a:rPr>
              <a:t>-&gt;next;</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alibri"/>
              </a:rPr>
              <a:t>   }</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alibri"/>
              </a:rPr>
              <a:t> }</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alibri"/>
              </a:rPr>
              <a:t>}</a:t>
            </a:r>
            <a:endParaRPr lang="en-IN"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07827494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457200" y="274680"/>
            <a:ext cx="7619760" cy="639360"/>
          </a:xfrm>
          <a:prstGeom prst="rect">
            <a:avLst/>
          </a:prstGeom>
          <a:noFill/>
          <a:ln>
            <a:noFill/>
          </a:ln>
        </p:spPr>
        <p:txBody>
          <a:bodyPr anchor="ctr"/>
          <a:lstStyle/>
          <a:p>
            <a:pPr algn="ctr">
              <a:lnSpc>
                <a:spcPct val="100000"/>
              </a:lnSpc>
            </a:pPr>
            <a:r>
              <a:rPr lang="en-US" sz="48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Insert operation on LL</a:t>
            </a:r>
            <a:endParaRPr lang="en-US" sz="28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94DABF97-7474-B7AA-F142-673FE1446051}"/>
              </a:ext>
            </a:extLst>
          </p:cNvPr>
          <p:cNvSpPr txBox="1">
            <a:spLocks/>
          </p:cNvSpPr>
          <p:nvPr/>
        </p:nvSpPr>
        <p:spPr>
          <a:xfrm>
            <a:off x="457200" y="1856911"/>
            <a:ext cx="6673948" cy="93358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sz="2400" b="1" dirty="0">
                <a:latin typeface="Times New Roman" panose="02020603050405020304" pitchFamily="18" charset="0"/>
                <a:cs typeface="Times New Roman" panose="02020603050405020304" pitchFamily="18" charset="0"/>
              </a:rPr>
              <a:t>Inserting a new node in the Linked List</a:t>
            </a:r>
            <a:endParaRPr lang="en-US" sz="2400"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23CECF93-6523-A034-B634-4EE6007EF06D}"/>
              </a:ext>
            </a:extLst>
          </p:cNvPr>
          <p:cNvSpPr txBox="1">
            <a:spLocks/>
          </p:cNvSpPr>
          <p:nvPr/>
        </p:nvSpPr>
        <p:spPr>
          <a:xfrm>
            <a:off x="838200" y="2591127"/>
            <a:ext cx="6673948" cy="24532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Four cases:</a:t>
            </a:r>
          </a:p>
          <a:p>
            <a:pPr lvl="1"/>
            <a:r>
              <a:rPr lang="en-IN" altLang="en-US" dirty="0"/>
              <a:t>Inserting a node at the beginning</a:t>
            </a:r>
          </a:p>
          <a:p>
            <a:pPr lvl="1"/>
            <a:r>
              <a:rPr lang="en-IN" altLang="en-US" dirty="0"/>
              <a:t>Inserting a node at the end.</a:t>
            </a:r>
          </a:p>
          <a:p>
            <a:pPr lvl="1"/>
            <a:r>
              <a:rPr lang="en-IN" altLang="en-US" dirty="0"/>
              <a:t>Inserting a node after a given node.</a:t>
            </a:r>
          </a:p>
          <a:p>
            <a:pPr lvl="1"/>
            <a:r>
              <a:rPr lang="en-IN" altLang="en-US" dirty="0"/>
              <a:t>Inserting a node before a given node.</a:t>
            </a:r>
          </a:p>
          <a:p>
            <a:pPr marL="457200" lvl="1" indent="0">
              <a:buFont typeface="Arial" panose="020B0604020202020204" pitchFamily="34" charset="0"/>
              <a:buNone/>
            </a:pP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457200" y="274680"/>
            <a:ext cx="7619760" cy="639360"/>
          </a:xfrm>
          <a:prstGeom prst="rect">
            <a:avLst/>
          </a:prstGeom>
          <a:noFill/>
          <a:ln>
            <a:noFill/>
          </a:ln>
        </p:spPr>
        <p:txBody>
          <a:bodyPr anchor="ctr"/>
          <a:lstStyle/>
          <a:p>
            <a:pPr algn="ctr">
              <a:lnSpc>
                <a:spcPct val="100000"/>
              </a:lnSpc>
            </a:pPr>
            <a:r>
              <a:rPr lang="en-US" sz="3600" b="0" strike="noStrike" spc="-1">
                <a:solidFill>
                  <a:srgbClr val="000000"/>
                </a:solidFill>
                <a:uFill>
                  <a:solidFill>
                    <a:srgbClr val="FFFFFF"/>
                  </a:solidFill>
                </a:uFill>
                <a:latin typeface="Calibri"/>
              </a:rPr>
              <a:t>Insert operation on LL</a:t>
            </a:r>
            <a:endParaRPr lang="en-US" sz="1800" b="0" strike="noStrike" spc="-1">
              <a:solidFill>
                <a:srgbClr val="000000"/>
              </a:solidFill>
              <a:uFill>
                <a:solidFill>
                  <a:srgbClr val="FFFFFF"/>
                </a:solidFill>
              </a:uFill>
              <a:latin typeface="Calibri"/>
            </a:endParaRPr>
          </a:p>
        </p:txBody>
      </p:sp>
      <p:sp>
        <p:nvSpPr>
          <p:cNvPr id="124" name="CustomShape 2"/>
          <p:cNvSpPr/>
          <p:nvPr/>
        </p:nvSpPr>
        <p:spPr>
          <a:xfrm>
            <a:off x="380880" y="1143000"/>
            <a:ext cx="5409720" cy="521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dirty="0">
                <a:solidFill>
                  <a:srgbClr val="000000"/>
                </a:solidFill>
                <a:uFill>
                  <a:solidFill>
                    <a:srgbClr val="FFFFFF"/>
                  </a:solidFill>
                </a:uFill>
                <a:latin typeface="Calibri"/>
              </a:rPr>
              <a:t>Insert at the end;</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alibri"/>
              </a:rPr>
              <a:t>struct node *</a:t>
            </a:r>
            <a:r>
              <a:rPr lang="en-IN" sz="1800" b="0" strike="noStrike" spc="-1" dirty="0" err="1">
                <a:solidFill>
                  <a:srgbClr val="000000"/>
                </a:solidFill>
                <a:uFill>
                  <a:solidFill>
                    <a:srgbClr val="FFFFFF"/>
                  </a:solidFill>
                </a:uFill>
                <a:latin typeface="Calibri"/>
              </a:rPr>
              <a:t>addatend</a:t>
            </a:r>
            <a:r>
              <a:rPr lang="en-IN" sz="1800" b="0" strike="noStrike" spc="-1" dirty="0">
                <a:solidFill>
                  <a:srgbClr val="000000"/>
                </a:solidFill>
                <a:uFill>
                  <a:solidFill>
                    <a:srgbClr val="FFFFFF"/>
                  </a:solidFill>
                </a:uFill>
                <a:latin typeface="Calibri"/>
              </a:rPr>
              <a:t>(struct node *head, int n)</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alibri"/>
              </a:rPr>
              <a:t>{</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alibri"/>
              </a:rPr>
              <a:t>    struct node *p,*</a:t>
            </a:r>
            <a:r>
              <a:rPr lang="en-IN" sz="1800" b="0" strike="noStrike" spc="-1" dirty="0" err="1">
                <a:solidFill>
                  <a:srgbClr val="000000"/>
                </a:solidFill>
                <a:uFill>
                  <a:solidFill>
                    <a:srgbClr val="FFFFFF"/>
                  </a:solidFill>
                </a:uFill>
                <a:latin typeface="Calibri"/>
              </a:rPr>
              <a:t>tmp</a:t>
            </a:r>
            <a:r>
              <a:rPr lang="en-IN" sz="1800" b="0" strike="noStrike" spc="-1" dirty="0">
                <a:solidFill>
                  <a:srgbClr val="000000"/>
                </a:solidFill>
                <a:uFill>
                  <a:solidFill>
                    <a:srgbClr val="FFFFFF"/>
                  </a:solidFill>
                </a:uFill>
                <a:latin typeface="Calibri"/>
              </a:rPr>
              <a:t>;</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alibri"/>
              </a:rPr>
              <a:t>    </a:t>
            </a:r>
            <a:r>
              <a:rPr lang="en-IN" sz="1800" b="0" strike="noStrike" spc="-1" dirty="0" err="1">
                <a:solidFill>
                  <a:srgbClr val="000000"/>
                </a:solidFill>
                <a:uFill>
                  <a:solidFill>
                    <a:srgbClr val="FFFFFF"/>
                  </a:solidFill>
                </a:uFill>
                <a:latin typeface="Calibri"/>
              </a:rPr>
              <a:t>tmp</a:t>
            </a:r>
            <a:r>
              <a:rPr lang="en-IN" sz="1800" b="0" strike="noStrike" spc="-1" dirty="0">
                <a:solidFill>
                  <a:srgbClr val="000000"/>
                </a:solidFill>
                <a:uFill>
                  <a:solidFill>
                    <a:srgbClr val="FFFFFF"/>
                  </a:solidFill>
                </a:uFill>
                <a:latin typeface="Calibri"/>
              </a:rPr>
              <a:t>= (struct node *)malloc(</a:t>
            </a:r>
            <a:r>
              <a:rPr lang="en-IN" sz="1800" b="0" strike="noStrike" spc="-1" dirty="0" err="1">
                <a:solidFill>
                  <a:srgbClr val="000000"/>
                </a:solidFill>
                <a:uFill>
                  <a:solidFill>
                    <a:srgbClr val="FFFFFF"/>
                  </a:solidFill>
                </a:uFill>
                <a:latin typeface="Calibri"/>
              </a:rPr>
              <a:t>sizeof</a:t>
            </a:r>
            <a:r>
              <a:rPr lang="en-IN" sz="1800" b="0" strike="noStrike" spc="-1" dirty="0">
                <a:solidFill>
                  <a:srgbClr val="000000"/>
                </a:solidFill>
                <a:uFill>
                  <a:solidFill>
                    <a:srgbClr val="FFFFFF"/>
                  </a:solidFill>
                </a:uFill>
                <a:latin typeface="Calibri"/>
              </a:rPr>
              <a:t>(struct node));</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alibri"/>
              </a:rPr>
              <a:t>    </a:t>
            </a:r>
            <a:r>
              <a:rPr lang="en-IN" sz="1800" b="0" strike="noStrike" spc="-1" dirty="0" err="1">
                <a:solidFill>
                  <a:srgbClr val="000000"/>
                </a:solidFill>
                <a:uFill>
                  <a:solidFill>
                    <a:srgbClr val="FFFFFF"/>
                  </a:solidFill>
                </a:uFill>
                <a:latin typeface="Calibri"/>
              </a:rPr>
              <a:t>tmp</a:t>
            </a:r>
            <a:r>
              <a:rPr lang="en-IN" sz="1800" b="0" strike="noStrike" spc="-1" dirty="0">
                <a:solidFill>
                  <a:srgbClr val="000000"/>
                </a:solidFill>
                <a:uFill>
                  <a:solidFill>
                    <a:srgbClr val="FFFFFF"/>
                  </a:solidFill>
                </a:uFill>
                <a:latin typeface="Calibri"/>
              </a:rPr>
              <a:t>-&gt;data=n;</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alibri"/>
              </a:rPr>
              <a:t>    p=head;</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alibri"/>
              </a:rPr>
              <a:t>    while(p-&gt;next!=NULL)</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alibri"/>
              </a:rPr>
              <a:t>        p=p-&gt;next;</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alibri"/>
              </a:rPr>
              <a:t>    p-&gt;next=</a:t>
            </a:r>
            <a:r>
              <a:rPr lang="en-IN" sz="1800" b="0" strike="noStrike" spc="-1" dirty="0" err="1">
                <a:solidFill>
                  <a:srgbClr val="000000"/>
                </a:solidFill>
                <a:uFill>
                  <a:solidFill>
                    <a:srgbClr val="FFFFFF"/>
                  </a:solidFill>
                </a:uFill>
                <a:latin typeface="Calibri"/>
              </a:rPr>
              <a:t>tmp</a:t>
            </a:r>
            <a:r>
              <a:rPr lang="en-IN" sz="1800" b="0" strike="noStrike" spc="-1" dirty="0">
                <a:solidFill>
                  <a:srgbClr val="000000"/>
                </a:solidFill>
                <a:uFill>
                  <a:solidFill>
                    <a:srgbClr val="FFFFFF"/>
                  </a:solidFill>
                </a:uFill>
                <a:latin typeface="Calibri"/>
              </a:rPr>
              <a:t>;</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alibri"/>
              </a:rPr>
              <a:t>    </a:t>
            </a:r>
            <a:r>
              <a:rPr lang="en-IN" sz="1800" b="0" strike="noStrike" spc="-1" dirty="0" err="1">
                <a:solidFill>
                  <a:srgbClr val="000000"/>
                </a:solidFill>
                <a:uFill>
                  <a:solidFill>
                    <a:srgbClr val="FFFFFF"/>
                  </a:solidFill>
                </a:uFill>
                <a:latin typeface="Calibri"/>
              </a:rPr>
              <a:t>tmp</a:t>
            </a:r>
            <a:r>
              <a:rPr lang="en-IN" sz="1800" b="0" strike="noStrike" spc="-1" dirty="0">
                <a:solidFill>
                  <a:srgbClr val="000000"/>
                </a:solidFill>
                <a:uFill>
                  <a:solidFill>
                    <a:srgbClr val="FFFFFF"/>
                  </a:solidFill>
                </a:uFill>
                <a:latin typeface="Calibri"/>
              </a:rPr>
              <a:t>-&gt;next=NULL;</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alibri"/>
              </a:rPr>
              <a:t>    return head;</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alibri"/>
              </a:rPr>
              <a:t>}/*End of </a:t>
            </a:r>
            <a:r>
              <a:rPr lang="en-IN" sz="1800" b="0" strike="noStrike" spc="-1" dirty="0" err="1">
                <a:solidFill>
                  <a:srgbClr val="000000"/>
                </a:solidFill>
                <a:uFill>
                  <a:solidFill>
                    <a:srgbClr val="FFFFFF"/>
                  </a:solidFill>
                </a:uFill>
                <a:latin typeface="Calibri"/>
              </a:rPr>
              <a:t>addatend</a:t>
            </a:r>
            <a:r>
              <a:rPr lang="en-IN" sz="1800" b="0" strike="noStrike" spc="-1" dirty="0">
                <a:solidFill>
                  <a:srgbClr val="000000"/>
                </a:solidFill>
                <a:uFill>
                  <a:solidFill>
                    <a:srgbClr val="FFFFFF"/>
                  </a:solidFill>
                </a:uFill>
                <a:latin typeface="Calibri"/>
              </a:rPr>
              <a:t>()*/</a:t>
            </a:r>
            <a:endParaRPr lang="en-IN"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08556174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457200" y="1143000"/>
            <a:ext cx="5105160" cy="393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rPr>
              <a:t>struct node *create_list(struct node *head)</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int i,n,val;</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printf("Enter the number of nodes : ");</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scanf("%d",&amp;n);</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for(i=1;i&lt;=n;i++)</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printf("Enter the element to be inserted : ");</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scanf("%d",&amp;val);</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head=addatend(head,val);   </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return head;</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}/*End of create_list()*/</a:t>
            </a:r>
            <a:endParaRPr lang="en-IN" sz="1800" b="0" strike="noStrike" spc="-1">
              <a:solidFill>
                <a:srgbClr val="000000"/>
              </a:solidFill>
              <a:uFill>
                <a:solidFill>
                  <a:srgbClr val="FFFFFF"/>
                </a:solidFill>
              </a:uFill>
              <a:latin typeface="Arial"/>
            </a:endParaRPr>
          </a:p>
        </p:txBody>
      </p:sp>
      <p:sp>
        <p:nvSpPr>
          <p:cNvPr id="126" name="TextShape 2"/>
          <p:cNvSpPr txBox="1"/>
          <p:nvPr/>
        </p:nvSpPr>
        <p:spPr>
          <a:xfrm>
            <a:off x="457200" y="274680"/>
            <a:ext cx="7772040" cy="791640"/>
          </a:xfrm>
          <a:prstGeom prst="rect">
            <a:avLst/>
          </a:prstGeom>
          <a:noFill/>
          <a:ln>
            <a:noFill/>
          </a:ln>
        </p:spPr>
        <p:txBody>
          <a:bodyPr anchor="ctr"/>
          <a:lstStyle/>
          <a:p>
            <a:pPr algn="ctr">
              <a:lnSpc>
                <a:spcPct val="100000"/>
              </a:lnSpc>
            </a:pPr>
            <a:r>
              <a:rPr lang="en-US" sz="2800" b="0" strike="noStrike" spc="-1">
                <a:solidFill>
                  <a:srgbClr val="000000"/>
                </a:solidFill>
                <a:uFill>
                  <a:solidFill>
                    <a:srgbClr val="FFFFFF"/>
                  </a:solidFill>
                </a:uFill>
                <a:latin typeface="Calibri"/>
              </a:rPr>
              <a:t>Create Linked List using addatend():</a:t>
            </a:r>
            <a:endParaRPr lang="en-US" sz="1800" b="0" strike="noStrike" spc="-1">
              <a:solidFill>
                <a:srgbClr val="000000"/>
              </a:solidFill>
              <a:uFill>
                <a:solidFill>
                  <a:srgbClr val="FFFFFF"/>
                </a:solidFill>
              </a:uFill>
              <a:latin typeface="Calibri"/>
            </a:endParaRPr>
          </a:p>
        </p:txBody>
      </p:sp>
      <p:sp>
        <p:nvSpPr>
          <p:cNvPr id="127" name="CustomShape 3"/>
          <p:cNvSpPr/>
          <p:nvPr/>
        </p:nvSpPr>
        <p:spPr>
          <a:xfrm>
            <a:off x="533520" y="5410080"/>
            <a:ext cx="213336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strike="noStrike" spc="-1">
                <a:solidFill>
                  <a:srgbClr val="FF0000"/>
                </a:solidFill>
                <a:uFill>
                  <a:solidFill>
                    <a:srgbClr val="FFFFFF"/>
                  </a:solidFill>
                </a:uFill>
                <a:latin typeface="Calibri"/>
              </a:rPr>
              <a:t>Insert at beginning?</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additive="repl">
                                        <p:cTn id="7" dur="1000"/>
                                        <p:tgtEl>
                                          <p:spTgt spid="127"/>
                                        </p:tgtEl>
                                      </p:cBhvr>
                                    </p:animEffect>
                                    <p:anim calcmode="lin" valueType="num">
                                      <p:cBhvr additive="repl">
                                        <p:cTn id="8" dur="1000" fill="hold"/>
                                        <p:tgtEl>
                                          <p:spTgt spid="127"/>
                                        </p:tgtEl>
                                        <p:attrNameLst>
                                          <p:attrName>ppt_x</p:attrName>
                                        </p:attrNameLst>
                                      </p:cBhvr>
                                      <p:tavLst>
                                        <p:tav tm="0">
                                          <p:val>
                                            <p:strVal val="#ppt_x"/>
                                          </p:val>
                                        </p:tav>
                                        <p:tav tm="100000">
                                          <p:val>
                                            <p:strVal val="#ppt_x"/>
                                          </p:val>
                                        </p:tav>
                                      </p:tavLst>
                                    </p:anim>
                                    <p:anim calcmode="lin" valueType="num">
                                      <p:cBhvr additive="repl">
                                        <p:cTn id="9" dur="1000" fill="hold"/>
                                        <p:tgtEl>
                                          <p:spTgt spid="1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457200" y="274680"/>
            <a:ext cx="7619760" cy="5630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Insert node at given position in LL</a:t>
            </a:r>
            <a:endParaRPr lang="en-US" sz="1800" b="0" strike="noStrike" spc="-1">
              <a:solidFill>
                <a:srgbClr val="000000"/>
              </a:solidFill>
              <a:uFill>
                <a:solidFill>
                  <a:srgbClr val="FFFFFF"/>
                </a:solidFill>
              </a:uFill>
              <a:latin typeface="Calibri"/>
            </a:endParaRPr>
          </a:p>
        </p:txBody>
      </p:sp>
      <p:sp>
        <p:nvSpPr>
          <p:cNvPr id="129" name="CustomShape 2"/>
          <p:cNvSpPr/>
          <p:nvPr/>
        </p:nvSpPr>
        <p:spPr>
          <a:xfrm>
            <a:off x="304920" y="997200"/>
            <a:ext cx="6857640" cy="557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rPr>
              <a:t>struct node *addatpos(struct node *head, int n,int pos)</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struct node *tmp,*p;</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int i;</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tmp=(struct node *)malloc(sizeof(struct node) );</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tmp-&gt;data=n;</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p=head;</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for(i=1;i&lt;=pos-1;i++)</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p=p-&gt;next;</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if(p==NULL)</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printf("There are less than %d elements\n",pos);</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return head;</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tmp-&gt;next=p-&gt;next;</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p-&gt;next=tmp;</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return head;</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}/*End of addatpos()*/</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Linked List</a:t>
            </a:r>
            <a:endParaRPr lang="en-US" sz="1800" b="0" strike="noStrike" spc="-1">
              <a:solidFill>
                <a:srgbClr val="000000"/>
              </a:solidFill>
              <a:uFill>
                <a:solidFill>
                  <a:srgbClr val="FFFFFF"/>
                </a:solidFill>
              </a:uFill>
              <a:latin typeface="Calibri"/>
            </a:endParaRPr>
          </a:p>
        </p:txBody>
      </p:sp>
      <p:sp>
        <p:nvSpPr>
          <p:cNvPr id="80" name="TextShape 2"/>
          <p:cNvSpPr txBox="1"/>
          <p:nvPr/>
        </p:nvSpPr>
        <p:spPr>
          <a:xfrm>
            <a:off x="457200" y="1295280"/>
            <a:ext cx="8305560" cy="5105160"/>
          </a:xfrm>
          <a:prstGeom prst="rect">
            <a:avLst/>
          </a:prstGeom>
          <a:noFill/>
          <a:ln>
            <a:noFill/>
          </a:ln>
        </p:spPr>
        <p:txBody>
          <a:bodyPr/>
          <a:lstStyle/>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A </a:t>
            </a:r>
            <a:r>
              <a:rPr lang="en-US" sz="3200" b="1" strike="noStrike" spc="-1">
                <a:solidFill>
                  <a:srgbClr val="000000"/>
                </a:solidFill>
                <a:uFill>
                  <a:solidFill>
                    <a:srgbClr val="FFFFFF"/>
                  </a:solidFill>
                </a:uFill>
                <a:latin typeface="Calibri"/>
              </a:rPr>
              <a:t>linked list</a:t>
            </a:r>
            <a:r>
              <a:rPr lang="en-US" sz="3200" b="0" strike="noStrike" spc="-1">
                <a:solidFill>
                  <a:srgbClr val="000000"/>
                </a:solidFill>
                <a:uFill>
                  <a:solidFill>
                    <a:srgbClr val="FFFFFF"/>
                  </a:solidFill>
                </a:uFill>
                <a:latin typeface="Calibri"/>
              </a:rPr>
              <a:t> is a linear data structure where each element is a separate object.</a:t>
            </a: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 Each element (we will call it a node) of a </a:t>
            </a:r>
            <a:r>
              <a:rPr lang="en-US" sz="3200" b="1" strike="noStrike" spc="-1">
                <a:solidFill>
                  <a:srgbClr val="000000"/>
                </a:solidFill>
                <a:uFill>
                  <a:solidFill>
                    <a:srgbClr val="FFFFFF"/>
                  </a:solidFill>
                </a:uFill>
                <a:latin typeface="Calibri"/>
              </a:rPr>
              <a:t>list</a:t>
            </a:r>
            <a:r>
              <a:rPr lang="en-US" sz="3200" b="0" strike="noStrike" spc="-1">
                <a:solidFill>
                  <a:srgbClr val="000000"/>
                </a:solidFill>
                <a:uFill>
                  <a:solidFill>
                    <a:srgbClr val="FFFFFF"/>
                  </a:solidFill>
                </a:uFill>
                <a:latin typeface="Calibri"/>
              </a:rPr>
              <a:t> is comprising of two items </a:t>
            </a:r>
          </a:p>
          <a:p>
            <a:pPr marL="1143000" lvl="2" indent="-228240">
              <a:lnSpc>
                <a:spcPct val="100000"/>
              </a:lnSpc>
              <a:buClr>
                <a:srgbClr val="000000"/>
              </a:buClr>
              <a:buFont typeface="Wingdings" charset="2"/>
              <a:buChar char=""/>
            </a:pPr>
            <a:r>
              <a:rPr lang="en-US" sz="3000" b="0" strike="noStrike" spc="-1">
                <a:solidFill>
                  <a:srgbClr val="000000"/>
                </a:solidFill>
                <a:uFill>
                  <a:solidFill>
                    <a:srgbClr val="FFFFFF"/>
                  </a:solidFill>
                </a:uFill>
                <a:latin typeface="Calibri"/>
              </a:rPr>
              <a:t>the data and </a:t>
            </a:r>
            <a:endParaRPr lang="en-US" sz="2000" b="0" strike="noStrike" spc="-1">
              <a:solidFill>
                <a:srgbClr val="000000"/>
              </a:solidFill>
              <a:uFill>
                <a:solidFill>
                  <a:srgbClr val="FFFFFF"/>
                </a:solidFill>
              </a:uFill>
              <a:latin typeface="Calibri"/>
            </a:endParaRPr>
          </a:p>
          <a:p>
            <a:pPr marL="1143000" lvl="2" indent="-228240">
              <a:lnSpc>
                <a:spcPct val="100000"/>
              </a:lnSpc>
              <a:buClr>
                <a:srgbClr val="000000"/>
              </a:buClr>
              <a:buFont typeface="Wingdings" charset="2"/>
              <a:buChar char=""/>
            </a:pPr>
            <a:r>
              <a:rPr lang="en-US" sz="3000" b="0" strike="noStrike" spc="-1">
                <a:solidFill>
                  <a:srgbClr val="000000"/>
                </a:solidFill>
                <a:uFill>
                  <a:solidFill>
                    <a:srgbClr val="FFFFFF"/>
                  </a:solidFill>
                </a:uFill>
                <a:latin typeface="Calibri"/>
              </a:rPr>
              <a:t>a reference to the next node. </a:t>
            </a:r>
            <a:endParaRPr lang="en-US" sz="2000" b="0" strike="noStrike" spc="-1">
              <a:solidFill>
                <a:srgbClr val="000000"/>
              </a:solidFill>
              <a:uFill>
                <a:solidFill>
                  <a:srgbClr val="FFFFFF"/>
                </a:solidFill>
              </a:uFill>
              <a:latin typeface="Calibri"/>
            </a:endParaRPr>
          </a:p>
          <a:p>
            <a:endParaRPr lang="en-US" sz="3200" b="0" strike="noStrike" spc="-1">
              <a:solidFill>
                <a:srgbClr val="000000"/>
              </a:solidFill>
              <a:uFill>
                <a:solidFill>
                  <a:srgbClr val="FFFFFF"/>
                </a:solidFill>
              </a:uFill>
              <a:latin typeface="Calibri"/>
            </a:endParaRPr>
          </a:p>
          <a:p>
            <a:pPr marL="571680" indent="-45684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The last node has a reference to null. </a:t>
            </a:r>
          </a:p>
          <a:p>
            <a:pPr marL="571680" indent="-45684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The entry point into a </a:t>
            </a:r>
            <a:r>
              <a:rPr lang="en-US" sz="3200" b="1" strike="noStrike" spc="-1">
                <a:solidFill>
                  <a:srgbClr val="000000"/>
                </a:solidFill>
                <a:uFill>
                  <a:solidFill>
                    <a:srgbClr val="FFFFFF"/>
                  </a:solidFill>
                </a:uFill>
                <a:latin typeface="Calibri"/>
              </a:rPr>
              <a:t>linked list</a:t>
            </a:r>
            <a:r>
              <a:rPr lang="en-US" sz="3200" b="0" strike="noStrike" spc="-1">
                <a:solidFill>
                  <a:srgbClr val="000000"/>
                </a:solidFill>
                <a:uFill>
                  <a:solidFill>
                    <a:srgbClr val="FFFFFF"/>
                  </a:solidFill>
                </a:uFill>
                <a:latin typeface="Calibri"/>
              </a:rPr>
              <a:t> is called the head of the </a:t>
            </a:r>
            <a:r>
              <a:rPr lang="en-US" sz="3200" b="1" strike="noStrike" spc="-1">
                <a:solidFill>
                  <a:srgbClr val="000000"/>
                </a:solidFill>
                <a:uFill>
                  <a:solidFill>
                    <a:srgbClr val="FFFFFF"/>
                  </a:solidFill>
                </a:uFill>
                <a:latin typeface="Calibri"/>
              </a:rPr>
              <a:t>list</a:t>
            </a:r>
            <a:r>
              <a:rPr lang="en-US" sz="3200" b="0" strike="noStrike" spc="-1">
                <a:solidFill>
                  <a:srgbClr val="000000"/>
                </a:solidFill>
                <a:uFill>
                  <a:solidFill>
                    <a:srgbClr val="FFFFFF"/>
                  </a:solidFill>
                </a:uFill>
                <a:latin typeface="Calibri"/>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457200" y="274680"/>
            <a:ext cx="7772040" cy="5630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Insert node before given node</a:t>
            </a:r>
            <a:endParaRPr lang="en-US" sz="1800" b="0" strike="noStrike" spc="-1">
              <a:solidFill>
                <a:srgbClr val="000000"/>
              </a:solidFill>
              <a:uFill>
                <a:solidFill>
                  <a:srgbClr val="FFFFFF"/>
                </a:solidFill>
              </a:uFill>
              <a:latin typeface="Calibri"/>
            </a:endParaRPr>
          </a:p>
        </p:txBody>
      </p:sp>
      <p:sp>
        <p:nvSpPr>
          <p:cNvPr id="131" name="CustomShape 2"/>
          <p:cNvSpPr/>
          <p:nvPr/>
        </p:nvSpPr>
        <p:spPr>
          <a:xfrm>
            <a:off x="380880" y="1045440"/>
            <a:ext cx="6705360" cy="557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rPr>
              <a:t>struct node *addbefore(struct node *head, int n, int item)</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struct node *tmp,*p;</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p=head;</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while(p-&gt;next!=NULL)</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if(p-&gt;next-&gt;data==item)</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tmp=(struct node *)malloc(sizeof(struct node));</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tmp-&gt;data=n;</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tmp-&gt;next=p-&gt;next;</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p-&gt;next=tmp;</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return head;</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p=p-&gt;next;</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printf("%d not present in the list\n",item);</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return head;</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}/*End of addbefore()*/ </a:t>
            </a:r>
            <a:endParaRPr lang="en-IN" sz="1800" b="0" strike="noStrike" spc="-1">
              <a:solidFill>
                <a:srgbClr val="000000"/>
              </a:solidFill>
              <a:uFill>
                <a:solidFill>
                  <a:srgbClr val="FFFFFF"/>
                </a:solidFill>
              </a:uFill>
              <a:latin typeface="Arial"/>
            </a:endParaRPr>
          </a:p>
        </p:txBody>
      </p:sp>
      <p:sp>
        <p:nvSpPr>
          <p:cNvPr id="132" name="CustomShape 3"/>
          <p:cNvSpPr/>
          <p:nvPr/>
        </p:nvSpPr>
        <p:spPr>
          <a:xfrm>
            <a:off x="4435560" y="6095880"/>
            <a:ext cx="17845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1800" b="1" strike="noStrike" spc="-1">
                <a:solidFill>
                  <a:srgbClr val="FF0000"/>
                </a:solidFill>
                <a:uFill>
                  <a:solidFill>
                    <a:srgbClr val="FFFFFF"/>
                  </a:solidFill>
                </a:uFill>
                <a:latin typeface="Calibri"/>
              </a:rPr>
              <a:t>Insert after?</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additive="repl">
                                        <p:cTn id="7" dur="1000"/>
                                        <p:tgtEl>
                                          <p:spTgt spid="132"/>
                                        </p:tgtEl>
                                      </p:cBhvr>
                                    </p:animEffect>
                                    <p:anim calcmode="lin" valueType="num">
                                      <p:cBhvr additive="repl">
                                        <p:cTn id="8" dur="1000" fill="hold"/>
                                        <p:tgtEl>
                                          <p:spTgt spid="132"/>
                                        </p:tgtEl>
                                        <p:attrNameLst>
                                          <p:attrName>ppt_x</p:attrName>
                                        </p:attrNameLst>
                                      </p:cBhvr>
                                      <p:tavLst>
                                        <p:tav tm="0">
                                          <p:val>
                                            <p:strVal val="#ppt_x"/>
                                          </p:val>
                                        </p:tav>
                                        <p:tav tm="100000">
                                          <p:val>
                                            <p:strVal val="#ppt_x"/>
                                          </p:val>
                                        </p:tav>
                                      </p:tavLst>
                                    </p:anim>
                                    <p:anim calcmode="lin" valueType="num">
                                      <p:cBhvr additive="repl">
                                        <p:cTn id="9" dur="1000" fill="hold"/>
                                        <p:tgtEl>
                                          <p:spTgt spid="1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274680"/>
            <a:ext cx="7772040" cy="41076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Deletion of node with given data</a:t>
            </a:r>
            <a:endParaRPr lang="en-US" sz="1800" b="0" strike="noStrike" spc="-1">
              <a:solidFill>
                <a:srgbClr val="000000"/>
              </a:solidFill>
              <a:uFill>
                <a:solidFill>
                  <a:srgbClr val="FFFFFF"/>
                </a:solidFill>
              </a:uFill>
              <a:latin typeface="Calibri"/>
            </a:endParaRPr>
          </a:p>
        </p:txBody>
      </p:sp>
      <p:sp>
        <p:nvSpPr>
          <p:cNvPr id="134" name="CustomShape 2"/>
          <p:cNvSpPr/>
          <p:nvPr/>
        </p:nvSpPr>
        <p:spPr>
          <a:xfrm>
            <a:off x="380880" y="1094040"/>
            <a:ext cx="7009920" cy="502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dirty="0">
                <a:solidFill>
                  <a:srgbClr val="000000"/>
                </a:solidFill>
                <a:uFill>
                  <a:solidFill>
                    <a:srgbClr val="FFFFFF"/>
                  </a:solidFill>
                </a:uFill>
                <a:latin typeface="Calibri"/>
              </a:rPr>
              <a:t>struct node *del(struct node *head, int </a:t>
            </a:r>
            <a:r>
              <a:rPr lang="en-IN" spc="-1" dirty="0">
                <a:solidFill>
                  <a:srgbClr val="000000"/>
                </a:solidFill>
                <a:uFill>
                  <a:solidFill>
                    <a:srgbClr val="FFFFFF"/>
                  </a:solidFill>
                </a:uFill>
                <a:latin typeface="Calibri"/>
              </a:rPr>
              <a:t>value</a:t>
            </a:r>
            <a:r>
              <a:rPr lang="en-IN" sz="1800" b="0" strike="noStrike" spc="-1" dirty="0">
                <a:solidFill>
                  <a:srgbClr val="000000"/>
                </a:solidFill>
                <a:uFill>
                  <a:solidFill>
                    <a:srgbClr val="FFFFFF"/>
                  </a:solidFill>
                </a:uFill>
                <a:latin typeface="Calibri"/>
              </a:rPr>
              <a:t>)</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alibri"/>
              </a:rPr>
              <a:t>{</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alibri"/>
              </a:rPr>
              <a:t>    struct node *</a:t>
            </a:r>
            <a:r>
              <a:rPr lang="en-IN" sz="1800" b="0" strike="noStrike" spc="-1" dirty="0" err="1">
                <a:solidFill>
                  <a:srgbClr val="000000"/>
                </a:solidFill>
                <a:uFill>
                  <a:solidFill>
                    <a:srgbClr val="FFFFFF"/>
                  </a:solidFill>
                </a:uFill>
                <a:latin typeface="Calibri"/>
              </a:rPr>
              <a:t>tmp</a:t>
            </a:r>
            <a:r>
              <a:rPr lang="en-IN" sz="1800" b="0" strike="noStrike" spc="-1" dirty="0">
                <a:solidFill>
                  <a:srgbClr val="000000"/>
                </a:solidFill>
                <a:uFill>
                  <a:solidFill>
                    <a:srgbClr val="FFFFFF"/>
                  </a:solidFill>
                </a:uFill>
                <a:latin typeface="Calibri"/>
              </a:rPr>
              <a:t>,*p;</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alibri"/>
              </a:rPr>
              <a:t>    p=head;</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alibri"/>
              </a:rPr>
              <a:t>    while(p-&gt;next!=NULL)</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alibri"/>
              </a:rPr>
              <a:t>    {</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alibri"/>
              </a:rPr>
              <a:t>        if(p-&gt;next-&gt;</a:t>
            </a:r>
            <a:r>
              <a:rPr lang="en-IN" spc="-1" dirty="0">
                <a:solidFill>
                  <a:srgbClr val="000000"/>
                </a:solidFill>
                <a:uFill>
                  <a:solidFill>
                    <a:srgbClr val="FFFFFF"/>
                  </a:solidFill>
                </a:uFill>
                <a:latin typeface="Calibri"/>
              </a:rPr>
              <a:t>data</a:t>
            </a:r>
            <a:r>
              <a:rPr lang="en-IN" sz="1800" b="0" strike="noStrike" spc="-1" dirty="0">
                <a:solidFill>
                  <a:srgbClr val="000000"/>
                </a:solidFill>
                <a:uFill>
                  <a:solidFill>
                    <a:srgbClr val="FFFFFF"/>
                  </a:solidFill>
                </a:uFill>
                <a:latin typeface="Calibri"/>
              </a:rPr>
              <a:t>==value)  </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alibri"/>
              </a:rPr>
              <a:t>        {</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alibri"/>
              </a:rPr>
              <a:t>            </a:t>
            </a:r>
            <a:r>
              <a:rPr lang="en-IN" sz="1800" b="0" strike="noStrike" spc="-1" dirty="0" err="1">
                <a:solidFill>
                  <a:srgbClr val="000000"/>
                </a:solidFill>
                <a:uFill>
                  <a:solidFill>
                    <a:srgbClr val="FFFFFF"/>
                  </a:solidFill>
                </a:uFill>
                <a:latin typeface="Calibri"/>
              </a:rPr>
              <a:t>tmp</a:t>
            </a:r>
            <a:r>
              <a:rPr lang="en-IN" sz="1800" b="0" strike="noStrike" spc="-1" dirty="0">
                <a:solidFill>
                  <a:srgbClr val="000000"/>
                </a:solidFill>
                <a:uFill>
                  <a:solidFill>
                    <a:srgbClr val="FFFFFF"/>
                  </a:solidFill>
                </a:uFill>
                <a:latin typeface="Calibri"/>
              </a:rPr>
              <a:t>=p-&gt;next;</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alibri"/>
              </a:rPr>
              <a:t>            p-&gt;next=</a:t>
            </a:r>
            <a:r>
              <a:rPr lang="en-IN" sz="1800" b="0" strike="noStrike" spc="-1" dirty="0" err="1">
                <a:solidFill>
                  <a:srgbClr val="000000"/>
                </a:solidFill>
                <a:uFill>
                  <a:solidFill>
                    <a:srgbClr val="FFFFFF"/>
                  </a:solidFill>
                </a:uFill>
                <a:latin typeface="Calibri"/>
              </a:rPr>
              <a:t>tmp</a:t>
            </a:r>
            <a:r>
              <a:rPr lang="en-IN" sz="1800" b="0" strike="noStrike" spc="-1" dirty="0">
                <a:solidFill>
                  <a:srgbClr val="000000"/>
                </a:solidFill>
                <a:uFill>
                  <a:solidFill>
                    <a:srgbClr val="FFFFFF"/>
                  </a:solidFill>
                </a:uFill>
                <a:latin typeface="Calibri"/>
              </a:rPr>
              <a:t>-&gt;next;</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alibri"/>
              </a:rPr>
              <a:t>            free(</a:t>
            </a:r>
            <a:r>
              <a:rPr lang="en-IN" sz="1800" b="0" strike="noStrike" spc="-1" dirty="0" err="1">
                <a:solidFill>
                  <a:srgbClr val="000000"/>
                </a:solidFill>
                <a:uFill>
                  <a:solidFill>
                    <a:srgbClr val="FFFFFF"/>
                  </a:solidFill>
                </a:uFill>
                <a:latin typeface="Calibri"/>
              </a:rPr>
              <a:t>tmp</a:t>
            </a:r>
            <a:r>
              <a:rPr lang="en-IN" sz="1800" b="0" strike="noStrike" spc="-1" dirty="0">
                <a:solidFill>
                  <a:srgbClr val="000000"/>
                </a:solidFill>
                <a:uFill>
                  <a:solidFill>
                    <a:srgbClr val="FFFFFF"/>
                  </a:solidFill>
                </a:uFill>
                <a:latin typeface="Calibri"/>
              </a:rPr>
              <a:t>);</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alibri"/>
              </a:rPr>
              <a:t>            return head;</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alibri"/>
              </a:rPr>
              <a:t>        }</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alibri"/>
              </a:rPr>
              <a:t>        p=p-&gt;next;</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alibri"/>
              </a:rPr>
              <a:t>    }</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alibri"/>
              </a:rPr>
              <a:t>    </a:t>
            </a:r>
            <a:r>
              <a:rPr lang="en-IN" sz="1800" b="0" strike="noStrike" spc="-1" dirty="0" err="1">
                <a:solidFill>
                  <a:srgbClr val="000000"/>
                </a:solidFill>
                <a:uFill>
                  <a:solidFill>
                    <a:srgbClr val="FFFFFF"/>
                  </a:solidFill>
                </a:uFill>
                <a:latin typeface="Calibri"/>
              </a:rPr>
              <a:t>printf</a:t>
            </a:r>
            <a:r>
              <a:rPr lang="en-IN" sz="1800" b="0" strike="noStrike" spc="-1" dirty="0">
                <a:solidFill>
                  <a:srgbClr val="000000"/>
                </a:solidFill>
                <a:uFill>
                  <a:solidFill>
                    <a:srgbClr val="FFFFFF"/>
                  </a:solidFill>
                </a:uFill>
                <a:latin typeface="Calibri"/>
              </a:rPr>
              <a:t>("Element %d not found\</a:t>
            </a:r>
            <a:r>
              <a:rPr lang="en-IN" sz="1800" b="0" strike="noStrike" spc="-1" dirty="0" err="1">
                <a:solidFill>
                  <a:srgbClr val="000000"/>
                </a:solidFill>
                <a:uFill>
                  <a:solidFill>
                    <a:srgbClr val="FFFFFF"/>
                  </a:solidFill>
                </a:uFill>
                <a:latin typeface="Calibri"/>
              </a:rPr>
              <a:t>n",data</a:t>
            </a:r>
            <a:r>
              <a:rPr lang="en-IN" sz="1800" b="0" strike="noStrike" spc="-1" dirty="0">
                <a:solidFill>
                  <a:srgbClr val="000000"/>
                </a:solidFill>
                <a:uFill>
                  <a:solidFill>
                    <a:srgbClr val="FFFFFF"/>
                  </a:solidFill>
                </a:uFill>
                <a:latin typeface="Calibri"/>
              </a:rPr>
              <a:t>);</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alibri"/>
              </a:rPr>
              <a:t>    return head;</a:t>
            </a:r>
            <a:endParaRPr lang="en-IN" sz="1800" b="0" strike="noStrike" spc="-1" dirty="0">
              <a:solidFill>
                <a:srgbClr val="000000"/>
              </a:solidFill>
              <a:uFill>
                <a:solidFill>
                  <a:srgbClr val="FFFFFF"/>
                </a:solidFill>
              </a:uFill>
              <a:latin typeface="Arial"/>
            </a:endParaRPr>
          </a:p>
          <a:p>
            <a:pPr>
              <a:lnSpc>
                <a:spcPct val="100000"/>
              </a:lnSpc>
            </a:pPr>
            <a:r>
              <a:rPr lang="en-IN" sz="1800" b="0" strike="noStrike" spc="-1" dirty="0">
                <a:solidFill>
                  <a:srgbClr val="000000"/>
                </a:solidFill>
                <a:uFill>
                  <a:solidFill>
                    <a:srgbClr val="FFFFFF"/>
                  </a:solidFill>
                </a:uFill>
                <a:latin typeface="Calibri"/>
              </a:rPr>
              <a:t>}/*End of del()*/</a:t>
            </a:r>
            <a:endParaRPr lang="en-IN" sz="1800" b="0" strike="noStrike" spc="-1" dirty="0">
              <a:solidFill>
                <a:srgbClr val="000000"/>
              </a:solidFill>
              <a:uFill>
                <a:solidFill>
                  <a:srgbClr val="FFFFFF"/>
                </a:solidFill>
              </a:uFill>
              <a:latin typeface="Arial"/>
            </a:endParaRPr>
          </a:p>
        </p:txBody>
      </p:sp>
      <p:sp>
        <p:nvSpPr>
          <p:cNvPr id="135" name="CustomShape 3"/>
          <p:cNvSpPr/>
          <p:nvPr/>
        </p:nvSpPr>
        <p:spPr>
          <a:xfrm>
            <a:off x="1245600" y="6260040"/>
            <a:ext cx="55260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1800" b="1" strike="noStrike" spc="-1">
                <a:solidFill>
                  <a:srgbClr val="FF0000"/>
                </a:solidFill>
                <a:uFill>
                  <a:solidFill>
                    <a:srgbClr val="FFFFFF"/>
                  </a:solidFill>
                </a:uFill>
                <a:latin typeface="Calibri"/>
              </a:rPr>
              <a:t>Delete 1</a:t>
            </a:r>
            <a:r>
              <a:rPr lang="en-IN" sz="1800" b="1" strike="noStrike" spc="-1" baseline="30000">
                <a:solidFill>
                  <a:srgbClr val="FF0000"/>
                </a:solidFill>
                <a:uFill>
                  <a:solidFill>
                    <a:srgbClr val="FFFFFF"/>
                  </a:solidFill>
                </a:uFill>
                <a:latin typeface="Calibri"/>
              </a:rPr>
              <a:t>st</a:t>
            </a:r>
            <a:r>
              <a:rPr lang="en-IN" sz="1800" b="1" strike="noStrike" spc="-1">
                <a:solidFill>
                  <a:srgbClr val="FF0000"/>
                </a:solidFill>
                <a:uFill>
                  <a:solidFill>
                    <a:srgbClr val="FFFFFF"/>
                  </a:solidFill>
                </a:uFill>
                <a:latin typeface="Calibri"/>
              </a:rPr>
              <a:t> node/last node/ given position?</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p:cTn id="6" dur="1" fill="hold">
                                          <p:stCondLst>
                                            <p:cond delay="0"/>
                                          </p:stCondLst>
                                        </p:cTn>
                                        <p:tgtEl>
                                          <p:spTgt spid="135"/>
                                        </p:tgtEl>
                                        <p:attrNameLst>
                                          <p:attrName>style.visibility</p:attrName>
                                        </p:attrNameLst>
                                      </p:cBhvr>
                                      <p:to>
                                        <p:strVal val="visible"/>
                                      </p:to>
                                    </p:set>
                                    <p:animEffect transition="in" filter="fade">
                                      <p:cBhvr additive="repl">
                                        <p:cTn id="7" dur="1000"/>
                                        <p:tgtEl>
                                          <p:spTgt spid="135"/>
                                        </p:tgtEl>
                                      </p:cBhvr>
                                    </p:animEffect>
                                    <p:anim calcmode="lin" valueType="num">
                                      <p:cBhvr additive="repl">
                                        <p:cTn id="8" dur="1000" fill="hold"/>
                                        <p:tgtEl>
                                          <p:spTgt spid="135"/>
                                        </p:tgtEl>
                                        <p:attrNameLst>
                                          <p:attrName>ppt_x</p:attrName>
                                        </p:attrNameLst>
                                      </p:cBhvr>
                                      <p:tavLst>
                                        <p:tav tm="0">
                                          <p:val>
                                            <p:strVal val="#ppt_x"/>
                                          </p:val>
                                        </p:tav>
                                        <p:tav tm="100000">
                                          <p:val>
                                            <p:strVal val="#ppt_x"/>
                                          </p:val>
                                        </p:tav>
                                      </p:tavLst>
                                    </p:anim>
                                    <p:anim calcmode="lin" valueType="num">
                                      <p:cBhvr additive="repl">
                                        <p:cTn id="9" dur="1000" fill="hold"/>
                                        <p:tgtEl>
                                          <p:spTgt spid="1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304920" y="76320"/>
            <a:ext cx="6400440" cy="41076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Reverse a Linked List</a:t>
            </a:r>
            <a:endParaRPr lang="en-US" sz="1800" b="0" strike="noStrike" spc="-1">
              <a:solidFill>
                <a:srgbClr val="000000"/>
              </a:solidFill>
              <a:uFill>
                <a:solidFill>
                  <a:srgbClr val="FFFFFF"/>
                </a:solidFill>
              </a:uFill>
              <a:latin typeface="Calibri"/>
            </a:endParaRPr>
          </a:p>
        </p:txBody>
      </p:sp>
      <p:sp>
        <p:nvSpPr>
          <p:cNvPr id="137" name="CustomShape 2"/>
          <p:cNvSpPr/>
          <p:nvPr/>
        </p:nvSpPr>
        <p:spPr>
          <a:xfrm>
            <a:off x="380880" y="609480"/>
            <a:ext cx="5714640" cy="594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a:solidFill>
                  <a:srgbClr val="000000"/>
                </a:solidFill>
                <a:uFill>
                  <a:solidFill>
                    <a:srgbClr val="FFFFFF"/>
                  </a:solidFill>
                </a:uFill>
                <a:latin typeface="Calibri"/>
              </a:rPr>
              <a:t>struct node *reverse(struct node *head)</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Calibri"/>
              </a:rPr>
              <a:t>{</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Calibri"/>
              </a:rPr>
              <a:t>    struct node *prev, *ptr, *nx;</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Calibri"/>
              </a:rPr>
              <a:t>    prev=NULL;</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Calibri"/>
              </a:rPr>
              <a:t>    ptr=head;</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Calibri"/>
              </a:rPr>
              <a:t>    while(ptr!=NULL)</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Calibri"/>
              </a:rPr>
              <a:t>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Calibri"/>
              </a:rPr>
              <a:t>        nx=ptr-&gt;next;</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Calibri"/>
              </a:rPr>
              <a:t>        ptr-&gt;next=prev;</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Calibri"/>
              </a:rPr>
              <a:t>        prev=ptr;</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Calibri"/>
              </a:rPr>
              <a:t>        ptr=nx;</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Calibri"/>
              </a:rPr>
              <a:t>    }</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Calibri"/>
              </a:rPr>
              <a:t>    head=prev;</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Calibri"/>
              </a:rPr>
              <a:t>    return head;</a:t>
            </a:r>
            <a:endParaRPr lang="en-IN" sz="1800" b="0" strike="noStrike" spc="-1">
              <a:solidFill>
                <a:srgbClr val="000000"/>
              </a:solidFill>
              <a:uFill>
                <a:solidFill>
                  <a:srgbClr val="FFFFFF"/>
                </a:solidFill>
              </a:uFill>
              <a:latin typeface="Arial"/>
            </a:endParaRPr>
          </a:p>
          <a:p>
            <a:pPr>
              <a:lnSpc>
                <a:spcPct val="100000"/>
              </a:lnSpc>
            </a:pPr>
            <a:r>
              <a:rPr lang="en-IN" sz="2400" b="0" strike="noStrike" spc="-1">
                <a:solidFill>
                  <a:srgbClr val="000000"/>
                </a:solidFill>
                <a:uFill>
                  <a:solidFill>
                    <a:srgbClr val="FFFFFF"/>
                  </a:solidFill>
                </a:uFill>
                <a:latin typeface="Calibri"/>
              </a:rPr>
              <a:t>}/*End of reverse()*/</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457200" y="274680"/>
            <a:ext cx="7543440" cy="5630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Count number of nodes</a:t>
            </a:r>
            <a:endParaRPr lang="en-US" sz="1800" b="0" strike="noStrike" spc="-1">
              <a:solidFill>
                <a:srgbClr val="000000"/>
              </a:solidFill>
              <a:uFill>
                <a:solidFill>
                  <a:srgbClr val="FFFFFF"/>
                </a:solidFill>
              </a:uFill>
              <a:latin typeface="Calibri"/>
            </a:endParaRPr>
          </a:p>
        </p:txBody>
      </p:sp>
      <p:sp>
        <p:nvSpPr>
          <p:cNvPr id="139" name="CustomShape 2"/>
          <p:cNvSpPr/>
          <p:nvPr/>
        </p:nvSpPr>
        <p:spPr>
          <a:xfrm>
            <a:off x="76320" y="838080"/>
            <a:ext cx="4419360" cy="4053600"/>
          </a:xfrm>
          <a:prstGeom prst="rect">
            <a:avLst/>
          </a:prstGeom>
          <a:noFill/>
          <a:ln>
            <a:solidFill>
              <a:schemeClr val="tx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0" strike="noStrike" spc="-1">
                <a:solidFill>
                  <a:srgbClr val="000000"/>
                </a:solidFill>
                <a:uFill>
                  <a:solidFill>
                    <a:srgbClr val="FFFFFF"/>
                  </a:solidFill>
                </a:uFill>
                <a:latin typeface="Calibri"/>
              </a:rPr>
              <a:t>void count()</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Calibri"/>
              </a:rPr>
              <a:t>{</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Calibri"/>
              </a:rPr>
              <a:t>    struct node *temp;</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Calibri"/>
              </a:rPr>
              <a:t>    int length = 0;</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Calibri"/>
              </a:rPr>
              <a:t>    temp = head;</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Calibri"/>
              </a:rPr>
              <a:t>    while(temp!=NULL)</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Calibri"/>
              </a:rPr>
              <a:t>    {</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Calibri"/>
              </a:rPr>
              <a:t>        length++;</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Calibri"/>
              </a:rPr>
              <a:t>        temp=temp-&gt;next;</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Calibri"/>
              </a:rPr>
              <a:t>    }</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Calibri"/>
              </a:rPr>
              <a:t>printf(“No. of nodes: %d",length);</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Calibri"/>
              </a:rPr>
              <a:t>}</a:t>
            </a:r>
            <a:endParaRPr lang="en-IN" sz="1800" b="0" strike="noStrike" spc="-1">
              <a:solidFill>
                <a:srgbClr val="000000"/>
              </a:solidFill>
              <a:uFill>
                <a:solidFill>
                  <a:srgbClr val="FFFFFF"/>
                </a:solidFill>
              </a:uFill>
              <a:latin typeface="Arial"/>
            </a:endParaRPr>
          </a:p>
        </p:txBody>
      </p:sp>
      <p:sp>
        <p:nvSpPr>
          <p:cNvPr id="140" name="CustomShape 3"/>
          <p:cNvSpPr/>
          <p:nvPr/>
        </p:nvSpPr>
        <p:spPr>
          <a:xfrm>
            <a:off x="4495680" y="838080"/>
            <a:ext cx="3657240" cy="3748680"/>
          </a:xfrm>
          <a:prstGeom prst="rect">
            <a:avLst/>
          </a:prstGeom>
          <a:noFill/>
          <a:ln>
            <a:solidFill>
              <a:schemeClr val="tx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0" strike="noStrike" spc="-1">
                <a:solidFill>
                  <a:srgbClr val="000000"/>
                </a:solidFill>
                <a:uFill>
                  <a:solidFill>
                    <a:srgbClr val="FFFFFF"/>
                  </a:solidFill>
                </a:uFill>
                <a:latin typeface="Calibri"/>
              </a:rPr>
              <a:t>int count()</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Calibri"/>
              </a:rPr>
              <a:t>{</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Calibri"/>
              </a:rPr>
              <a:t>    struct node *temp = head;</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Calibri"/>
              </a:rPr>
              <a:t>    int length = 0;</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Calibri"/>
              </a:rPr>
              <a:t>    while(temp!=NULL)</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Calibri"/>
              </a:rPr>
              <a:t>    {</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Calibri"/>
              </a:rPr>
              <a:t>        length++;</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Calibri"/>
              </a:rPr>
              <a:t>        temp=temp-&gt;next;</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Calibri"/>
              </a:rPr>
              <a:t>    }</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Calibri"/>
              </a:rPr>
              <a:t>return(length);</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Calibri"/>
              </a:rPr>
              <a:t>}</a:t>
            </a:r>
            <a:endParaRPr lang="en-IN" sz="1800" b="0" strike="noStrike" spc="-1">
              <a:solidFill>
                <a:srgbClr val="000000"/>
              </a:solidFill>
              <a:uFill>
                <a:solidFill>
                  <a:srgbClr val="FFFFFF"/>
                </a:solidFill>
              </a:uFill>
              <a:latin typeface="Arial"/>
            </a:endParaRPr>
          </a:p>
        </p:txBody>
      </p:sp>
      <p:sp>
        <p:nvSpPr>
          <p:cNvPr id="141" name="CustomShape 4"/>
          <p:cNvSpPr/>
          <p:nvPr/>
        </p:nvSpPr>
        <p:spPr>
          <a:xfrm>
            <a:off x="4495680" y="4313880"/>
            <a:ext cx="3657240" cy="1735560"/>
          </a:xfrm>
          <a:prstGeom prst="rect">
            <a:avLst/>
          </a:prstGeom>
          <a:noFill/>
          <a:ln>
            <a:solidFill>
              <a:schemeClr val="tx1"/>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uFill>
                  <a:solidFill>
                    <a:srgbClr val="FFFFFF"/>
                  </a:solidFill>
                </a:uFill>
                <a:latin typeface="Calibri"/>
              </a:rPr>
              <a:t>int count(node *temp)</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if(temp == NULL)</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return(0);</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0000"/>
                </a:solidFill>
                <a:uFill>
                  <a:solidFill>
                    <a:srgbClr val="FFFFFF"/>
                  </a:solidFill>
                </a:uFill>
                <a:latin typeface="Calibri"/>
              </a:rPr>
              <a:t> return(1 + count(temp-&gt;next));</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304920" y="76320"/>
            <a:ext cx="5714640" cy="71568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Sorting LL</a:t>
            </a:r>
            <a:endParaRPr lang="en-US" sz="1800" b="0" strike="noStrike" spc="-1">
              <a:solidFill>
                <a:srgbClr val="000000"/>
              </a:solidFill>
              <a:uFill>
                <a:solidFill>
                  <a:srgbClr val="FFFFFF"/>
                </a:solidFill>
              </a:uFill>
              <a:latin typeface="Calibri"/>
            </a:endParaRPr>
          </a:p>
        </p:txBody>
      </p:sp>
      <p:sp>
        <p:nvSpPr>
          <p:cNvPr id="143" name="CustomShape 2"/>
          <p:cNvSpPr/>
          <p:nvPr/>
        </p:nvSpPr>
        <p:spPr>
          <a:xfrm>
            <a:off x="914400" y="990720"/>
            <a:ext cx="6095520" cy="5578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0" strike="noStrike" spc="-1">
                <a:solidFill>
                  <a:srgbClr val="000000"/>
                </a:solidFill>
                <a:uFill>
                  <a:solidFill>
                    <a:srgbClr val="FFFFFF"/>
                  </a:solidFill>
                </a:uFill>
                <a:latin typeface="Calibri"/>
              </a:rPr>
              <a:t>void sort(struct node *head )
{
    struct node *end,*p,*q;
    int tmp;
    for(end=NULL; end!=head-&gt;next; end=q)
    {
          for(p=head; p-&gt;next!=end; p=p-&gt;next)
        {
            q=p-&gt;next;
            if(p-&gt;data &gt; q-&gt;data)
            {
                tmp=p-&gt;data;
                p-&gt;data=q-&gt;data;
                q-&gt;data=tmp;
            }
        }
    }</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Picture 2"/>
          <p:cNvPicPr/>
          <p:nvPr/>
        </p:nvPicPr>
        <p:blipFill>
          <a:blip r:embed="rId2"/>
          <a:stretch/>
        </p:blipFill>
        <p:spPr>
          <a:xfrm>
            <a:off x="838080" y="1600200"/>
            <a:ext cx="7309080" cy="2895120"/>
          </a:xfrm>
          <a:prstGeom prst="rect">
            <a:avLst/>
          </a:prstGeom>
          <a:ln>
            <a:noFill/>
          </a:ln>
        </p:spPr>
      </p:pic>
      <p:sp>
        <p:nvSpPr>
          <p:cNvPr id="82"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Linked List</a:t>
            </a:r>
            <a:endParaRPr lang="en-US" sz="1800" b="0" strike="noStrike" spc="-1">
              <a:solidFill>
                <a:srgbClr val="000000"/>
              </a:solidFill>
              <a:uFill>
                <a:solidFill>
                  <a:srgbClr val="FFFFFF"/>
                </a:solidFill>
              </a:uFill>
              <a:latin typeface="Calibri"/>
            </a:endParaRPr>
          </a:p>
        </p:txBody>
      </p:sp>
      <p:sp>
        <p:nvSpPr>
          <p:cNvPr id="83" name="CustomShape 2"/>
          <p:cNvSpPr/>
          <p:nvPr/>
        </p:nvSpPr>
        <p:spPr>
          <a:xfrm>
            <a:off x="914400" y="4569120"/>
            <a:ext cx="807696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b="1" strike="noStrike" spc="-1">
                <a:solidFill>
                  <a:srgbClr val="000000"/>
                </a:solidFill>
                <a:uFill>
                  <a:solidFill>
                    <a:srgbClr val="FFFFFF"/>
                  </a:solidFill>
                </a:uFill>
                <a:latin typeface="Calibri"/>
              </a:rPr>
              <a:t>Figure : Linked list Courtesy: http://www.tutorialspoint.com/data_structures_algorithms/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457200" y="1371600"/>
            <a:ext cx="8534160" cy="4525560"/>
          </a:xfrm>
          <a:prstGeom prst="rect">
            <a:avLst/>
          </a:prstGeom>
          <a:noFill/>
          <a:ln>
            <a:noFill/>
          </a:ln>
        </p:spPr>
        <p:txBody>
          <a:bodyPr/>
          <a:lstStyle/>
          <a:p>
            <a:pPr marL="343080" indent="-3427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Linked lists are among the simplest and most common data structures. </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They can be used to implement several other common </a:t>
            </a:r>
            <a:r>
              <a:rPr lang="en-US" sz="2800" b="0" u="sng" strike="noStrike" spc="-1">
                <a:solidFill>
                  <a:srgbClr val="0000FF"/>
                </a:solidFill>
                <a:uFill>
                  <a:solidFill>
                    <a:srgbClr val="FFFFFF"/>
                  </a:solidFill>
                </a:uFill>
                <a:latin typeface="Calibri"/>
                <a:hlinkClick r:id="rId2"/>
              </a:rPr>
              <a:t>abstract data types</a:t>
            </a:r>
            <a:r>
              <a:rPr lang="en-US" sz="2800" b="0" strike="noStrike" spc="-1">
                <a:solidFill>
                  <a:srgbClr val="000000"/>
                </a:solidFill>
                <a:uFill>
                  <a:solidFill>
                    <a:srgbClr val="FFFFFF"/>
                  </a:solidFill>
                </a:uFill>
                <a:latin typeface="Calibri"/>
              </a:rPr>
              <a:t>, such as </a:t>
            </a:r>
            <a:r>
              <a:rPr lang="en-US" sz="2800" b="0" u="sng" strike="noStrike" spc="-1">
                <a:solidFill>
                  <a:srgbClr val="0000FF"/>
                </a:solidFill>
                <a:uFill>
                  <a:solidFill>
                    <a:srgbClr val="FFFFFF"/>
                  </a:solidFill>
                </a:uFill>
                <a:latin typeface="Calibri"/>
                <a:hlinkClick r:id="rId3"/>
              </a:rPr>
              <a:t>stacks</a:t>
            </a:r>
            <a:r>
              <a:rPr lang="en-US" sz="2800" b="0" strike="noStrike" spc="-1">
                <a:solidFill>
                  <a:srgbClr val="000000"/>
                </a:solidFill>
                <a:uFill>
                  <a:solidFill>
                    <a:srgbClr val="FFFFFF"/>
                  </a:solidFill>
                </a:uFill>
                <a:latin typeface="Calibri"/>
              </a:rPr>
              <a:t>, </a:t>
            </a:r>
            <a:r>
              <a:rPr lang="en-US" sz="2800" b="0" u="sng" strike="noStrike" spc="-1">
                <a:solidFill>
                  <a:srgbClr val="0000FF"/>
                </a:solidFill>
                <a:uFill>
                  <a:solidFill>
                    <a:srgbClr val="FFFFFF"/>
                  </a:solidFill>
                </a:uFill>
                <a:latin typeface="Calibri"/>
                <a:hlinkClick r:id="rId4"/>
              </a:rPr>
              <a:t>queues</a:t>
            </a:r>
            <a:r>
              <a:rPr lang="en-US" sz="2800" b="0" strike="noStrike" spc="-1">
                <a:solidFill>
                  <a:srgbClr val="000000"/>
                </a:solidFill>
                <a:uFill>
                  <a:solidFill>
                    <a:srgbClr val="FFFFFF"/>
                  </a:solidFill>
                </a:uFill>
                <a:latin typeface="Calibri"/>
              </a:rPr>
              <a:t>.</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Linked Lists are used to create trees and graphs.</a:t>
            </a:r>
            <a:endParaRPr lang="en-US" sz="32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The principal benefit of a linked list over a conventional </a:t>
            </a:r>
            <a:r>
              <a:rPr lang="en-US" sz="2800" b="0" u="sng" strike="noStrike" spc="-1">
                <a:solidFill>
                  <a:srgbClr val="0000FF"/>
                </a:solidFill>
                <a:uFill>
                  <a:solidFill>
                    <a:srgbClr val="FFFFFF"/>
                  </a:solidFill>
                </a:uFill>
                <a:latin typeface="Calibri"/>
                <a:hlinkClick r:id="rId5"/>
              </a:rPr>
              <a:t>array</a:t>
            </a:r>
            <a:r>
              <a:rPr lang="en-US" sz="2800" b="0" strike="noStrike" spc="-1">
                <a:solidFill>
                  <a:srgbClr val="000000"/>
                </a:solidFill>
                <a:uFill>
                  <a:solidFill>
                    <a:srgbClr val="FFFFFF"/>
                  </a:solidFill>
                </a:uFill>
                <a:latin typeface="Calibri"/>
              </a:rPr>
              <a:t> is that the list elements can easily be inserted or removed easily.</a:t>
            </a:r>
            <a:endParaRPr lang="en-US" sz="3200" b="0" strike="noStrike" spc="-1">
              <a:solidFill>
                <a:srgbClr val="000000"/>
              </a:solidFill>
              <a:uFill>
                <a:solidFill>
                  <a:srgbClr val="FFFFFF"/>
                </a:solidFill>
              </a:uFill>
              <a:latin typeface="Calibri"/>
            </a:endParaRPr>
          </a:p>
        </p:txBody>
      </p:sp>
      <p:sp>
        <p:nvSpPr>
          <p:cNvPr id="85" name="TextShape 2"/>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Linked List</a:t>
            </a:r>
            <a:endParaRPr lang="en-US" sz="1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1" strike="noStrike" spc="-1">
                <a:solidFill>
                  <a:srgbClr val="000000"/>
                </a:solidFill>
                <a:uFill>
                  <a:solidFill>
                    <a:srgbClr val="FFFFFF"/>
                  </a:solidFill>
                </a:uFill>
                <a:latin typeface="Calibri"/>
              </a:rPr>
              <a:t>Advantages of Linked Lists</a:t>
            </a:r>
            <a:endParaRPr lang="en-US" sz="1800" b="0" strike="noStrike" spc="-1">
              <a:solidFill>
                <a:srgbClr val="000000"/>
              </a:solidFill>
              <a:uFill>
                <a:solidFill>
                  <a:srgbClr val="FFFFFF"/>
                </a:solidFill>
              </a:uFill>
              <a:latin typeface="Calibri"/>
            </a:endParaRPr>
          </a:p>
        </p:txBody>
      </p:sp>
      <p:sp>
        <p:nvSpPr>
          <p:cNvPr id="87" name="TextShape 2"/>
          <p:cNvSpPr txBox="1"/>
          <p:nvPr/>
        </p:nvSpPr>
        <p:spPr>
          <a:xfrm>
            <a:off x="457200" y="1600200"/>
            <a:ext cx="8229240" cy="4525560"/>
          </a:xfrm>
          <a:prstGeom prst="rect">
            <a:avLst/>
          </a:prstGeom>
          <a:noFill/>
          <a:ln>
            <a:noFill/>
          </a:ln>
        </p:spPr>
        <p:txBody>
          <a:bodyPr/>
          <a:lstStyle/>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They are a dynamic in nature which allocates the memory when required.</a:t>
            </a: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Insertion and deletion operations can be easily implemented.</a:t>
            </a: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Stacks and queues can be easily executed.</a:t>
            </a: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Linked List reduces the access time.</a:t>
            </a:r>
          </a:p>
          <a:p>
            <a:pPr>
              <a:lnSpc>
                <a:spcPct val="100000"/>
              </a:lnSpc>
            </a:pPr>
            <a:endParaRPr lang="en-US" sz="32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1" strike="noStrike" spc="-1">
                <a:solidFill>
                  <a:srgbClr val="000000"/>
                </a:solidFill>
                <a:uFill>
                  <a:solidFill>
                    <a:srgbClr val="FFFFFF"/>
                  </a:solidFill>
                </a:uFill>
                <a:latin typeface="Calibri"/>
              </a:rPr>
              <a:t>Disadvantages of Linked Lists</a:t>
            </a:r>
            <a:endParaRPr lang="en-US" sz="1800" b="0" strike="noStrike" spc="-1">
              <a:solidFill>
                <a:srgbClr val="000000"/>
              </a:solidFill>
              <a:uFill>
                <a:solidFill>
                  <a:srgbClr val="FFFFFF"/>
                </a:solidFill>
              </a:uFill>
              <a:latin typeface="Calibri"/>
            </a:endParaRPr>
          </a:p>
        </p:txBody>
      </p:sp>
      <p:sp>
        <p:nvSpPr>
          <p:cNvPr id="89" name="TextShape 2"/>
          <p:cNvSpPr txBox="1"/>
          <p:nvPr/>
        </p:nvSpPr>
        <p:spPr>
          <a:xfrm>
            <a:off x="457200" y="1600200"/>
            <a:ext cx="8229240" cy="4525560"/>
          </a:xfrm>
          <a:prstGeom prst="rect">
            <a:avLst/>
          </a:prstGeom>
          <a:noFill/>
          <a:ln>
            <a:noFill/>
          </a:ln>
        </p:spPr>
        <p:txBody>
          <a:bodyPr/>
          <a:lstStyle/>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The memory is wasted as pointers require extra memory for storage.</a:t>
            </a: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No element can be accessed randomly; it has to access each node sequentially.</a:t>
            </a: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Reverse Traversing is difficult in linked list.</a:t>
            </a:r>
          </a:p>
          <a:p>
            <a:pPr>
              <a:lnSpc>
                <a:spcPct val="100000"/>
              </a:lnSpc>
            </a:pPr>
            <a:endParaRPr lang="en-US" sz="32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1" strike="noStrike" spc="-1">
                <a:solidFill>
                  <a:srgbClr val="000000"/>
                </a:solidFill>
                <a:uFill>
                  <a:solidFill>
                    <a:srgbClr val="FFFFFF"/>
                  </a:solidFill>
                </a:uFill>
                <a:latin typeface="Calibri"/>
              </a:rPr>
              <a:t>Applications of Linked Lists</a:t>
            </a:r>
            <a:endParaRPr lang="en-US" sz="1800" b="0" strike="noStrike" spc="-1">
              <a:solidFill>
                <a:srgbClr val="000000"/>
              </a:solidFill>
              <a:uFill>
                <a:solidFill>
                  <a:srgbClr val="FFFFFF"/>
                </a:solidFill>
              </a:uFill>
              <a:latin typeface="Calibri"/>
            </a:endParaRPr>
          </a:p>
        </p:txBody>
      </p:sp>
      <p:sp>
        <p:nvSpPr>
          <p:cNvPr id="91" name="TextShape 2"/>
          <p:cNvSpPr txBox="1"/>
          <p:nvPr/>
        </p:nvSpPr>
        <p:spPr>
          <a:xfrm>
            <a:off x="457200" y="1600200"/>
            <a:ext cx="8229240" cy="4525560"/>
          </a:xfrm>
          <a:prstGeom prst="rect">
            <a:avLst/>
          </a:prstGeom>
          <a:noFill/>
          <a:ln>
            <a:noFill/>
          </a:ln>
        </p:spPr>
        <p:txBody>
          <a:bodyPr/>
          <a:lstStyle/>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Linked lists are used to implement stacks, queues, graphs, etc.</a:t>
            </a: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Linked lists let you insert elements at the beginning and end of the list.</a:t>
            </a: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In Linked Lists we don’t need to know the size in advance.</a:t>
            </a:r>
          </a:p>
          <a:p>
            <a:pPr>
              <a:lnSpc>
                <a:spcPct val="100000"/>
              </a:lnSpc>
            </a:pPr>
            <a:endParaRPr lang="en-US" sz="32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1" strike="noStrike" spc="-1">
                <a:solidFill>
                  <a:srgbClr val="000000"/>
                </a:solidFill>
                <a:uFill>
                  <a:solidFill>
                    <a:srgbClr val="FFFFFF"/>
                  </a:solidFill>
                </a:uFill>
                <a:latin typeface="Calibri"/>
              </a:rPr>
              <a:t>Types of Linked Lists</a:t>
            </a:r>
            <a:endParaRPr lang="en-US" sz="1800" b="0" strike="noStrike" spc="-1">
              <a:solidFill>
                <a:srgbClr val="000000"/>
              </a:solidFill>
              <a:uFill>
                <a:solidFill>
                  <a:srgbClr val="FFFFFF"/>
                </a:solidFill>
              </a:uFill>
              <a:latin typeface="Calibri"/>
            </a:endParaRPr>
          </a:p>
        </p:txBody>
      </p:sp>
      <p:sp>
        <p:nvSpPr>
          <p:cNvPr id="93" name="TextShape 2"/>
          <p:cNvSpPr txBox="1"/>
          <p:nvPr/>
        </p:nvSpPr>
        <p:spPr>
          <a:xfrm>
            <a:off x="228600" y="1371600"/>
            <a:ext cx="8686440" cy="3276360"/>
          </a:xfrm>
          <a:prstGeom prst="rect">
            <a:avLst/>
          </a:prstGeom>
          <a:noFill/>
          <a:ln>
            <a:noFill/>
          </a:ln>
        </p:spPr>
        <p:txBody>
          <a:bodyPr/>
          <a:lstStyle/>
          <a:p>
            <a:pPr marL="343080" indent="-342720">
              <a:lnSpc>
                <a:spcPct val="100000"/>
              </a:lnSpc>
              <a:buClr>
                <a:srgbClr val="000000"/>
              </a:buClr>
              <a:buFont typeface="Arial"/>
              <a:buChar char="•"/>
            </a:pPr>
            <a:r>
              <a:rPr lang="en-US" sz="3200" b="1" strike="noStrike" spc="-1">
                <a:solidFill>
                  <a:srgbClr val="000000"/>
                </a:solidFill>
                <a:uFill>
                  <a:solidFill>
                    <a:srgbClr val="FFFFFF"/>
                  </a:solidFill>
                </a:uFill>
                <a:latin typeface="Calibri"/>
              </a:rPr>
              <a:t>Singly Linked List: </a:t>
            </a:r>
            <a:r>
              <a:rPr lang="en-US" sz="3200" b="0" strike="noStrike" spc="-1">
                <a:solidFill>
                  <a:srgbClr val="000000"/>
                </a:solidFill>
                <a:uFill>
                  <a:solidFill>
                    <a:srgbClr val="FFFFFF"/>
                  </a:solidFill>
                </a:uFill>
                <a:latin typeface="Calibri"/>
              </a:rPr>
              <a:t>Singly linked lists contain nodes which have a data part as well as an address part i.e. next, which points to the next node in sequence of nodes. The operations we can perform on singly linked lists are insertion, deletion and traversal.</a:t>
            </a:r>
          </a:p>
          <a:p>
            <a:pPr>
              <a:lnSpc>
                <a:spcPct val="100000"/>
              </a:lnSpc>
            </a:pPr>
            <a:endParaRPr lang="en-US" sz="3200" b="0" strike="noStrike" spc="-1">
              <a:solidFill>
                <a:srgbClr val="000000"/>
              </a:solidFill>
              <a:uFill>
                <a:solidFill>
                  <a:srgbClr val="FFFFFF"/>
                </a:solidFill>
              </a:uFill>
              <a:latin typeface="Calibri"/>
            </a:endParaRPr>
          </a:p>
        </p:txBody>
      </p:sp>
      <p:pic>
        <p:nvPicPr>
          <p:cNvPr id="94" name="Picture 2"/>
          <p:cNvPicPr/>
          <p:nvPr/>
        </p:nvPicPr>
        <p:blipFill>
          <a:blip r:embed="rId2"/>
          <a:stretch/>
        </p:blipFill>
        <p:spPr>
          <a:xfrm>
            <a:off x="838080" y="4874760"/>
            <a:ext cx="7543440" cy="1504440"/>
          </a:xfrm>
          <a:prstGeom prst="rect">
            <a:avLst/>
          </a:prstGeom>
          <a:ln>
            <a:noFill/>
          </a:ln>
        </p:spPr>
      </p:pic>
      <p:sp>
        <p:nvSpPr>
          <p:cNvPr id="95" name="CustomShape 3"/>
          <p:cNvSpPr/>
          <p:nvPr/>
        </p:nvSpPr>
        <p:spPr>
          <a:xfrm>
            <a:off x="914400" y="6093000"/>
            <a:ext cx="807696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b="1" strike="noStrike" spc="-1">
                <a:solidFill>
                  <a:srgbClr val="000000"/>
                </a:solidFill>
                <a:uFill>
                  <a:solidFill>
                    <a:srgbClr val="FFFFFF"/>
                  </a:solidFill>
                </a:uFill>
                <a:latin typeface="Calibri"/>
              </a:rPr>
              <a:t>Figure : Singly Linked list Courtesy: http://www.tutorialspoint.com/data_structures_algorithms/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228600" y="1371600"/>
            <a:ext cx="8686440" cy="2285640"/>
          </a:xfrm>
          <a:prstGeom prst="rect">
            <a:avLst/>
          </a:prstGeom>
          <a:noFill/>
          <a:ln>
            <a:noFill/>
          </a:ln>
        </p:spPr>
        <p:txBody>
          <a:bodyPr/>
          <a:lstStyle/>
          <a:p>
            <a:pPr marL="343080" indent="-342720">
              <a:lnSpc>
                <a:spcPct val="100000"/>
              </a:lnSpc>
              <a:buClr>
                <a:srgbClr val="000000"/>
              </a:buClr>
              <a:buFont typeface="Arial"/>
              <a:buChar char="•"/>
            </a:pPr>
            <a:r>
              <a:rPr lang="en-US" sz="3200" b="1" strike="noStrike" spc="-1">
                <a:solidFill>
                  <a:srgbClr val="000000"/>
                </a:solidFill>
                <a:uFill>
                  <a:solidFill>
                    <a:srgbClr val="FFFFFF"/>
                  </a:solidFill>
                </a:uFill>
                <a:latin typeface="Calibri"/>
              </a:rPr>
              <a:t>Doubly Linked List :</a:t>
            </a:r>
            <a:r>
              <a:rPr lang="en-US" sz="3200" b="0" strike="noStrike" spc="-1">
                <a:solidFill>
                  <a:srgbClr val="000000"/>
                </a:solidFill>
                <a:uFill>
                  <a:solidFill>
                    <a:srgbClr val="FFFFFF"/>
                  </a:solidFill>
                </a:uFill>
                <a:latin typeface="Calibri"/>
              </a:rPr>
              <a:t> In a doubly linked list, each node contains two links the first link points to the previous node and the next link points to the next node in the sequence.</a:t>
            </a:r>
          </a:p>
        </p:txBody>
      </p:sp>
      <p:pic>
        <p:nvPicPr>
          <p:cNvPr id="97" name="Picture 2"/>
          <p:cNvPicPr/>
          <p:nvPr/>
        </p:nvPicPr>
        <p:blipFill>
          <a:blip r:embed="rId2"/>
          <a:stretch/>
        </p:blipFill>
        <p:spPr>
          <a:xfrm>
            <a:off x="457200" y="3828960"/>
            <a:ext cx="8229240" cy="1428480"/>
          </a:xfrm>
          <a:prstGeom prst="rect">
            <a:avLst/>
          </a:prstGeom>
          <a:ln>
            <a:noFill/>
          </a:ln>
        </p:spPr>
      </p:pic>
      <p:sp>
        <p:nvSpPr>
          <p:cNvPr id="98" name="CustomShape 2"/>
          <p:cNvSpPr/>
          <p:nvPr/>
        </p:nvSpPr>
        <p:spPr>
          <a:xfrm>
            <a:off x="914400" y="5638680"/>
            <a:ext cx="807696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b="1" strike="noStrike" spc="-1">
                <a:solidFill>
                  <a:srgbClr val="000000"/>
                </a:solidFill>
                <a:uFill>
                  <a:solidFill>
                    <a:srgbClr val="FFFFFF"/>
                  </a:solidFill>
                </a:uFill>
                <a:latin typeface="Calibri"/>
              </a:rPr>
              <a:t>Figure : Doubly Linked list Courtesy: http://www.tutorialspoint.com/data_structures_algorithms/</a:t>
            </a:r>
            <a:endParaRPr lang="en-IN" sz="1800" b="0" strike="noStrike" spc="-1">
              <a:solidFill>
                <a:srgbClr val="000000"/>
              </a:solidFill>
              <a:uFill>
                <a:solidFill>
                  <a:srgbClr val="FFFFFF"/>
                </a:solidFill>
              </a:uFill>
              <a:latin typeface="Arial"/>
            </a:endParaRPr>
          </a:p>
        </p:txBody>
      </p:sp>
      <p:sp>
        <p:nvSpPr>
          <p:cNvPr id="99" name="TextShape 3"/>
          <p:cNvSpPr txBox="1"/>
          <p:nvPr/>
        </p:nvSpPr>
        <p:spPr>
          <a:xfrm>
            <a:off x="457200" y="274680"/>
            <a:ext cx="8229240" cy="1142640"/>
          </a:xfrm>
          <a:prstGeom prst="rect">
            <a:avLst/>
          </a:prstGeom>
          <a:noFill/>
          <a:ln>
            <a:noFill/>
          </a:ln>
        </p:spPr>
        <p:txBody>
          <a:bodyPr anchor="ctr"/>
          <a:lstStyle/>
          <a:p>
            <a:pPr algn="ctr">
              <a:lnSpc>
                <a:spcPct val="100000"/>
              </a:lnSpc>
            </a:pPr>
            <a:r>
              <a:rPr lang="en-US" sz="4400" b="1" strike="noStrike" spc="-1">
                <a:solidFill>
                  <a:srgbClr val="000000"/>
                </a:solidFill>
                <a:uFill>
                  <a:solidFill>
                    <a:srgbClr val="FFFFFF"/>
                  </a:solidFill>
                </a:uFill>
                <a:latin typeface="Calibri"/>
              </a:rPr>
              <a:t>Types of Linked Lists</a:t>
            </a:r>
            <a:endParaRPr lang="en-US" sz="1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741</TotalTime>
  <Words>1816</Words>
  <Application>Microsoft Office PowerPoint</Application>
  <PresentationFormat>On-screen Show (4:3)</PresentationFormat>
  <Paragraphs>257</Paragraphs>
  <Slides>24</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32" baseType="lpstr">
      <vt:lpstr>Arial</vt:lpstr>
      <vt:lpstr>Calibri</vt:lpstr>
      <vt:lpstr>Symbol</vt:lpstr>
      <vt:lpstr>Times New Roman</vt:lpstr>
      <vt:lpstr>Wingdings</vt:lpstr>
      <vt:lpstr>Office Theme</vt:lpstr>
      <vt:lpstr>Office Theme</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 List</dc:title>
  <dc:subject/>
  <dc:creator>Admin</dc:creator>
  <dc:description/>
  <cp:lastModifiedBy>sainath patil</cp:lastModifiedBy>
  <cp:revision>43</cp:revision>
  <dcterms:created xsi:type="dcterms:W3CDTF">2016-07-27T03:57:47Z</dcterms:created>
  <dcterms:modified xsi:type="dcterms:W3CDTF">2022-08-12T07:42:05Z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22</vt:i4>
  </property>
</Properties>
</file>