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314" r:id="rId24"/>
    <p:sldId id="312" r:id="rId25"/>
    <p:sldId id="313"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24" r:id="rId62"/>
    <p:sldId id="315" r:id="rId63"/>
    <p:sldId id="316" r:id="rId64"/>
    <p:sldId id="317" r:id="rId65"/>
    <p:sldId id="318" r:id="rId66"/>
    <p:sldId id="319" r:id="rId67"/>
    <p:sldId id="320" r:id="rId68"/>
    <p:sldId id="321" r:id="rId69"/>
    <p:sldId id="322" r:id="rId70"/>
    <p:sldId id="323" r:id="rId71"/>
    <p:sldId id="325" r:id="rId72"/>
    <p:sldId id="326" r:id="rId73"/>
    <p:sldId id="327"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viewProps" Target="view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theme" Target="theme/theme1.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2" name="PlaceHolder 4"/>
          <p:cNvSpPr>
            <a:spLocks noGrp="1"/>
          </p:cNvSpPr>
          <p:nvPr>
            <p:ph type="body"/>
          </p:nvPr>
        </p:nvSpPr>
        <p:spPr>
          <a:xfrm>
            <a:off x="467424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3" name="PlaceHolder 5"/>
          <p:cNvSpPr>
            <a:spLocks noGrp="1"/>
          </p:cNvSpPr>
          <p:nvPr>
            <p:ph type="body"/>
          </p:nvPr>
        </p:nvSpPr>
        <p:spPr>
          <a:xfrm>
            <a:off x="45720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35" name="PlaceHolder 2"/>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6" name="PlaceHolder 3"/>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pic>
        <p:nvPicPr>
          <p:cNvPr id="37" name="Picture 36"/>
          <p:cNvPicPr/>
          <p:nvPr/>
        </p:nvPicPr>
        <p:blipFill>
          <a:blip r:embed="rId2"/>
          <a:stretch/>
        </p:blipFill>
        <p:spPr>
          <a:xfrm>
            <a:off x="1735560" y="1599840"/>
            <a:ext cx="5671800" cy="4525560"/>
          </a:xfrm>
          <a:prstGeom prst="rect">
            <a:avLst/>
          </a:prstGeom>
          <a:ln>
            <a:noFill/>
          </a:ln>
        </p:spPr>
      </p:pic>
      <p:pic>
        <p:nvPicPr>
          <p:cNvPr id="38" name="Picture 37"/>
          <p:cNvPicPr/>
          <p:nvPr/>
        </p:nvPicPr>
        <p:blipFill>
          <a:blip r:embed="rId2"/>
          <a:stretch/>
        </p:blipFill>
        <p:spPr>
          <a:xfrm>
            <a:off x="1735560" y="1599840"/>
            <a:ext cx="5671800" cy="45255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45"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47" name="PlaceHolder 2"/>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49" name="PlaceHolder 2"/>
          <p:cNvSpPr>
            <a:spLocks noGrp="1"/>
          </p:cNvSpPr>
          <p:nvPr>
            <p:ph type="body"/>
          </p:nvPr>
        </p:nvSpPr>
        <p:spPr>
          <a:xfrm>
            <a:off x="45720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50" name="PlaceHolder 3"/>
          <p:cNvSpPr>
            <a:spLocks noGrp="1"/>
          </p:cNvSpPr>
          <p:nvPr>
            <p:ph type="body"/>
          </p:nvPr>
        </p:nvSpPr>
        <p:spPr>
          <a:xfrm>
            <a:off x="467424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54"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55" name="PlaceHolder 3"/>
          <p:cNvSpPr>
            <a:spLocks noGrp="1"/>
          </p:cNvSpPr>
          <p:nvPr>
            <p:ph type="body"/>
          </p:nvPr>
        </p:nvSpPr>
        <p:spPr>
          <a:xfrm>
            <a:off x="45720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56" name="PlaceHolder 4"/>
          <p:cNvSpPr>
            <a:spLocks noGrp="1"/>
          </p:cNvSpPr>
          <p:nvPr>
            <p:ph type="body"/>
          </p:nvPr>
        </p:nvSpPr>
        <p:spPr>
          <a:xfrm>
            <a:off x="467424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58" name="PlaceHolder 2"/>
          <p:cNvSpPr>
            <a:spLocks noGrp="1"/>
          </p:cNvSpPr>
          <p:nvPr>
            <p:ph type="body"/>
          </p:nvPr>
        </p:nvSpPr>
        <p:spPr>
          <a:xfrm>
            <a:off x="45720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59"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0" name="PlaceHolder 4"/>
          <p:cNvSpPr>
            <a:spLocks noGrp="1"/>
          </p:cNvSpPr>
          <p:nvPr>
            <p:ph type="body"/>
          </p:nvPr>
        </p:nvSpPr>
        <p:spPr>
          <a:xfrm>
            <a:off x="467424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2"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3"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4" name="PlaceHolder 4"/>
          <p:cNvSpPr>
            <a:spLocks noGrp="1"/>
          </p:cNvSpPr>
          <p:nvPr>
            <p:ph type="body"/>
          </p:nvPr>
        </p:nvSpPr>
        <p:spPr>
          <a:xfrm>
            <a:off x="457200" y="396432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6" name="PlaceHolder 2"/>
          <p:cNvSpPr>
            <a:spLocks noGrp="1"/>
          </p:cNvSpPr>
          <p:nvPr>
            <p:ph type="body"/>
          </p:nvPr>
        </p:nvSpPr>
        <p:spPr>
          <a:xfrm>
            <a:off x="457200" y="160020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7" name="PlaceHolder 3"/>
          <p:cNvSpPr>
            <a:spLocks noGrp="1"/>
          </p:cNvSpPr>
          <p:nvPr>
            <p:ph type="body"/>
          </p:nvPr>
        </p:nvSpPr>
        <p:spPr>
          <a:xfrm>
            <a:off x="457200" y="396432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9"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0"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1" name="PlaceHolder 4"/>
          <p:cNvSpPr>
            <a:spLocks noGrp="1"/>
          </p:cNvSpPr>
          <p:nvPr>
            <p:ph type="body"/>
          </p:nvPr>
        </p:nvSpPr>
        <p:spPr>
          <a:xfrm>
            <a:off x="467424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2" name="PlaceHolder 5"/>
          <p:cNvSpPr>
            <a:spLocks noGrp="1"/>
          </p:cNvSpPr>
          <p:nvPr>
            <p:ph type="body"/>
          </p:nvPr>
        </p:nvSpPr>
        <p:spPr>
          <a:xfrm>
            <a:off x="45720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74" name="PlaceHolder 2"/>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5" name="PlaceHolder 3"/>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pic>
        <p:nvPicPr>
          <p:cNvPr id="76" name="Picture 75"/>
          <p:cNvPicPr/>
          <p:nvPr/>
        </p:nvPicPr>
        <p:blipFill>
          <a:blip r:embed="rId2"/>
          <a:stretch/>
        </p:blipFill>
        <p:spPr>
          <a:xfrm>
            <a:off x="1735560" y="1599840"/>
            <a:ext cx="5671800" cy="4525560"/>
          </a:xfrm>
          <a:prstGeom prst="rect">
            <a:avLst/>
          </a:prstGeom>
          <a:ln>
            <a:noFill/>
          </a:ln>
        </p:spPr>
      </p:pic>
      <p:pic>
        <p:nvPicPr>
          <p:cNvPr id="77" name="Picture 76"/>
          <p:cNvPicPr/>
          <p:nvPr/>
        </p:nvPicPr>
        <p:blipFill>
          <a:blip r:embed="rId2"/>
          <a:stretch/>
        </p:blipFill>
        <p:spPr>
          <a:xfrm>
            <a:off x="1735560" y="1599840"/>
            <a:ext cx="5671800" cy="45255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6" name="PlaceHolder 3"/>
          <p:cNvSpPr>
            <a:spLocks noGrp="1"/>
          </p:cNvSpPr>
          <p:nvPr>
            <p:ph type="body"/>
          </p:nvPr>
        </p:nvSpPr>
        <p:spPr>
          <a:xfrm>
            <a:off x="45720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7" name="PlaceHolder 4"/>
          <p:cNvSpPr>
            <a:spLocks noGrp="1"/>
          </p:cNvSpPr>
          <p:nvPr>
            <p:ph type="body"/>
          </p:nvPr>
        </p:nvSpPr>
        <p:spPr>
          <a:xfrm>
            <a:off x="467424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4400" b="0" strike="noStrike" spc="-1">
                <a:solidFill>
                  <a:srgbClr val="000000"/>
                </a:solidFill>
                <a:uFill>
                  <a:solidFill>
                    <a:srgbClr val="FFFFFF"/>
                  </a:solidFill>
                </a:uFill>
                <a:latin typeface="Calibri"/>
              </a:rPr>
              <a:t>Click to edit Master title style</a:t>
            </a:r>
            <a:endParaRPr lang="en-US" sz="1800" b="0" strike="noStrike" spc="-1">
              <a:solidFill>
                <a:srgbClr val="000000"/>
              </a:solidFill>
              <a:uFill>
                <a:solidFill>
                  <a:srgbClr val="FFFFFF"/>
                </a:solidFill>
              </a:uFill>
              <a:latin typeface="Calibri"/>
            </a:endParaRPr>
          </a:p>
        </p:txBody>
      </p:sp>
      <p:sp>
        <p:nvSpPr>
          <p:cNvPr id="6" name="PlaceHolder 2"/>
          <p:cNvSpPr>
            <a:spLocks noGrp="1"/>
          </p:cNvSpPr>
          <p:nvPr>
            <p:ph type="dt"/>
          </p:nvPr>
        </p:nvSpPr>
        <p:spPr>
          <a:xfrm>
            <a:off x="457200" y="6356520"/>
            <a:ext cx="2133360" cy="364680"/>
          </a:xfrm>
          <a:prstGeom prst="rect">
            <a:avLst/>
          </a:prstGeom>
        </p:spPr>
        <p:txBody>
          <a:bodyPr anchor="ctr"/>
          <a:lstStyle/>
          <a:p>
            <a:pPr>
              <a:lnSpc>
                <a:spcPct val="100000"/>
              </a:lnSpc>
            </a:pPr>
            <a:r>
              <a:rPr lang="en-IN" sz="1200" b="0" strike="noStrike" spc="-1">
                <a:solidFill>
                  <a:srgbClr val="8B8B8B"/>
                </a:solidFill>
                <a:uFill>
                  <a:solidFill>
                    <a:srgbClr val="FFFFFF"/>
                  </a:solidFill>
                </a:uFill>
                <a:latin typeface="Calibri"/>
              </a:rPr>
              <a:t>12/09/17</a:t>
            </a:r>
            <a:endParaRPr lang="en-IN" sz="1400" b="0" strike="noStrike" spc="-1">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lstStyle/>
          <a:p>
            <a:endParaRPr lang="en-IN" sz="2400" b="0" strike="noStrike" spc="-1">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1139DD22-9594-4F8E-A43B-63B5462A8C95}" type="slidenum">
              <a:rPr lang="en-IN" sz="1200" b="0" strike="noStrike" spc="-1">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en-US" sz="24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b="0" strike="noStrike" spc="-1">
                <a:solidFill>
                  <a:srgbClr val="000000"/>
                </a:solidFill>
                <a:uFill>
                  <a:solidFill>
                    <a:srgbClr val="FFFFFF"/>
                  </a:solidFill>
                </a:uFill>
                <a:latin typeface="Calibri"/>
              </a:rPr>
              <a:t>Click to edit Master title style</a:t>
            </a:r>
            <a:endParaRPr lang="en-US" sz="1800" b="0" strike="noStrike" spc="-1">
              <a:solidFill>
                <a:srgbClr val="000000"/>
              </a:solidFill>
              <a:uFill>
                <a:solidFill>
                  <a:srgbClr val="FFFFFF"/>
                </a:solidFill>
              </a:uFill>
              <a:latin typeface="Calibri"/>
            </a:endParaRPr>
          </a:p>
        </p:txBody>
      </p:sp>
      <p:sp>
        <p:nvSpPr>
          <p:cNvPr id="40" name="PlaceHolder 2"/>
          <p:cNvSpPr>
            <a:spLocks noGrp="1"/>
          </p:cNvSpPr>
          <p:nvPr>
            <p:ph type="body"/>
          </p:nvPr>
        </p:nvSpPr>
        <p:spPr>
          <a:xfrm>
            <a:off x="457200" y="1600200"/>
            <a:ext cx="8229240" cy="4525560"/>
          </a:xfrm>
          <a:prstGeom prst="rect">
            <a:avLst/>
          </a:prstGeom>
        </p:spPr>
        <p:txBody>
          <a:bodyPr/>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en-US" sz="32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en-US" sz="32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Sixth Outline Level</a:t>
            </a: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Seventh Outline LevelClick to edit Master text styles</a:t>
            </a:r>
          </a:p>
          <a:p>
            <a:pPr marL="743040" lvl="1" indent="-28548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Second level</a:t>
            </a:r>
            <a:endParaRPr lang="en-US" sz="3200" b="0" strike="noStrike" spc="-1">
              <a:solidFill>
                <a:srgbClr val="000000"/>
              </a:solidFill>
              <a:uFill>
                <a:solidFill>
                  <a:srgbClr val="FFFFFF"/>
                </a:solidFill>
              </a:uFill>
              <a:latin typeface="Calibri"/>
            </a:endParaRPr>
          </a:p>
          <a:p>
            <a:pPr marL="1143000" lvl="2" indent="-228240">
              <a:lnSpc>
                <a:spcPct val="100000"/>
              </a:lnSpc>
              <a:buClr>
                <a:srgbClr val="000000"/>
              </a:buClr>
              <a:buFont typeface="Arial"/>
              <a:buChar char="•"/>
            </a:pPr>
            <a:r>
              <a:rPr lang="en-US" sz="2400" b="0" strike="noStrike" spc="-1">
                <a:solidFill>
                  <a:srgbClr val="000000"/>
                </a:solidFill>
                <a:uFill>
                  <a:solidFill>
                    <a:srgbClr val="FFFFFF"/>
                  </a:solidFill>
                </a:uFill>
                <a:latin typeface="Calibri"/>
              </a:rPr>
              <a:t>Third level</a:t>
            </a:r>
            <a:endParaRPr lang="en-US" sz="3200" b="0" strike="noStrike" spc="-1">
              <a:solidFill>
                <a:srgbClr val="000000"/>
              </a:solidFill>
              <a:uFill>
                <a:solidFill>
                  <a:srgbClr val="FFFFFF"/>
                </a:solidFill>
              </a:uFill>
              <a:latin typeface="Calibri"/>
            </a:endParaRPr>
          </a:p>
          <a:p>
            <a:pPr marL="1600200" lvl="3" indent="-228240">
              <a:lnSpc>
                <a:spcPct val="100000"/>
              </a:lnSpc>
              <a:buClr>
                <a:srgbClr val="000000"/>
              </a:buClr>
              <a:buFont typeface="Arial"/>
              <a:buChar char="–"/>
            </a:pPr>
            <a:r>
              <a:rPr lang="en-US" sz="2000" b="0" strike="noStrike" spc="-1">
                <a:solidFill>
                  <a:srgbClr val="000000"/>
                </a:solidFill>
                <a:uFill>
                  <a:solidFill>
                    <a:srgbClr val="FFFFFF"/>
                  </a:solidFill>
                </a:uFill>
                <a:latin typeface="Calibri"/>
              </a:rPr>
              <a:t>Fourth level</a:t>
            </a:r>
            <a:endParaRPr lang="en-US" sz="3200" b="0" strike="noStrike" spc="-1">
              <a:solidFill>
                <a:srgbClr val="000000"/>
              </a:solidFill>
              <a:uFill>
                <a:solidFill>
                  <a:srgbClr val="FFFFFF"/>
                </a:solidFill>
              </a:uFill>
              <a:latin typeface="Calibri"/>
            </a:endParaRPr>
          </a:p>
          <a:p>
            <a:pPr marL="2057400" lvl="4" indent="-228240">
              <a:lnSpc>
                <a:spcPct val="100000"/>
              </a:lnSpc>
              <a:buClr>
                <a:srgbClr val="000000"/>
              </a:buClr>
              <a:buFont typeface="Arial"/>
              <a:buChar char="»"/>
            </a:pPr>
            <a:r>
              <a:rPr lang="en-US" sz="2000" b="0" strike="noStrike" spc="-1">
                <a:solidFill>
                  <a:srgbClr val="000000"/>
                </a:solidFill>
                <a:uFill>
                  <a:solidFill>
                    <a:srgbClr val="FFFFFF"/>
                  </a:solidFill>
                </a:uFill>
                <a:latin typeface="Calibri"/>
              </a:rPr>
              <a:t>Fifth level</a:t>
            </a:r>
            <a:endParaRPr lang="en-US" sz="3200" b="0" strike="noStrike" spc="-1">
              <a:solidFill>
                <a:srgbClr val="000000"/>
              </a:solidFill>
              <a:uFill>
                <a:solidFill>
                  <a:srgbClr val="FFFFFF"/>
                </a:solidFill>
              </a:u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anchor="ctr"/>
          <a:lstStyle/>
          <a:p>
            <a:pPr>
              <a:lnSpc>
                <a:spcPct val="100000"/>
              </a:lnSpc>
            </a:pPr>
            <a:r>
              <a:rPr lang="en-IN" sz="1200" b="0" strike="noStrike" spc="-1">
                <a:solidFill>
                  <a:srgbClr val="8B8B8B"/>
                </a:solidFill>
                <a:uFill>
                  <a:solidFill>
                    <a:srgbClr val="FFFFFF"/>
                  </a:solidFill>
                </a:uFill>
                <a:latin typeface="Calibri"/>
              </a:rPr>
              <a:t>12/09/17</a:t>
            </a:r>
            <a:endParaRPr lang="en-IN" sz="1400" b="0" strike="noStrike" spc="-1">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anchor="ctr"/>
          <a:lstStyle/>
          <a:p>
            <a:endParaRPr lang="en-IN" sz="2400" b="0" strike="noStrike" spc="-1">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74BCCB32-43D5-44EF-A067-04DAD1D62649}" type="slidenum">
              <a:rPr lang="en-IN" sz="1200" b="0" strike="noStrike" spc="-1">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hyperlink" Target="https://www.google.com/url?sa=i&amp;url=https://practice.geeksforgeeks.org/problems/what-are-strict-binary-tree&amp;psig=AOvVaw3JQfOudj2QFajr95MpEIhr&amp;ust=1591107759683000&amp;source=images&amp;cd=vfe&amp;ved=0CAIQjRxqFwoTCMDF5sPp4OkCFQAAAAAdAAAAABAD" TargetMode="External"/><Relationship Id="rId2" Type="http://schemas.openxmlformats.org/officeDocument/2006/relationships/image" Target="../media/image34.png"/><Relationship Id="rId1" Type="http://schemas.openxmlformats.org/officeDocument/2006/relationships/slideLayout" Target="../slideLayouts/slideLayout13.xml"/><Relationship Id="rId5" Type="http://schemas.openxmlformats.org/officeDocument/2006/relationships/image" Target="../media/image36.png"/><Relationship Id="rId4" Type="http://schemas.openxmlformats.org/officeDocument/2006/relationships/image" Target="../media/image3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www.google.com/url?sa=i&amp;url=https://practice.geeksforgeeks.org/problems/what-are-strict-binary-tree&amp;psig=AOvVaw3JQfOudj2QFajr95MpEIhr&amp;ust=1591107759683000&amp;source=images&amp;cd=vfe&amp;ved=0CAIQjRxqFwoTCMDF5sPp4OkCFQAAAAAdAAAAABAD" TargetMode="Externa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www.google.com/url?sa=i&amp;url=https://practice.geeksforgeeks.org/problems/what-are-strict-binary-tree&amp;psig=AOvVaw3JQfOudj2QFajr95MpEIhr&amp;ust=1591107759683000&amp;source=images&amp;cd=vfe&amp;ved=0CAIQjRxqFwoTCMDF5sPp4OkCFQAAAAAdAAAAABAD" TargetMode="External"/><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3" Type="http://schemas.openxmlformats.org/officeDocument/2006/relationships/hyperlink" Target="https://www.gatevidyalay.com/data-structures/" TargetMode="External"/><Relationship Id="rId2" Type="http://schemas.openxmlformats.org/officeDocument/2006/relationships/hyperlink" Target="https://www.javatpoint.com/data-structure-tutorial" TargetMode="External"/><Relationship Id="rId1" Type="http://schemas.openxmlformats.org/officeDocument/2006/relationships/slideLayout" Target="../slideLayouts/slideLayout13.xml"/><Relationship Id="rId5" Type="http://schemas.openxmlformats.org/officeDocument/2006/relationships/hyperlink" Target="https://www.geeksforgeeks.org/structures-c/" TargetMode="External"/><Relationship Id="rId4" Type="http://schemas.openxmlformats.org/officeDocument/2006/relationships/hyperlink" Target="https://www.sanfoundary.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685800" y="2130480"/>
            <a:ext cx="7772040" cy="1469520"/>
          </a:xfrm>
          <a:prstGeom prst="rect">
            <a:avLst/>
          </a:prstGeom>
          <a:noFill/>
          <a:ln>
            <a:noFill/>
          </a:ln>
        </p:spPr>
        <p:txBody>
          <a:bodyPr anchor="ctr"/>
          <a:lstStyle/>
          <a:p>
            <a:pPr algn="ctr">
              <a:lnSpc>
                <a:spcPct val="100000"/>
              </a:lnSpc>
            </a:pPr>
            <a:r>
              <a:rPr lang="en-US" sz="4400" b="1" strike="noStrike" spc="-1">
                <a:solidFill>
                  <a:srgbClr val="000000"/>
                </a:solidFill>
                <a:uFill>
                  <a:solidFill>
                    <a:srgbClr val="FFFFFF"/>
                  </a:solidFill>
                </a:uFill>
                <a:latin typeface="Times New Roman"/>
              </a:rPr>
              <a:t>TREES</a:t>
            </a:r>
            <a:endParaRPr lang="en-US" sz="1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228600" y="228600"/>
            <a:ext cx="8229240" cy="4525560"/>
          </a:xfrm>
          <a:prstGeom prst="rect">
            <a:avLst/>
          </a:prstGeom>
          <a:noFill/>
          <a:ln>
            <a:noFill/>
          </a:ln>
        </p:spPr>
        <p:txBody>
          <a:bodyPr/>
          <a:lstStyle/>
          <a:p>
            <a:pPr>
              <a:lnSpc>
                <a:spcPct val="100000"/>
              </a:lnSpc>
            </a:pPr>
            <a:r>
              <a:rPr lang="en-US" sz="2400" b="1" strike="noStrike" spc="-1">
                <a:solidFill>
                  <a:srgbClr val="000000"/>
                </a:solidFill>
                <a:uFill>
                  <a:solidFill>
                    <a:srgbClr val="FFFFFF"/>
                  </a:solidFill>
                </a:uFill>
                <a:latin typeface="Times New Roman"/>
              </a:rPr>
              <a:t>2. Complete Binary Tree:</a:t>
            </a:r>
            <a:r>
              <a:rPr lang="en-US" sz="24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A Binary Tree is complete Binary Tree if all levels are completely filled except possibly the last level and the last level has all keys as left as possible.</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A binary tree  with n levels is complete if all levels except possibly the last are completely full, and the last level has all its nodes to the left side..</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76320" y="304920"/>
            <a:ext cx="8457840" cy="4525560"/>
          </a:xfrm>
          <a:prstGeom prst="rect">
            <a:avLst/>
          </a:prstGeom>
          <a:noFill/>
          <a:ln>
            <a:noFill/>
          </a:ln>
        </p:spPr>
        <p:txBody>
          <a:bodyPr/>
          <a:lstStyle/>
          <a:p>
            <a:pPr>
              <a:lnSpc>
                <a:spcPct val="100000"/>
              </a:lnSpc>
            </a:pPr>
            <a:r>
              <a:rPr lang="en-US" sz="2400" b="1" strike="noStrike" spc="-1">
                <a:solidFill>
                  <a:srgbClr val="000000"/>
                </a:solidFill>
                <a:uFill>
                  <a:solidFill>
                    <a:srgbClr val="FFFFFF"/>
                  </a:solidFill>
                </a:uFill>
                <a:latin typeface="Times New Roman"/>
              </a:rPr>
              <a:t>3. Perfect Binary Tree:</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 A Binary tree is Perfect Binary Tree in which all internal nodes have two children and all leaves are at same level.</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  A binary tree is a perfect binary tree if and only if :- </a:t>
            </a:r>
            <a:endParaRPr lang="en-US" sz="3200" b="0" strike="noStrike" spc="-1">
              <a:solidFill>
                <a:srgbClr val="000000"/>
              </a:solidFill>
              <a:uFill>
                <a:solidFill>
                  <a:srgbClr val="FFFFFF"/>
                </a:solidFill>
              </a:uFill>
              <a:latin typeface="Calibri"/>
            </a:endParaRPr>
          </a:p>
          <a:p>
            <a:pPr marL="743040" lvl="1" indent="-28548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is a full binary tree </a:t>
            </a:r>
            <a:endParaRPr lang="en-US" sz="2400" b="0" strike="noStrike" spc="-1">
              <a:solidFill>
                <a:srgbClr val="000000"/>
              </a:solidFill>
              <a:uFill>
                <a:solidFill>
                  <a:srgbClr val="FFFFFF"/>
                </a:solidFill>
              </a:uFill>
              <a:latin typeface="Calibri"/>
            </a:endParaRPr>
          </a:p>
          <a:p>
            <a:pPr marL="743040" lvl="1" indent="-28548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All leaf nodes are at the same level</a:t>
            </a:r>
            <a:endParaRPr lang="en-US" sz="24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457200" y="76320"/>
            <a:ext cx="7391160" cy="715680"/>
          </a:xfrm>
          <a:prstGeom prst="rect">
            <a:avLst/>
          </a:prstGeom>
          <a:noFill/>
          <a:ln>
            <a:noFill/>
          </a:ln>
        </p:spPr>
        <p:txBody>
          <a:bodyPr anchor="ctr"/>
          <a:lstStyle/>
          <a:p>
            <a:pPr algn="ctr">
              <a:lnSpc>
                <a:spcPct val="100000"/>
              </a:lnSpc>
            </a:pPr>
            <a:r>
              <a:rPr lang="en-US" sz="3600" b="0" strike="noStrike" spc="-1">
                <a:solidFill>
                  <a:srgbClr val="000000"/>
                </a:solidFill>
                <a:uFill>
                  <a:solidFill>
                    <a:srgbClr val="FFFFFF"/>
                  </a:solidFill>
                </a:uFill>
                <a:latin typeface="Times New Roman"/>
              </a:rPr>
              <a:t>Properties of Full binary trees</a:t>
            </a:r>
            <a:endParaRPr lang="en-US" sz="1800" b="0" strike="noStrike" spc="-1">
              <a:solidFill>
                <a:srgbClr val="000000"/>
              </a:solidFill>
              <a:uFill>
                <a:solidFill>
                  <a:srgbClr val="FFFFFF"/>
                </a:solidFill>
              </a:uFill>
              <a:latin typeface="Calibri"/>
            </a:endParaRPr>
          </a:p>
        </p:txBody>
      </p:sp>
      <p:sp>
        <p:nvSpPr>
          <p:cNvPr id="101" name="TextShape 2"/>
          <p:cNvSpPr txBox="1"/>
          <p:nvPr/>
        </p:nvSpPr>
        <p:spPr>
          <a:xfrm>
            <a:off x="76320" y="762120"/>
            <a:ext cx="8838720" cy="533376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Let T be a nonempty, full binary tree Then:</a:t>
            </a:r>
            <a:endParaRPr lang="en-US" sz="3200" b="0" strike="noStrike" spc="-1">
              <a:solidFill>
                <a:srgbClr val="000000"/>
              </a:solidFill>
              <a:uFill>
                <a:solidFill>
                  <a:srgbClr val="FFFFFF"/>
                </a:solidFill>
              </a:uFill>
              <a:latin typeface="Calibri"/>
            </a:endParaRPr>
          </a:p>
          <a:p>
            <a:pPr>
              <a:lnSpc>
                <a:spcPct val="100000"/>
              </a:lnSpc>
            </a:pPr>
            <a:r>
              <a:rPr lang="en-US" sz="2400" b="0" strike="noStrike" spc="-1">
                <a:solidFill>
                  <a:srgbClr val="000000"/>
                </a:solidFill>
                <a:uFill>
                  <a:solidFill>
                    <a:srgbClr val="FFFFFF"/>
                  </a:solidFill>
                </a:uFill>
                <a:latin typeface="Times New Roman"/>
              </a:rPr>
              <a:t>(a) If T has I internal nodes, the number of leaves is L = I + 1. </a:t>
            </a:r>
            <a:endParaRPr lang="en-US" sz="3200" b="0" strike="noStrike" spc="-1">
              <a:solidFill>
                <a:srgbClr val="000000"/>
              </a:solidFill>
              <a:uFill>
                <a:solidFill>
                  <a:srgbClr val="FFFFFF"/>
                </a:solidFill>
              </a:uFill>
              <a:latin typeface="Calibri"/>
            </a:endParaRPr>
          </a:p>
          <a:p>
            <a:pPr>
              <a:lnSpc>
                <a:spcPct val="100000"/>
              </a:lnSpc>
            </a:pPr>
            <a:r>
              <a:rPr lang="en-US" sz="2400" b="0" strike="noStrike" spc="-1">
                <a:solidFill>
                  <a:srgbClr val="000000"/>
                </a:solidFill>
                <a:uFill>
                  <a:solidFill>
                    <a:srgbClr val="FFFFFF"/>
                  </a:solidFill>
                </a:uFill>
                <a:latin typeface="Times New Roman"/>
              </a:rPr>
              <a:t>(b) If T has I internal nodes, the total number of nodes is N = 2I + 1. </a:t>
            </a:r>
            <a:endParaRPr lang="en-US" sz="3200" b="0" strike="noStrike" spc="-1">
              <a:solidFill>
                <a:srgbClr val="000000"/>
              </a:solidFill>
              <a:uFill>
                <a:solidFill>
                  <a:srgbClr val="FFFFFF"/>
                </a:solidFill>
              </a:uFill>
              <a:latin typeface="Calibri"/>
            </a:endParaRPr>
          </a:p>
          <a:p>
            <a:pPr>
              <a:lnSpc>
                <a:spcPct val="100000"/>
              </a:lnSpc>
            </a:pPr>
            <a:r>
              <a:rPr lang="en-US" sz="2400" b="0" strike="noStrike" spc="-1">
                <a:solidFill>
                  <a:srgbClr val="000000"/>
                </a:solidFill>
                <a:uFill>
                  <a:solidFill>
                    <a:srgbClr val="FFFFFF"/>
                  </a:solidFill>
                </a:uFill>
                <a:latin typeface="Times New Roman"/>
              </a:rPr>
              <a:t>(c) If T has a total of N nodes, the number of internal nodes is</a:t>
            </a:r>
            <a:endParaRPr lang="en-US" sz="3200" b="0" strike="noStrike" spc="-1">
              <a:solidFill>
                <a:srgbClr val="000000"/>
              </a:solidFill>
              <a:uFill>
                <a:solidFill>
                  <a:srgbClr val="FFFFFF"/>
                </a:solidFill>
              </a:uFill>
              <a:latin typeface="Calibri"/>
            </a:endParaRPr>
          </a:p>
          <a:p>
            <a:pPr>
              <a:lnSpc>
                <a:spcPct val="100000"/>
              </a:lnSpc>
            </a:pPr>
            <a:r>
              <a:rPr lang="en-US" sz="2400" b="0" strike="noStrike" spc="-1">
                <a:solidFill>
                  <a:srgbClr val="000000"/>
                </a:solidFill>
                <a:uFill>
                  <a:solidFill>
                    <a:srgbClr val="FFFFFF"/>
                  </a:solidFill>
                </a:uFill>
                <a:latin typeface="Times New Roman"/>
              </a:rPr>
              <a:t>       I = (N – 1)/2. </a:t>
            </a:r>
            <a:endParaRPr lang="en-US" sz="3200" b="0" strike="noStrike" spc="-1">
              <a:solidFill>
                <a:srgbClr val="000000"/>
              </a:solidFill>
              <a:uFill>
                <a:solidFill>
                  <a:srgbClr val="FFFFFF"/>
                </a:solidFill>
              </a:uFill>
              <a:latin typeface="Calibri"/>
            </a:endParaRPr>
          </a:p>
          <a:p>
            <a:pPr>
              <a:lnSpc>
                <a:spcPct val="100000"/>
              </a:lnSpc>
            </a:pPr>
            <a:r>
              <a:rPr lang="en-US" sz="2400" b="0" strike="noStrike" spc="-1">
                <a:solidFill>
                  <a:srgbClr val="000000"/>
                </a:solidFill>
                <a:uFill>
                  <a:solidFill>
                    <a:srgbClr val="FFFFFF"/>
                  </a:solidFill>
                </a:uFill>
                <a:latin typeface="Times New Roman"/>
              </a:rPr>
              <a:t>(d) If T has a total of N nodes, the number of leaves is L = (N + 1)/2. </a:t>
            </a:r>
            <a:endParaRPr lang="en-US" sz="3200" b="0" strike="noStrike" spc="-1">
              <a:solidFill>
                <a:srgbClr val="000000"/>
              </a:solidFill>
              <a:uFill>
                <a:solidFill>
                  <a:srgbClr val="FFFFFF"/>
                </a:solidFill>
              </a:uFill>
              <a:latin typeface="Calibri"/>
            </a:endParaRPr>
          </a:p>
          <a:p>
            <a:pPr>
              <a:lnSpc>
                <a:spcPct val="100000"/>
              </a:lnSpc>
            </a:pPr>
            <a:r>
              <a:rPr lang="en-US" sz="2400" b="0" strike="noStrike" spc="-1">
                <a:solidFill>
                  <a:srgbClr val="000000"/>
                </a:solidFill>
                <a:uFill>
                  <a:solidFill>
                    <a:srgbClr val="FFFFFF"/>
                  </a:solidFill>
                </a:uFill>
                <a:latin typeface="Times New Roman"/>
              </a:rPr>
              <a:t>(e) If T has L leaves, the total number of nodes is N = 2L – 1. </a:t>
            </a:r>
            <a:endParaRPr lang="en-US" sz="3200" b="0" strike="noStrike" spc="-1">
              <a:solidFill>
                <a:srgbClr val="000000"/>
              </a:solidFill>
              <a:uFill>
                <a:solidFill>
                  <a:srgbClr val="FFFFFF"/>
                </a:solidFill>
              </a:uFill>
              <a:latin typeface="Calibri"/>
            </a:endParaRPr>
          </a:p>
          <a:p>
            <a:pPr>
              <a:lnSpc>
                <a:spcPct val="100000"/>
              </a:lnSpc>
            </a:pPr>
            <a:r>
              <a:rPr lang="en-US" sz="2400" b="0" strike="noStrike" spc="-1">
                <a:solidFill>
                  <a:srgbClr val="000000"/>
                </a:solidFill>
                <a:uFill>
                  <a:solidFill>
                    <a:srgbClr val="FFFFFF"/>
                  </a:solidFill>
                </a:uFill>
                <a:latin typeface="Times New Roman"/>
              </a:rPr>
              <a:t>(f) If T has L leaves, the number of internal nodes is I = L – 1.</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a:solidFill>
                  <a:srgbClr val="000000"/>
                </a:solidFill>
                <a:uFill>
                  <a:solidFill>
                    <a:srgbClr val="FFFFFF"/>
                  </a:solidFill>
                </a:uFill>
                <a:latin typeface="Times New Roman"/>
              </a:rPr>
              <a:t>The number of nodes </a:t>
            </a:r>
            <a:r>
              <a:rPr lang="en-US" sz="2800" b="1" strike="noStrike" spc="-1">
                <a:solidFill>
                  <a:srgbClr val="000000"/>
                </a:solidFill>
                <a:uFill>
                  <a:solidFill>
                    <a:srgbClr val="FFFFFF"/>
                  </a:solidFill>
                </a:uFill>
                <a:latin typeface="Times New Roman"/>
              </a:rPr>
              <a:t>N</a:t>
            </a:r>
            <a:r>
              <a:rPr lang="en-US" sz="2800" b="0" strike="noStrike" spc="-1">
                <a:solidFill>
                  <a:srgbClr val="000000"/>
                </a:solidFill>
                <a:uFill>
                  <a:solidFill>
                    <a:srgbClr val="FFFFFF"/>
                  </a:solidFill>
                </a:uFill>
                <a:latin typeface="Times New Roman"/>
              </a:rPr>
              <a:t> in a full binary tree, is at least N=2</a:t>
            </a:r>
            <a:r>
              <a:rPr lang="en-US" sz="2800" b="0" strike="noStrike" spc="-1" baseline="30000">
                <a:solidFill>
                  <a:srgbClr val="000000"/>
                </a:solidFill>
                <a:uFill>
                  <a:solidFill>
                    <a:srgbClr val="FFFFFF"/>
                  </a:solidFill>
                </a:uFill>
                <a:latin typeface="Times New Roman"/>
              </a:rPr>
              <a:t>h</a:t>
            </a:r>
            <a:r>
              <a:rPr lang="en-US" sz="2800" b="0" strike="noStrike" spc="-1">
                <a:solidFill>
                  <a:srgbClr val="000000"/>
                </a:solidFill>
                <a:uFill>
                  <a:solidFill>
                    <a:srgbClr val="FFFFFF"/>
                  </a:solidFill>
                </a:uFill>
                <a:latin typeface="Times New Roman"/>
              </a:rPr>
              <a:t>+1 and at most N=2</a:t>
            </a:r>
            <a:r>
              <a:rPr lang="en-US" sz="2800" b="0" strike="noStrike" spc="-1" baseline="30000">
                <a:solidFill>
                  <a:srgbClr val="000000"/>
                </a:solidFill>
                <a:uFill>
                  <a:solidFill>
                    <a:srgbClr val="FFFFFF"/>
                  </a:solidFill>
                </a:uFill>
                <a:latin typeface="Times New Roman"/>
              </a:rPr>
              <a:t>h+1</a:t>
            </a:r>
            <a:r>
              <a:rPr lang="en-US" sz="2800" b="0" strike="noStrike" spc="-1">
                <a:solidFill>
                  <a:srgbClr val="000000"/>
                </a:solidFill>
                <a:uFill>
                  <a:solidFill>
                    <a:srgbClr val="FFFFFF"/>
                  </a:solidFill>
                </a:uFill>
                <a:latin typeface="Times New Roman"/>
              </a:rPr>
              <a:t>-1, where </a:t>
            </a:r>
            <a:r>
              <a:rPr lang="en-US" sz="2800" b="1" strike="noStrike" spc="-1">
                <a:solidFill>
                  <a:srgbClr val="000000"/>
                </a:solidFill>
                <a:uFill>
                  <a:solidFill>
                    <a:srgbClr val="FFFFFF"/>
                  </a:solidFill>
                </a:uFill>
                <a:latin typeface="Times New Roman"/>
              </a:rPr>
              <a:t>h</a:t>
            </a:r>
            <a:r>
              <a:rPr lang="en-US" sz="2800" b="0" strike="noStrike" spc="-1">
                <a:solidFill>
                  <a:srgbClr val="000000"/>
                </a:solidFill>
                <a:uFill>
                  <a:solidFill>
                    <a:srgbClr val="FFFFFF"/>
                  </a:solidFill>
                </a:uFill>
                <a:latin typeface="Times New Roman"/>
              </a:rPr>
              <a:t> is the height of the tree. </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a:solidFill>
                  <a:srgbClr val="000000"/>
                </a:solidFill>
                <a:uFill>
                  <a:solidFill>
                    <a:srgbClr val="FFFFFF"/>
                  </a:solidFill>
                </a:uFill>
                <a:latin typeface="Times New Roman"/>
              </a:rPr>
              <a:t>A tree consisting of only a root node has a height of 0.</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457200" y="152280"/>
            <a:ext cx="6019560" cy="563040"/>
          </a:xfrm>
          <a:prstGeom prst="rect">
            <a:avLst/>
          </a:prstGeom>
          <a:noFill/>
          <a:ln>
            <a:noFill/>
          </a:ln>
        </p:spPr>
        <p:txBody>
          <a:bodyPr anchor="ctr"/>
          <a:lstStyle/>
          <a:p>
            <a:pPr algn="ctr">
              <a:lnSpc>
                <a:spcPct val="100000"/>
              </a:lnSpc>
            </a:pPr>
            <a:r>
              <a:rPr lang="en-US" sz="4400" b="1" strike="noStrike" spc="-1">
                <a:solidFill>
                  <a:srgbClr val="000000"/>
                </a:solidFill>
                <a:uFill>
                  <a:solidFill>
                    <a:srgbClr val="FFFFFF"/>
                  </a:solidFill>
                </a:uFill>
                <a:latin typeface="Times New Roman"/>
              </a:rPr>
              <a:t>Implementation</a:t>
            </a:r>
            <a:endParaRPr lang="en-US" sz="1800" b="0" strike="noStrike" spc="-1">
              <a:solidFill>
                <a:srgbClr val="000000"/>
              </a:solidFill>
              <a:uFill>
                <a:solidFill>
                  <a:srgbClr val="FFFFFF"/>
                </a:solidFill>
              </a:uFill>
              <a:latin typeface="Calibri"/>
            </a:endParaRPr>
          </a:p>
        </p:txBody>
      </p:sp>
      <p:sp>
        <p:nvSpPr>
          <p:cNvPr id="103" name="TextShape 2"/>
          <p:cNvSpPr txBox="1"/>
          <p:nvPr/>
        </p:nvSpPr>
        <p:spPr>
          <a:xfrm>
            <a:off x="152280" y="1112760"/>
            <a:ext cx="8076960" cy="452556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Because a binary tree has at most two children, we can keep direct pointers to them. </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 declaration of tree nodes is similar in structure to that for doubly linked lists, in that a node is a structure consisting of the key information plus two pointers (left and right) to other nodes.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r>
              <a:rPr lang="en-US" sz="2400" b="0" strike="noStrike" spc="-1">
                <a:solidFill>
                  <a:srgbClr val="000000"/>
                </a:solidFill>
                <a:uFill>
                  <a:solidFill>
                    <a:srgbClr val="FFFFFF"/>
                  </a:solidFill>
                </a:uFill>
                <a:latin typeface="Times New Roman"/>
              </a:rPr>
              <a:t>struct node</a:t>
            </a:r>
            <a:endParaRPr lang="en-US" sz="3200" b="0" strike="noStrike" spc="-1">
              <a:solidFill>
                <a:srgbClr val="000000"/>
              </a:solidFill>
              <a:uFill>
                <a:solidFill>
                  <a:srgbClr val="FFFFFF"/>
                </a:solidFill>
              </a:uFill>
              <a:latin typeface="Calibri"/>
            </a:endParaRPr>
          </a:p>
          <a:p>
            <a:pPr>
              <a:lnSpc>
                <a:spcPct val="100000"/>
              </a:lnSpc>
            </a:pPr>
            <a:r>
              <a:rPr lang="en-US" sz="2400" b="0" strike="noStrike" spc="-1">
                <a:solidFill>
                  <a:srgbClr val="000000"/>
                </a:solidFill>
                <a:uFill>
                  <a:solidFill>
                    <a:srgbClr val="FFFFFF"/>
                  </a:solidFill>
                </a:uFill>
                <a:latin typeface="Times New Roman"/>
              </a:rPr>
              <a:t>{</a:t>
            </a:r>
            <a:endParaRPr lang="en-US" sz="3200" b="0" strike="noStrike" spc="-1">
              <a:solidFill>
                <a:srgbClr val="000000"/>
              </a:solidFill>
              <a:uFill>
                <a:solidFill>
                  <a:srgbClr val="FFFFFF"/>
                </a:solidFill>
              </a:uFill>
              <a:latin typeface="Calibri"/>
            </a:endParaRPr>
          </a:p>
          <a:p>
            <a:pPr>
              <a:lnSpc>
                <a:spcPct val="100000"/>
              </a:lnSpc>
            </a:pPr>
            <a:r>
              <a:rPr lang="en-US" sz="2400" b="0" strike="noStrike" spc="-1">
                <a:solidFill>
                  <a:srgbClr val="000000"/>
                </a:solidFill>
                <a:uFill>
                  <a:solidFill>
                    <a:srgbClr val="FFFFFF"/>
                  </a:solidFill>
                </a:uFill>
                <a:latin typeface="Times New Roman"/>
              </a:rPr>
              <a:t>   int data;</a:t>
            </a:r>
            <a:endParaRPr lang="en-US" sz="3200" b="0" strike="noStrike" spc="-1">
              <a:solidFill>
                <a:srgbClr val="000000"/>
              </a:solidFill>
              <a:uFill>
                <a:solidFill>
                  <a:srgbClr val="FFFFFF"/>
                </a:solidFill>
              </a:uFill>
              <a:latin typeface="Calibri"/>
            </a:endParaRPr>
          </a:p>
          <a:p>
            <a:pPr>
              <a:lnSpc>
                <a:spcPct val="100000"/>
              </a:lnSpc>
            </a:pPr>
            <a:r>
              <a:rPr lang="en-US" sz="2400" b="0" strike="noStrike" spc="-1">
                <a:solidFill>
                  <a:srgbClr val="000000"/>
                </a:solidFill>
                <a:uFill>
                  <a:solidFill>
                    <a:srgbClr val="FFFFFF"/>
                  </a:solidFill>
                </a:uFill>
                <a:latin typeface="Times New Roman"/>
              </a:rPr>
              <a:t>   struct node * left_ptr;</a:t>
            </a:r>
            <a:endParaRPr lang="en-US" sz="3200" b="0" strike="noStrike" spc="-1">
              <a:solidFill>
                <a:srgbClr val="000000"/>
              </a:solidFill>
              <a:uFill>
                <a:solidFill>
                  <a:srgbClr val="FFFFFF"/>
                </a:solidFill>
              </a:uFill>
              <a:latin typeface="Calibri"/>
            </a:endParaRPr>
          </a:p>
          <a:p>
            <a:pPr>
              <a:lnSpc>
                <a:spcPct val="100000"/>
              </a:lnSpc>
            </a:pPr>
            <a:r>
              <a:rPr lang="en-US" sz="2400" b="0" strike="noStrike" spc="-1">
                <a:solidFill>
                  <a:srgbClr val="000000"/>
                </a:solidFill>
                <a:uFill>
                  <a:solidFill>
                    <a:srgbClr val="FFFFFF"/>
                  </a:solidFill>
                </a:uFill>
                <a:latin typeface="Times New Roman"/>
              </a:rPr>
              <a:t>   struct node * right_ptr;</a:t>
            </a:r>
            <a:endParaRPr lang="en-US" sz="3200" b="0" strike="noStrike" spc="-1">
              <a:solidFill>
                <a:srgbClr val="000000"/>
              </a:solidFill>
              <a:uFill>
                <a:solidFill>
                  <a:srgbClr val="FFFFFF"/>
                </a:solidFill>
              </a:uFill>
              <a:latin typeface="Calibri"/>
            </a:endParaRPr>
          </a:p>
          <a:p>
            <a:pPr>
              <a:lnSpc>
                <a:spcPct val="100000"/>
              </a:lnSpc>
            </a:pPr>
            <a:r>
              <a:rPr lang="en-US" sz="2400" b="0" strike="noStrike" spc="-1">
                <a:solidFill>
                  <a:srgbClr val="000000"/>
                </a:solidFill>
                <a:uFill>
                  <a:solidFill>
                    <a:srgbClr val="FFFFFF"/>
                  </a:solidFill>
                </a:uFill>
                <a:latin typeface="Times New Roman"/>
              </a:rPr>
              <a:t>};</a:t>
            </a:r>
            <a:endParaRPr lang="en-US" sz="3200" b="0" strike="noStrike" spc="-1">
              <a:solidFill>
                <a:srgbClr val="000000"/>
              </a:solidFill>
              <a:uFill>
                <a:solidFill>
                  <a:srgbClr val="FFFFFF"/>
                </a:solidFill>
              </a:uFill>
              <a:latin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457200" y="274680"/>
            <a:ext cx="6629040" cy="639360"/>
          </a:xfrm>
          <a:prstGeom prst="rect">
            <a:avLst/>
          </a:prstGeom>
          <a:noFill/>
          <a:ln>
            <a:noFill/>
          </a:ln>
        </p:spPr>
        <p:txBody>
          <a:bodyPr anchor="ctr"/>
          <a:lstStyle/>
          <a:p>
            <a:pPr algn="ctr">
              <a:lnSpc>
                <a:spcPct val="100000"/>
              </a:lnSpc>
            </a:pPr>
            <a:r>
              <a:rPr lang="en-US" sz="4400" b="1" strike="noStrike" spc="-1">
                <a:solidFill>
                  <a:srgbClr val="000000"/>
                </a:solidFill>
                <a:uFill>
                  <a:solidFill>
                    <a:srgbClr val="FFFFFF"/>
                  </a:solidFill>
                </a:uFill>
                <a:latin typeface="Times New Roman"/>
              </a:rPr>
              <a:t>Expression Trees</a:t>
            </a:r>
            <a:endParaRPr lang="en-US" sz="1800" b="0" strike="noStrike" spc="-1">
              <a:solidFill>
                <a:srgbClr val="000000"/>
              </a:solidFill>
              <a:uFill>
                <a:solidFill>
                  <a:srgbClr val="FFFFFF"/>
                </a:solidFill>
              </a:uFill>
              <a:latin typeface="Calibri"/>
            </a:endParaRPr>
          </a:p>
        </p:txBody>
      </p:sp>
      <p:sp>
        <p:nvSpPr>
          <p:cNvPr id="105" name="TextShape 2"/>
          <p:cNvSpPr txBox="1"/>
          <p:nvPr/>
        </p:nvSpPr>
        <p:spPr>
          <a:xfrm>
            <a:off x="76320" y="1143000"/>
            <a:ext cx="7848360" cy="495252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 leaves of an expression tree are operands, such as constants or variable names,and the other nodes contain operators. </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This particular tree happens to be binary, because all of the operations are binary.</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It is also possible for a node to have only one child, as is the case with the unary minus operator.</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We can evaluate an expression tree, T, by applying the operator at the root to the values obtained by recursively evaluating the left and right subtrees.</a:t>
            </a:r>
            <a:endParaRPr lang="en-US" sz="32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76320" y="533520"/>
            <a:ext cx="8229240" cy="452556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Expression tree for (a + b * c) + ((d * e + f ) * g)</a:t>
            </a:r>
            <a:endParaRPr lang="en-US" sz="3200" b="0" strike="noStrike" spc="-1">
              <a:solidFill>
                <a:srgbClr val="000000"/>
              </a:solidFill>
              <a:uFill>
                <a:solidFill>
                  <a:srgbClr val="FFFFFF"/>
                </a:solidFill>
              </a:uFill>
              <a:latin typeface="Calibri"/>
            </a:endParaRPr>
          </a:p>
        </p:txBody>
      </p:sp>
      <p:pic>
        <p:nvPicPr>
          <p:cNvPr id="107" name="Picture 2"/>
          <p:cNvPicPr/>
          <p:nvPr/>
        </p:nvPicPr>
        <p:blipFill>
          <a:blip r:embed="rId2"/>
          <a:stretch/>
        </p:blipFill>
        <p:spPr>
          <a:xfrm>
            <a:off x="152280" y="1523880"/>
            <a:ext cx="7166160" cy="3276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76320"/>
            <a:ext cx="5333760" cy="639360"/>
          </a:xfrm>
          <a:prstGeom prst="rect">
            <a:avLst/>
          </a:prstGeom>
          <a:noFill/>
          <a:ln>
            <a:noFill/>
          </a:ln>
        </p:spPr>
        <p:txBody>
          <a:bodyPr anchor="ctr"/>
          <a:lstStyle/>
          <a:p>
            <a:pPr algn="ctr">
              <a:lnSpc>
                <a:spcPct val="100000"/>
              </a:lnSpc>
            </a:pPr>
            <a:r>
              <a:rPr lang="en-US" sz="4400" b="1" strike="noStrike" spc="-1">
                <a:solidFill>
                  <a:srgbClr val="000000"/>
                </a:solidFill>
                <a:uFill>
                  <a:solidFill>
                    <a:srgbClr val="FFFFFF"/>
                  </a:solidFill>
                </a:uFill>
                <a:latin typeface="Times New Roman"/>
              </a:rPr>
              <a:t>Tree Traversal</a:t>
            </a:r>
            <a:endParaRPr lang="en-US" sz="1800" b="0" strike="noStrike" spc="-1">
              <a:solidFill>
                <a:srgbClr val="000000"/>
              </a:solidFill>
              <a:uFill>
                <a:solidFill>
                  <a:srgbClr val="FFFFFF"/>
                </a:solidFill>
              </a:uFill>
              <a:latin typeface="Calibri"/>
            </a:endParaRPr>
          </a:p>
        </p:txBody>
      </p:sp>
      <p:sp>
        <p:nvSpPr>
          <p:cNvPr id="109" name="TextShape 2"/>
          <p:cNvSpPr txBox="1"/>
          <p:nvPr/>
        </p:nvSpPr>
        <p:spPr>
          <a:xfrm>
            <a:off x="0" y="762120"/>
            <a:ext cx="8229240" cy="452556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Traversal is a process to visit all the nodes of a tree and may print their values. </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Because, all nodes are connected via edges (links) we always start from the root node. </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That is, we cannot random access a node in tree. </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There are three ways which we use to traverse a tree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971640" lvl="1" indent="-514080">
              <a:lnSpc>
                <a:spcPct val="100000"/>
              </a:lnSpc>
              <a:buClr>
                <a:srgbClr val="000000"/>
              </a:buClr>
              <a:buFont typeface="Calibri"/>
              <a:buAutoNum type="romanLcPeriod"/>
            </a:pPr>
            <a:r>
              <a:rPr lang="en-US" sz="2400" b="0" strike="noStrike" spc="-1">
                <a:solidFill>
                  <a:srgbClr val="000000"/>
                </a:solidFill>
                <a:uFill>
                  <a:solidFill>
                    <a:srgbClr val="FFFFFF"/>
                  </a:solidFill>
                </a:uFill>
                <a:latin typeface="Times New Roman"/>
              </a:rPr>
              <a:t>Pre-order Traversal</a:t>
            </a:r>
            <a:endParaRPr lang="en-US" sz="2400" b="0" strike="noStrike" spc="-1">
              <a:solidFill>
                <a:srgbClr val="000000"/>
              </a:solidFill>
              <a:uFill>
                <a:solidFill>
                  <a:srgbClr val="FFFFFF"/>
                </a:solidFill>
              </a:uFill>
              <a:latin typeface="Calibri"/>
            </a:endParaRPr>
          </a:p>
          <a:p>
            <a:pPr marL="971640" lvl="1" indent="-514080">
              <a:lnSpc>
                <a:spcPct val="100000"/>
              </a:lnSpc>
              <a:buClr>
                <a:srgbClr val="000000"/>
              </a:buClr>
              <a:buFont typeface="Calibri"/>
              <a:buAutoNum type="romanLcPeriod"/>
            </a:pPr>
            <a:r>
              <a:rPr lang="en-US" sz="2400" b="0" strike="noStrike" spc="-1">
                <a:solidFill>
                  <a:srgbClr val="000000"/>
                </a:solidFill>
                <a:uFill>
                  <a:solidFill>
                    <a:srgbClr val="FFFFFF"/>
                  </a:solidFill>
                </a:uFill>
                <a:latin typeface="Times New Roman"/>
              </a:rPr>
              <a:t>In-order Traversal</a:t>
            </a:r>
            <a:endParaRPr lang="en-US" sz="2400" b="0" strike="noStrike" spc="-1">
              <a:solidFill>
                <a:srgbClr val="000000"/>
              </a:solidFill>
              <a:uFill>
                <a:solidFill>
                  <a:srgbClr val="FFFFFF"/>
                </a:solidFill>
              </a:uFill>
              <a:latin typeface="Calibri"/>
            </a:endParaRPr>
          </a:p>
          <a:p>
            <a:pPr marL="971640" lvl="1" indent="-514080">
              <a:lnSpc>
                <a:spcPct val="100000"/>
              </a:lnSpc>
              <a:buClr>
                <a:srgbClr val="000000"/>
              </a:buClr>
              <a:buFont typeface="Calibri"/>
              <a:buAutoNum type="romanLcPeriod"/>
            </a:pPr>
            <a:r>
              <a:rPr lang="en-US" sz="2400" b="0" strike="noStrike" spc="-1">
                <a:solidFill>
                  <a:srgbClr val="000000"/>
                </a:solidFill>
                <a:uFill>
                  <a:solidFill>
                    <a:srgbClr val="FFFFFF"/>
                  </a:solidFill>
                </a:uFill>
                <a:latin typeface="Times New Roman"/>
              </a:rPr>
              <a:t>Post-order Traversal</a:t>
            </a:r>
            <a:endParaRPr lang="en-US" sz="24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26280" y="76320"/>
            <a:ext cx="8355600" cy="4525560"/>
          </a:xfrm>
          <a:prstGeom prst="rect">
            <a:avLst/>
          </a:prstGeom>
          <a:noFill/>
          <a:ln>
            <a:noFill/>
          </a:ln>
        </p:spPr>
        <p:txBody>
          <a:bodyPr/>
          <a:lstStyle/>
          <a:p>
            <a:pPr marL="343080" indent="-342720">
              <a:lnSpc>
                <a:spcPct val="100000"/>
              </a:lnSpc>
              <a:buClr>
                <a:srgbClr val="000000"/>
              </a:buClr>
              <a:buFont typeface="Arial"/>
              <a:buChar char="•"/>
            </a:pPr>
            <a:r>
              <a:rPr lang="en-US" sz="2400" b="1" strike="noStrike" spc="-1">
                <a:solidFill>
                  <a:srgbClr val="000000"/>
                </a:solidFill>
                <a:uFill>
                  <a:solidFill>
                    <a:srgbClr val="FFFFFF"/>
                  </a:solidFill>
                </a:uFill>
                <a:latin typeface="Times New Roman"/>
              </a:rPr>
              <a:t>Preorder Traversal </a:t>
            </a:r>
            <a:r>
              <a:rPr lang="en-US" sz="2400" b="0" strike="noStrike" spc="-1">
                <a:solidFill>
                  <a:srgbClr val="000000"/>
                </a:solidFill>
                <a:uFill>
                  <a:solidFill>
                    <a:srgbClr val="FFFFFF"/>
                  </a:solidFill>
                </a:uFill>
                <a:latin typeface="Times New Roman"/>
              </a:rPr>
              <a:t>Algorithm</a:t>
            </a:r>
            <a:endParaRPr lang="en-US" sz="3200" b="0" strike="noStrike" spc="-1">
              <a:solidFill>
                <a:srgbClr val="000000"/>
              </a:solidFill>
              <a:uFill>
                <a:solidFill>
                  <a:srgbClr val="FFFFFF"/>
                </a:solidFill>
              </a:uFill>
              <a:latin typeface="Calibri"/>
            </a:endParaRPr>
          </a:p>
          <a:p>
            <a:pPr marL="57240">
              <a:lnSpc>
                <a:spcPct val="100000"/>
              </a:lnSpc>
            </a:pPr>
            <a:r>
              <a:rPr lang="en-US" sz="2400" b="0" strike="noStrike" spc="-1">
                <a:solidFill>
                  <a:srgbClr val="000000"/>
                </a:solidFill>
                <a:uFill>
                  <a:solidFill>
                    <a:srgbClr val="FFFFFF"/>
                  </a:solidFill>
                </a:uFill>
                <a:latin typeface="Times New Roman"/>
              </a:rPr>
              <a:t>Until all nodes are traversed − </a:t>
            </a:r>
            <a:endParaRPr lang="en-US" sz="3200" b="0" strike="noStrike" spc="-1">
              <a:solidFill>
                <a:srgbClr val="000000"/>
              </a:solidFill>
              <a:uFill>
                <a:solidFill>
                  <a:srgbClr val="FFFFFF"/>
                </a:solidFill>
              </a:uFill>
              <a:latin typeface="Calibri"/>
            </a:endParaRPr>
          </a:p>
          <a:p>
            <a:pPr marL="57240">
              <a:lnSpc>
                <a:spcPct val="100000"/>
              </a:lnSpc>
            </a:pPr>
            <a:r>
              <a:rPr lang="en-US" sz="2400" b="1" strike="noStrike" spc="-1">
                <a:solidFill>
                  <a:srgbClr val="000000"/>
                </a:solidFill>
                <a:uFill>
                  <a:solidFill>
                    <a:srgbClr val="FFFFFF"/>
                  </a:solidFill>
                </a:uFill>
                <a:latin typeface="Times New Roman"/>
              </a:rPr>
              <a:t>Step 1</a:t>
            </a:r>
            <a:r>
              <a:rPr lang="en-US" sz="2400" b="0" strike="noStrike" spc="-1">
                <a:solidFill>
                  <a:srgbClr val="000000"/>
                </a:solidFill>
                <a:uFill>
                  <a:solidFill>
                    <a:srgbClr val="FFFFFF"/>
                  </a:solidFill>
                </a:uFill>
                <a:latin typeface="Times New Roman"/>
              </a:rPr>
              <a:t> − Visit root node and process. </a:t>
            </a:r>
            <a:endParaRPr lang="en-US" sz="3200" b="0" strike="noStrike" spc="-1">
              <a:solidFill>
                <a:srgbClr val="000000"/>
              </a:solidFill>
              <a:uFill>
                <a:solidFill>
                  <a:srgbClr val="FFFFFF"/>
                </a:solidFill>
              </a:uFill>
              <a:latin typeface="Calibri"/>
            </a:endParaRPr>
          </a:p>
          <a:p>
            <a:pPr marL="57240">
              <a:lnSpc>
                <a:spcPct val="100000"/>
              </a:lnSpc>
            </a:pPr>
            <a:r>
              <a:rPr lang="en-US" sz="2400" b="1" strike="noStrike" spc="-1">
                <a:solidFill>
                  <a:srgbClr val="000000"/>
                </a:solidFill>
                <a:uFill>
                  <a:solidFill>
                    <a:srgbClr val="FFFFFF"/>
                  </a:solidFill>
                </a:uFill>
                <a:latin typeface="Times New Roman"/>
              </a:rPr>
              <a:t>Step 2</a:t>
            </a:r>
            <a:r>
              <a:rPr lang="en-US" sz="2400" b="0" strike="noStrike" spc="-1">
                <a:solidFill>
                  <a:srgbClr val="000000"/>
                </a:solidFill>
                <a:uFill>
                  <a:solidFill>
                    <a:srgbClr val="FFFFFF"/>
                  </a:solidFill>
                </a:uFill>
                <a:latin typeface="Times New Roman"/>
              </a:rPr>
              <a:t> − Recursively traverse left subtree in preorder. </a:t>
            </a:r>
            <a:endParaRPr lang="en-US" sz="3200" b="0" strike="noStrike" spc="-1">
              <a:solidFill>
                <a:srgbClr val="000000"/>
              </a:solidFill>
              <a:uFill>
                <a:solidFill>
                  <a:srgbClr val="FFFFFF"/>
                </a:solidFill>
              </a:uFill>
              <a:latin typeface="Calibri"/>
            </a:endParaRPr>
          </a:p>
          <a:p>
            <a:pPr marL="57240">
              <a:lnSpc>
                <a:spcPct val="100000"/>
              </a:lnSpc>
            </a:pPr>
            <a:r>
              <a:rPr lang="en-US" sz="2400" b="1" strike="noStrike" spc="-1">
                <a:solidFill>
                  <a:srgbClr val="000000"/>
                </a:solidFill>
                <a:uFill>
                  <a:solidFill>
                    <a:srgbClr val="FFFFFF"/>
                  </a:solidFill>
                </a:uFill>
                <a:latin typeface="Times New Roman"/>
              </a:rPr>
              <a:t>Step 3</a:t>
            </a:r>
            <a:r>
              <a:rPr lang="en-US" sz="2400" b="0" strike="noStrike" spc="-1">
                <a:solidFill>
                  <a:srgbClr val="000000"/>
                </a:solidFill>
                <a:uFill>
                  <a:solidFill>
                    <a:srgbClr val="FFFFFF"/>
                  </a:solidFill>
                </a:uFill>
                <a:latin typeface="Times New Roman"/>
              </a:rPr>
              <a:t> − Recursively traverse right subtree in preorder.</a:t>
            </a:r>
            <a:endParaRPr lang="en-US" sz="3200" b="0" strike="noStrike" spc="-1">
              <a:solidFill>
                <a:srgbClr val="000000"/>
              </a:solidFill>
              <a:uFill>
                <a:solidFill>
                  <a:srgbClr val="FFFFFF"/>
                </a:solidFill>
              </a:uFill>
              <a:latin typeface="Calibri"/>
            </a:endParaRPr>
          </a:p>
          <a:p>
            <a:endParaRPr lang="en-US" sz="3200" b="0" strike="noStrike" spc="-1">
              <a:solidFill>
                <a:srgbClr val="000000"/>
              </a:solidFill>
              <a:uFill>
                <a:solidFill>
                  <a:srgbClr val="FFFFFF"/>
                </a:solidFill>
              </a:uFill>
              <a:latin typeface="Calibri"/>
            </a:endParaRPr>
          </a:p>
        </p:txBody>
      </p:sp>
      <p:pic>
        <p:nvPicPr>
          <p:cNvPr id="111" name="Picture 2"/>
          <p:cNvPicPr/>
          <p:nvPr/>
        </p:nvPicPr>
        <p:blipFill>
          <a:blip r:embed="rId2"/>
          <a:stretch/>
        </p:blipFill>
        <p:spPr>
          <a:xfrm>
            <a:off x="1371600" y="2286000"/>
            <a:ext cx="5105160" cy="3583080"/>
          </a:xfrm>
          <a:prstGeom prst="rect">
            <a:avLst/>
          </a:prstGeom>
          <a:ln>
            <a:noFill/>
          </a:ln>
        </p:spPr>
      </p:pic>
      <p:sp>
        <p:nvSpPr>
          <p:cNvPr id="112" name="CustomShape 2"/>
          <p:cNvSpPr/>
          <p:nvPr/>
        </p:nvSpPr>
        <p:spPr>
          <a:xfrm>
            <a:off x="228600" y="5950800"/>
            <a:ext cx="7924320" cy="70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0" strike="noStrike" spc="-1">
                <a:solidFill>
                  <a:srgbClr val="000000"/>
                </a:solidFill>
                <a:uFill>
                  <a:solidFill>
                    <a:srgbClr val="FFFFFF"/>
                  </a:solidFill>
                </a:uFill>
                <a:latin typeface="Times New Roman"/>
              </a:rPr>
              <a:t>The output of pre-order traversal of this tree will be −</a:t>
            </a: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000000"/>
                </a:solidFill>
                <a:uFill>
                  <a:solidFill>
                    <a:srgbClr val="FFFFFF"/>
                  </a:solidFill>
                </a:uFill>
                <a:latin typeface="Times New Roman"/>
              </a:rPr>
              <a:t>A → B → D → E → C → F → G</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76320"/>
            <a:ext cx="8229240" cy="4525560"/>
          </a:xfrm>
          <a:prstGeom prst="rect">
            <a:avLst/>
          </a:prstGeom>
          <a:noFill/>
          <a:ln>
            <a:noFill/>
          </a:ln>
        </p:spPr>
        <p:txBody>
          <a:bodyPr/>
          <a:lstStyle/>
          <a:p>
            <a:pPr marL="343080" lvl="1" indent="-342720">
              <a:lnSpc>
                <a:spcPct val="100000"/>
              </a:lnSpc>
              <a:buClr>
                <a:srgbClr val="000000"/>
              </a:buClr>
              <a:buFont typeface="Arial"/>
              <a:buChar char="•"/>
            </a:pPr>
            <a:r>
              <a:rPr lang="en-US" sz="2400" b="1" strike="noStrike" spc="-1">
                <a:solidFill>
                  <a:srgbClr val="000000"/>
                </a:solidFill>
                <a:uFill>
                  <a:solidFill>
                    <a:srgbClr val="FFFFFF"/>
                  </a:solidFill>
                </a:uFill>
                <a:latin typeface="Times New Roman"/>
              </a:rPr>
              <a:t>In-order Traversal </a:t>
            </a:r>
            <a:r>
              <a:rPr lang="en-US" sz="2400" b="0" strike="noStrike" spc="-1">
                <a:solidFill>
                  <a:srgbClr val="000000"/>
                </a:solidFill>
                <a:uFill>
                  <a:solidFill>
                    <a:srgbClr val="FFFFFF"/>
                  </a:solidFill>
                </a:uFill>
                <a:latin typeface="Times New Roman"/>
              </a:rPr>
              <a:t>Algorithm</a:t>
            </a:r>
            <a:endParaRPr lang="en-US" sz="2400" b="0" strike="noStrike" spc="-1">
              <a:solidFill>
                <a:srgbClr val="000000"/>
              </a:solidFill>
              <a:uFill>
                <a:solidFill>
                  <a:srgbClr val="FFFFFF"/>
                </a:solidFill>
              </a:uFill>
              <a:latin typeface="Calibri"/>
            </a:endParaRPr>
          </a:p>
          <a:p>
            <a:pPr>
              <a:lnSpc>
                <a:spcPct val="100000"/>
              </a:lnSpc>
            </a:pPr>
            <a:r>
              <a:rPr lang="en-US" sz="2400" b="0" strike="noStrike" spc="-1">
                <a:solidFill>
                  <a:srgbClr val="000000"/>
                </a:solidFill>
                <a:uFill>
                  <a:solidFill>
                    <a:srgbClr val="FFFFFF"/>
                  </a:solidFill>
                </a:uFill>
                <a:latin typeface="Times New Roman"/>
              </a:rPr>
              <a:t>Until all nodes are traversed −</a:t>
            </a:r>
            <a:endParaRPr lang="en-US" sz="3200" b="0" strike="noStrike" spc="-1">
              <a:solidFill>
                <a:srgbClr val="000000"/>
              </a:solidFill>
              <a:uFill>
                <a:solidFill>
                  <a:srgbClr val="FFFFFF"/>
                </a:solidFill>
              </a:uFill>
              <a:latin typeface="Calibri"/>
            </a:endParaRPr>
          </a:p>
          <a:p>
            <a:pPr>
              <a:lnSpc>
                <a:spcPct val="100000"/>
              </a:lnSpc>
            </a:pPr>
            <a:r>
              <a:rPr lang="en-US" sz="2400" b="1" strike="noStrike" spc="-1">
                <a:solidFill>
                  <a:srgbClr val="000000"/>
                </a:solidFill>
                <a:uFill>
                  <a:solidFill>
                    <a:srgbClr val="FFFFFF"/>
                  </a:solidFill>
                </a:uFill>
                <a:latin typeface="Times New Roman"/>
              </a:rPr>
              <a:t>Step 1</a:t>
            </a:r>
            <a:r>
              <a:rPr lang="en-US" sz="2400" b="0" strike="noStrike" spc="-1">
                <a:solidFill>
                  <a:srgbClr val="000000"/>
                </a:solidFill>
                <a:uFill>
                  <a:solidFill>
                    <a:srgbClr val="FFFFFF"/>
                  </a:solidFill>
                </a:uFill>
                <a:latin typeface="Times New Roman"/>
              </a:rPr>
              <a:t> − Recursively traverse left subtree in in-oeder. </a:t>
            </a:r>
            <a:endParaRPr lang="en-US" sz="3200" b="0" strike="noStrike" spc="-1">
              <a:solidFill>
                <a:srgbClr val="000000"/>
              </a:solidFill>
              <a:uFill>
                <a:solidFill>
                  <a:srgbClr val="FFFFFF"/>
                </a:solidFill>
              </a:uFill>
              <a:latin typeface="Calibri"/>
            </a:endParaRPr>
          </a:p>
          <a:p>
            <a:pPr>
              <a:lnSpc>
                <a:spcPct val="100000"/>
              </a:lnSpc>
            </a:pPr>
            <a:r>
              <a:rPr lang="en-US" sz="2400" b="1" strike="noStrike" spc="-1">
                <a:solidFill>
                  <a:srgbClr val="000000"/>
                </a:solidFill>
                <a:uFill>
                  <a:solidFill>
                    <a:srgbClr val="FFFFFF"/>
                  </a:solidFill>
                </a:uFill>
                <a:latin typeface="Times New Roman"/>
              </a:rPr>
              <a:t>Step 2</a:t>
            </a:r>
            <a:r>
              <a:rPr lang="en-US" sz="2400" b="0" strike="noStrike" spc="-1">
                <a:solidFill>
                  <a:srgbClr val="000000"/>
                </a:solidFill>
                <a:uFill>
                  <a:solidFill>
                    <a:srgbClr val="FFFFFF"/>
                  </a:solidFill>
                </a:uFill>
                <a:latin typeface="Times New Roman"/>
              </a:rPr>
              <a:t> − Visit root node and process. </a:t>
            </a:r>
            <a:endParaRPr lang="en-US" sz="3200" b="0" strike="noStrike" spc="-1">
              <a:solidFill>
                <a:srgbClr val="000000"/>
              </a:solidFill>
              <a:uFill>
                <a:solidFill>
                  <a:srgbClr val="FFFFFF"/>
                </a:solidFill>
              </a:uFill>
              <a:latin typeface="Calibri"/>
            </a:endParaRPr>
          </a:p>
          <a:p>
            <a:pPr>
              <a:lnSpc>
                <a:spcPct val="100000"/>
              </a:lnSpc>
            </a:pPr>
            <a:r>
              <a:rPr lang="en-US" sz="2400" b="1" strike="noStrike" spc="-1">
                <a:solidFill>
                  <a:srgbClr val="000000"/>
                </a:solidFill>
                <a:uFill>
                  <a:solidFill>
                    <a:srgbClr val="FFFFFF"/>
                  </a:solidFill>
                </a:uFill>
                <a:latin typeface="Times New Roman"/>
              </a:rPr>
              <a:t>Step 3</a:t>
            </a:r>
            <a:r>
              <a:rPr lang="en-US" sz="2400" b="0" strike="noStrike" spc="-1">
                <a:solidFill>
                  <a:srgbClr val="000000"/>
                </a:solidFill>
                <a:uFill>
                  <a:solidFill>
                    <a:srgbClr val="FFFFFF"/>
                  </a:solidFill>
                </a:uFill>
                <a:latin typeface="Times New Roman"/>
              </a:rPr>
              <a:t> − Recursively traverse right subtree in in-order.</a:t>
            </a:r>
            <a:endParaRPr lang="en-US" sz="3200" b="0" strike="noStrike" spc="-1">
              <a:solidFill>
                <a:srgbClr val="000000"/>
              </a:solidFill>
              <a:uFill>
                <a:solidFill>
                  <a:srgbClr val="FFFFFF"/>
                </a:solidFill>
              </a:uFill>
              <a:latin typeface="Calibri"/>
            </a:endParaRPr>
          </a:p>
        </p:txBody>
      </p:sp>
      <p:pic>
        <p:nvPicPr>
          <p:cNvPr id="114" name="Picture 2"/>
          <p:cNvPicPr/>
          <p:nvPr/>
        </p:nvPicPr>
        <p:blipFill>
          <a:blip r:embed="rId2"/>
          <a:stretch/>
        </p:blipFill>
        <p:spPr>
          <a:xfrm>
            <a:off x="1219320" y="2286000"/>
            <a:ext cx="5181120" cy="3459600"/>
          </a:xfrm>
          <a:prstGeom prst="rect">
            <a:avLst/>
          </a:prstGeom>
          <a:ln>
            <a:noFill/>
          </a:ln>
        </p:spPr>
      </p:pic>
      <p:sp>
        <p:nvSpPr>
          <p:cNvPr id="115" name="CustomShape 2"/>
          <p:cNvSpPr/>
          <p:nvPr/>
        </p:nvSpPr>
        <p:spPr>
          <a:xfrm>
            <a:off x="104760" y="5921640"/>
            <a:ext cx="7134120" cy="70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0" strike="noStrike" spc="-1">
                <a:solidFill>
                  <a:srgbClr val="000000"/>
                </a:solidFill>
                <a:uFill>
                  <a:solidFill>
                    <a:srgbClr val="FFFFFF"/>
                  </a:solidFill>
                </a:uFill>
                <a:latin typeface="Times New Roman"/>
              </a:rPr>
              <a:t>The output of in-order traversal of this tree will be −</a:t>
            </a: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000000"/>
                </a:solidFill>
                <a:uFill>
                  <a:solidFill>
                    <a:srgbClr val="FFFFFF"/>
                  </a:solidFill>
                </a:uFill>
                <a:latin typeface="Times New Roman"/>
              </a:rPr>
              <a:t>D → B → E → A → F → C → G</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152280" y="304920"/>
            <a:ext cx="8229240" cy="4525560"/>
          </a:xfrm>
          <a:prstGeom prst="rect">
            <a:avLst/>
          </a:prstGeom>
          <a:noFill/>
          <a:ln>
            <a:noFill/>
          </a:ln>
        </p:spPr>
        <p:txBody>
          <a:bodyPr/>
          <a:lstStyle/>
          <a:p>
            <a:pPr marL="343080" lvl="1" indent="-342720">
              <a:lnSpc>
                <a:spcPct val="100000"/>
              </a:lnSpc>
              <a:buClr>
                <a:srgbClr val="000000"/>
              </a:buClr>
              <a:buFont typeface="Arial"/>
              <a:buChar char="•"/>
            </a:pPr>
            <a:r>
              <a:rPr lang="en-US" sz="2400" b="1" strike="noStrike" spc="-1">
                <a:solidFill>
                  <a:srgbClr val="000000"/>
                </a:solidFill>
                <a:uFill>
                  <a:solidFill>
                    <a:srgbClr val="FFFFFF"/>
                  </a:solidFill>
                </a:uFill>
                <a:latin typeface="Times New Roman"/>
              </a:rPr>
              <a:t>Post-order Traversal </a:t>
            </a:r>
            <a:r>
              <a:rPr lang="en-US" sz="2400" b="0" strike="noStrike" spc="-1">
                <a:solidFill>
                  <a:srgbClr val="000000"/>
                </a:solidFill>
                <a:uFill>
                  <a:solidFill>
                    <a:srgbClr val="FFFFFF"/>
                  </a:solidFill>
                </a:uFill>
                <a:latin typeface="Times New Roman"/>
              </a:rPr>
              <a:t>Algorithm</a:t>
            </a:r>
            <a:endParaRPr lang="en-US" sz="2400" b="0" strike="noStrike" spc="-1">
              <a:solidFill>
                <a:srgbClr val="000000"/>
              </a:solidFill>
              <a:uFill>
                <a:solidFill>
                  <a:srgbClr val="FFFFFF"/>
                </a:solidFill>
              </a:uFill>
              <a:latin typeface="Calibri"/>
            </a:endParaRPr>
          </a:p>
          <a:p>
            <a:r>
              <a:rPr lang="en-US" sz="2400" b="0" strike="noStrike" spc="-1">
                <a:solidFill>
                  <a:srgbClr val="000000"/>
                </a:solidFill>
                <a:uFill>
                  <a:solidFill>
                    <a:srgbClr val="FFFFFF"/>
                  </a:solidFill>
                </a:uFill>
                <a:latin typeface="Times New Roman"/>
              </a:rPr>
              <a:t>Until all nodes are traversed − </a:t>
            </a:r>
            <a:endParaRPr lang="en-US" sz="3200" b="0" strike="noStrike" spc="-1">
              <a:solidFill>
                <a:srgbClr val="000000"/>
              </a:solidFill>
              <a:uFill>
                <a:solidFill>
                  <a:srgbClr val="FFFFFF"/>
                </a:solidFill>
              </a:uFill>
              <a:latin typeface="Calibri"/>
            </a:endParaRPr>
          </a:p>
          <a:p>
            <a:r>
              <a:rPr lang="en-US" sz="2400" b="1" strike="noStrike" spc="-1">
                <a:solidFill>
                  <a:srgbClr val="000000"/>
                </a:solidFill>
                <a:uFill>
                  <a:solidFill>
                    <a:srgbClr val="FFFFFF"/>
                  </a:solidFill>
                </a:uFill>
                <a:latin typeface="Times New Roman"/>
              </a:rPr>
              <a:t>Step 1</a:t>
            </a:r>
            <a:r>
              <a:rPr lang="en-US" sz="2400" b="0" strike="noStrike" spc="-1">
                <a:solidFill>
                  <a:srgbClr val="000000"/>
                </a:solidFill>
                <a:uFill>
                  <a:solidFill>
                    <a:srgbClr val="FFFFFF"/>
                  </a:solidFill>
                </a:uFill>
                <a:latin typeface="Times New Roman"/>
              </a:rPr>
              <a:t> − Recursively traverse left subtree in post-order. </a:t>
            </a:r>
            <a:endParaRPr lang="en-US" sz="3200" b="0" strike="noStrike" spc="-1">
              <a:solidFill>
                <a:srgbClr val="000000"/>
              </a:solidFill>
              <a:uFill>
                <a:solidFill>
                  <a:srgbClr val="FFFFFF"/>
                </a:solidFill>
              </a:uFill>
              <a:latin typeface="Calibri"/>
            </a:endParaRPr>
          </a:p>
          <a:p>
            <a:r>
              <a:rPr lang="en-US" sz="2400" b="1" strike="noStrike" spc="-1">
                <a:solidFill>
                  <a:srgbClr val="000000"/>
                </a:solidFill>
                <a:uFill>
                  <a:solidFill>
                    <a:srgbClr val="FFFFFF"/>
                  </a:solidFill>
                </a:uFill>
                <a:latin typeface="Times New Roman"/>
              </a:rPr>
              <a:t>Step 2</a:t>
            </a:r>
            <a:r>
              <a:rPr lang="en-US" sz="2400" b="0" strike="noStrike" spc="-1">
                <a:solidFill>
                  <a:srgbClr val="000000"/>
                </a:solidFill>
                <a:uFill>
                  <a:solidFill>
                    <a:srgbClr val="FFFFFF"/>
                  </a:solidFill>
                </a:uFill>
                <a:latin typeface="Times New Roman"/>
              </a:rPr>
              <a:t> − Recursively traverse right subtree in post-order. </a:t>
            </a:r>
            <a:endParaRPr lang="en-US" sz="3200" b="0" strike="noStrike" spc="-1">
              <a:solidFill>
                <a:srgbClr val="000000"/>
              </a:solidFill>
              <a:uFill>
                <a:solidFill>
                  <a:srgbClr val="FFFFFF"/>
                </a:solidFill>
              </a:uFill>
              <a:latin typeface="Calibri"/>
            </a:endParaRPr>
          </a:p>
          <a:p>
            <a:r>
              <a:rPr lang="en-US" sz="2400" b="1" strike="noStrike" spc="-1">
                <a:solidFill>
                  <a:srgbClr val="000000"/>
                </a:solidFill>
                <a:uFill>
                  <a:solidFill>
                    <a:srgbClr val="FFFFFF"/>
                  </a:solidFill>
                </a:uFill>
                <a:latin typeface="Times New Roman"/>
              </a:rPr>
              <a:t>Step 3</a:t>
            </a:r>
            <a:r>
              <a:rPr lang="en-US" sz="2400" b="0" strike="noStrike" spc="-1">
                <a:solidFill>
                  <a:srgbClr val="000000"/>
                </a:solidFill>
                <a:uFill>
                  <a:solidFill>
                    <a:srgbClr val="FFFFFF"/>
                  </a:solidFill>
                </a:uFill>
                <a:latin typeface="Times New Roman"/>
              </a:rPr>
              <a:t> − Visit root node and process.</a:t>
            </a:r>
            <a:endParaRPr lang="en-US" sz="3200" b="0" strike="noStrike" spc="-1">
              <a:solidFill>
                <a:srgbClr val="000000"/>
              </a:solidFill>
              <a:uFill>
                <a:solidFill>
                  <a:srgbClr val="FFFFFF"/>
                </a:solidFill>
              </a:uFill>
              <a:latin typeface="Calibri"/>
            </a:endParaRPr>
          </a:p>
        </p:txBody>
      </p:sp>
      <p:pic>
        <p:nvPicPr>
          <p:cNvPr id="117" name="Picture 2"/>
          <p:cNvPicPr/>
          <p:nvPr/>
        </p:nvPicPr>
        <p:blipFill>
          <a:blip r:embed="rId2"/>
          <a:stretch/>
        </p:blipFill>
        <p:spPr>
          <a:xfrm>
            <a:off x="1038240" y="2514600"/>
            <a:ext cx="4828680" cy="3350160"/>
          </a:xfrm>
          <a:prstGeom prst="rect">
            <a:avLst/>
          </a:prstGeom>
          <a:ln>
            <a:noFill/>
          </a:ln>
        </p:spPr>
      </p:pic>
      <p:sp>
        <p:nvSpPr>
          <p:cNvPr id="118" name="CustomShape 2"/>
          <p:cNvSpPr/>
          <p:nvPr/>
        </p:nvSpPr>
        <p:spPr>
          <a:xfrm>
            <a:off x="380880" y="5997600"/>
            <a:ext cx="7391160" cy="70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0" strike="noStrike" spc="-1">
                <a:solidFill>
                  <a:srgbClr val="000000"/>
                </a:solidFill>
                <a:uFill>
                  <a:solidFill>
                    <a:srgbClr val="FFFFFF"/>
                  </a:solidFill>
                </a:uFill>
                <a:latin typeface="Times New Roman"/>
              </a:rPr>
              <a:t>The output of post-order traversal of this tree will be −</a:t>
            </a: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000000"/>
                </a:solidFill>
                <a:uFill>
                  <a:solidFill>
                    <a:srgbClr val="FFFFFF"/>
                  </a:solidFill>
                </a:uFill>
                <a:latin typeface="Times New Roman"/>
              </a:rPr>
              <a:t>D → E → B → F → G → C → A</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Shape 1"/>
          <p:cNvSpPr txBox="1"/>
          <p:nvPr/>
        </p:nvSpPr>
        <p:spPr>
          <a:xfrm>
            <a:off x="152280" y="914400"/>
            <a:ext cx="8838720" cy="556236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A tree is a data structure consisting of nodes organized as a hierarchy.</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In Tree nodes are connected by edges.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A tree is a </a:t>
            </a:r>
            <a:r>
              <a:rPr lang="en-US" sz="2400" b="0" i="1" strike="noStrike" spc="-1">
                <a:solidFill>
                  <a:srgbClr val="000000"/>
                </a:solidFill>
                <a:uFill>
                  <a:solidFill>
                    <a:srgbClr val="FFFFFF"/>
                  </a:solidFill>
                </a:uFill>
                <a:latin typeface="Times New Roman"/>
              </a:rPr>
              <a:t>nonlinear</a:t>
            </a:r>
            <a:r>
              <a:rPr lang="en-US" sz="2400" b="0" strike="noStrike" spc="-1">
                <a:solidFill>
                  <a:srgbClr val="000000"/>
                </a:solidFill>
                <a:uFill>
                  <a:solidFill>
                    <a:srgbClr val="FFFFFF"/>
                  </a:solidFill>
                </a:uFill>
                <a:latin typeface="Times New Roman"/>
              </a:rPr>
              <a:t> data structure, compared to arrays, linked lists, stacks and queues which are linear data structures.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A tree is a collection of nodes connected by directed (or undirected) edges.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 collection can be empty, which is sometimes denoted as A.</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 Otherwise, a tree consists of a distinguished node r, called the root, and zero or more (sub)trees T1, T2, . . . , Tk, each of whose roots are connected by a directed edge to r.</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 root of each subtree is said to be a child of r, and r is the parent of each subtree root.</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80" name="CustomShape 2"/>
          <p:cNvSpPr/>
          <p:nvPr/>
        </p:nvSpPr>
        <p:spPr>
          <a:xfrm>
            <a:off x="457200" y="304920"/>
            <a:ext cx="4038120" cy="609120"/>
          </a:xfrm>
          <a:prstGeom prst="rect">
            <a:avLst/>
          </a:prstGeom>
          <a:no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en-IN" sz="4400" b="1" strike="noStrike" spc="-1">
                <a:solidFill>
                  <a:srgbClr val="000000"/>
                </a:solidFill>
                <a:uFill>
                  <a:solidFill>
                    <a:srgbClr val="FFFFFF"/>
                  </a:solidFill>
                </a:uFill>
                <a:latin typeface="Times New Roman"/>
              </a:rPr>
              <a:t>TREE</a:t>
            </a:r>
            <a:endParaRPr lang="en-IN" sz="4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457200" y="1600200"/>
            <a:ext cx="8229240" cy="4525560"/>
          </a:xfrm>
          <a:prstGeom prst="rect">
            <a:avLst/>
          </a:prstGeom>
          <a:noFill/>
          <a:ln>
            <a:noFill/>
          </a:ln>
        </p:spPr>
        <p:txBody>
          <a:bodyPr/>
          <a:lstStyle/>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Examples on Tree Traversal</a:t>
            </a:r>
            <a:endParaRPr lang="en-US" sz="3200" b="0" strike="noStrike" spc="-1">
              <a:solidFill>
                <a:srgbClr val="000000"/>
              </a:solidFill>
              <a:uFill>
                <a:solidFill>
                  <a:srgbClr val="FFFFFF"/>
                </a:solidFill>
              </a:uFill>
              <a:latin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76320" y="152280"/>
            <a:ext cx="8457840" cy="426672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dirty="0">
                <a:solidFill>
                  <a:srgbClr val="000000"/>
                </a:solidFill>
                <a:uFill>
                  <a:solidFill>
                    <a:srgbClr val="FFFFFF"/>
                  </a:solidFill>
                </a:uFill>
                <a:latin typeface="Times New Roman"/>
              </a:rPr>
              <a:t>Creation of Binary Tree from Traversal sequence:</a:t>
            </a:r>
            <a:endParaRPr lang="en-US" sz="3200" b="0" strike="noStrike" spc="-1" dirty="0">
              <a:solidFill>
                <a:srgbClr val="000000"/>
              </a:solidFill>
              <a:uFill>
                <a:solidFill>
                  <a:srgbClr val="FFFFFF"/>
                </a:solidFill>
              </a:uFill>
              <a:latin typeface="Calibri"/>
            </a:endParaRPr>
          </a:p>
          <a:p>
            <a:pPr>
              <a:lnSpc>
                <a:spcPct val="100000"/>
              </a:lnSpc>
            </a:pPr>
            <a:r>
              <a:rPr lang="en-US" sz="2400" b="0" strike="noStrike" spc="-1" dirty="0">
                <a:solidFill>
                  <a:srgbClr val="000000"/>
                </a:solidFill>
                <a:uFill>
                  <a:solidFill>
                    <a:srgbClr val="FFFFFF"/>
                  </a:solidFill>
                </a:uFill>
                <a:latin typeface="Times New Roman"/>
              </a:rPr>
              <a:t>eg.1. </a:t>
            </a:r>
            <a:r>
              <a:rPr lang="en-US" sz="2400" b="1" strike="noStrike" spc="-1" dirty="0" err="1">
                <a:solidFill>
                  <a:srgbClr val="000000"/>
                </a:solidFill>
                <a:uFill>
                  <a:solidFill>
                    <a:srgbClr val="FFFFFF"/>
                  </a:solidFill>
                </a:uFill>
                <a:latin typeface="Times New Roman"/>
              </a:rPr>
              <a:t>Inorder</a:t>
            </a:r>
            <a:r>
              <a:rPr lang="en-US" sz="2400" b="1" strike="noStrike" spc="-1" dirty="0">
                <a:solidFill>
                  <a:srgbClr val="000000"/>
                </a:solidFill>
                <a:uFill>
                  <a:solidFill>
                    <a:srgbClr val="FFFFFF"/>
                  </a:solidFill>
                </a:uFill>
                <a:latin typeface="Times New Roman"/>
              </a:rPr>
              <a:t>- EACKFHDBG</a:t>
            </a:r>
            <a:endParaRPr lang="en-US" sz="3200" b="1" strike="noStrike" spc="-1" dirty="0">
              <a:solidFill>
                <a:srgbClr val="000000"/>
              </a:solidFill>
              <a:uFill>
                <a:solidFill>
                  <a:srgbClr val="FFFFFF"/>
                </a:solidFill>
              </a:uFill>
              <a:latin typeface="Calibri"/>
            </a:endParaRPr>
          </a:p>
          <a:p>
            <a:pPr>
              <a:lnSpc>
                <a:spcPct val="100000"/>
              </a:lnSpc>
            </a:pPr>
            <a:r>
              <a:rPr lang="en-US" sz="2400" b="0" strike="noStrike" spc="-1" dirty="0">
                <a:solidFill>
                  <a:srgbClr val="000000"/>
                </a:solidFill>
                <a:uFill>
                  <a:solidFill>
                    <a:srgbClr val="FFFFFF"/>
                  </a:solidFill>
                </a:uFill>
                <a:latin typeface="Times New Roman"/>
              </a:rPr>
              <a:t>      </a:t>
            </a:r>
            <a:endParaRPr lang="en-US" sz="3200" b="0" strike="noStrike" spc="-1" dirty="0">
              <a:solidFill>
                <a:srgbClr val="000000"/>
              </a:solidFill>
              <a:uFill>
                <a:solidFill>
                  <a:srgbClr val="FFFFFF"/>
                </a:solidFill>
              </a:uFill>
              <a:latin typeface="Calibri"/>
            </a:endParaRPr>
          </a:p>
          <a:p>
            <a:pPr>
              <a:lnSpc>
                <a:spcPct val="100000"/>
              </a:lnSpc>
            </a:pPr>
            <a:endParaRPr lang="en-US" sz="3200" b="0" strike="noStrike" spc="-1" dirty="0">
              <a:solidFill>
                <a:srgbClr val="000000"/>
              </a:solidFill>
              <a:uFill>
                <a:solidFill>
                  <a:srgbClr val="FFFFFF"/>
                </a:solidFill>
              </a:uFill>
              <a:latin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76320" y="152280"/>
            <a:ext cx="8457840" cy="426672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dirty="0">
                <a:solidFill>
                  <a:srgbClr val="000000"/>
                </a:solidFill>
                <a:uFill>
                  <a:solidFill>
                    <a:srgbClr val="FFFFFF"/>
                  </a:solidFill>
                </a:uFill>
                <a:latin typeface="Times New Roman"/>
              </a:rPr>
              <a:t>Creation of Binary Tree from Traversal sequence:</a:t>
            </a:r>
            <a:endParaRPr lang="en-US" sz="3200" b="0" strike="noStrike" spc="-1" dirty="0">
              <a:solidFill>
                <a:srgbClr val="000000"/>
              </a:solidFill>
              <a:uFill>
                <a:solidFill>
                  <a:srgbClr val="FFFFFF"/>
                </a:solidFill>
              </a:uFill>
              <a:latin typeface="Calibri"/>
            </a:endParaRPr>
          </a:p>
          <a:p>
            <a:pPr>
              <a:lnSpc>
                <a:spcPct val="100000"/>
              </a:lnSpc>
            </a:pPr>
            <a:r>
              <a:rPr lang="en-US" sz="2400" b="0" strike="noStrike" spc="-1" dirty="0">
                <a:solidFill>
                  <a:srgbClr val="000000"/>
                </a:solidFill>
                <a:uFill>
                  <a:solidFill>
                    <a:srgbClr val="FFFFFF"/>
                  </a:solidFill>
                </a:uFill>
                <a:latin typeface="Times New Roman"/>
              </a:rPr>
              <a:t>eg.1. </a:t>
            </a:r>
            <a:r>
              <a:rPr lang="en-US" sz="2400" b="1" strike="noStrike" spc="-1" dirty="0" err="1">
                <a:solidFill>
                  <a:srgbClr val="000000"/>
                </a:solidFill>
                <a:uFill>
                  <a:solidFill>
                    <a:srgbClr val="FFFFFF"/>
                  </a:solidFill>
                </a:uFill>
                <a:latin typeface="Times New Roman"/>
              </a:rPr>
              <a:t>Inorder</a:t>
            </a:r>
            <a:r>
              <a:rPr lang="en-US" sz="2400" b="1" strike="noStrike" spc="-1" dirty="0">
                <a:solidFill>
                  <a:srgbClr val="000000"/>
                </a:solidFill>
                <a:uFill>
                  <a:solidFill>
                    <a:srgbClr val="FFFFFF"/>
                  </a:solidFill>
                </a:uFill>
                <a:latin typeface="Times New Roman"/>
              </a:rPr>
              <a:t>- EACKFHDBG</a:t>
            </a:r>
            <a:endParaRPr lang="en-US" sz="3200" b="1" strike="noStrike" spc="-1" dirty="0">
              <a:solidFill>
                <a:srgbClr val="000000"/>
              </a:solidFill>
              <a:uFill>
                <a:solidFill>
                  <a:srgbClr val="FFFFFF"/>
                </a:solidFill>
              </a:uFill>
              <a:latin typeface="Calibri"/>
            </a:endParaRPr>
          </a:p>
          <a:p>
            <a:pPr>
              <a:lnSpc>
                <a:spcPct val="100000"/>
              </a:lnSpc>
            </a:pPr>
            <a:r>
              <a:rPr lang="en-US" sz="2400" b="0" strike="noStrike" spc="-1" dirty="0">
                <a:solidFill>
                  <a:srgbClr val="000000"/>
                </a:solidFill>
                <a:uFill>
                  <a:solidFill>
                    <a:srgbClr val="FFFFFF"/>
                  </a:solidFill>
                </a:uFill>
                <a:latin typeface="Times New Roman"/>
              </a:rPr>
              <a:t>      </a:t>
            </a:r>
            <a:r>
              <a:rPr lang="en-US" sz="2400" b="1" strike="noStrike" spc="-1" dirty="0">
                <a:solidFill>
                  <a:srgbClr val="000000"/>
                </a:solidFill>
                <a:uFill>
                  <a:solidFill>
                    <a:srgbClr val="FFFFFF"/>
                  </a:solidFill>
                </a:uFill>
                <a:latin typeface="Times New Roman"/>
              </a:rPr>
              <a:t>Preorder- FAEKCDHGB</a:t>
            </a:r>
            <a:endParaRPr lang="en-US" sz="3200" b="1" strike="noStrike" spc="-1" dirty="0">
              <a:solidFill>
                <a:srgbClr val="000000"/>
              </a:solidFill>
              <a:uFill>
                <a:solidFill>
                  <a:srgbClr val="FFFFFF"/>
                </a:solidFill>
              </a:uFill>
              <a:latin typeface="Calibri"/>
            </a:endParaRPr>
          </a:p>
          <a:p>
            <a:pPr>
              <a:lnSpc>
                <a:spcPct val="100000"/>
              </a:lnSpc>
            </a:pPr>
            <a:endParaRPr lang="en-US" sz="3200" b="0" strike="noStrike" spc="-1" dirty="0">
              <a:solidFill>
                <a:srgbClr val="000000"/>
              </a:solidFill>
              <a:uFill>
                <a:solidFill>
                  <a:srgbClr val="FFFFFF"/>
                </a:solidFill>
              </a:uFill>
              <a:latin typeface="Calibri"/>
            </a:endParaRPr>
          </a:p>
        </p:txBody>
      </p:sp>
    </p:spTree>
    <p:extLst>
      <p:ext uri="{BB962C8B-B14F-4D97-AF65-F5344CB8AC3E}">
        <p14:creationId xmlns:p14="http://schemas.microsoft.com/office/powerpoint/2010/main" val="2146220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76320" y="152280"/>
            <a:ext cx="8457840" cy="426672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dirty="0">
                <a:solidFill>
                  <a:srgbClr val="000000"/>
                </a:solidFill>
                <a:uFill>
                  <a:solidFill>
                    <a:srgbClr val="FFFFFF"/>
                  </a:solidFill>
                </a:uFill>
                <a:latin typeface="Times New Roman"/>
              </a:rPr>
              <a:t>Creation of Binary Tree from Traversal sequence:</a:t>
            </a:r>
            <a:endParaRPr lang="en-US" sz="3200" b="0" strike="noStrike" spc="-1" dirty="0">
              <a:solidFill>
                <a:srgbClr val="000000"/>
              </a:solidFill>
              <a:uFill>
                <a:solidFill>
                  <a:srgbClr val="FFFFFF"/>
                </a:solidFill>
              </a:uFill>
              <a:latin typeface="Calibri"/>
            </a:endParaRPr>
          </a:p>
          <a:p>
            <a:pPr>
              <a:lnSpc>
                <a:spcPct val="100000"/>
              </a:lnSpc>
            </a:pPr>
            <a:r>
              <a:rPr lang="en-US" sz="2400" b="0" strike="noStrike" spc="-1" dirty="0">
                <a:solidFill>
                  <a:srgbClr val="000000"/>
                </a:solidFill>
                <a:uFill>
                  <a:solidFill>
                    <a:srgbClr val="FFFFFF"/>
                  </a:solidFill>
                </a:uFill>
                <a:latin typeface="Times New Roman"/>
              </a:rPr>
              <a:t>eg.1. </a:t>
            </a:r>
            <a:r>
              <a:rPr lang="en-US" sz="2400" b="0" strike="noStrike" spc="-1" dirty="0" err="1">
                <a:solidFill>
                  <a:srgbClr val="000000"/>
                </a:solidFill>
                <a:uFill>
                  <a:solidFill>
                    <a:srgbClr val="FFFFFF"/>
                  </a:solidFill>
                </a:uFill>
                <a:latin typeface="Times New Roman"/>
              </a:rPr>
              <a:t>Inorder</a:t>
            </a:r>
            <a:r>
              <a:rPr lang="en-US" sz="2400" b="0" strike="noStrike" spc="-1" dirty="0">
                <a:solidFill>
                  <a:srgbClr val="000000"/>
                </a:solidFill>
                <a:uFill>
                  <a:solidFill>
                    <a:srgbClr val="FFFFFF"/>
                  </a:solidFill>
                </a:uFill>
                <a:latin typeface="Times New Roman"/>
              </a:rPr>
              <a:t>- EACKFHDBG</a:t>
            </a:r>
            <a:endParaRPr lang="en-US" sz="3200" b="0" strike="noStrike" spc="-1" dirty="0">
              <a:solidFill>
                <a:srgbClr val="000000"/>
              </a:solidFill>
              <a:uFill>
                <a:solidFill>
                  <a:srgbClr val="FFFFFF"/>
                </a:solidFill>
              </a:uFill>
              <a:latin typeface="Calibri"/>
            </a:endParaRPr>
          </a:p>
          <a:p>
            <a:pPr>
              <a:lnSpc>
                <a:spcPct val="100000"/>
              </a:lnSpc>
            </a:pPr>
            <a:r>
              <a:rPr lang="en-US" sz="2400" b="0" strike="noStrike" spc="-1" dirty="0">
                <a:solidFill>
                  <a:srgbClr val="000000"/>
                </a:solidFill>
                <a:uFill>
                  <a:solidFill>
                    <a:srgbClr val="FFFFFF"/>
                  </a:solidFill>
                </a:uFill>
                <a:latin typeface="Times New Roman"/>
              </a:rPr>
              <a:t>      Preorder- FAEKCDHGB</a:t>
            </a:r>
            <a:endParaRPr lang="en-US" sz="3200" b="0" strike="noStrike" spc="-1" dirty="0">
              <a:solidFill>
                <a:srgbClr val="000000"/>
              </a:solidFill>
              <a:uFill>
                <a:solidFill>
                  <a:srgbClr val="FFFFFF"/>
                </a:solidFill>
              </a:uFill>
              <a:latin typeface="Calibri"/>
            </a:endParaRPr>
          </a:p>
          <a:p>
            <a:pPr>
              <a:lnSpc>
                <a:spcPct val="100000"/>
              </a:lnSpc>
            </a:pPr>
            <a:r>
              <a:rPr lang="en-US" sz="2400" b="0" strike="noStrike" spc="-1" dirty="0">
                <a:solidFill>
                  <a:srgbClr val="000000"/>
                </a:solidFill>
                <a:uFill>
                  <a:solidFill>
                    <a:srgbClr val="FFFFFF"/>
                  </a:solidFill>
                </a:uFill>
                <a:latin typeface="Times New Roman"/>
              </a:rPr>
              <a:t>Solu.</a:t>
            </a:r>
            <a:endParaRPr lang="en-US" sz="3200" b="0" strike="noStrike" spc="-1" dirty="0">
              <a:solidFill>
                <a:srgbClr val="000000"/>
              </a:solidFill>
              <a:uFill>
                <a:solidFill>
                  <a:srgbClr val="FFFFFF"/>
                </a:solidFill>
              </a:uFill>
              <a:latin typeface="Calibri"/>
            </a:endParaRPr>
          </a:p>
          <a:p>
            <a:pPr marL="457200" indent="-456840">
              <a:lnSpc>
                <a:spcPct val="100000"/>
              </a:lnSpc>
              <a:buClr>
                <a:srgbClr val="000000"/>
              </a:buClr>
              <a:buFont typeface="Arial"/>
              <a:buAutoNum type="arabicPeriod"/>
            </a:pPr>
            <a:r>
              <a:rPr lang="en-US" sz="2400" b="0" strike="noStrike" spc="-1" dirty="0">
                <a:solidFill>
                  <a:srgbClr val="000000"/>
                </a:solidFill>
                <a:uFill>
                  <a:solidFill>
                    <a:srgbClr val="FFFFFF"/>
                  </a:solidFill>
                </a:uFill>
                <a:latin typeface="Times New Roman"/>
              </a:rPr>
              <a:t>In </a:t>
            </a:r>
            <a:r>
              <a:rPr lang="en-US" sz="2400" b="0" strike="noStrike" spc="-1" dirty="0" err="1">
                <a:solidFill>
                  <a:srgbClr val="000000"/>
                </a:solidFill>
                <a:uFill>
                  <a:solidFill>
                    <a:srgbClr val="FFFFFF"/>
                  </a:solidFill>
                </a:uFill>
                <a:latin typeface="Times New Roman"/>
              </a:rPr>
              <a:t>preroder</a:t>
            </a:r>
            <a:r>
              <a:rPr lang="en-US" sz="2400" b="0" strike="noStrike" spc="-1" dirty="0">
                <a:solidFill>
                  <a:srgbClr val="000000"/>
                </a:solidFill>
                <a:uFill>
                  <a:solidFill>
                    <a:srgbClr val="FFFFFF"/>
                  </a:solidFill>
                </a:uFill>
                <a:latin typeface="Times New Roman"/>
              </a:rPr>
              <a:t> traversal </a:t>
            </a:r>
            <a:r>
              <a:rPr lang="en-US" sz="2400" b="1" strike="noStrike" spc="-1" dirty="0">
                <a:solidFill>
                  <a:srgbClr val="000000"/>
                </a:solidFill>
                <a:uFill>
                  <a:solidFill>
                    <a:srgbClr val="FFFFFF"/>
                  </a:solidFill>
                </a:uFill>
                <a:latin typeface="Times New Roman"/>
              </a:rPr>
              <a:t>root comes first</a:t>
            </a:r>
            <a:r>
              <a:rPr lang="en-US" sz="2400" b="0" strike="noStrike" spc="-1" dirty="0">
                <a:solidFill>
                  <a:srgbClr val="000000"/>
                </a:solidFill>
                <a:uFill>
                  <a:solidFill>
                    <a:srgbClr val="FFFFFF"/>
                  </a:solidFill>
                </a:uFill>
                <a:latin typeface="Times New Roman"/>
              </a:rPr>
              <a:t>. Hence </a:t>
            </a:r>
            <a:r>
              <a:rPr lang="en-US" sz="2400" b="1" strike="noStrike" spc="-1" dirty="0">
                <a:solidFill>
                  <a:srgbClr val="000000"/>
                </a:solidFill>
                <a:uFill>
                  <a:solidFill>
                    <a:srgbClr val="FFFFFF"/>
                  </a:solidFill>
                </a:uFill>
                <a:latin typeface="Times New Roman"/>
              </a:rPr>
              <a:t>F</a:t>
            </a:r>
            <a:r>
              <a:rPr lang="en-US" sz="2400" b="0" strike="noStrike" spc="-1" dirty="0">
                <a:solidFill>
                  <a:srgbClr val="000000"/>
                </a:solidFill>
                <a:uFill>
                  <a:solidFill>
                    <a:srgbClr val="FFFFFF"/>
                  </a:solidFill>
                </a:uFill>
                <a:latin typeface="Times New Roman"/>
              </a:rPr>
              <a:t> is root.</a:t>
            </a:r>
            <a:endParaRPr lang="en-US" sz="3200" b="0" strike="noStrike" spc="-1" dirty="0">
              <a:solidFill>
                <a:srgbClr val="000000"/>
              </a:solidFill>
              <a:uFill>
                <a:solidFill>
                  <a:srgbClr val="FFFFFF"/>
                </a:solidFill>
              </a:uFill>
              <a:latin typeface="Calibri"/>
            </a:endParaRPr>
          </a:p>
          <a:p>
            <a:pPr marL="457200" indent="-456840">
              <a:lnSpc>
                <a:spcPct val="100000"/>
              </a:lnSpc>
              <a:buClr>
                <a:srgbClr val="000000"/>
              </a:buClr>
              <a:buFont typeface="Arial"/>
              <a:buAutoNum type="arabicPeriod"/>
            </a:pPr>
            <a:r>
              <a:rPr lang="en-US" sz="2400" b="0" strike="noStrike" spc="-1" dirty="0">
                <a:solidFill>
                  <a:srgbClr val="000000"/>
                </a:solidFill>
                <a:uFill>
                  <a:solidFill>
                    <a:srgbClr val="FFFFFF"/>
                  </a:solidFill>
                </a:uFill>
                <a:latin typeface="Times New Roman"/>
              </a:rPr>
              <a:t>From </a:t>
            </a:r>
            <a:r>
              <a:rPr lang="en-US" sz="2400" b="0" strike="noStrike" spc="-1" dirty="0" err="1">
                <a:solidFill>
                  <a:srgbClr val="000000"/>
                </a:solidFill>
                <a:uFill>
                  <a:solidFill>
                    <a:srgbClr val="FFFFFF"/>
                  </a:solidFill>
                </a:uFill>
                <a:latin typeface="Times New Roman"/>
              </a:rPr>
              <a:t>Inorder</a:t>
            </a:r>
            <a:r>
              <a:rPr lang="en-US" sz="2400" b="0" strike="noStrike" spc="-1" dirty="0">
                <a:solidFill>
                  <a:srgbClr val="000000"/>
                </a:solidFill>
                <a:uFill>
                  <a:solidFill>
                    <a:srgbClr val="FFFFFF"/>
                  </a:solidFill>
                </a:uFill>
                <a:latin typeface="Times New Roman"/>
              </a:rPr>
              <a:t> traversal we can find </a:t>
            </a:r>
            <a:r>
              <a:rPr lang="en-US" sz="2400" b="1" strike="noStrike" spc="-1" dirty="0">
                <a:solidFill>
                  <a:srgbClr val="000000"/>
                </a:solidFill>
                <a:uFill>
                  <a:solidFill>
                    <a:srgbClr val="FFFFFF"/>
                  </a:solidFill>
                </a:uFill>
                <a:latin typeface="Times New Roman"/>
              </a:rPr>
              <a:t>left and right descendants</a:t>
            </a:r>
            <a:r>
              <a:rPr lang="en-US" sz="2400" b="0" strike="noStrike" spc="-1" dirty="0">
                <a:solidFill>
                  <a:srgbClr val="000000"/>
                </a:solidFill>
                <a:uFill>
                  <a:solidFill>
                    <a:srgbClr val="FFFFFF"/>
                  </a:solidFill>
                </a:uFill>
                <a:latin typeface="Times New Roman"/>
              </a:rPr>
              <a:t>. That is </a:t>
            </a:r>
            <a:r>
              <a:rPr lang="en-US" sz="2400" b="1" strike="noStrike" spc="-1" dirty="0">
                <a:solidFill>
                  <a:srgbClr val="000000"/>
                </a:solidFill>
                <a:uFill>
                  <a:solidFill>
                    <a:srgbClr val="FFFFFF"/>
                  </a:solidFill>
                </a:uFill>
                <a:latin typeface="Times New Roman"/>
              </a:rPr>
              <a:t>EACK</a:t>
            </a:r>
            <a:r>
              <a:rPr lang="en-US" sz="2400" b="0" strike="noStrike" spc="-1" dirty="0">
                <a:solidFill>
                  <a:srgbClr val="000000"/>
                </a:solidFill>
                <a:uFill>
                  <a:solidFill>
                    <a:srgbClr val="FFFFFF"/>
                  </a:solidFill>
                </a:uFill>
                <a:latin typeface="Times New Roman"/>
              </a:rPr>
              <a:t> and </a:t>
            </a:r>
            <a:r>
              <a:rPr lang="en-US" sz="2400" b="1" strike="noStrike" spc="-1" dirty="0">
                <a:solidFill>
                  <a:srgbClr val="000000"/>
                </a:solidFill>
                <a:uFill>
                  <a:solidFill>
                    <a:srgbClr val="FFFFFF"/>
                  </a:solidFill>
                </a:uFill>
                <a:latin typeface="Times New Roman"/>
              </a:rPr>
              <a:t>HDBG</a:t>
            </a:r>
            <a:endParaRPr lang="en-US" sz="3200" b="1" strike="noStrike" spc="-1" dirty="0">
              <a:solidFill>
                <a:srgbClr val="000000"/>
              </a:solidFill>
              <a:uFill>
                <a:solidFill>
                  <a:srgbClr val="FFFFFF"/>
                </a:solidFill>
              </a:uFill>
              <a:latin typeface="Calibri"/>
            </a:endParaRPr>
          </a:p>
          <a:p>
            <a:pPr marL="457200" indent="-456840">
              <a:lnSpc>
                <a:spcPct val="100000"/>
              </a:lnSpc>
              <a:buClr>
                <a:srgbClr val="000000"/>
              </a:buClr>
              <a:buFont typeface="Arial"/>
              <a:buAutoNum type="arabicPeriod"/>
            </a:pPr>
            <a:r>
              <a:rPr lang="en-US" sz="2400" b="0" strike="noStrike" spc="-1" dirty="0">
                <a:solidFill>
                  <a:srgbClr val="000000"/>
                </a:solidFill>
                <a:uFill>
                  <a:solidFill>
                    <a:srgbClr val="FFFFFF"/>
                  </a:solidFill>
                </a:uFill>
                <a:latin typeface="Times New Roman"/>
              </a:rPr>
              <a:t>Among EACK, </a:t>
            </a:r>
            <a:r>
              <a:rPr lang="en-US" sz="2400" b="1" strike="noStrike" spc="-1" dirty="0">
                <a:solidFill>
                  <a:srgbClr val="000000"/>
                </a:solidFill>
                <a:uFill>
                  <a:solidFill>
                    <a:srgbClr val="FFFFFF"/>
                  </a:solidFill>
                </a:uFill>
                <a:latin typeface="Times New Roman"/>
              </a:rPr>
              <a:t>A comes first in preorder</a:t>
            </a:r>
            <a:r>
              <a:rPr lang="en-US" sz="2400" b="0" strike="noStrike" spc="-1" dirty="0">
                <a:solidFill>
                  <a:srgbClr val="000000"/>
                </a:solidFill>
                <a:uFill>
                  <a:solidFill>
                    <a:srgbClr val="FFFFFF"/>
                  </a:solidFill>
                </a:uFill>
                <a:latin typeface="Times New Roman"/>
              </a:rPr>
              <a:t>, therefore A is root of left subtree. </a:t>
            </a:r>
            <a:endParaRPr lang="en-US" sz="3200" b="0" strike="noStrike" spc="-1" dirty="0">
              <a:solidFill>
                <a:srgbClr val="000000"/>
              </a:solidFill>
              <a:uFill>
                <a:solidFill>
                  <a:srgbClr val="FFFFFF"/>
                </a:solidFill>
              </a:uFill>
              <a:latin typeface="Calibri"/>
            </a:endParaRPr>
          </a:p>
          <a:p>
            <a:pPr marL="457200" indent="-456840">
              <a:lnSpc>
                <a:spcPct val="100000"/>
              </a:lnSpc>
              <a:buClr>
                <a:srgbClr val="000000"/>
              </a:buClr>
              <a:buFont typeface="Arial"/>
              <a:buAutoNum type="arabicPeriod"/>
            </a:pPr>
            <a:r>
              <a:rPr lang="en-US" sz="2400" b="0" strike="noStrike" spc="-1" dirty="0">
                <a:solidFill>
                  <a:srgbClr val="000000"/>
                </a:solidFill>
                <a:uFill>
                  <a:solidFill>
                    <a:srgbClr val="FFFFFF"/>
                  </a:solidFill>
                </a:uFill>
                <a:latin typeface="Times New Roman"/>
              </a:rPr>
              <a:t>Similarly in HDBG, </a:t>
            </a:r>
            <a:r>
              <a:rPr lang="en-US" sz="2400" b="1" strike="noStrike" spc="-1" dirty="0">
                <a:solidFill>
                  <a:srgbClr val="000000"/>
                </a:solidFill>
                <a:uFill>
                  <a:solidFill>
                    <a:srgbClr val="FFFFFF"/>
                  </a:solidFill>
                </a:uFill>
                <a:latin typeface="Times New Roman"/>
              </a:rPr>
              <a:t>D comes first in preorder</a:t>
            </a:r>
            <a:r>
              <a:rPr lang="en-US" sz="2400" b="0" strike="noStrike" spc="-1" dirty="0">
                <a:solidFill>
                  <a:srgbClr val="000000"/>
                </a:solidFill>
                <a:uFill>
                  <a:solidFill>
                    <a:srgbClr val="FFFFFF"/>
                  </a:solidFill>
                </a:uFill>
                <a:latin typeface="Times New Roman"/>
              </a:rPr>
              <a:t> hence D is root of right subtree.</a:t>
            </a:r>
            <a:endParaRPr lang="en-US" sz="3200" b="0" strike="noStrike" spc="-1" dirty="0">
              <a:solidFill>
                <a:srgbClr val="000000"/>
              </a:solidFill>
              <a:uFill>
                <a:solidFill>
                  <a:srgbClr val="FFFFFF"/>
                </a:solidFill>
              </a:uFill>
              <a:latin typeface="Calibri"/>
            </a:endParaRPr>
          </a:p>
          <a:p>
            <a:pPr marL="457200" indent="-456840">
              <a:lnSpc>
                <a:spcPct val="100000"/>
              </a:lnSpc>
              <a:buClr>
                <a:srgbClr val="000000"/>
              </a:buClr>
              <a:buFont typeface="Arial"/>
              <a:buAutoNum type="arabicPeriod"/>
            </a:pPr>
            <a:r>
              <a:rPr lang="en-US" sz="2400" b="0" strike="noStrike" spc="-1" dirty="0">
                <a:solidFill>
                  <a:srgbClr val="000000"/>
                </a:solidFill>
                <a:uFill>
                  <a:solidFill>
                    <a:srgbClr val="FFFFFF"/>
                  </a:solidFill>
                </a:uFill>
                <a:latin typeface="Times New Roman"/>
              </a:rPr>
              <a:t>And so on.</a:t>
            </a:r>
            <a:endParaRPr lang="en-US" sz="3200" b="0" strike="noStrike" spc="-1" dirty="0">
              <a:solidFill>
                <a:srgbClr val="000000"/>
              </a:solidFill>
              <a:uFill>
                <a:solidFill>
                  <a:srgbClr val="FFFFFF"/>
                </a:solidFill>
              </a:uFill>
              <a:latin typeface="Calibri"/>
            </a:endParaRPr>
          </a:p>
          <a:p>
            <a:pPr>
              <a:lnSpc>
                <a:spcPct val="100000"/>
              </a:lnSpc>
            </a:pPr>
            <a:endParaRPr lang="en-US" sz="3200" b="0" strike="noStrike" spc="-1" dirty="0">
              <a:solidFill>
                <a:srgbClr val="000000"/>
              </a:solidFill>
              <a:uFill>
                <a:solidFill>
                  <a:srgbClr val="FFFFFF"/>
                </a:solidFill>
              </a:uFill>
              <a:latin typeface="Calibri"/>
            </a:endParaRPr>
          </a:p>
        </p:txBody>
      </p:sp>
    </p:spTree>
    <p:extLst>
      <p:ext uri="{BB962C8B-B14F-4D97-AF65-F5344CB8AC3E}">
        <p14:creationId xmlns:p14="http://schemas.microsoft.com/office/powerpoint/2010/main" val="2656521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2"/>
          <p:cNvSpPr/>
          <p:nvPr/>
        </p:nvSpPr>
        <p:spPr>
          <a:xfrm>
            <a:off x="717452" y="1758462"/>
            <a:ext cx="8005209" cy="253005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dirty="0">
                <a:solidFill>
                  <a:srgbClr val="000000"/>
                </a:solidFill>
                <a:uFill>
                  <a:solidFill>
                    <a:srgbClr val="FFFFFF"/>
                  </a:solidFill>
                </a:uFill>
                <a:latin typeface="Times New Roman"/>
              </a:rPr>
              <a:t>Eg.2 </a:t>
            </a:r>
            <a:r>
              <a:rPr lang="en-IN" sz="2400" b="0" strike="noStrike" spc="-1" dirty="0" err="1">
                <a:solidFill>
                  <a:srgbClr val="000000"/>
                </a:solidFill>
                <a:uFill>
                  <a:solidFill>
                    <a:srgbClr val="FFFFFF"/>
                  </a:solidFill>
                </a:uFill>
                <a:latin typeface="Times New Roman"/>
              </a:rPr>
              <a:t>Inorder</a:t>
            </a:r>
            <a:r>
              <a:rPr lang="en-IN" sz="2400" b="0" strike="noStrike" spc="-1" dirty="0">
                <a:solidFill>
                  <a:srgbClr val="000000"/>
                </a:solidFill>
                <a:uFill>
                  <a:solidFill>
                    <a:srgbClr val="FFFFFF"/>
                  </a:solidFill>
                </a:uFill>
                <a:latin typeface="Times New Roman"/>
              </a:rPr>
              <a:t>- BIDACGEHF and </a:t>
            </a:r>
            <a:endParaRPr lang="en-IN" sz="1800" b="0" strike="noStrike" spc="-1" dirty="0">
              <a:solidFill>
                <a:srgbClr val="000000"/>
              </a:solidFill>
              <a:uFill>
                <a:solidFill>
                  <a:srgbClr val="FFFFFF"/>
                </a:solidFill>
              </a:uFill>
              <a:latin typeface="Arial"/>
            </a:endParaRPr>
          </a:p>
          <a:p>
            <a:pPr>
              <a:lnSpc>
                <a:spcPct val="100000"/>
              </a:lnSpc>
            </a:pPr>
            <a:r>
              <a:rPr lang="en-IN" sz="2400" b="0" strike="noStrike" spc="-1" dirty="0">
                <a:solidFill>
                  <a:srgbClr val="000000"/>
                </a:solidFill>
                <a:uFill>
                  <a:solidFill>
                    <a:srgbClr val="FFFFFF"/>
                  </a:solidFill>
                </a:uFill>
                <a:latin typeface="Times New Roman"/>
              </a:rPr>
              <a:t>        </a:t>
            </a:r>
            <a:r>
              <a:rPr lang="en-IN" sz="2400" b="0" strike="noStrike" spc="-1" dirty="0" err="1">
                <a:solidFill>
                  <a:srgbClr val="000000"/>
                </a:solidFill>
                <a:uFill>
                  <a:solidFill>
                    <a:srgbClr val="FFFFFF"/>
                  </a:solidFill>
                </a:uFill>
                <a:latin typeface="Times New Roman"/>
              </a:rPr>
              <a:t>Postorder</a:t>
            </a:r>
            <a:r>
              <a:rPr lang="en-IN" sz="2400" b="0" strike="noStrike" spc="-1" dirty="0">
                <a:solidFill>
                  <a:srgbClr val="000000"/>
                </a:solidFill>
                <a:uFill>
                  <a:solidFill>
                    <a:srgbClr val="FFFFFF"/>
                  </a:solidFill>
                </a:uFill>
                <a:latin typeface="Times New Roman"/>
              </a:rPr>
              <a:t>- IDBGCHFEA</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z="2400" b="0" strike="noStrike" spc="-1" dirty="0">
                <a:solidFill>
                  <a:srgbClr val="000000"/>
                </a:solidFill>
                <a:uFill>
                  <a:solidFill>
                    <a:srgbClr val="FFFFFF"/>
                  </a:solidFill>
                </a:uFill>
                <a:latin typeface="Times New Roman"/>
              </a:rPr>
              <a:t>3.     </a:t>
            </a:r>
            <a:r>
              <a:rPr lang="en-IN" sz="2400" b="0" strike="noStrike" spc="-1" dirty="0" err="1">
                <a:solidFill>
                  <a:srgbClr val="000000"/>
                </a:solidFill>
                <a:uFill>
                  <a:solidFill>
                    <a:srgbClr val="FFFFFF"/>
                  </a:solidFill>
                </a:uFill>
                <a:latin typeface="Times New Roman"/>
              </a:rPr>
              <a:t>Preorder</a:t>
            </a:r>
            <a:r>
              <a:rPr lang="en-IN" sz="2400" b="0" strike="noStrike" spc="-1" dirty="0">
                <a:solidFill>
                  <a:srgbClr val="000000"/>
                </a:solidFill>
                <a:uFill>
                  <a:solidFill>
                    <a:srgbClr val="FFFFFF"/>
                  </a:solidFill>
                </a:uFill>
                <a:latin typeface="Times New Roman"/>
              </a:rPr>
              <a:t>: G, B, Q, A, C, K, F, P, D, E, R, H </a:t>
            </a:r>
            <a:endParaRPr lang="en-IN" sz="1800" b="0" strike="noStrike" spc="-1" dirty="0">
              <a:solidFill>
                <a:srgbClr val="000000"/>
              </a:solidFill>
              <a:uFill>
                <a:solidFill>
                  <a:srgbClr val="FFFFFF"/>
                </a:solidFill>
              </a:uFill>
              <a:latin typeface="Arial"/>
            </a:endParaRPr>
          </a:p>
          <a:p>
            <a:pPr>
              <a:lnSpc>
                <a:spcPct val="100000"/>
              </a:lnSpc>
            </a:pPr>
            <a:r>
              <a:rPr lang="en-IN" sz="2400" b="0" strike="noStrike" spc="-1" dirty="0">
                <a:solidFill>
                  <a:srgbClr val="000000"/>
                </a:solidFill>
                <a:uFill>
                  <a:solidFill>
                    <a:srgbClr val="FFFFFF"/>
                  </a:solidFill>
                </a:uFill>
                <a:latin typeface="Times New Roman"/>
              </a:rPr>
              <a:t>        </a:t>
            </a:r>
            <a:r>
              <a:rPr lang="en-IN" sz="2400" b="0" strike="noStrike" spc="-1" dirty="0" err="1">
                <a:solidFill>
                  <a:srgbClr val="000000"/>
                </a:solidFill>
                <a:uFill>
                  <a:solidFill>
                    <a:srgbClr val="FFFFFF"/>
                  </a:solidFill>
                </a:uFill>
                <a:latin typeface="Times New Roman"/>
              </a:rPr>
              <a:t>Inorder</a:t>
            </a:r>
            <a:r>
              <a:rPr lang="en-IN" sz="2400" b="0" strike="noStrike" spc="-1" dirty="0">
                <a:solidFill>
                  <a:srgbClr val="000000"/>
                </a:solidFill>
                <a:uFill>
                  <a:solidFill>
                    <a:srgbClr val="FFFFFF"/>
                  </a:solidFill>
                </a:uFill>
                <a:latin typeface="Times New Roman"/>
              </a:rPr>
              <a:t>: Q, B, K, C, F, A, G, P, E, D, H, R</a:t>
            </a:r>
            <a:endParaRPr lang="en-IN"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657343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457200" y="274680"/>
            <a:ext cx="7162560" cy="639360"/>
          </a:xfrm>
          <a:prstGeom prst="rect">
            <a:avLst/>
          </a:prstGeom>
          <a:noFill/>
          <a:ln>
            <a:noFill/>
          </a:ln>
        </p:spPr>
        <p:txBody>
          <a:bodyPr anchor="ctr"/>
          <a:lstStyle/>
          <a:p>
            <a:pPr algn="ctr">
              <a:lnSpc>
                <a:spcPct val="100000"/>
              </a:lnSpc>
            </a:pPr>
            <a:r>
              <a:rPr lang="en-US" sz="4400" b="1" strike="noStrike" spc="-1">
                <a:solidFill>
                  <a:srgbClr val="000000"/>
                </a:solidFill>
                <a:uFill>
                  <a:solidFill>
                    <a:srgbClr val="FFFFFF"/>
                  </a:solidFill>
                </a:uFill>
                <a:latin typeface="Times New Roman"/>
              </a:rPr>
              <a:t>Binary Search Tree</a:t>
            </a:r>
            <a:endParaRPr lang="en-US" sz="1800" b="0" strike="noStrike" spc="-1">
              <a:solidFill>
                <a:srgbClr val="000000"/>
              </a:solidFill>
              <a:uFill>
                <a:solidFill>
                  <a:srgbClr val="FFFFFF"/>
                </a:solidFill>
              </a:uFill>
              <a:latin typeface="Calibri"/>
            </a:endParaRPr>
          </a:p>
        </p:txBody>
      </p:sp>
      <p:sp>
        <p:nvSpPr>
          <p:cNvPr id="123" name="TextShape 2"/>
          <p:cNvSpPr txBox="1"/>
          <p:nvPr/>
        </p:nvSpPr>
        <p:spPr>
          <a:xfrm>
            <a:off x="152280" y="990720"/>
            <a:ext cx="8229240" cy="452556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A binary search tree (BST) is a tree in which all nodes has keys that follows the below mentioned properties −</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All keys are distinct.</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For every node X, in the tree, the values of all the keys in the left subtree are smaller than the key value in X.</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For every node X, in the tree, the values of all the keys in the right subtree are greater than the key value in X.</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pic>
        <p:nvPicPr>
          <p:cNvPr id="124" name="Picture 2"/>
          <p:cNvPicPr/>
          <p:nvPr/>
        </p:nvPicPr>
        <p:blipFill>
          <a:blip r:embed="rId2"/>
          <a:stretch/>
        </p:blipFill>
        <p:spPr>
          <a:xfrm>
            <a:off x="1371600" y="3962520"/>
            <a:ext cx="4549320" cy="2209320"/>
          </a:xfrm>
          <a:prstGeom prst="rect">
            <a:avLst/>
          </a:prstGeom>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457200" y="274680"/>
            <a:ext cx="7009920" cy="410760"/>
          </a:xfrm>
          <a:prstGeom prst="rect">
            <a:avLst/>
          </a:prstGeom>
          <a:noFill/>
          <a:ln>
            <a:noFill/>
          </a:ln>
        </p:spPr>
        <p:txBody>
          <a:bodyPr anchor="ctr"/>
          <a:lstStyle/>
          <a:p>
            <a:pPr algn="ctr">
              <a:lnSpc>
                <a:spcPct val="100000"/>
              </a:lnSpc>
            </a:pPr>
            <a:r>
              <a:rPr lang="en-US" sz="3200" b="1" strike="noStrike" spc="-1">
                <a:solidFill>
                  <a:srgbClr val="000000"/>
                </a:solidFill>
                <a:uFill>
                  <a:solidFill>
                    <a:srgbClr val="FFFFFF"/>
                  </a:solidFill>
                </a:uFill>
                <a:latin typeface="Times New Roman"/>
              </a:rPr>
              <a:t>Operations on Binary Search Tree</a:t>
            </a:r>
            <a:endParaRPr lang="en-US" sz="1800" b="0" strike="noStrike" spc="-1">
              <a:solidFill>
                <a:srgbClr val="000000"/>
              </a:solidFill>
              <a:uFill>
                <a:solidFill>
                  <a:srgbClr val="FFFFFF"/>
                </a:solidFill>
              </a:uFill>
              <a:latin typeface="Calibri"/>
            </a:endParaRPr>
          </a:p>
        </p:txBody>
      </p:sp>
      <p:sp>
        <p:nvSpPr>
          <p:cNvPr id="126" name="TextShape 2"/>
          <p:cNvSpPr txBox="1"/>
          <p:nvPr/>
        </p:nvSpPr>
        <p:spPr>
          <a:xfrm>
            <a:off x="457200" y="990720"/>
            <a:ext cx="8229240" cy="452556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Initialize </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Search</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Find_min and find_max</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Insert</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Delete</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228600" y="228600"/>
            <a:ext cx="8229240" cy="2666520"/>
          </a:xfrm>
          <a:prstGeom prst="rect">
            <a:avLst/>
          </a:prstGeom>
          <a:noFill/>
          <a:ln>
            <a:noFill/>
          </a:ln>
        </p:spPr>
        <p:txBody>
          <a:bodyPr/>
          <a:lstStyle/>
          <a:p>
            <a:pPr>
              <a:lnSpc>
                <a:spcPct val="100000"/>
              </a:lnSpc>
            </a:pPr>
            <a:r>
              <a:rPr lang="en-US" sz="2400" b="1" strike="noStrike" spc="-1">
                <a:solidFill>
                  <a:srgbClr val="000000"/>
                </a:solidFill>
                <a:uFill>
                  <a:solidFill>
                    <a:srgbClr val="FFFFFF"/>
                  </a:solidFill>
                </a:uFill>
                <a:latin typeface="Times New Roman"/>
              </a:rPr>
              <a:t>Initialize(Make_null)</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This operation is mainly for initialization.</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 Some programmers prefer to initialize the first element as a one-node tree, but our implementation follows the recursive definition of trees more closely. </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It is also a simple routine,</a:t>
            </a:r>
            <a:endParaRPr lang="en-US" sz="3200" b="0" strike="noStrike" spc="-1">
              <a:solidFill>
                <a:srgbClr val="000000"/>
              </a:solidFill>
              <a:uFill>
                <a:solidFill>
                  <a:srgbClr val="FFFFFF"/>
                </a:solidFill>
              </a:uFill>
              <a:latin typeface="Calibri"/>
            </a:endParaRPr>
          </a:p>
        </p:txBody>
      </p:sp>
      <p:sp>
        <p:nvSpPr>
          <p:cNvPr id="128" name="CustomShape 2"/>
          <p:cNvSpPr/>
          <p:nvPr/>
        </p:nvSpPr>
        <p:spPr>
          <a:xfrm>
            <a:off x="457200" y="2743200"/>
            <a:ext cx="4571640" cy="344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0" strike="noStrike" spc="-1">
                <a:solidFill>
                  <a:srgbClr val="000000"/>
                </a:solidFill>
                <a:uFill>
                  <a:solidFill>
                    <a:srgbClr val="FFFFFF"/>
                  </a:solidFill>
                </a:uFill>
                <a:latin typeface="Times New Roman"/>
              </a:rPr>
              <a:t>struct node</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Times New Roman"/>
              </a:rPr>
              <a:t>   int data;</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Times New Roman"/>
              </a:rPr>
              <a:t>   struct node * left_ptr;</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Times New Roman"/>
              </a:rPr>
              <a:t>   struct node * right_ptr;</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Times New Roman"/>
              </a:rPr>
              <a:t>Struct node * initialize ( void )</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Times New Roman"/>
              </a:rPr>
              <a:t>return NULL;</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76320" y="304920"/>
            <a:ext cx="8229240" cy="4525560"/>
          </a:xfrm>
          <a:prstGeom prst="rect">
            <a:avLst/>
          </a:prstGeom>
          <a:noFill/>
          <a:ln>
            <a:noFill/>
          </a:ln>
        </p:spPr>
        <p:txBody>
          <a:bodyPr/>
          <a:lstStyle/>
          <a:p>
            <a:pPr>
              <a:lnSpc>
                <a:spcPct val="100000"/>
              </a:lnSpc>
            </a:pPr>
            <a:r>
              <a:rPr lang="en-US" sz="2400" b="1" strike="noStrike" spc="-1">
                <a:solidFill>
                  <a:srgbClr val="000000"/>
                </a:solidFill>
                <a:uFill>
                  <a:solidFill>
                    <a:srgbClr val="FFFFFF"/>
                  </a:solidFill>
                </a:uFill>
                <a:latin typeface="Times New Roman"/>
              </a:rPr>
              <a:t>Search( Find)- </a:t>
            </a:r>
            <a:r>
              <a:rPr lang="en-US" sz="2400" b="0" strike="noStrike" spc="-1">
                <a:solidFill>
                  <a:srgbClr val="000000"/>
                </a:solidFill>
                <a:uFill>
                  <a:solidFill>
                    <a:srgbClr val="FFFFFF"/>
                  </a:solidFill>
                </a:uFill>
                <a:latin typeface="Times New Roman"/>
              </a:rPr>
              <a:t>search an element in a tree.</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Whenever an element is to be search;</a:t>
            </a:r>
            <a:endParaRPr lang="en-US" sz="3200" b="0" strike="noStrike" spc="-1">
              <a:solidFill>
                <a:srgbClr val="000000"/>
              </a:solidFill>
              <a:uFill>
                <a:solidFill>
                  <a:srgbClr val="FFFFFF"/>
                </a:solidFill>
              </a:uFill>
              <a:latin typeface="Calibri"/>
            </a:endParaRPr>
          </a:p>
          <a:p>
            <a:pPr marL="743040" lvl="1" indent="-285480">
              <a:lnSpc>
                <a:spcPct val="100000"/>
              </a:lnSpc>
              <a:buClr>
                <a:srgbClr val="000000"/>
              </a:buClr>
              <a:buFont typeface="Arial"/>
              <a:buChar char="–"/>
            </a:pPr>
            <a:r>
              <a:rPr lang="en-US" sz="2000" b="0" strike="noStrike" spc="-1">
                <a:solidFill>
                  <a:srgbClr val="000000"/>
                </a:solidFill>
                <a:uFill>
                  <a:solidFill>
                    <a:srgbClr val="FFFFFF"/>
                  </a:solidFill>
                </a:uFill>
                <a:latin typeface="Times New Roman"/>
              </a:rPr>
              <a:t> Start search from root node then if data is less than key value, search element in left subtree otherwise search element in right subtree.</a:t>
            </a:r>
            <a:endParaRPr lang="en-US" sz="24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This operation generally requires returning a pointer to the node in tree T that has key x, or NULL if there is no such node.</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28600" y="152280"/>
            <a:ext cx="7924320" cy="6493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1" strike="noStrike" spc="-1" dirty="0">
                <a:solidFill>
                  <a:srgbClr val="000000"/>
                </a:solidFill>
                <a:uFill>
                  <a:solidFill>
                    <a:srgbClr val="FFFFFF"/>
                  </a:solidFill>
                </a:uFill>
                <a:latin typeface="Times New Roman"/>
              </a:rPr>
              <a:t>Non- </a:t>
            </a:r>
            <a:r>
              <a:rPr lang="en-IN" sz="2000" b="1" strike="noStrike" spc="-1" dirty="0" err="1">
                <a:solidFill>
                  <a:srgbClr val="000000"/>
                </a:solidFill>
                <a:uFill>
                  <a:solidFill>
                    <a:srgbClr val="FFFFFF"/>
                  </a:solidFill>
                </a:uFill>
                <a:latin typeface="Times New Roman"/>
              </a:rPr>
              <a:t>recusive</a:t>
            </a:r>
            <a:r>
              <a:rPr lang="en-IN" sz="2000" b="1" strike="noStrike" spc="-1" dirty="0">
                <a:solidFill>
                  <a:srgbClr val="000000"/>
                </a:solidFill>
                <a:uFill>
                  <a:solidFill>
                    <a:srgbClr val="FFFFFF"/>
                  </a:solidFill>
                </a:uFill>
                <a:latin typeface="Times New Roman"/>
              </a:rPr>
              <a:t> function</a:t>
            </a:r>
            <a:endParaRPr lang="en-IN" sz="1800" b="0" strike="noStrike" spc="-1" dirty="0">
              <a:solidFill>
                <a:srgbClr val="000000"/>
              </a:solidFill>
              <a:uFill>
                <a:solidFill>
                  <a:srgbClr val="FFFFFF"/>
                </a:solidFill>
              </a:uFill>
              <a:latin typeface="Arial"/>
            </a:endParaRPr>
          </a:p>
          <a:p>
            <a:pPr>
              <a:lnSpc>
                <a:spcPct val="100000"/>
              </a:lnSpc>
            </a:pPr>
            <a:r>
              <a:rPr lang="en-IN" sz="2000" b="0" strike="noStrike" spc="-1" dirty="0">
                <a:solidFill>
                  <a:srgbClr val="000000"/>
                </a:solidFill>
                <a:uFill>
                  <a:solidFill>
                    <a:srgbClr val="FFFFFF"/>
                  </a:solidFill>
                </a:uFill>
                <a:latin typeface="Times New Roman"/>
              </a:rPr>
              <a:t>struct node* search(struct node * </a:t>
            </a:r>
            <a:r>
              <a:rPr lang="en-IN" sz="2000" b="0" strike="noStrike" spc="-1" dirty="0" err="1">
                <a:solidFill>
                  <a:srgbClr val="000000"/>
                </a:solidFill>
                <a:uFill>
                  <a:solidFill>
                    <a:srgbClr val="FFFFFF"/>
                  </a:solidFill>
                </a:uFill>
                <a:latin typeface="Times New Roman"/>
              </a:rPr>
              <a:t>root,int</a:t>
            </a:r>
            <a:r>
              <a:rPr lang="en-IN" sz="2000" b="0" strike="noStrike" spc="-1" dirty="0">
                <a:solidFill>
                  <a:srgbClr val="000000"/>
                </a:solidFill>
                <a:uFill>
                  <a:solidFill>
                    <a:srgbClr val="FFFFFF"/>
                  </a:solidFill>
                </a:uFill>
                <a:latin typeface="Times New Roman"/>
              </a:rPr>
              <a:t> n)</a:t>
            </a:r>
            <a:endParaRPr lang="en-IN" sz="1800" b="0" strike="noStrike" spc="-1" dirty="0">
              <a:solidFill>
                <a:srgbClr val="000000"/>
              </a:solidFill>
              <a:uFill>
                <a:solidFill>
                  <a:srgbClr val="FFFFFF"/>
                </a:solidFill>
              </a:uFill>
              <a:latin typeface="Arial"/>
            </a:endParaRPr>
          </a:p>
          <a:p>
            <a:pPr>
              <a:lnSpc>
                <a:spcPct val="100000"/>
              </a:lnSpc>
            </a:pPr>
            <a:r>
              <a:rPr lang="en-IN" sz="2000" b="0" strike="noStrike" spc="-1" dirty="0">
                <a:solidFill>
                  <a:srgbClr val="000000"/>
                </a:solidFill>
                <a:uFill>
                  <a:solidFill>
                    <a:srgbClr val="FFFFFF"/>
                  </a:solidFill>
                </a:uFill>
                <a:latin typeface="Times New Roman"/>
              </a:rPr>
              <a:t>{</a:t>
            </a:r>
            <a:endParaRPr lang="en-IN" sz="1800" b="0" strike="noStrike" spc="-1" dirty="0">
              <a:solidFill>
                <a:srgbClr val="000000"/>
              </a:solidFill>
              <a:uFill>
                <a:solidFill>
                  <a:srgbClr val="FFFFFF"/>
                </a:solidFill>
              </a:uFill>
              <a:latin typeface="Arial"/>
            </a:endParaRPr>
          </a:p>
          <a:p>
            <a:pPr>
              <a:lnSpc>
                <a:spcPct val="100000"/>
              </a:lnSpc>
            </a:pPr>
            <a:r>
              <a:rPr lang="en-IN" sz="2000" b="0" strike="noStrike" spc="-1" dirty="0">
                <a:solidFill>
                  <a:srgbClr val="000000"/>
                </a:solidFill>
                <a:uFill>
                  <a:solidFill>
                    <a:srgbClr val="FFFFFF"/>
                  </a:solidFill>
                </a:uFill>
                <a:latin typeface="Times New Roman"/>
              </a:rPr>
              <a:t>    struct node *p = root;</a:t>
            </a:r>
            <a:endParaRPr lang="en-IN" sz="1800" b="0" strike="noStrike" spc="-1" dirty="0">
              <a:solidFill>
                <a:srgbClr val="000000"/>
              </a:solidFill>
              <a:uFill>
                <a:solidFill>
                  <a:srgbClr val="FFFFFF"/>
                </a:solidFill>
              </a:uFill>
              <a:latin typeface="Arial"/>
            </a:endParaRPr>
          </a:p>
          <a:p>
            <a:pPr>
              <a:lnSpc>
                <a:spcPct val="100000"/>
              </a:lnSpc>
            </a:pPr>
            <a:r>
              <a:rPr lang="en-IN" sz="2000" b="0" strike="noStrike" spc="-1" dirty="0">
                <a:solidFill>
                  <a:srgbClr val="000000"/>
                </a:solidFill>
                <a:uFill>
                  <a:solidFill>
                    <a:srgbClr val="FFFFFF"/>
                  </a:solidFill>
                </a:uFill>
                <a:latin typeface="Times New Roman"/>
              </a:rPr>
              <a:t>   while(p!=NULL)</a:t>
            </a:r>
            <a:endParaRPr lang="en-IN" sz="1800" b="0" strike="noStrike" spc="-1" dirty="0">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Times New Roman"/>
              </a:rPr>
              <a:t>  {    if(p-&gt;data== n )</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dirty="0">
                <a:solidFill>
                  <a:srgbClr val="000000"/>
                </a:solidFill>
                <a:uFill>
                  <a:solidFill>
                    <a:srgbClr val="FFFFFF"/>
                  </a:solidFill>
                </a:uFill>
                <a:latin typeface="Times New Roman"/>
              </a:rPr>
              <a:t>       {  return  (p); }</a:t>
            </a:r>
            <a:endParaRPr lang="en-IN" sz="1800" b="0" strike="noStrike" spc="-1" dirty="0">
              <a:solidFill>
                <a:srgbClr val="000000"/>
              </a:solidFill>
              <a:uFill>
                <a:solidFill>
                  <a:srgbClr val="FFFFFF"/>
                </a:solidFill>
              </a:uFill>
              <a:latin typeface="Arial"/>
            </a:endParaRPr>
          </a:p>
          <a:p>
            <a:pPr>
              <a:lnSpc>
                <a:spcPct val="100000"/>
              </a:lnSpc>
            </a:pPr>
            <a:r>
              <a:rPr lang="en-IN" sz="2000" b="0" strike="noStrike" spc="-1" dirty="0">
                <a:solidFill>
                  <a:srgbClr val="000000"/>
                </a:solidFill>
                <a:uFill>
                  <a:solidFill>
                    <a:srgbClr val="FFFFFF"/>
                  </a:solidFill>
                </a:uFill>
                <a:latin typeface="Times New Roman"/>
              </a:rPr>
              <a:t>			</a:t>
            </a:r>
            <a:endParaRPr lang="en-IN" sz="1800" b="0" strike="noStrike" spc="-1" dirty="0">
              <a:solidFill>
                <a:srgbClr val="000000"/>
              </a:solidFill>
              <a:uFill>
                <a:solidFill>
                  <a:srgbClr val="FFFFFF"/>
                </a:solidFill>
              </a:uFill>
              <a:latin typeface="Arial"/>
            </a:endParaRPr>
          </a:p>
          <a:p>
            <a:pPr>
              <a:lnSpc>
                <a:spcPct val="100000"/>
              </a:lnSpc>
            </a:pPr>
            <a:r>
              <a:rPr lang="en-IN" sz="2000" b="0" strike="noStrike" spc="-1" dirty="0">
                <a:solidFill>
                  <a:srgbClr val="000000"/>
                </a:solidFill>
                <a:uFill>
                  <a:solidFill>
                    <a:srgbClr val="FFFFFF"/>
                  </a:solidFill>
                </a:uFill>
                <a:latin typeface="Times New Roman"/>
              </a:rPr>
              <a:t>         </a:t>
            </a:r>
            <a:r>
              <a:rPr lang="en-IN" sz="2000" b="0" i="1" strike="noStrike" spc="-1" dirty="0">
                <a:solidFill>
                  <a:srgbClr val="000000"/>
                </a:solidFill>
                <a:uFill>
                  <a:solidFill>
                    <a:srgbClr val="FFFFFF"/>
                  </a:solidFill>
                </a:uFill>
                <a:latin typeface="Times New Roman"/>
              </a:rPr>
              <a:t>//go to right tree</a:t>
            </a:r>
            <a:endParaRPr lang="en-IN" sz="1800" b="0" strike="noStrike" spc="-1" dirty="0">
              <a:solidFill>
                <a:srgbClr val="000000"/>
              </a:solidFill>
              <a:uFill>
                <a:solidFill>
                  <a:srgbClr val="FFFFFF"/>
                </a:solidFill>
              </a:uFill>
              <a:latin typeface="Arial"/>
            </a:endParaRPr>
          </a:p>
          <a:p>
            <a:pPr>
              <a:lnSpc>
                <a:spcPct val="100000"/>
              </a:lnSpc>
            </a:pPr>
            <a:r>
              <a:rPr lang="en-IN" sz="2000" b="0" strike="noStrike" spc="-1" dirty="0">
                <a:solidFill>
                  <a:srgbClr val="000000"/>
                </a:solidFill>
                <a:uFill>
                  <a:solidFill>
                    <a:srgbClr val="FFFFFF"/>
                  </a:solidFill>
                </a:uFill>
                <a:latin typeface="Times New Roman"/>
              </a:rPr>
              <a:t>       if(n &gt; p-&gt;data)</a:t>
            </a:r>
            <a:endParaRPr lang="en-IN" sz="1800" b="0" strike="noStrike" spc="-1" dirty="0">
              <a:solidFill>
                <a:srgbClr val="000000"/>
              </a:solidFill>
              <a:uFill>
                <a:solidFill>
                  <a:srgbClr val="FFFFFF"/>
                </a:solidFill>
              </a:uFill>
              <a:latin typeface="Arial"/>
            </a:endParaRPr>
          </a:p>
          <a:p>
            <a:pPr>
              <a:lnSpc>
                <a:spcPct val="100000"/>
              </a:lnSpc>
            </a:pPr>
            <a:r>
              <a:rPr lang="en-IN" sz="2000" b="0" strike="noStrike" spc="-1" dirty="0">
                <a:solidFill>
                  <a:srgbClr val="000000"/>
                </a:solidFill>
                <a:uFill>
                  <a:solidFill>
                    <a:srgbClr val="FFFFFF"/>
                  </a:solidFill>
                </a:uFill>
                <a:latin typeface="Times New Roman"/>
              </a:rPr>
              <a:t>       {</a:t>
            </a:r>
            <a:endParaRPr lang="en-IN" sz="1800" b="0" strike="noStrike" spc="-1" dirty="0">
              <a:solidFill>
                <a:srgbClr val="000000"/>
              </a:solidFill>
              <a:uFill>
                <a:solidFill>
                  <a:srgbClr val="FFFFFF"/>
                </a:solidFill>
              </a:uFill>
              <a:latin typeface="Arial"/>
            </a:endParaRPr>
          </a:p>
          <a:p>
            <a:pPr>
              <a:lnSpc>
                <a:spcPct val="100000"/>
              </a:lnSpc>
            </a:pPr>
            <a:r>
              <a:rPr lang="en-IN" sz="2000" b="0" strike="noStrike" spc="-1" dirty="0">
                <a:solidFill>
                  <a:srgbClr val="000000"/>
                </a:solidFill>
                <a:uFill>
                  <a:solidFill>
                    <a:srgbClr val="FFFFFF"/>
                  </a:solidFill>
                </a:uFill>
                <a:latin typeface="Times New Roman"/>
              </a:rPr>
              <a:t>          p=p-&gt;</a:t>
            </a:r>
            <a:r>
              <a:rPr lang="en-IN" sz="2000" b="0" strike="noStrike" spc="-1" dirty="0" err="1">
                <a:solidFill>
                  <a:srgbClr val="000000"/>
                </a:solidFill>
                <a:uFill>
                  <a:solidFill>
                    <a:srgbClr val="FFFFFF"/>
                  </a:solidFill>
                </a:uFill>
                <a:latin typeface="Times New Roman"/>
              </a:rPr>
              <a:t>right_ptr</a:t>
            </a:r>
            <a:r>
              <a:rPr lang="en-IN" sz="2000" b="0" strike="noStrike" spc="-1" dirty="0">
                <a:solidFill>
                  <a:srgbClr val="000000"/>
                </a:solidFill>
                <a:uFill>
                  <a:solidFill>
                    <a:srgbClr val="FFFFFF"/>
                  </a:solidFill>
                </a:uFill>
                <a:latin typeface="Times New Roman"/>
              </a:rPr>
              <a:t>;</a:t>
            </a:r>
            <a:endParaRPr lang="en-IN" sz="1800" b="0" strike="noStrike" spc="-1" dirty="0">
              <a:solidFill>
                <a:srgbClr val="000000"/>
              </a:solidFill>
              <a:uFill>
                <a:solidFill>
                  <a:srgbClr val="FFFFFF"/>
                </a:solidFill>
              </a:uFill>
              <a:latin typeface="Arial"/>
            </a:endParaRPr>
          </a:p>
          <a:p>
            <a:pPr>
              <a:lnSpc>
                <a:spcPct val="100000"/>
              </a:lnSpc>
            </a:pPr>
            <a:r>
              <a:rPr lang="en-IN" sz="2000" b="0" strike="noStrike" spc="-1" dirty="0">
                <a:solidFill>
                  <a:srgbClr val="000000"/>
                </a:solidFill>
                <a:uFill>
                  <a:solidFill>
                    <a:srgbClr val="FFFFFF"/>
                  </a:solidFill>
                </a:uFill>
                <a:latin typeface="Times New Roman"/>
              </a:rPr>
              <a:t>         }</a:t>
            </a:r>
            <a:endParaRPr lang="en-IN" sz="1800" b="0" strike="noStrike" spc="-1" dirty="0">
              <a:solidFill>
                <a:srgbClr val="000000"/>
              </a:solidFill>
              <a:uFill>
                <a:solidFill>
                  <a:srgbClr val="FFFFFF"/>
                </a:solidFill>
              </a:uFill>
              <a:latin typeface="Arial"/>
            </a:endParaRPr>
          </a:p>
          <a:p>
            <a:pPr>
              <a:lnSpc>
                <a:spcPct val="100000"/>
              </a:lnSpc>
            </a:pPr>
            <a:r>
              <a:rPr lang="en-IN" sz="2000" b="0" strike="noStrike" spc="-1" dirty="0">
                <a:solidFill>
                  <a:srgbClr val="000000"/>
                </a:solidFill>
                <a:uFill>
                  <a:solidFill>
                    <a:srgbClr val="FFFFFF"/>
                  </a:solidFill>
                </a:uFill>
                <a:latin typeface="Times New Roman"/>
              </a:rPr>
              <a:t>     </a:t>
            </a:r>
            <a:r>
              <a:rPr lang="en-IN" sz="2000" b="0" i="1" strike="noStrike" spc="-1" dirty="0">
                <a:solidFill>
                  <a:srgbClr val="000000"/>
                </a:solidFill>
                <a:uFill>
                  <a:solidFill>
                    <a:srgbClr val="FFFFFF"/>
                  </a:solidFill>
                </a:uFill>
                <a:latin typeface="Times New Roman"/>
              </a:rPr>
              <a:t>//else go to left tree</a:t>
            </a:r>
            <a:endParaRPr lang="en-IN" sz="1800" b="0" strike="noStrike" spc="-1" dirty="0">
              <a:solidFill>
                <a:srgbClr val="000000"/>
              </a:solidFill>
              <a:uFill>
                <a:solidFill>
                  <a:srgbClr val="FFFFFF"/>
                </a:solidFill>
              </a:uFill>
              <a:latin typeface="Arial"/>
            </a:endParaRPr>
          </a:p>
          <a:p>
            <a:pPr>
              <a:lnSpc>
                <a:spcPct val="100000"/>
              </a:lnSpc>
            </a:pPr>
            <a:r>
              <a:rPr lang="en-IN" sz="2000" b="0" strike="noStrike" spc="-1" dirty="0">
                <a:solidFill>
                  <a:srgbClr val="000000"/>
                </a:solidFill>
                <a:uFill>
                  <a:solidFill>
                    <a:srgbClr val="FFFFFF"/>
                  </a:solidFill>
                </a:uFill>
                <a:latin typeface="Times New Roman"/>
              </a:rPr>
              <a:t>       else</a:t>
            </a:r>
            <a:endParaRPr lang="en-IN" sz="1800" b="0" strike="noStrike" spc="-1" dirty="0">
              <a:solidFill>
                <a:srgbClr val="000000"/>
              </a:solidFill>
              <a:uFill>
                <a:solidFill>
                  <a:srgbClr val="FFFFFF"/>
                </a:solidFill>
              </a:uFill>
              <a:latin typeface="Arial"/>
            </a:endParaRPr>
          </a:p>
          <a:p>
            <a:pPr>
              <a:lnSpc>
                <a:spcPct val="100000"/>
              </a:lnSpc>
            </a:pPr>
            <a:r>
              <a:rPr lang="en-IN" sz="2000" b="0" strike="noStrike" spc="-1" dirty="0">
                <a:solidFill>
                  <a:srgbClr val="000000"/>
                </a:solidFill>
                <a:uFill>
                  <a:solidFill>
                    <a:srgbClr val="FFFFFF"/>
                  </a:solidFill>
                </a:uFill>
                <a:latin typeface="Times New Roman"/>
              </a:rPr>
              <a:t>       {                </a:t>
            </a:r>
            <a:endParaRPr lang="en-IN" sz="1800" b="0" strike="noStrike" spc="-1" dirty="0">
              <a:solidFill>
                <a:srgbClr val="000000"/>
              </a:solidFill>
              <a:uFill>
                <a:solidFill>
                  <a:srgbClr val="FFFFFF"/>
                </a:solidFill>
              </a:uFill>
              <a:latin typeface="Arial"/>
            </a:endParaRPr>
          </a:p>
          <a:p>
            <a:pPr>
              <a:lnSpc>
                <a:spcPct val="100000"/>
              </a:lnSpc>
            </a:pPr>
            <a:r>
              <a:rPr lang="en-IN" sz="2000" b="0" strike="noStrike" spc="-1" dirty="0">
                <a:solidFill>
                  <a:srgbClr val="000000"/>
                </a:solidFill>
                <a:uFill>
                  <a:solidFill>
                    <a:srgbClr val="FFFFFF"/>
                  </a:solidFill>
                </a:uFill>
                <a:latin typeface="Times New Roman"/>
              </a:rPr>
              <a:t>          p=p-&gt;</a:t>
            </a:r>
            <a:r>
              <a:rPr lang="en-IN" sz="2000" b="0" strike="noStrike" spc="-1" dirty="0" err="1">
                <a:solidFill>
                  <a:srgbClr val="000000"/>
                </a:solidFill>
                <a:uFill>
                  <a:solidFill>
                    <a:srgbClr val="FFFFFF"/>
                  </a:solidFill>
                </a:uFill>
                <a:latin typeface="Times New Roman"/>
              </a:rPr>
              <a:t>left_ptr</a:t>
            </a:r>
            <a:r>
              <a:rPr lang="en-IN" sz="2000" b="0" strike="noStrike" spc="-1" dirty="0">
                <a:solidFill>
                  <a:srgbClr val="000000"/>
                </a:solidFill>
                <a:uFill>
                  <a:solidFill>
                    <a:srgbClr val="FFFFFF"/>
                  </a:solidFill>
                </a:uFill>
                <a:latin typeface="Times New Roman"/>
              </a:rPr>
              <a:t>;</a:t>
            </a:r>
            <a:endParaRPr lang="en-IN" sz="1800" b="0" strike="noStrike" spc="-1" dirty="0">
              <a:solidFill>
                <a:srgbClr val="000000"/>
              </a:solidFill>
              <a:uFill>
                <a:solidFill>
                  <a:srgbClr val="FFFFFF"/>
                </a:solidFill>
              </a:uFill>
              <a:latin typeface="Arial"/>
            </a:endParaRPr>
          </a:p>
          <a:p>
            <a:pPr>
              <a:lnSpc>
                <a:spcPct val="100000"/>
              </a:lnSpc>
            </a:pPr>
            <a:r>
              <a:rPr lang="en-IN" sz="2000" b="0" strike="noStrike" spc="-1" dirty="0">
                <a:solidFill>
                  <a:srgbClr val="000000"/>
                </a:solidFill>
                <a:uFill>
                  <a:solidFill>
                    <a:srgbClr val="FFFFFF"/>
                  </a:solidFill>
                </a:uFill>
                <a:latin typeface="Times New Roman"/>
              </a:rPr>
              <a:t>        }</a:t>
            </a:r>
            <a:endParaRPr lang="en-IN" sz="1800" b="0" strike="noStrike" spc="-1" dirty="0">
              <a:solidFill>
                <a:srgbClr val="000000"/>
              </a:solidFill>
              <a:uFill>
                <a:solidFill>
                  <a:srgbClr val="FFFFFF"/>
                </a:solidFill>
              </a:uFill>
              <a:latin typeface="Arial"/>
            </a:endParaRPr>
          </a:p>
          <a:p>
            <a:pPr>
              <a:lnSpc>
                <a:spcPct val="100000"/>
              </a:lnSpc>
            </a:pPr>
            <a:r>
              <a:rPr lang="en-IN" sz="2000" b="0" strike="noStrike" spc="-1" dirty="0">
                <a:solidFill>
                  <a:srgbClr val="000000"/>
                </a:solidFill>
                <a:uFill>
                  <a:solidFill>
                    <a:srgbClr val="FFFFFF"/>
                  </a:solidFill>
                </a:uFill>
                <a:latin typeface="Times New Roman"/>
              </a:rPr>
              <a:t>  }</a:t>
            </a:r>
            <a:endParaRPr lang="en-IN" sz="1800" b="0" strike="noStrike" spc="-1" dirty="0">
              <a:solidFill>
                <a:srgbClr val="000000"/>
              </a:solidFill>
              <a:uFill>
                <a:solidFill>
                  <a:srgbClr val="FFFFFF"/>
                </a:solidFill>
              </a:uFill>
              <a:latin typeface="Arial"/>
            </a:endParaRPr>
          </a:p>
          <a:p>
            <a:pPr>
              <a:lnSpc>
                <a:spcPct val="100000"/>
              </a:lnSpc>
            </a:pPr>
            <a:r>
              <a:rPr lang="en-IN" sz="2000" b="0" strike="noStrike" spc="-1" dirty="0">
                <a:solidFill>
                  <a:srgbClr val="000000"/>
                </a:solidFill>
                <a:uFill>
                  <a:solidFill>
                    <a:srgbClr val="FFFFFF"/>
                  </a:solidFill>
                </a:uFill>
                <a:latin typeface="Times New Roman"/>
              </a:rPr>
              <a:t>return  NULL;</a:t>
            </a:r>
            <a:endParaRPr lang="en-IN" sz="1800" b="0" strike="noStrike" spc="-1" dirty="0">
              <a:solidFill>
                <a:srgbClr val="000000"/>
              </a:solidFill>
              <a:uFill>
                <a:solidFill>
                  <a:srgbClr val="FFFFFF"/>
                </a:solidFill>
              </a:uFill>
              <a:latin typeface="Arial"/>
            </a:endParaRPr>
          </a:p>
          <a:p>
            <a:pPr>
              <a:lnSpc>
                <a:spcPct val="100000"/>
              </a:lnSpc>
            </a:pPr>
            <a:r>
              <a:rPr lang="en-IN" sz="2000" b="0" strike="noStrike" spc="-1" dirty="0">
                <a:solidFill>
                  <a:srgbClr val="000000"/>
                </a:solidFill>
                <a:uFill>
                  <a:solidFill>
                    <a:srgbClr val="FFFFFF"/>
                  </a:solidFill>
                </a:uFill>
                <a:latin typeface="Times New Roman"/>
              </a:rPr>
              <a:t>}</a:t>
            </a:r>
            <a:endParaRPr lang="en-IN" sz="1800" b="0" strike="noStrike" spc="-1" dirty="0">
              <a:solidFill>
                <a:srgbClr val="000000"/>
              </a:solidFill>
              <a:uFill>
                <a:solidFill>
                  <a:srgbClr val="FFFFFF"/>
                </a:solidFill>
              </a:u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76320" y="457200"/>
            <a:ext cx="8915040" cy="594324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Figure shows a typical tree using the recursive definition.</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From the recursive definition, we find that a tree is a collection of n nodes, one of which is the root, and n - 1 edges. </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That there are n - 1 edges follows from the fact that each edge connects some node to its parent, and every node except the root has one parent (see Fig.).</a:t>
            </a:r>
            <a:endParaRPr lang="en-US" sz="3200" b="0" strike="noStrike" spc="-1">
              <a:solidFill>
                <a:srgbClr val="000000"/>
              </a:solidFill>
              <a:uFill>
                <a:solidFill>
                  <a:srgbClr val="FFFFFF"/>
                </a:solidFill>
              </a:uFill>
              <a:latin typeface="Calibri"/>
            </a:endParaRPr>
          </a:p>
        </p:txBody>
      </p:sp>
      <p:pic>
        <p:nvPicPr>
          <p:cNvPr id="82" name="Picture 2"/>
          <p:cNvPicPr/>
          <p:nvPr/>
        </p:nvPicPr>
        <p:blipFill>
          <a:blip r:embed="rId2"/>
          <a:stretch/>
        </p:blipFill>
        <p:spPr>
          <a:xfrm>
            <a:off x="1447920" y="1143000"/>
            <a:ext cx="5532120" cy="1304640"/>
          </a:xfrm>
          <a:prstGeom prst="rect">
            <a:avLst/>
          </a:prstGeom>
          <a:ln>
            <a:noFill/>
          </a:ln>
        </p:spPr>
      </p:pic>
      <p:pic>
        <p:nvPicPr>
          <p:cNvPr id="83" name="Picture 3"/>
          <p:cNvPicPr/>
          <p:nvPr/>
        </p:nvPicPr>
        <p:blipFill>
          <a:blip r:embed="rId3"/>
          <a:stretch/>
        </p:blipFill>
        <p:spPr>
          <a:xfrm>
            <a:off x="1295280" y="4762440"/>
            <a:ext cx="5790960" cy="2018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228600" y="290520"/>
            <a:ext cx="7924320" cy="618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1" strike="noStrike" spc="-1">
                <a:solidFill>
                  <a:srgbClr val="000000"/>
                </a:solidFill>
                <a:uFill>
                  <a:solidFill>
                    <a:srgbClr val="FFFFFF"/>
                  </a:solidFill>
                </a:uFill>
                <a:latin typeface="Times New Roman"/>
              </a:rPr>
              <a:t>Recursive search() function</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Times New Roman"/>
              </a:rPr>
              <a:t>struct node* search(struct node * root,int n)</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Times New Roman"/>
              </a:rPr>
              <a:t>    struct node *p = root;</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Times New Roman"/>
              </a:rPr>
              <a:t>   while(p!=NULL)</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Times New Roman"/>
              </a:rPr>
              <a:t>  {         </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Times New Roman"/>
              </a:rPr>
              <a:t>       if(n &gt; p-&gt;data)</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Times New Roman"/>
              </a:rPr>
              <a:t>       {</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Times New Roman"/>
              </a:rPr>
              <a:t>          return(search(p-&gt;right_ptr, n));</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Times New Roman"/>
              </a:rPr>
              <a:t>         }</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Times New Roman"/>
              </a:rPr>
              <a:t>      else </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Times New Roman"/>
              </a:rPr>
              <a:t>       if (n &lt; p-&gt;data)</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Times New Roman"/>
              </a:rPr>
              <a:t>       {                </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Times New Roman"/>
              </a:rPr>
              <a:t>          return(search(p-&gt;left_ptr, n));</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Times New Roman"/>
              </a:rPr>
              <a:t>        }</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Times New Roman"/>
              </a:rPr>
              <a:t>       else</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Times New Roman"/>
              </a:rPr>
              <a:t>        return (p);</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Times New Roman"/>
              </a:rPr>
              <a:t>  }</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Times New Roman"/>
              </a:rPr>
              <a:t>return  NULL;</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76320" y="152280"/>
            <a:ext cx="8229240" cy="4525560"/>
          </a:xfrm>
          <a:prstGeom prst="rect">
            <a:avLst/>
          </a:prstGeom>
          <a:noFill/>
          <a:ln>
            <a:noFill/>
          </a:ln>
        </p:spPr>
        <p:txBody>
          <a:bodyPr/>
          <a:lstStyle/>
          <a:p>
            <a:pPr>
              <a:lnSpc>
                <a:spcPct val="100000"/>
              </a:lnSpc>
            </a:pPr>
            <a:r>
              <a:rPr lang="en-US" sz="2400" b="1" strike="noStrike" spc="-1">
                <a:solidFill>
                  <a:srgbClr val="000000"/>
                </a:solidFill>
                <a:uFill>
                  <a:solidFill>
                    <a:srgbClr val="FFFFFF"/>
                  </a:solidFill>
                </a:uFill>
                <a:latin typeface="Times New Roman"/>
              </a:rPr>
              <a:t>Insert Operation</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Whenever an element is to be inserted. </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First locate its proper location. </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Start search from root node then if data is less than key value, search empty location in left subtree and insert the data. </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Otherwise search empty location in right subtree and insert the data.</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152280" y="152280"/>
            <a:ext cx="8534160" cy="630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a:solidFill>
                  <a:srgbClr val="000000"/>
                </a:solidFill>
                <a:uFill>
                  <a:solidFill>
                    <a:srgbClr val="FFFFFF"/>
                  </a:solidFill>
                </a:uFill>
                <a:latin typeface="Times New Roman"/>
              </a:rPr>
              <a:t>void insert(struct node * root, int n)</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struct node *temp = (struct node*) malloc(sizeof(struct node));</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struct node *current;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struct node *parent;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temp-&gt;data = n;</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temp-&gt;left_ptr = NULL;</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temp-&gt;right_ptr = NULL;</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//if tree is empty</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if(root == NULL)</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root = temp;</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else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 current = root;</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76320" y="53280"/>
            <a:ext cx="7391160" cy="667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a:solidFill>
                  <a:srgbClr val="000000"/>
                </a:solidFill>
                <a:uFill>
                  <a:solidFill>
                    <a:srgbClr val="FFFFFF"/>
                  </a:solidFill>
                </a:uFill>
                <a:latin typeface="Times New Roman"/>
              </a:rPr>
              <a:t> while(1)</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   parent = current;</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a:t>
            </a:r>
            <a:r>
              <a:rPr lang="en-IN" sz="2400" b="0" i="1" strike="noStrike" spc="-1">
                <a:solidFill>
                  <a:srgbClr val="000000"/>
                </a:solidFill>
                <a:uFill>
                  <a:solidFill>
                    <a:srgbClr val="FFFFFF"/>
                  </a:solidFill>
                </a:uFill>
                <a:latin typeface="Times New Roman"/>
              </a:rPr>
              <a:t>//go to left of the tree</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if(n &lt; parent-&gt;data)</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 current = current-&gt;left_ptr;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a:t>
            </a:r>
            <a:r>
              <a:rPr lang="en-IN" sz="2400" b="0" i="1" strike="noStrike" spc="-1">
                <a:solidFill>
                  <a:srgbClr val="000000"/>
                </a:solidFill>
                <a:uFill>
                  <a:solidFill>
                    <a:srgbClr val="FFFFFF"/>
                  </a:solidFill>
                </a:uFill>
                <a:latin typeface="Times New Roman"/>
              </a:rPr>
              <a:t>//insert to the left</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if(current == NULL)</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  parent-&gt;left_ptr = temp;   return;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a:t>
            </a:r>
            <a:r>
              <a:rPr lang="en-IN" sz="2400" b="0" i="1" strike="noStrike" spc="-1">
                <a:solidFill>
                  <a:srgbClr val="000000"/>
                </a:solidFill>
                <a:uFill>
                  <a:solidFill>
                    <a:srgbClr val="FFFFFF"/>
                  </a:solidFill>
                </a:uFill>
                <a:latin typeface="Times New Roman"/>
              </a:rPr>
              <a:t>//go to right of the tree</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else</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 current = current-&gt;right_ptr;</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a:t>
            </a:r>
            <a:r>
              <a:rPr lang="en-IN" sz="2400" b="0" i="1" strike="noStrike" spc="-1">
                <a:solidFill>
                  <a:srgbClr val="000000"/>
                </a:solidFill>
                <a:uFill>
                  <a:solidFill>
                    <a:srgbClr val="FFFFFF"/>
                  </a:solidFill>
                </a:uFill>
                <a:latin typeface="Times New Roman"/>
              </a:rPr>
              <a:t>//insert to the right</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if(current == NULL)</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 parent-&gt;right_ptr = temp;   return;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 </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228600" y="228600"/>
            <a:ext cx="8229240" cy="4525560"/>
          </a:xfrm>
          <a:prstGeom prst="rect">
            <a:avLst/>
          </a:prstGeom>
          <a:noFill/>
          <a:ln>
            <a:noFill/>
          </a:ln>
        </p:spPr>
        <p:txBody>
          <a:bodyPr/>
          <a:lstStyle/>
          <a:p>
            <a:pPr>
              <a:lnSpc>
                <a:spcPct val="100000"/>
              </a:lnSpc>
            </a:pPr>
            <a:r>
              <a:rPr lang="en-US" sz="2400" b="1" strike="noStrike" spc="-1">
                <a:solidFill>
                  <a:srgbClr val="000000"/>
                </a:solidFill>
                <a:uFill>
                  <a:solidFill>
                    <a:srgbClr val="FFFFFF"/>
                  </a:solidFill>
                </a:uFill>
                <a:latin typeface="Times New Roman"/>
              </a:rPr>
              <a:t>Create BST </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BST can be created by using repeated insert operation.</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eg.  Create BST for following sequence</a:t>
            </a:r>
            <a:endParaRPr lang="en-US" sz="3200" b="0" strike="noStrike" spc="-1">
              <a:solidFill>
                <a:srgbClr val="000000"/>
              </a:solidFill>
              <a:uFill>
                <a:solidFill>
                  <a:srgbClr val="FFFFFF"/>
                </a:solidFill>
              </a:uFill>
              <a:latin typeface="Calibri"/>
            </a:endParaRPr>
          </a:p>
          <a:p>
            <a:pPr>
              <a:lnSpc>
                <a:spcPct val="100000"/>
              </a:lnSpc>
            </a:pPr>
            <a:r>
              <a:rPr lang="en-US" sz="2400" b="0" strike="noStrike" spc="-1">
                <a:solidFill>
                  <a:srgbClr val="000000"/>
                </a:solidFill>
                <a:uFill>
                  <a:solidFill>
                    <a:srgbClr val="FFFFFF"/>
                  </a:solidFill>
                </a:uFill>
                <a:latin typeface="Times New Roman"/>
              </a:rPr>
              <a:t>	7 2 9 0 5 6 8 1 </a:t>
            </a:r>
            <a:endParaRPr lang="en-US" sz="3200" b="0" strike="noStrike" spc="-1">
              <a:solidFill>
                <a:srgbClr val="000000"/>
              </a:solidFill>
              <a:uFill>
                <a:solidFill>
                  <a:srgbClr val="FFFFFF"/>
                </a:solidFill>
              </a:uFill>
              <a:latin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152280" y="228600"/>
            <a:ext cx="8229240" cy="4525560"/>
          </a:xfrm>
          <a:prstGeom prst="rect">
            <a:avLst/>
          </a:prstGeom>
          <a:noFill/>
          <a:ln>
            <a:noFill/>
          </a:ln>
        </p:spPr>
        <p:txBody>
          <a:bodyPr/>
          <a:lstStyle/>
          <a:p>
            <a:pPr>
              <a:lnSpc>
                <a:spcPct val="100000"/>
              </a:lnSpc>
            </a:pPr>
            <a:r>
              <a:rPr lang="en-US" sz="2400" b="1" strike="noStrike" spc="-1">
                <a:solidFill>
                  <a:srgbClr val="000000"/>
                </a:solidFill>
                <a:uFill>
                  <a:solidFill>
                    <a:srgbClr val="FFFFFF"/>
                  </a:solidFill>
                </a:uFill>
                <a:latin typeface="Times New Roman"/>
              </a:rPr>
              <a:t>  Delete</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As is common with many data structures, the hardest operation is deletion. </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Once we have found the node to be deleted, we need to consider several possibilities.</a:t>
            </a:r>
            <a:endParaRPr lang="en-US" sz="3200" b="0" strike="noStrike" spc="-1">
              <a:solidFill>
                <a:srgbClr val="000000"/>
              </a:solidFill>
              <a:uFill>
                <a:solidFill>
                  <a:srgbClr val="FFFFFF"/>
                </a:solidFill>
              </a:uFill>
              <a:latin typeface="Calibri"/>
            </a:endParaRPr>
          </a:p>
          <a:p>
            <a:pPr marL="971640" lvl="1" indent="-514080">
              <a:lnSpc>
                <a:spcPct val="100000"/>
              </a:lnSpc>
              <a:buClr>
                <a:srgbClr val="000000"/>
              </a:buClr>
              <a:buFont typeface="Calibri"/>
              <a:buAutoNum type="romanLcPeriod"/>
            </a:pPr>
            <a:r>
              <a:rPr lang="en-US" sz="2400" b="0" strike="noStrike" spc="-1">
                <a:solidFill>
                  <a:srgbClr val="000000"/>
                </a:solidFill>
                <a:uFill>
                  <a:solidFill>
                    <a:srgbClr val="FFFFFF"/>
                  </a:solidFill>
                </a:uFill>
                <a:latin typeface="Times New Roman"/>
              </a:rPr>
              <a:t>A leaf node</a:t>
            </a:r>
            <a:endParaRPr lang="en-US" sz="2400" b="0" strike="noStrike" spc="-1">
              <a:solidFill>
                <a:srgbClr val="000000"/>
              </a:solidFill>
              <a:uFill>
                <a:solidFill>
                  <a:srgbClr val="FFFFFF"/>
                </a:solidFill>
              </a:uFill>
              <a:latin typeface="Calibri"/>
            </a:endParaRPr>
          </a:p>
          <a:p>
            <a:pPr marL="971640" lvl="1" indent="-514080">
              <a:lnSpc>
                <a:spcPct val="100000"/>
              </a:lnSpc>
              <a:buClr>
                <a:srgbClr val="000000"/>
              </a:buClr>
              <a:buFont typeface="Calibri"/>
              <a:buAutoNum type="romanLcPeriod"/>
            </a:pPr>
            <a:r>
              <a:rPr lang="en-US" sz="2400" b="0" strike="noStrike" spc="-1">
                <a:solidFill>
                  <a:srgbClr val="000000"/>
                </a:solidFill>
                <a:uFill>
                  <a:solidFill>
                    <a:srgbClr val="FFFFFF"/>
                  </a:solidFill>
                </a:uFill>
                <a:latin typeface="Times New Roman"/>
              </a:rPr>
              <a:t>A node with one child</a:t>
            </a:r>
            <a:endParaRPr lang="en-US" sz="2400" b="0" strike="noStrike" spc="-1">
              <a:solidFill>
                <a:srgbClr val="000000"/>
              </a:solidFill>
              <a:uFill>
                <a:solidFill>
                  <a:srgbClr val="FFFFFF"/>
                </a:solidFill>
              </a:uFill>
              <a:latin typeface="Calibri"/>
            </a:endParaRPr>
          </a:p>
          <a:p>
            <a:pPr marL="971640" lvl="1" indent="-514080">
              <a:lnSpc>
                <a:spcPct val="100000"/>
              </a:lnSpc>
              <a:buClr>
                <a:srgbClr val="000000"/>
              </a:buClr>
              <a:buFont typeface="Calibri"/>
              <a:buAutoNum type="romanLcPeriod"/>
            </a:pPr>
            <a:r>
              <a:rPr lang="en-US" sz="2400" b="0" strike="noStrike" spc="-1">
                <a:solidFill>
                  <a:srgbClr val="000000"/>
                </a:solidFill>
                <a:uFill>
                  <a:solidFill>
                    <a:srgbClr val="FFFFFF"/>
                  </a:solidFill>
                </a:uFill>
                <a:latin typeface="Times New Roman"/>
              </a:rPr>
              <a:t>A node with two children</a:t>
            </a:r>
            <a:endParaRPr lang="en-US" sz="2400" b="0" strike="noStrike" spc="-1">
              <a:solidFill>
                <a:srgbClr val="000000"/>
              </a:solidFill>
              <a:uFill>
                <a:solidFill>
                  <a:srgbClr val="FFFFFF"/>
                </a:solidFill>
              </a:uFill>
              <a:latin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304920" y="304920"/>
            <a:ext cx="8229240" cy="1371240"/>
          </a:xfrm>
          <a:prstGeom prst="rect">
            <a:avLst/>
          </a:prstGeom>
          <a:noFill/>
          <a:ln>
            <a:noFill/>
          </a:ln>
        </p:spPr>
        <p:txBody>
          <a:bodyPr/>
          <a:lstStyle/>
          <a:p>
            <a:pPr marL="343080" lvl="1" indent="-342720">
              <a:lnSpc>
                <a:spcPct val="100000"/>
              </a:lnSpc>
              <a:buClr>
                <a:srgbClr val="000000"/>
              </a:buClr>
              <a:buFont typeface="Arial"/>
              <a:buChar char="•"/>
            </a:pPr>
            <a:r>
              <a:rPr lang="en-US" sz="2400" b="1" strike="noStrike" spc="-1">
                <a:solidFill>
                  <a:srgbClr val="000000"/>
                </a:solidFill>
                <a:uFill>
                  <a:solidFill>
                    <a:srgbClr val="FFFFFF"/>
                  </a:solidFill>
                </a:uFill>
                <a:latin typeface="Times New Roman"/>
              </a:rPr>
              <a:t>A leaf node</a:t>
            </a:r>
            <a:endParaRPr lang="en-US" sz="2400" b="0" strike="noStrike" spc="-1">
              <a:solidFill>
                <a:srgbClr val="000000"/>
              </a:solidFill>
              <a:uFill>
                <a:solidFill>
                  <a:srgbClr val="FFFFFF"/>
                </a:solidFill>
              </a:uFill>
              <a:latin typeface="Calibri"/>
            </a:endParaRPr>
          </a:p>
          <a:p>
            <a:pPr>
              <a:lnSpc>
                <a:spcPct val="100000"/>
              </a:lnSpc>
            </a:pPr>
            <a:r>
              <a:rPr lang="en-US" sz="2400" b="0" strike="noStrike" spc="-1">
                <a:solidFill>
                  <a:srgbClr val="000000"/>
                </a:solidFill>
                <a:uFill>
                  <a:solidFill>
                    <a:srgbClr val="FFFFFF"/>
                  </a:solidFill>
                </a:uFill>
                <a:latin typeface="Times New Roman"/>
              </a:rPr>
              <a:t>	If the node is a leaf, it can be deleted immediately by setting the corresponding parent pointer to NULL.</a:t>
            </a:r>
            <a:endParaRPr lang="en-US" sz="3200" b="0" strike="noStrike" spc="-1">
              <a:solidFill>
                <a:srgbClr val="000000"/>
              </a:solidFill>
              <a:uFill>
                <a:solidFill>
                  <a:srgbClr val="FFFFFF"/>
                </a:solidFill>
              </a:uFill>
              <a:latin typeface="Calibri"/>
            </a:endParaRPr>
          </a:p>
        </p:txBody>
      </p:sp>
      <p:sp>
        <p:nvSpPr>
          <p:cNvPr id="138" name="CustomShape 2"/>
          <p:cNvSpPr/>
          <p:nvPr/>
        </p:nvSpPr>
        <p:spPr>
          <a:xfrm>
            <a:off x="2057400" y="220968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20</a:t>
            </a:r>
            <a:endParaRPr lang="en-IN" sz="1800" b="0" strike="noStrike" spc="-1">
              <a:solidFill>
                <a:srgbClr val="000000"/>
              </a:solidFill>
              <a:uFill>
                <a:solidFill>
                  <a:srgbClr val="FFFFFF"/>
                </a:solidFill>
              </a:uFill>
              <a:latin typeface="Arial"/>
            </a:endParaRPr>
          </a:p>
        </p:txBody>
      </p:sp>
      <p:sp>
        <p:nvSpPr>
          <p:cNvPr id="139" name="CustomShape 3"/>
          <p:cNvSpPr/>
          <p:nvPr/>
        </p:nvSpPr>
        <p:spPr>
          <a:xfrm>
            <a:off x="1371600" y="297180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10</a:t>
            </a:r>
            <a:endParaRPr lang="en-IN" sz="1800" b="0" strike="noStrike" spc="-1">
              <a:solidFill>
                <a:srgbClr val="000000"/>
              </a:solidFill>
              <a:uFill>
                <a:solidFill>
                  <a:srgbClr val="FFFFFF"/>
                </a:solidFill>
              </a:uFill>
              <a:latin typeface="Arial"/>
            </a:endParaRPr>
          </a:p>
        </p:txBody>
      </p:sp>
      <p:sp>
        <p:nvSpPr>
          <p:cNvPr id="140" name="CustomShape 4"/>
          <p:cNvSpPr/>
          <p:nvPr/>
        </p:nvSpPr>
        <p:spPr>
          <a:xfrm>
            <a:off x="2590920" y="297180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30</a:t>
            </a:r>
            <a:endParaRPr lang="en-IN" sz="1800" b="0" strike="noStrike" spc="-1">
              <a:solidFill>
                <a:srgbClr val="000000"/>
              </a:solidFill>
              <a:uFill>
                <a:solidFill>
                  <a:srgbClr val="FFFFFF"/>
                </a:solidFill>
              </a:uFill>
              <a:latin typeface="Arial"/>
            </a:endParaRPr>
          </a:p>
        </p:txBody>
      </p:sp>
      <p:sp>
        <p:nvSpPr>
          <p:cNvPr id="141" name="CustomShape 5"/>
          <p:cNvSpPr/>
          <p:nvPr/>
        </p:nvSpPr>
        <p:spPr>
          <a:xfrm>
            <a:off x="685800" y="380988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8</a:t>
            </a:r>
            <a:endParaRPr lang="en-IN" sz="1800" b="0" strike="noStrike" spc="-1">
              <a:solidFill>
                <a:srgbClr val="000000"/>
              </a:solidFill>
              <a:uFill>
                <a:solidFill>
                  <a:srgbClr val="FFFFFF"/>
                </a:solidFill>
              </a:uFill>
              <a:latin typeface="Arial"/>
            </a:endParaRPr>
          </a:p>
        </p:txBody>
      </p:sp>
      <p:sp>
        <p:nvSpPr>
          <p:cNvPr id="142" name="CustomShape 6"/>
          <p:cNvSpPr/>
          <p:nvPr/>
        </p:nvSpPr>
        <p:spPr>
          <a:xfrm>
            <a:off x="1981080" y="396252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15</a:t>
            </a:r>
            <a:endParaRPr lang="en-IN" sz="1800" b="0" strike="noStrike" spc="-1">
              <a:solidFill>
                <a:srgbClr val="000000"/>
              </a:solidFill>
              <a:uFill>
                <a:solidFill>
                  <a:srgbClr val="FFFFFF"/>
                </a:solidFill>
              </a:uFill>
              <a:latin typeface="Arial"/>
            </a:endParaRPr>
          </a:p>
        </p:txBody>
      </p:sp>
      <p:sp>
        <p:nvSpPr>
          <p:cNvPr id="143" name="CustomShape 7"/>
          <p:cNvSpPr/>
          <p:nvPr/>
        </p:nvSpPr>
        <p:spPr>
          <a:xfrm>
            <a:off x="3352680" y="388620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40</a:t>
            </a:r>
            <a:endParaRPr lang="en-IN" sz="1800" b="0" strike="noStrike" spc="-1">
              <a:solidFill>
                <a:srgbClr val="000000"/>
              </a:solidFill>
              <a:uFill>
                <a:solidFill>
                  <a:srgbClr val="FFFFFF"/>
                </a:solidFill>
              </a:uFill>
              <a:latin typeface="Arial"/>
            </a:endParaRPr>
          </a:p>
        </p:txBody>
      </p:sp>
      <p:sp>
        <p:nvSpPr>
          <p:cNvPr id="144" name="Line 8"/>
          <p:cNvSpPr/>
          <p:nvPr/>
        </p:nvSpPr>
        <p:spPr>
          <a:xfrm flipH="1">
            <a:off x="1826640" y="2665080"/>
            <a:ext cx="308520" cy="384480"/>
          </a:xfrm>
          <a:prstGeom prst="line">
            <a:avLst/>
          </a:prstGeom>
          <a:ln>
            <a:round/>
          </a:ln>
        </p:spPr>
        <p:style>
          <a:lnRef idx="2">
            <a:schemeClr val="dk1"/>
          </a:lnRef>
          <a:fillRef idx="0">
            <a:schemeClr val="dk1"/>
          </a:fillRef>
          <a:effectRef idx="1">
            <a:schemeClr val="dk1"/>
          </a:effectRef>
          <a:fontRef idx="minor"/>
        </p:style>
      </p:sp>
      <p:sp>
        <p:nvSpPr>
          <p:cNvPr id="145" name="Line 9"/>
          <p:cNvSpPr/>
          <p:nvPr/>
        </p:nvSpPr>
        <p:spPr>
          <a:xfrm flipH="1">
            <a:off x="1140840" y="3426840"/>
            <a:ext cx="308520" cy="461160"/>
          </a:xfrm>
          <a:prstGeom prst="line">
            <a:avLst/>
          </a:prstGeom>
          <a:ln>
            <a:round/>
          </a:ln>
        </p:spPr>
        <p:style>
          <a:lnRef idx="2">
            <a:schemeClr val="dk1"/>
          </a:lnRef>
          <a:fillRef idx="0">
            <a:schemeClr val="dk1"/>
          </a:fillRef>
          <a:effectRef idx="1">
            <a:schemeClr val="dk1"/>
          </a:effectRef>
          <a:fontRef idx="minor"/>
        </p:style>
      </p:sp>
      <p:sp>
        <p:nvSpPr>
          <p:cNvPr id="146" name="Line 10"/>
          <p:cNvSpPr/>
          <p:nvPr/>
        </p:nvSpPr>
        <p:spPr>
          <a:xfrm>
            <a:off x="2478240" y="2665080"/>
            <a:ext cx="379080" cy="306720"/>
          </a:xfrm>
          <a:prstGeom prst="line">
            <a:avLst/>
          </a:prstGeom>
          <a:ln>
            <a:round/>
          </a:ln>
        </p:spPr>
        <p:style>
          <a:lnRef idx="2">
            <a:schemeClr val="dk1"/>
          </a:lnRef>
          <a:fillRef idx="0">
            <a:schemeClr val="dk1"/>
          </a:fillRef>
          <a:effectRef idx="1">
            <a:schemeClr val="dk1"/>
          </a:effectRef>
          <a:fontRef idx="minor"/>
        </p:style>
      </p:sp>
      <p:sp>
        <p:nvSpPr>
          <p:cNvPr id="147" name="Line 11"/>
          <p:cNvSpPr/>
          <p:nvPr/>
        </p:nvSpPr>
        <p:spPr>
          <a:xfrm>
            <a:off x="1826640" y="3426840"/>
            <a:ext cx="318960" cy="575280"/>
          </a:xfrm>
          <a:prstGeom prst="line">
            <a:avLst/>
          </a:prstGeom>
          <a:ln>
            <a:round/>
          </a:ln>
        </p:spPr>
        <p:style>
          <a:lnRef idx="2">
            <a:schemeClr val="dk1"/>
          </a:lnRef>
          <a:fillRef idx="0">
            <a:schemeClr val="dk1"/>
          </a:fillRef>
          <a:effectRef idx="1">
            <a:schemeClr val="dk1"/>
          </a:effectRef>
          <a:fontRef idx="minor"/>
        </p:style>
      </p:sp>
      <p:sp>
        <p:nvSpPr>
          <p:cNvPr id="148" name="Line 12"/>
          <p:cNvSpPr/>
          <p:nvPr/>
        </p:nvSpPr>
        <p:spPr>
          <a:xfrm>
            <a:off x="3124080" y="3352680"/>
            <a:ext cx="306720" cy="538920"/>
          </a:xfrm>
          <a:prstGeom prst="line">
            <a:avLst/>
          </a:prstGeom>
          <a:ln>
            <a:round/>
          </a:ln>
        </p:spPr>
        <p:style>
          <a:lnRef idx="2">
            <a:schemeClr val="dk1"/>
          </a:lnRef>
          <a:fillRef idx="0">
            <a:schemeClr val="dk1"/>
          </a:fillRef>
          <a:effectRef idx="1">
            <a:schemeClr val="dk1"/>
          </a:effectRef>
          <a:fontRef idx="minor"/>
        </p:style>
      </p:sp>
      <p:sp>
        <p:nvSpPr>
          <p:cNvPr id="149" name="CustomShape 13"/>
          <p:cNvSpPr/>
          <p:nvPr/>
        </p:nvSpPr>
        <p:spPr>
          <a:xfrm>
            <a:off x="5791320" y="236232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20</a:t>
            </a:r>
            <a:endParaRPr lang="en-IN" sz="1800" b="0" strike="noStrike" spc="-1">
              <a:solidFill>
                <a:srgbClr val="000000"/>
              </a:solidFill>
              <a:uFill>
                <a:solidFill>
                  <a:srgbClr val="FFFFFF"/>
                </a:solidFill>
              </a:uFill>
              <a:latin typeface="Arial"/>
            </a:endParaRPr>
          </a:p>
        </p:txBody>
      </p:sp>
      <p:sp>
        <p:nvSpPr>
          <p:cNvPr id="150" name="CustomShape 14"/>
          <p:cNvSpPr/>
          <p:nvPr/>
        </p:nvSpPr>
        <p:spPr>
          <a:xfrm>
            <a:off x="5105520" y="312408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10</a:t>
            </a:r>
            <a:endParaRPr lang="en-IN" sz="1800" b="0" strike="noStrike" spc="-1">
              <a:solidFill>
                <a:srgbClr val="000000"/>
              </a:solidFill>
              <a:uFill>
                <a:solidFill>
                  <a:srgbClr val="FFFFFF"/>
                </a:solidFill>
              </a:uFill>
              <a:latin typeface="Arial"/>
            </a:endParaRPr>
          </a:p>
        </p:txBody>
      </p:sp>
      <p:sp>
        <p:nvSpPr>
          <p:cNvPr id="151" name="CustomShape 15"/>
          <p:cNvSpPr/>
          <p:nvPr/>
        </p:nvSpPr>
        <p:spPr>
          <a:xfrm>
            <a:off x="6324480" y="312408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30</a:t>
            </a:r>
            <a:endParaRPr lang="en-IN" sz="1800" b="0" strike="noStrike" spc="-1">
              <a:solidFill>
                <a:srgbClr val="000000"/>
              </a:solidFill>
              <a:uFill>
                <a:solidFill>
                  <a:srgbClr val="FFFFFF"/>
                </a:solidFill>
              </a:uFill>
              <a:latin typeface="Arial"/>
            </a:endParaRPr>
          </a:p>
        </p:txBody>
      </p:sp>
      <p:sp>
        <p:nvSpPr>
          <p:cNvPr id="152" name="CustomShape 16"/>
          <p:cNvSpPr/>
          <p:nvPr/>
        </p:nvSpPr>
        <p:spPr>
          <a:xfrm>
            <a:off x="4419720" y="396252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8</a:t>
            </a:r>
            <a:endParaRPr lang="en-IN" sz="1800" b="0" strike="noStrike" spc="-1">
              <a:solidFill>
                <a:srgbClr val="000000"/>
              </a:solidFill>
              <a:uFill>
                <a:solidFill>
                  <a:srgbClr val="FFFFFF"/>
                </a:solidFill>
              </a:uFill>
              <a:latin typeface="Arial"/>
            </a:endParaRPr>
          </a:p>
        </p:txBody>
      </p:sp>
      <p:sp>
        <p:nvSpPr>
          <p:cNvPr id="153" name="CustomShape 17"/>
          <p:cNvSpPr/>
          <p:nvPr/>
        </p:nvSpPr>
        <p:spPr>
          <a:xfrm>
            <a:off x="5715000" y="411480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15</a:t>
            </a:r>
            <a:endParaRPr lang="en-IN" sz="1800" b="0" strike="noStrike" spc="-1">
              <a:solidFill>
                <a:srgbClr val="000000"/>
              </a:solidFill>
              <a:uFill>
                <a:solidFill>
                  <a:srgbClr val="FFFFFF"/>
                </a:solidFill>
              </a:uFill>
              <a:latin typeface="Arial"/>
            </a:endParaRPr>
          </a:p>
        </p:txBody>
      </p:sp>
      <p:sp>
        <p:nvSpPr>
          <p:cNvPr id="154" name="CustomShape 18"/>
          <p:cNvSpPr/>
          <p:nvPr/>
        </p:nvSpPr>
        <p:spPr>
          <a:xfrm>
            <a:off x="7086600" y="403848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40</a:t>
            </a:r>
            <a:endParaRPr lang="en-IN" sz="1800" b="0" strike="noStrike" spc="-1">
              <a:solidFill>
                <a:srgbClr val="000000"/>
              </a:solidFill>
              <a:uFill>
                <a:solidFill>
                  <a:srgbClr val="FFFFFF"/>
                </a:solidFill>
              </a:uFill>
              <a:latin typeface="Arial"/>
            </a:endParaRPr>
          </a:p>
        </p:txBody>
      </p:sp>
      <p:sp>
        <p:nvSpPr>
          <p:cNvPr id="155" name="Line 19"/>
          <p:cNvSpPr/>
          <p:nvPr/>
        </p:nvSpPr>
        <p:spPr>
          <a:xfrm flipH="1">
            <a:off x="5560560" y="2817360"/>
            <a:ext cx="308520" cy="384840"/>
          </a:xfrm>
          <a:prstGeom prst="line">
            <a:avLst/>
          </a:prstGeom>
          <a:ln>
            <a:round/>
          </a:ln>
        </p:spPr>
        <p:style>
          <a:lnRef idx="2">
            <a:schemeClr val="dk1"/>
          </a:lnRef>
          <a:fillRef idx="0">
            <a:schemeClr val="dk1"/>
          </a:fillRef>
          <a:effectRef idx="1">
            <a:schemeClr val="dk1"/>
          </a:effectRef>
          <a:fontRef idx="minor"/>
        </p:style>
      </p:sp>
      <p:sp>
        <p:nvSpPr>
          <p:cNvPr id="156" name="Line 20"/>
          <p:cNvSpPr/>
          <p:nvPr/>
        </p:nvSpPr>
        <p:spPr>
          <a:xfrm flipH="1">
            <a:off x="4874760" y="3579480"/>
            <a:ext cx="308520" cy="460800"/>
          </a:xfrm>
          <a:prstGeom prst="line">
            <a:avLst/>
          </a:prstGeom>
          <a:ln>
            <a:round/>
          </a:ln>
        </p:spPr>
        <p:style>
          <a:lnRef idx="2">
            <a:schemeClr val="dk1"/>
          </a:lnRef>
          <a:fillRef idx="0">
            <a:schemeClr val="dk1"/>
          </a:fillRef>
          <a:effectRef idx="1">
            <a:schemeClr val="dk1"/>
          </a:effectRef>
          <a:fontRef idx="minor"/>
        </p:style>
      </p:sp>
      <p:sp>
        <p:nvSpPr>
          <p:cNvPr id="157" name="Line 21"/>
          <p:cNvSpPr/>
          <p:nvPr/>
        </p:nvSpPr>
        <p:spPr>
          <a:xfrm>
            <a:off x="6212160" y="2817360"/>
            <a:ext cx="379080" cy="306720"/>
          </a:xfrm>
          <a:prstGeom prst="line">
            <a:avLst/>
          </a:prstGeom>
          <a:ln>
            <a:round/>
          </a:ln>
        </p:spPr>
        <p:style>
          <a:lnRef idx="2">
            <a:schemeClr val="dk1"/>
          </a:lnRef>
          <a:fillRef idx="0">
            <a:schemeClr val="dk1"/>
          </a:fillRef>
          <a:effectRef idx="1">
            <a:schemeClr val="dk1"/>
          </a:effectRef>
          <a:fontRef idx="minor"/>
        </p:style>
      </p:sp>
      <p:sp>
        <p:nvSpPr>
          <p:cNvPr id="158" name="Line 22"/>
          <p:cNvSpPr/>
          <p:nvPr/>
        </p:nvSpPr>
        <p:spPr>
          <a:xfrm>
            <a:off x="5560560" y="3579480"/>
            <a:ext cx="318960" cy="575280"/>
          </a:xfrm>
          <a:prstGeom prst="line">
            <a:avLst/>
          </a:prstGeom>
          <a:ln>
            <a:round/>
          </a:ln>
        </p:spPr>
        <p:style>
          <a:lnRef idx="2">
            <a:schemeClr val="dk1"/>
          </a:lnRef>
          <a:fillRef idx="0">
            <a:schemeClr val="dk1"/>
          </a:fillRef>
          <a:effectRef idx="1">
            <a:schemeClr val="dk1"/>
          </a:effectRef>
          <a:fontRef idx="minor"/>
        </p:style>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152280" y="76320"/>
            <a:ext cx="8229240" cy="1371240"/>
          </a:xfrm>
          <a:prstGeom prst="rect">
            <a:avLst/>
          </a:prstGeom>
          <a:noFill/>
          <a:ln>
            <a:noFill/>
          </a:ln>
        </p:spPr>
        <p:txBody>
          <a:bodyPr/>
          <a:lstStyle/>
          <a:p>
            <a:pPr marL="343080" lvl="1" indent="-342720">
              <a:lnSpc>
                <a:spcPct val="100000"/>
              </a:lnSpc>
              <a:buClr>
                <a:srgbClr val="000000"/>
              </a:buClr>
              <a:buFont typeface="Arial"/>
              <a:buChar char="•"/>
            </a:pPr>
            <a:r>
              <a:rPr lang="en-US" sz="2400" b="1" strike="noStrike" spc="-1">
                <a:solidFill>
                  <a:srgbClr val="000000"/>
                </a:solidFill>
                <a:uFill>
                  <a:solidFill>
                    <a:srgbClr val="FFFFFF"/>
                  </a:solidFill>
                </a:uFill>
                <a:latin typeface="Times New Roman"/>
              </a:rPr>
              <a:t>A node with one child</a:t>
            </a:r>
            <a:endParaRPr lang="en-US" sz="2400" b="0" strike="noStrike" spc="-1">
              <a:solidFill>
                <a:srgbClr val="000000"/>
              </a:solidFill>
              <a:uFill>
                <a:solidFill>
                  <a:srgbClr val="FFFFFF"/>
                </a:solidFill>
              </a:uFill>
              <a:latin typeface="Calibri"/>
            </a:endParaRPr>
          </a:p>
          <a:p>
            <a:pPr>
              <a:lnSpc>
                <a:spcPct val="100000"/>
              </a:lnSpc>
            </a:pPr>
            <a:r>
              <a:rPr lang="en-US" sz="2400" b="0" strike="noStrike" spc="-1">
                <a:solidFill>
                  <a:srgbClr val="000000"/>
                </a:solidFill>
                <a:uFill>
                  <a:solidFill>
                    <a:srgbClr val="FFFFFF"/>
                  </a:solidFill>
                </a:uFill>
                <a:latin typeface="Times New Roman"/>
              </a:rPr>
              <a:t>	If the node has one child, the node can  be deleted after its parent adjusts a pointer to bypass the node.</a:t>
            </a:r>
            <a:endParaRPr lang="en-US" sz="3200" b="0" strike="noStrike" spc="-1">
              <a:solidFill>
                <a:srgbClr val="000000"/>
              </a:solidFill>
              <a:uFill>
                <a:solidFill>
                  <a:srgbClr val="FFFFFF"/>
                </a:solidFill>
              </a:uFill>
              <a:latin typeface="Calibri"/>
            </a:endParaRPr>
          </a:p>
        </p:txBody>
      </p:sp>
      <p:sp>
        <p:nvSpPr>
          <p:cNvPr id="160" name="CustomShape 2"/>
          <p:cNvSpPr/>
          <p:nvPr/>
        </p:nvSpPr>
        <p:spPr>
          <a:xfrm>
            <a:off x="1600200" y="182880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20</a:t>
            </a:r>
            <a:endParaRPr lang="en-IN" sz="1800" b="0" strike="noStrike" spc="-1">
              <a:solidFill>
                <a:srgbClr val="000000"/>
              </a:solidFill>
              <a:uFill>
                <a:solidFill>
                  <a:srgbClr val="FFFFFF"/>
                </a:solidFill>
              </a:uFill>
              <a:latin typeface="Arial"/>
            </a:endParaRPr>
          </a:p>
        </p:txBody>
      </p:sp>
      <p:sp>
        <p:nvSpPr>
          <p:cNvPr id="161" name="CustomShape 3"/>
          <p:cNvSpPr/>
          <p:nvPr/>
        </p:nvSpPr>
        <p:spPr>
          <a:xfrm>
            <a:off x="914400" y="259092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10</a:t>
            </a:r>
            <a:endParaRPr lang="en-IN" sz="1800" b="0" strike="noStrike" spc="-1">
              <a:solidFill>
                <a:srgbClr val="000000"/>
              </a:solidFill>
              <a:uFill>
                <a:solidFill>
                  <a:srgbClr val="FFFFFF"/>
                </a:solidFill>
              </a:uFill>
              <a:latin typeface="Arial"/>
            </a:endParaRPr>
          </a:p>
        </p:txBody>
      </p:sp>
      <p:sp>
        <p:nvSpPr>
          <p:cNvPr id="162" name="CustomShape 4"/>
          <p:cNvSpPr/>
          <p:nvPr/>
        </p:nvSpPr>
        <p:spPr>
          <a:xfrm>
            <a:off x="2133720" y="259092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30</a:t>
            </a:r>
            <a:endParaRPr lang="en-IN" sz="1800" b="0" strike="noStrike" spc="-1">
              <a:solidFill>
                <a:srgbClr val="000000"/>
              </a:solidFill>
              <a:uFill>
                <a:solidFill>
                  <a:srgbClr val="FFFFFF"/>
                </a:solidFill>
              </a:uFill>
              <a:latin typeface="Arial"/>
            </a:endParaRPr>
          </a:p>
        </p:txBody>
      </p:sp>
      <p:sp>
        <p:nvSpPr>
          <p:cNvPr id="163" name="CustomShape 5"/>
          <p:cNvSpPr/>
          <p:nvPr/>
        </p:nvSpPr>
        <p:spPr>
          <a:xfrm>
            <a:off x="228600" y="342900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8</a:t>
            </a:r>
            <a:endParaRPr lang="en-IN" sz="1800" b="0" strike="noStrike" spc="-1">
              <a:solidFill>
                <a:srgbClr val="000000"/>
              </a:solidFill>
              <a:uFill>
                <a:solidFill>
                  <a:srgbClr val="FFFFFF"/>
                </a:solidFill>
              </a:uFill>
              <a:latin typeface="Arial"/>
            </a:endParaRPr>
          </a:p>
        </p:txBody>
      </p:sp>
      <p:sp>
        <p:nvSpPr>
          <p:cNvPr id="164" name="CustomShape 6"/>
          <p:cNvSpPr/>
          <p:nvPr/>
        </p:nvSpPr>
        <p:spPr>
          <a:xfrm>
            <a:off x="1523880" y="358128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15</a:t>
            </a:r>
            <a:endParaRPr lang="en-IN" sz="1800" b="0" strike="noStrike" spc="-1">
              <a:solidFill>
                <a:srgbClr val="000000"/>
              </a:solidFill>
              <a:uFill>
                <a:solidFill>
                  <a:srgbClr val="FFFFFF"/>
                </a:solidFill>
              </a:uFill>
              <a:latin typeface="Arial"/>
            </a:endParaRPr>
          </a:p>
        </p:txBody>
      </p:sp>
      <p:sp>
        <p:nvSpPr>
          <p:cNvPr id="165" name="CustomShape 7"/>
          <p:cNvSpPr/>
          <p:nvPr/>
        </p:nvSpPr>
        <p:spPr>
          <a:xfrm>
            <a:off x="2931120" y="525780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38</a:t>
            </a:r>
            <a:endParaRPr lang="en-IN" sz="1800" b="0" strike="noStrike" spc="-1">
              <a:solidFill>
                <a:srgbClr val="000000"/>
              </a:solidFill>
              <a:uFill>
                <a:solidFill>
                  <a:srgbClr val="FFFFFF"/>
                </a:solidFill>
              </a:uFill>
              <a:latin typeface="Arial"/>
            </a:endParaRPr>
          </a:p>
        </p:txBody>
      </p:sp>
      <p:sp>
        <p:nvSpPr>
          <p:cNvPr id="166" name="Line 8"/>
          <p:cNvSpPr/>
          <p:nvPr/>
        </p:nvSpPr>
        <p:spPr>
          <a:xfrm flipH="1">
            <a:off x="1369440" y="2283840"/>
            <a:ext cx="308520" cy="384840"/>
          </a:xfrm>
          <a:prstGeom prst="line">
            <a:avLst/>
          </a:prstGeom>
          <a:ln>
            <a:round/>
          </a:ln>
        </p:spPr>
        <p:style>
          <a:lnRef idx="2">
            <a:schemeClr val="dk1"/>
          </a:lnRef>
          <a:fillRef idx="0">
            <a:schemeClr val="dk1"/>
          </a:fillRef>
          <a:effectRef idx="1">
            <a:schemeClr val="dk1"/>
          </a:effectRef>
          <a:fontRef idx="minor"/>
        </p:style>
      </p:sp>
      <p:sp>
        <p:nvSpPr>
          <p:cNvPr id="167" name="Line 9"/>
          <p:cNvSpPr/>
          <p:nvPr/>
        </p:nvSpPr>
        <p:spPr>
          <a:xfrm flipH="1">
            <a:off x="683640" y="3045960"/>
            <a:ext cx="308520" cy="460800"/>
          </a:xfrm>
          <a:prstGeom prst="line">
            <a:avLst/>
          </a:prstGeom>
          <a:ln>
            <a:round/>
          </a:ln>
        </p:spPr>
        <p:style>
          <a:lnRef idx="2">
            <a:schemeClr val="dk1"/>
          </a:lnRef>
          <a:fillRef idx="0">
            <a:schemeClr val="dk1"/>
          </a:fillRef>
          <a:effectRef idx="1">
            <a:schemeClr val="dk1"/>
          </a:effectRef>
          <a:fontRef idx="minor"/>
        </p:style>
      </p:sp>
      <p:sp>
        <p:nvSpPr>
          <p:cNvPr id="168" name="Line 10"/>
          <p:cNvSpPr/>
          <p:nvPr/>
        </p:nvSpPr>
        <p:spPr>
          <a:xfrm>
            <a:off x="2021040" y="2283840"/>
            <a:ext cx="379080" cy="306720"/>
          </a:xfrm>
          <a:prstGeom prst="line">
            <a:avLst/>
          </a:prstGeom>
          <a:ln>
            <a:round/>
          </a:ln>
        </p:spPr>
        <p:style>
          <a:lnRef idx="2">
            <a:schemeClr val="dk1"/>
          </a:lnRef>
          <a:fillRef idx="0">
            <a:schemeClr val="dk1"/>
          </a:fillRef>
          <a:effectRef idx="1">
            <a:schemeClr val="dk1"/>
          </a:effectRef>
          <a:fontRef idx="minor"/>
        </p:style>
      </p:sp>
      <p:sp>
        <p:nvSpPr>
          <p:cNvPr id="169" name="Line 11"/>
          <p:cNvSpPr/>
          <p:nvPr/>
        </p:nvSpPr>
        <p:spPr>
          <a:xfrm>
            <a:off x="1369440" y="3045960"/>
            <a:ext cx="318960" cy="575280"/>
          </a:xfrm>
          <a:prstGeom prst="line">
            <a:avLst/>
          </a:prstGeom>
          <a:ln>
            <a:round/>
          </a:ln>
        </p:spPr>
        <p:style>
          <a:lnRef idx="2">
            <a:schemeClr val="dk1"/>
          </a:lnRef>
          <a:fillRef idx="0">
            <a:schemeClr val="dk1"/>
          </a:fillRef>
          <a:effectRef idx="1">
            <a:schemeClr val="dk1"/>
          </a:effectRef>
          <a:fontRef idx="minor"/>
        </p:style>
      </p:sp>
      <p:sp>
        <p:nvSpPr>
          <p:cNvPr id="170" name="Line 12"/>
          <p:cNvSpPr/>
          <p:nvPr/>
        </p:nvSpPr>
        <p:spPr>
          <a:xfrm>
            <a:off x="2666880" y="2971800"/>
            <a:ext cx="306720" cy="611280"/>
          </a:xfrm>
          <a:prstGeom prst="line">
            <a:avLst/>
          </a:prstGeom>
          <a:ln>
            <a:round/>
          </a:ln>
        </p:spPr>
        <p:style>
          <a:lnRef idx="2">
            <a:schemeClr val="dk1"/>
          </a:lnRef>
          <a:fillRef idx="0">
            <a:schemeClr val="dk1"/>
          </a:fillRef>
          <a:effectRef idx="1">
            <a:schemeClr val="dk1"/>
          </a:effectRef>
          <a:fontRef idx="minor"/>
        </p:style>
      </p:sp>
      <p:sp>
        <p:nvSpPr>
          <p:cNvPr id="171" name="CustomShape 13"/>
          <p:cNvSpPr/>
          <p:nvPr/>
        </p:nvSpPr>
        <p:spPr>
          <a:xfrm>
            <a:off x="2362320" y="434340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35</a:t>
            </a:r>
            <a:endParaRPr lang="en-IN" sz="1800" b="0" strike="noStrike" spc="-1">
              <a:solidFill>
                <a:srgbClr val="000000"/>
              </a:solidFill>
              <a:uFill>
                <a:solidFill>
                  <a:srgbClr val="FFFFFF"/>
                </a:solidFill>
              </a:uFill>
              <a:latin typeface="Arial"/>
            </a:endParaRPr>
          </a:p>
        </p:txBody>
      </p:sp>
      <p:sp>
        <p:nvSpPr>
          <p:cNvPr id="172" name="CustomShape 14"/>
          <p:cNvSpPr/>
          <p:nvPr/>
        </p:nvSpPr>
        <p:spPr>
          <a:xfrm>
            <a:off x="1786680" y="525780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32</a:t>
            </a:r>
            <a:endParaRPr lang="en-IN" sz="1800" b="0" strike="noStrike" spc="-1">
              <a:solidFill>
                <a:srgbClr val="000000"/>
              </a:solidFill>
              <a:uFill>
                <a:solidFill>
                  <a:srgbClr val="FFFFFF"/>
                </a:solidFill>
              </a:uFill>
              <a:latin typeface="Arial"/>
            </a:endParaRPr>
          </a:p>
        </p:txBody>
      </p:sp>
      <p:sp>
        <p:nvSpPr>
          <p:cNvPr id="173" name="CustomShape 15"/>
          <p:cNvSpPr/>
          <p:nvPr/>
        </p:nvSpPr>
        <p:spPr>
          <a:xfrm>
            <a:off x="2895480" y="350532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40</a:t>
            </a:r>
            <a:endParaRPr lang="en-IN" sz="1800" b="0" strike="noStrike" spc="-1">
              <a:solidFill>
                <a:srgbClr val="000000"/>
              </a:solidFill>
              <a:uFill>
                <a:solidFill>
                  <a:srgbClr val="FFFFFF"/>
                </a:solidFill>
              </a:uFill>
              <a:latin typeface="Arial"/>
            </a:endParaRPr>
          </a:p>
        </p:txBody>
      </p:sp>
      <p:sp>
        <p:nvSpPr>
          <p:cNvPr id="174" name="Line 16"/>
          <p:cNvSpPr/>
          <p:nvPr/>
        </p:nvSpPr>
        <p:spPr>
          <a:xfrm>
            <a:off x="2817360" y="4798440"/>
            <a:ext cx="280800" cy="484200"/>
          </a:xfrm>
          <a:prstGeom prst="line">
            <a:avLst/>
          </a:prstGeom>
          <a:ln>
            <a:round/>
          </a:ln>
        </p:spPr>
        <p:style>
          <a:lnRef idx="2">
            <a:schemeClr val="dk1"/>
          </a:lnRef>
          <a:fillRef idx="0">
            <a:schemeClr val="dk1"/>
          </a:fillRef>
          <a:effectRef idx="1">
            <a:schemeClr val="dk1"/>
          </a:effectRef>
          <a:fontRef idx="minor"/>
        </p:style>
      </p:sp>
      <p:sp>
        <p:nvSpPr>
          <p:cNvPr id="175" name="Line 17"/>
          <p:cNvSpPr/>
          <p:nvPr/>
        </p:nvSpPr>
        <p:spPr>
          <a:xfrm flipH="1">
            <a:off x="2210400" y="4715640"/>
            <a:ext cx="189720" cy="542160"/>
          </a:xfrm>
          <a:prstGeom prst="line">
            <a:avLst/>
          </a:prstGeom>
          <a:ln>
            <a:round/>
          </a:ln>
        </p:spPr>
        <p:style>
          <a:lnRef idx="2">
            <a:schemeClr val="dk1"/>
          </a:lnRef>
          <a:fillRef idx="0">
            <a:schemeClr val="dk1"/>
          </a:fillRef>
          <a:effectRef idx="1">
            <a:schemeClr val="dk1"/>
          </a:effectRef>
          <a:fontRef idx="minor"/>
        </p:style>
      </p:sp>
      <p:sp>
        <p:nvSpPr>
          <p:cNvPr id="176" name="Line 18"/>
          <p:cNvSpPr/>
          <p:nvPr/>
        </p:nvSpPr>
        <p:spPr>
          <a:xfrm flipH="1">
            <a:off x="2628720" y="3960360"/>
            <a:ext cx="344880" cy="383040"/>
          </a:xfrm>
          <a:prstGeom prst="line">
            <a:avLst/>
          </a:prstGeom>
          <a:ln>
            <a:round/>
          </a:ln>
        </p:spPr>
        <p:style>
          <a:lnRef idx="2">
            <a:schemeClr val="dk1"/>
          </a:lnRef>
          <a:fillRef idx="0">
            <a:schemeClr val="dk1"/>
          </a:fillRef>
          <a:effectRef idx="1">
            <a:schemeClr val="dk1"/>
          </a:effectRef>
          <a:fontRef idx="minor"/>
        </p:style>
      </p:sp>
      <p:sp>
        <p:nvSpPr>
          <p:cNvPr id="177" name="CustomShape 19"/>
          <p:cNvSpPr/>
          <p:nvPr/>
        </p:nvSpPr>
        <p:spPr>
          <a:xfrm>
            <a:off x="3429000" y="3772080"/>
            <a:ext cx="360" cy="36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178" name="CustomShape 20"/>
          <p:cNvSpPr/>
          <p:nvPr/>
        </p:nvSpPr>
        <p:spPr>
          <a:xfrm flipH="1">
            <a:off x="3429000" y="3772080"/>
            <a:ext cx="304560" cy="360"/>
          </a:xfrm>
          <a:custGeom>
            <a:avLst/>
            <a:gdLst/>
            <a:ahLst/>
            <a:cxnLst/>
            <a:rect l="l" t="t" r="r" b="b"/>
            <a:pathLst>
              <a:path w="21600" h="21600">
                <a:moveTo>
                  <a:pt x="0" y="0"/>
                </a:moveTo>
                <a:lnTo>
                  <a:pt x="21600" y="21600"/>
                </a:lnTo>
              </a:path>
            </a:pathLst>
          </a:custGeom>
          <a:noFill/>
          <a:ln>
            <a:round/>
            <a:tailEnd type="arrow" w="med" len="med"/>
          </a:ln>
          <a:effectLst>
            <a:outerShdw blurRad="40000" dist="20000" dir="5400000" rotWithShape="0">
              <a:srgbClr val="000000">
                <a:alpha val="38000"/>
              </a:srgbClr>
            </a:outerShdw>
          </a:effectLst>
        </p:spPr>
        <p:style>
          <a:lnRef idx="2">
            <a:schemeClr val="dk1"/>
          </a:lnRef>
          <a:fillRef idx="0">
            <a:schemeClr val="dk1"/>
          </a:fillRef>
          <a:effectRef idx="1">
            <a:schemeClr val="dk1"/>
          </a:effectRef>
          <a:fontRef idx="minor"/>
        </p:style>
      </p:sp>
      <p:sp>
        <p:nvSpPr>
          <p:cNvPr id="179" name="CustomShape 21"/>
          <p:cNvSpPr/>
          <p:nvPr/>
        </p:nvSpPr>
        <p:spPr>
          <a:xfrm>
            <a:off x="5943600" y="175248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20</a:t>
            </a:r>
            <a:endParaRPr lang="en-IN" sz="1800" b="0" strike="noStrike" spc="-1">
              <a:solidFill>
                <a:srgbClr val="000000"/>
              </a:solidFill>
              <a:uFill>
                <a:solidFill>
                  <a:srgbClr val="FFFFFF"/>
                </a:solidFill>
              </a:uFill>
              <a:latin typeface="Arial"/>
            </a:endParaRPr>
          </a:p>
        </p:txBody>
      </p:sp>
      <p:sp>
        <p:nvSpPr>
          <p:cNvPr id="180" name="CustomShape 22"/>
          <p:cNvSpPr/>
          <p:nvPr/>
        </p:nvSpPr>
        <p:spPr>
          <a:xfrm>
            <a:off x="5257800" y="251460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10</a:t>
            </a:r>
            <a:endParaRPr lang="en-IN" sz="1800" b="0" strike="noStrike" spc="-1">
              <a:solidFill>
                <a:srgbClr val="000000"/>
              </a:solidFill>
              <a:uFill>
                <a:solidFill>
                  <a:srgbClr val="FFFFFF"/>
                </a:solidFill>
              </a:uFill>
              <a:latin typeface="Arial"/>
            </a:endParaRPr>
          </a:p>
        </p:txBody>
      </p:sp>
      <p:sp>
        <p:nvSpPr>
          <p:cNvPr id="181" name="CustomShape 23"/>
          <p:cNvSpPr/>
          <p:nvPr/>
        </p:nvSpPr>
        <p:spPr>
          <a:xfrm>
            <a:off x="6477120" y="251460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30</a:t>
            </a:r>
            <a:endParaRPr lang="en-IN" sz="1800" b="0" strike="noStrike" spc="-1">
              <a:solidFill>
                <a:srgbClr val="000000"/>
              </a:solidFill>
              <a:uFill>
                <a:solidFill>
                  <a:srgbClr val="FFFFFF"/>
                </a:solidFill>
              </a:uFill>
              <a:latin typeface="Arial"/>
            </a:endParaRPr>
          </a:p>
        </p:txBody>
      </p:sp>
      <p:sp>
        <p:nvSpPr>
          <p:cNvPr id="182" name="CustomShape 24"/>
          <p:cNvSpPr/>
          <p:nvPr/>
        </p:nvSpPr>
        <p:spPr>
          <a:xfrm>
            <a:off x="4572000" y="335268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8</a:t>
            </a:r>
            <a:endParaRPr lang="en-IN" sz="1800" b="0" strike="noStrike" spc="-1">
              <a:solidFill>
                <a:srgbClr val="000000"/>
              </a:solidFill>
              <a:uFill>
                <a:solidFill>
                  <a:srgbClr val="FFFFFF"/>
                </a:solidFill>
              </a:uFill>
              <a:latin typeface="Arial"/>
            </a:endParaRPr>
          </a:p>
        </p:txBody>
      </p:sp>
      <p:sp>
        <p:nvSpPr>
          <p:cNvPr id="183" name="CustomShape 25"/>
          <p:cNvSpPr/>
          <p:nvPr/>
        </p:nvSpPr>
        <p:spPr>
          <a:xfrm>
            <a:off x="5867280" y="350532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15</a:t>
            </a:r>
            <a:endParaRPr lang="en-IN" sz="1800" b="0" strike="noStrike" spc="-1">
              <a:solidFill>
                <a:srgbClr val="000000"/>
              </a:solidFill>
              <a:uFill>
                <a:solidFill>
                  <a:srgbClr val="FFFFFF"/>
                </a:solidFill>
              </a:uFill>
              <a:latin typeface="Arial"/>
            </a:endParaRPr>
          </a:p>
        </p:txBody>
      </p:sp>
      <p:sp>
        <p:nvSpPr>
          <p:cNvPr id="184" name="CustomShape 26"/>
          <p:cNvSpPr/>
          <p:nvPr/>
        </p:nvSpPr>
        <p:spPr>
          <a:xfrm>
            <a:off x="7696080" y="441972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38</a:t>
            </a:r>
            <a:endParaRPr lang="en-IN" sz="1800" b="0" strike="noStrike" spc="-1">
              <a:solidFill>
                <a:srgbClr val="000000"/>
              </a:solidFill>
              <a:uFill>
                <a:solidFill>
                  <a:srgbClr val="FFFFFF"/>
                </a:solidFill>
              </a:uFill>
              <a:latin typeface="Arial"/>
            </a:endParaRPr>
          </a:p>
        </p:txBody>
      </p:sp>
      <p:sp>
        <p:nvSpPr>
          <p:cNvPr id="185" name="Line 27"/>
          <p:cNvSpPr/>
          <p:nvPr/>
        </p:nvSpPr>
        <p:spPr>
          <a:xfrm flipH="1">
            <a:off x="5712840" y="2207880"/>
            <a:ext cx="308520" cy="384480"/>
          </a:xfrm>
          <a:prstGeom prst="line">
            <a:avLst/>
          </a:prstGeom>
          <a:ln>
            <a:round/>
          </a:ln>
        </p:spPr>
        <p:style>
          <a:lnRef idx="2">
            <a:schemeClr val="dk1"/>
          </a:lnRef>
          <a:fillRef idx="0">
            <a:schemeClr val="dk1"/>
          </a:fillRef>
          <a:effectRef idx="1">
            <a:schemeClr val="dk1"/>
          </a:effectRef>
          <a:fontRef idx="minor"/>
        </p:style>
      </p:sp>
      <p:sp>
        <p:nvSpPr>
          <p:cNvPr id="186" name="Line 28"/>
          <p:cNvSpPr/>
          <p:nvPr/>
        </p:nvSpPr>
        <p:spPr>
          <a:xfrm flipH="1">
            <a:off x="5027040" y="2969640"/>
            <a:ext cx="308520" cy="461160"/>
          </a:xfrm>
          <a:prstGeom prst="line">
            <a:avLst/>
          </a:prstGeom>
          <a:ln>
            <a:round/>
          </a:ln>
        </p:spPr>
        <p:style>
          <a:lnRef idx="2">
            <a:schemeClr val="dk1"/>
          </a:lnRef>
          <a:fillRef idx="0">
            <a:schemeClr val="dk1"/>
          </a:fillRef>
          <a:effectRef idx="1">
            <a:schemeClr val="dk1"/>
          </a:effectRef>
          <a:fontRef idx="minor"/>
        </p:style>
      </p:sp>
      <p:sp>
        <p:nvSpPr>
          <p:cNvPr id="187" name="Line 29"/>
          <p:cNvSpPr/>
          <p:nvPr/>
        </p:nvSpPr>
        <p:spPr>
          <a:xfrm>
            <a:off x="6364440" y="2207880"/>
            <a:ext cx="379080" cy="306720"/>
          </a:xfrm>
          <a:prstGeom prst="line">
            <a:avLst/>
          </a:prstGeom>
          <a:ln>
            <a:round/>
          </a:ln>
        </p:spPr>
        <p:style>
          <a:lnRef idx="2">
            <a:schemeClr val="dk1"/>
          </a:lnRef>
          <a:fillRef idx="0">
            <a:schemeClr val="dk1"/>
          </a:fillRef>
          <a:effectRef idx="1">
            <a:schemeClr val="dk1"/>
          </a:effectRef>
          <a:fontRef idx="minor"/>
        </p:style>
      </p:sp>
      <p:sp>
        <p:nvSpPr>
          <p:cNvPr id="188" name="Line 30"/>
          <p:cNvSpPr/>
          <p:nvPr/>
        </p:nvSpPr>
        <p:spPr>
          <a:xfrm>
            <a:off x="5712840" y="2969640"/>
            <a:ext cx="318960" cy="575280"/>
          </a:xfrm>
          <a:prstGeom prst="line">
            <a:avLst/>
          </a:prstGeom>
          <a:ln>
            <a:round/>
          </a:ln>
        </p:spPr>
        <p:style>
          <a:lnRef idx="2">
            <a:schemeClr val="dk1"/>
          </a:lnRef>
          <a:fillRef idx="0">
            <a:schemeClr val="dk1"/>
          </a:fillRef>
          <a:effectRef idx="1">
            <a:schemeClr val="dk1"/>
          </a:effectRef>
          <a:fontRef idx="minor"/>
        </p:style>
      </p:sp>
      <p:sp>
        <p:nvSpPr>
          <p:cNvPr id="189" name="Line 31"/>
          <p:cNvSpPr/>
          <p:nvPr/>
        </p:nvSpPr>
        <p:spPr>
          <a:xfrm>
            <a:off x="7010280" y="2895480"/>
            <a:ext cx="306720" cy="611280"/>
          </a:xfrm>
          <a:prstGeom prst="line">
            <a:avLst/>
          </a:prstGeom>
          <a:ln>
            <a:round/>
          </a:ln>
        </p:spPr>
        <p:style>
          <a:lnRef idx="2">
            <a:schemeClr val="dk1"/>
          </a:lnRef>
          <a:fillRef idx="0">
            <a:schemeClr val="dk1"/>
          </a:fillRef>
          <a:effectRef idx="1">
            <a:schemeClr val="dk1"/>
          </a:effectRef>
          <a:fontRef idx="minor"/>
        </p:style>
      </p:sp>
      <p:sp>
        <p:nvSpPr>
          <p:cNvPr id="190" name="CustomShape 32"/>
          <p:cNvSpPr/>
          <p:nvPr/>
        </p:nvSpPr>
        <p:spPr>
          <a:xfrm>
            <a:off x="7127280" y="350532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35</a:t>
            </a:r>
            <a:endParaRPr lang="en-IN" sz="1800" b="0" strike="noStrike" spc="-1">
              <a:solidFill>
                <a:srgbClr val="000000"/>
              </a:solidFill>
              <a:uFill>
                <a:solidFill>
                  <a:srgbClr val="FFFFFF"/>
                </a:solidFill>
              </a:uFill>
              <a:latin typeface="Arial"/>
            </a:endParaRPr>
          </a:p>
        </p:txBody>
      </p:sp>
      <p:sp>
        <p:nvSpPr>
          <p:cNvPr id="191" name="CustomShape 33"/>
          <p:cNvSpPr/>
          <p:nvPr/>
        </p:nvSpPr>
        <p:spPr>
          <a:xfrm>
            <a:off x="6552000" y="441972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32</a:t>
            </a:r>
            <a:endParaRPr lang="en-IN" sz="1800" b="0" strike="noStrike" spc="-1">
              <a:solidFill>
                <a:srgbClr val="000000"/>
              </a:solidFill>
              <a:uFill>
                <a:solidFill>
                  <a:srgbClr val="FFFFFF"/>
                </a:solidFill>
              </a:uFill>
              <a:latin typeface="Arial"/>
            </a:endParaRPr>
          </a:p>
        </p:txBody>
      </p:sp>
      <p:sp>
        <p:nvSpPr>
          <p:cNvPr id="192" name="Line 34"/>
          <p:cNvSpPr/>
          <p:nvPr/>
        </p:nvSpPr>
        <p:spPr>
          <a:xfrm>
            <a:off x="7582320" y="3960360"/>
            <a:ext cx="280800" cy="484200"/>
          </a:xfrm>
          <a:prstGeom prst="line">
            <a:avLst/>
          </a:prstGeom>
          <a:ln>
            <a:round/>
          </a:ln>
        </p:spPr>
        <p:style>
          <a:lnRef idx="2">
            <a:schemeClr val="dk1"/>
          </a:lnRef>
          <a:fillRef idx="0">
            <a:schemeClr val="dk1"/>
          </a:fillRef>
          <a:effectRef idx="1">
            <a:schemeClr val="dk1"/>
          </a:effectRef>
          <a:fontRef idx="minor"/>
        </p:style>
      </p:sp>
      <p:sp>
        <p:nvSpPr>
          <p:cNvPr id="193" name="Line 35"/>
          <p:cNvSpPr/>
          <p:nvPr/>
        </p:nvSpPr>
        <p:spPr>
          <a:xfrm flipH="1">
            <a:off x="6975720" y="3877200"/>
            <a:ext cx="189360" cy="542160"/>
          </a:xfrm>
          <a:prstGeom prst="line">
            <a:avLst/>
          </a:prstGeom>
          <a:ln>
            <a:round/>
          </a:ln>
        </p:spPr>
        <p:style>
          <a:lnRef idx="2">
            <a:schemeClr val="dk1"/>
          </a:lnRef>
          <a:fillRef idx="0">
            <a:schemeClr val="dk1"/>
          </a:fillRef>
          <a:effectRef idx="1">
            <a:schemeClr val="dk1"/>
          </a:effectRef>
          <a:fontRef idx="minor"/>
        </p:style>
      </p:sp>
      <p:sp>
        <p:nvSpPr>
          <p:cNvPr id="194" name="CustomShape 36"/>
          <p:cNvSpPr/>
          <p:nvPr/>
        </p:nvSpPr>
        <p:spPr>
          <a:xfrm>
            <a:off x="7772400" y="3695760"/>
            <a:ext cx="360" cy="36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152280" y="228600"/>
            <a:ext cx="8229240" cy="2819160"/>
          </a:xfrm>
          <a:prstGeom prst="rect">
            <a:avLst/>
          </a:prstGeom>
          <a:noFill/>
          <a:ln>
            <a:noFill/>
          </a:ln>
        </p:spPr>
        <p:txBody>
          <a:bodyPr/>
          <a:lstStyle/>
          <a:p>
            <a:pPr marL="343080" lvl="1" indent="-342720">
              <a:lnSpc>
                <a:spcPct val="100000"/>
              </a:lnSpc>
              <a:buClr>
                <a:srgbClr val="000000"/>
              </a:buClr>
              <a:buFont typeface="Arial"/>
              <a:buChar char="•"/>
            </a:pPr>
            <a:r>
              <a:rPr lang="en-US" sz="2400" b="1" strike="noStrike" spc="-1">
                <a:solidFill>
                  <a:srgbClr val="000000"/>
                </a:solidFill>
                <a:uFill>
                  <a:solidFill>
                    <a:srgbClr val="FFFFFF"/>
                  </a:solidFill>
                </a:uFill>
                <a:latin typeface="Times New Roman"/>
              </a:rPr>
              <a:t>A node with two children</a:t>
            </a:r>
            <a:endParaRPr lang="en-US" sz="2400" b="0" strike="noStrike" spc="-1">
              <a:solidFill>
                <a:srgbClr val="000000"/>
              </a:solidFill>
              <a:uFill>
                <a:solidFill>
                  <a:srgbClr val="FFFFFF"/>
                </a:solidFill>
              </a:uFill>
              <a:latin typeface="Calibri"/>
            </a:endParaRPr>
          </a:p>
          <a:p>
            <a:pPr marL="343080" lvl="1"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 complicated case deals with a node with two children.</a:t>
            </a:r>
            <a:endParaRPr lang="en-US" sz="24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 general strategy is to replace the key of this node with the smallest key of the right subtree.</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 smallest child in right subtree will either be leaf node or a node with single right child.</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196" name="CustomShape 2"/>
          <p:cNvSpPr/>
          <p:nvPr/>
        </p:nvSpPr>
        <p:spPr>
          <a:xfrm>
            <a:off x="1600200" y="281952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20</a:t>
            </a:r>
            <a:endParaRPr lang="en-IN" sz="1800" b="0" strike="noStrike" spc="-1">
              <a:solidFill>
                <a:srgbClr val="000000"/>
              </a:solidFill>
              <a:uFill>
                <a:solidFill>
                  <a:srgbClr val="FFFFFF"/>
                </a:solidFill>
              </a:uFill>
              <a:latin typeface="Arial"/>
            </a:endParaRPr>
          </a:p>
        </p:txBody>
      </p:sp>
      <p:sp>
        <p:nvSpPr>
          <p:cNvPr id="197" name="CustomShape 3"/>
          <p:cNvSpPr/>
          <p:nvPr/>
        </p:nvSpPr>
        <p:spPr>
          <a:xfrm>
            <a:off x="914400" y="358128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10</a:t>
            </a:r>
            <a:endParaRPr lang="en-IN" sz="1800" b="0" strike="noStrike" spc="-1">
              <a:solidFill>
                <a:srgbClr val="000000"/>
              </a:solidFill>
              <a:uFill>
                <a:solidFill>
                  <a:srgbClr val="FFFFFF"/>
                </a:solidFill>
              </a:uFill>
              <a:latin typeface="Arial"/>
            </a:endParaRPr>
          </a:p>
        </p:txBody>
      </p:sp>
      <p:sp>
        <p:nvSpPr>
          <p:cNvPr id="198" name="CustomShape 4"/>
          <p:cNvSpPr/>
          <p:nvPr/>
        </p:nvSpPr>
        <p:spPr>
          <a:xfrm>
            <a:off x="2133720" y="358128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30</a:t>
            </a:r>
            <a:endParaRPr lang="en-IN" sz="1800" b="0" strike="noStrike" spc="-1">
              <a:solidFill>
                <a:srgbClr val="000000"/>
              </a:solidFill>
              <a:uFill>
                <a:solidFill>
                  <a:srgbClr val="FFFFFF"/>
                </a:solidFill>
              </a:uFill>
              <a:latin typeface="Arial"/>
            </a:endParaRPr>
          </a:p>
        </p:txBody>
      </p:sp>
      <p:sp>
        <p:nvSpPr>
          <p:cNvPr id="199" name="CustomShape 5"/>
          <p:cNvSpPr/>
          <p:nvPr/>
        </p:nvSpPr>
        <p:spPr>
          <a:xfrm>
            <a:off x="228600" y="441972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8</a:t>
            </a:r>
            <a:endParaRPr lang="en-IN" sz="1800" b="0" strike="noStrike" spc="-1">
              <a:solidFill>
                <a:srgbClr val="000000"/>
              </a:solidFill>
              <a:uFill>
                <a:solidFill>
                  <a:srgbClr val="FFFFFF"/>
                </a:solidFill>
              </a:uFill>
              <a:latin typeface="Arial"/>
            </a:endParaRPr>
          </a:p>
        </p:txBody>
      </p:sp>
      <p:sp>
        <p:nvSpPr>
          <p:cNvPr id="200" name="CustomShape 6"/>
          <p:cNvSpPr/>
          <p:nvPr/>
        </p:nvSpPr>
        <p:spPr>
          <a:xfrm>
            <a:off x="1523880" y="457200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15</a:t>
            </a:r>
            <a:endParaRPr lang="en-IN" sz="1800" b="0" strike="noStrike" spc="-1">
              <a:solidFill>
                <a:srgbClr val="000000"/>
              </a:solidFill>
              <a:uFill>
                <a:solidFill>
                  <a:srgbClr val="FFFFFF"/>
                </a:solidFill>
              </a:uFill>
              <a:latin typeface="Arial"/>
            </a:endParaRPr>
          </a:p>
        </p:txBody>
      </p:sp>
      <p:sp>
        <p:nvSpPr>
          <p:cNvPr id="201" name="CustomShape 7"/>
          <p:cNvSpPr/>
          <p:nvPr/>
        </p:nvSpPr>
        <p:spPr>
          <a:xfrm>
            <a:off x="4038480" y="601992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50</a:t>
            </a:r>
            <a:endParaRPr lang="en-IN" sz="1800" b="0" strike="noStrike" spc="-1">
              <a:solidFill>
                <a:srgbClr val="000000"/>
              </a:solidFill>
              <a:uFill>
                <a:solidFill>
                  <a:srgbClr val="FFFFFF"/>
                </a:solidFill>
              </a:uFill>
              <a:latin typeface="Arial"/>
            </a:endParaRPr>
          </a:p>
        </p:txBody>
      </p:sp>
      <p:sp>
        <p:nvSpPr>
          <p:cNvPr id="202" name="Line 8"/>
          <p:cNvSpPr/>
          <p:nvPr/>
        </p:nvSpPr>
        <p:spPr>
          <a:xfrm flipH="1">
            <a:off x="1369440" y="3274560"/>
            <a:ext cx="308520" cy="384840"/>
          </a:xfrm>
          <a:prstGeom prst="line">
            <a:avLst/>
          </a:prstGeom>
          <a:ln>
            <a:round/>
          </a:ln>
        </p:spPr>
        <p:style>
          <a:lnRef idx="2">
            <a:schemeClr val="dk1"/>
          </a:lnRef>
          <a:fillRef idx="0">
            <a:schemeClr val="dk1"/>
          </a:fillRef>
          <a:effectRef idx="1">
            <a:schemeClr val="dk1"/>
          </a:effectRef>
          <a:fontRef idx="minor"/>
        </p:style>
      </p:sp>
      <p:sp>
        <p:nvSpPr>
          <p:cNvPr id="203" name="Line 9"/>
          <p:cNvSpPr/>
          <p:nvPr/>
        </p:nvSpPr>
        <p:spPr>
          <a:xfrm flipH="1">
            <a:off x="683640" y="4036680"/>
            <a:ext cx="308520" cy="460800"/>
          </a:xfrm>
          <a:prstGeom prst="line">
            <a:avLst/>
          </a:prstGeom>
          <a:ln>
            <a:round/>
          </a:ln>
        </p:spPr>
        <p:style>
          <a:lnRef idx="2">
            <a:schemeClr val="dk1"/>
          </a:lnRef>
          <a:fillRef idx="0">
            <a:schemeClr val="dk1"/>
          </a:fillRef>
          <a:effectRef idx="1">
            <a:schemeClr val="dk1"/>
          </a:effectRef>
          <a:fontRef idx="minor"/>
        </p:style>
      </p:sp>
      <p:sp>
        <p:nvSpPr>
          <p:cNvPr id="204" name="Line 10"/>
          <p:cNvSpPr/>
          <p:nvPr/>
        </p:nvSpPr>
        <p:spPr>
          <a:xfrm>
            <a:off x="2021040" y="3274560"/>
            <a:ext cx="379080" cy="306720"/>
          </a:xfrm>
          <a:prstGeom prst="line">
            <a:avLst/>
          </a:prstGeom>
          <a:ln>
            <a:round/>
          </a:ln>
        </p:spPr>
        <p:style>
          <a:lnRef idx="2">
            <a:schemeClr val="dk1"/>
          </a:lnRef>
          <a:fillRef idx="0">
            <a:schemeClr val="dk1"/>
          </a:fillRef>
          <a:effectRef idx="1">
            <a:schemeClr val="dk1"/>
          </a:effectRef>
          <a:fontRef idx="minor"/>
        </p:style>
      </p:sp>
      <p:sp>
        <p:nvSpPr>
          <p:cNvPr id="205" name="Line 11"/>
          <p:cNvSpPr/>
          <p:nvPr/>
        </p:nvSpPr>
        <p:spPr>
          <a:xfrm>
            <a:off x="1369440" y="4036680"/>
            <a:ext cx="318960" cy="575280"/>
          </a:xfrm>
          <a:prstGeom prst="line">
            <a:avLst/>
          </a:prstGeom>
          <a:ln>
            <a:round/>
          </a:ln>
        </p:spPr>
        <p:style>
          <a:lnRef idx="2">
            <a:schemeClr val="dk1"/>
          </a:lnRef>
          <a:fillRef idx="0">
            <a:schemeClr val="dk1"/>
          </a:fillRef>
          <a:effectRef idx="1">
            <a:schemeClr val="dk1"/>
          </a:effectRef>
          <a:fontRef idx="minor"/>
        </p:style>
      </p:sp>
      <p:sp>
        <p:nvSpPr>
          <p:cNvPr id="206" name="Line 12"/>
          <p:cNvSpPr/>
          <p:nvPr/>
        </p:nvSpPr>
        <p:spPr>
          <a:xfrm>
            <a:off x="2666880" y="3962160"/>
            <a:ext cx="306720" cy="611640"/>
          </a:xfrm>
          <a:prstGeom prst="line">
            <a:avLst/>
          </a:prstGeom>
          <a:ln>
            <a:round/>
          </a:ln>
        </p:spPr>
        <p:style>
          <a:lnRef idx="2">
            <a:schemeClr val="dk1"/>
          </a:lnRef>
          <a:fillRef idx="0">
            <a:schemeClr val="dk1"/>
          </a:fillRef>
          <a:effectRef idx="1">
            <a:schemeClr val="dk1"/>
          </a:effectRef>
          <a:fontRef idx="minor"/>
        </p:style>
      </p:sp>
      <p:sp>
        <p:nvSpPr>
          <p:cNvPr id="207" name="CustomShape 13"/>
          <p:cNvSpPr/>
          <p:nvPr/>
        </p:nvSpPr>
        <p:spPr>
          <a:xfrm>
            <a:off x="2362320" y="533412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35</a:t>
            </a:r>
            <a:endParaRPr lang="en-IN" sz="1800" b="0" strike="noStrike" spc="-1">
              <a:solidFill>
                <a:srgbClr val="000000"/>
              </a:solidFill>
              <a:uFill>
                <a:solidFill>
                  <a:srgbClr val="FFFFFF"/>
                </a:solidFill>
              </a:uFill>
              <a:latin typeface="Arial"/>
            </a:endParaRPr>
          </a:p>
        </p:txBody>
      </p:sp>
      <p:sp>
        <p:nvSpPr>
          <p:cNvPr id="208" name="CustomShape 14"/>
          <p:cNvSpPr/>
          <p:nvPr/>
        </p:nvSpPr>
        <p:spPr>
          <a:xfrm>
            <a:off x="3200400" y="609588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42</a:t>
            </a:r>
            <a:endParaRPr lang="en-IN" sz="1800" b="0" strike="noStrike" spc="-1">
              <a:solidFill>
                <a:srgbClr val="000000"/>
              </a:solidFill>
              <a:uFill>
                <a:solidFill>
                  <a:srgbClr val="FFFFFF"/>
                </a:solidFill>
              </a:uFill>
              <a:latin typeface="Arial"/>
            </a:endParaRPr>
          </a:p>
        </p:txBody>
      </p:sp>
      <p:sp>
        <p:nvSpPr>
          <p:cNvPr id="209" name="CustomShape 15"/>
          <p:cNvSpPr/>
          <p:nvPr/>
        </p:nvSpPr>
        <p:spPr>
          <a:xfrm>
            <a:off x="2895480" y="449568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40</a:t>
            </a:r>
            <a:endParaRPr lang="en-IN" sz="1800" b="0" strike="noStrike" spc="-1">
              <a:solidFill>
                <a:srgbClr val="000000"/>
              </a:solidFill>
              <a:uFill>
                <a:solidFill>
                  <a:srgbClr val="FFFFFF"/>
                </a:solidFill>
              </a:uFill>
              <a:latin typeface="Arial"/>
            </a:endParaRPr>
          </a:p>
        </p:txBody>
      </p:sp>
      <p:sp>
        <p:nvSpPr>
          <p:cNvPr id="210" name="Line 16"/>
          <p:cNvSpPr/>
          <p:nvPr/>
        </p:nvSpPr>
        <p:spPr>
          <a:xfrm>
            <a:off x="4038480" y="5562360"/>
            <a:ext cx="280800" cy="484200"/>
          </a:xfrm>
          <a:prstGeom prst="line">
            <a:avLst/>
          </a:prstGeom>
          <a:ln>
            <a:round/>
          </a:ln>
        </p:spPr>
        <p:style>
          <a:lnRef idx="2">
            <a:schemeClr val="dk1"/>
          </a:lnRef>
          <a:fillRef idx="0">
            <a:schemeClr val="dk1"/>
          </a:fillRef>
          <a:effectRef idx="1">
            <a:schemeClr val="dk1"/>
          </a:effectRef>
          <a:fontRef idx="minor"/>
        </p:style>
      </p:sp>
      <p:sp>
        <p:nvSpPr>
          <p:cNvPr id="211" name="Line 17"/>
          <p:cNvSpPr/>
          <p:nvPr/>
        </p:nvSpPr>
        <p:spPr>
          <a:xfrm flipH="1">
            <a:off x="3467880" y="5562360"/>
            <a:ext cx="189720" cy="542160"/>
          </a:xfrm>
          <a:prstGeom prst="line">
            <a:avLst/>
          </a:prstGeom>
          <a:ln>
            <a:round/>
          </a:ln>
        </p:spPr>
        <p:style>
          <a:lnRef idx="2">
            <a:schemeClr val="dk1"/>
          </a:lnRef>
          <a:fillRef idx="0">
            <a:schemeClr val="dk1"/>
          </a:fillRef>
          <a:effectRef idx="1">
            <a:schemeClr val="dk1"/>
          </a:effectRef>
          <a:fontRef idx="minor"/>
        </p:style>
      </p:sp>
      <p:sp>
        <p:nvSpPr>
          <p:cNvPr id="212" name="Line 18"/>
          <p:cNvSpPr/>
          <p:nvPr/>
        </p:nvSpPr>
        <p:spPr>
          <a:xfrm flipH="1">
            <a:off x="2628720" y="4951080"/>
            <a:ext cx="344880" cy="382680"/>
          </a:xfrm>
          <a:prstGeom prst="line">
            <a:avLst/>
          </a:prstGeom>
          <a:ln>
            <a:round/>
          </a:ln>
        </p:spPr>
        <p:style>
          <a:lnRef idx="2">
            <a:schemeClr val="dk1"/>
          </a:lnRef>
          <a:fillRef idx="0">
            <a:schemeClr val="dk1"/>
          </a:fillRef>
          <a:effectRef idx="1">
            <a:schemeClr val="dk1"/>
          </a:effectRef>
          <a:fontRef idx="minor"/>
        </p:style>
      </p:sp>
      <p:sp>
        <p:nvSpPr>
          <p:cNvPr id="213" name="CustomShape 19"/>
          <p:cNvSpPr/>
          <p:nvPr/>
        </p:nvSpPr>
        <p:spPr>
          <a:xfrm>
            <a:off x="3429000" y="4762440"/>
            <a:ext cx="360" cy="36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14" name="CustomShape 20"/>
          <p:cNvSpPr/>
          <p:nvPr/>
        </p:nvSpPr>
        <p:spPr>
          <a:xfrm flipH="1">
            <a:off x="3429000" y="4762440"/>
            <a:ext cx="304560" cy="360"/>
          </a:xfrm>
          <a:custGeom>
            <a:avLst/>
            <a:gdLst/>
            <a:ahLst/>
            <a:cxnLst/>
            <a:rect l="l" t="t" r="r" b="b"/>
            <a:pathLst>
              <a:path w="21600" h="21600">
                <a:moveTo>
                  <a:pt x="0" y="0"/>
                </a:moveTo>
                <a:lnTo>
                  <a:pt x="21600" y="21600"/>
                </a:lnTo>
              </a:path>
            </a:pathLst>
          </a:custGeom>
          <a:noFill/>
          <a:ln>
            <a:round/>
            <a:tailEnd type="arrow" w="med" len="med"/>
          </a:ln>
          <a:effectLst>
            <a:outerShdw blurRad="40000" dist="20000" dir="5400000" rotWithShape="0">
              <a:srgbClr val="000000">
                <a:alpha val="38000"/>
              </a:srgbClr>
            </a:outerShdw>
          </a:effectLst>
        </p:spPr>
        <p:style>
          <a:lnRef idx="2">
            <a:schemeClr val="dk1"/>
          </a:lnRef>
          <a:fillRef idx="0">
            <a:schemeClr val="dk1"/>
          </a:fillRef>
          <a:effectRef idx="1">
            <a:schemeClr val="dk1"/>
          </a:effectRef>
          <a:fontRef idx="minor"/>
        </p:style>
      </p:sp>
      <p:sp>
        <p:nvSpPr>
          <p:cNvPr id="215" name="CustomShape 21"/>
          <p:cNvSpPr/>
          <p:nvPr/>
        </p:nvSpPr>
        <p:spPr>
          <a:xfrm>
            <a:off x="3581280" y="510552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45</a:t>
            </a:r>
            <a:endParaRPr lang="en-IN" sz="1800" b="0" strike="noStrike" spc="-1">
              <a:solidFill>
                <a:srgbClr val="000000"/>
              </a:solidFill>
              <a:uFill>
                <a:solidFill>
                  <a:srgbClr val="FFFFFF"/>
                </a:solidFill>
              </a:uFill>
              <a:latin typeface="Arial"/>
            </a:endParaRPr>
          </a:p>
        </p:txBody>
      </p:sp>
      <p:sp>
        <p:nvSpPr>
          <p:cNvPr id="216" name="Line 22"/>
          <p:cNvSpPr/>
          <p:nvPr/>
        </p:nvSpPr>
        <p:spPr>
          <a:xfrm>
            <a:off x="3426840" y="4874760"/>
            <a:ext cx="232560" cy="308520"/>
          </a:xfrm>
          <a:prstGeom prst="line">
            <a:avLst/>
          </a:prstGeom>
          <a:ln>
            <a:round/>
          </a:ln>
        </p:spPr>
        <p:style>
          <a:lnRef idx="2">
            <a:schemeClr val="dk1"/>
          </a:lnRef>
          <a:fillRef idx="0">
            <a:schemeClr val="dk1"/>
          </a:fillRef>
          <a:effectRef idx="1">
            <a:schemeClr val="dk1"/>
          </a:effectRef>
          <a:fontRef idx="minor"/>
        </p:style>
      </p:sp>
      <p:sp>
        <p:nvSpPr>
          <p:cNvPr id="217" name="CustomShape 23"/>
          <p:cNvSpPr/>
          <p:nvPr/>
        </p:nvSpPr>
        <p:spPr>
          <a:xfrm>
            <a:off x="2933640" y="6400800"/>
            <a:ext cx="342720" cy="360"/>
          </a:xfrm>
          <a:custGeom>
            <a:avLst/>
            <a:gdLst/>
            <a:ahLst/>
            <a:cxnLst/>
            <a:rect l="l" t="t" r="r" b="b"/>
            <a:pathLst>
              <a:path w="21600" h="21600">
                <a:moveTo>
                  <a:pt x="0" y="0"/>
                </a:moveTo>
                <a:lnTo>
                  <a:pt x="21600" y="21600"/>
                </a:lnTo>
              </a:path>
            </a:pathLst>
          </a:custGeom>
          <a:noFill/>
          <a:ln>
            <a:round/>
            <a:tailEnd type="arrow" w="med" len="med"/>
          </a:ln>
          <a:effectLst>
            <a:outerShdw blurRad="40000" dist="20000" dir="5400000" rotWithShape="0">
              <a:srgbClr val="000000">
                <a:alpha val="38000"/>
              </a:srgbClr>
            </a:outerShdw>
          </a:effectLst>
        </p:spPr>
        <p:style>
          <a:lnRef idx="2">
            <a:schemeClr val="dk1"/>
          </a:lnRef>
          <a:fillRef idx="0">
            <a:schemeClr val="dk1"/>
          </a:fillRef>
          <a:effectRef idx="1">
            <a:schemeClr val="dk1"/>
          </a:effectRef>
          <a:fontRef idx="minor"/>
        </p:style>
      </p:sp>
      <p:sp>
        <p:nvSpPr>
          <p:cNvPr id="218" name="CustomShape 24"/>
          <p:cNvSpPr/>
          <p:nvPr/>
        </p:nvSpPr>
        <p:spPr>
          <a:xfrm>
            <a:off x="1539360" y="5943600"/>
            <a:ext cx="1421640" cy="820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1600" b="0" strike="noStrike" spc="-1">
                <a:solidFill>
                  <a:srgbClr val="000000"/>
                </a:solidFill>
                <a:uFill>
                  <a:solidFill>
                    <a:srgbClr val="FFFFFF"/>
                  </a:solidFill>
                </a:uFill>
                <a:latin typeface="Times New Roman"/>
              </a:rPr>
              <a:t>Node with </a:t>
            </a:r>
            <a:endParaRPr lang="en-IN" sz="1800" b="0" strike="noStrike" spc="-1">
              <a:solidFill>
                <a:srgbClr val="000000"/>
              </a:solidFill>
              <a:uFill>
                <a:solidFill>
                  <a:srgbClr val="FFFFFF"/>
                </a:solidFill>
              </a:uFill>
              <a:latin typeface="Arial"/>
            </a:endParaRPr>
          </a:p>
          <a:p>
            <a:pPr>
              <a:lnSpc>
                <a:spcPct val="100000"/>
              </a:lnSpc>
            </a:pPr>
            <a:r>
              <a:rPr lang="en-IN" sz="1600" b="0" strike="noStrike" spc="-1">
                <a:solidFill>
                  <a:srgbClr val="000000"/>
                </a:solidFill>
                <a:uFill>
                  <a:solidFill>
                    <a:srgbClr val="FFFFFF"/>
                  </a:solidFill>
                </a:uFill>
                <a:latin typeface="Times New Roman"/>
              </a:rPr>
              <a:t>smallest value</a:t>
            </a:r>
            <a:endParaRPr lang="en-IN" sz="1800" b="0" strike="noStrike" spc="-1">
              <a:solidFill>
                <a:srgbClr val="000000"/>
              </a:solidFill>
              <a:uFill>
                <a:solidFill>
                  <a:srgbClr val="FFFFFF"/>
                </a:solidFill>
              </a:uFill>
              <a:latin typeface="Arial"/>
            </a:endParaRPr>
          </a:p>
          <a:p>
            <a:pPr>
              <a:lnSpc>
                <a:spcPct val="100000"/>
              </a:lnSpc>
            </a:pPr>
            <a:r>
              <a:rPr lang="en-IN" sz="1600" b="0" strike="noStrike" spc="-1">
                <a:solidFill>
                  <a:srgbClr val="000000"/>
                </a:solidFill>
                <a:uFill>
                  <a:solidFill>
                    <a:srgbClr val="FFFFFF"/>
                  </a:solidFill>
                </a:uFill>
                <a:latin typeface="Times New Roman"/>
              </a:rPr>
              <a:t>In right subtree</a:t>
            </a:r>
            <a:endParaRPr lang="en-IN" sz="1800" b="0" strike="noStrike" spc="-1">
              <a:solidFill>
                <a:srgbClr val="000000"/>
              </a:solidFill>
              <a:uFill>
                <a:solidFill>
                  <a:srgbClr val="FFFFFF"/>
                </a:solidFill>
              </a:uFill>
              <a:latin typeface="Arial"/>
            </a:endParaRPr>
          </a:p>
        </p:txBody>
      </p:sp>
      <p:sp>
        <p:nvSpPr>
          <p:cNvPr id="219" name="CustomShape 25"/>
          <p:cNvSpPr/>
          <p:nvPr/>
        </p:nvSpPr>
        <p:spPr>
          <a:xfrm>
            <a:off x="5791320" y="274320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20</a:t>
            </a:r>
            <a:endParaRPr lang="en-IN" sz="1800" b="0" strike="noStrike" spc="-1">
              <a:solidFill>
                <a:srgbClr val="000000"/>
              </a:solidFill>
              <a:uFill>
                <a:solidFill>
                  <a:srgbClr val="FFFFFF"/>
                </a:solidFill>
              </a:uFill>
              <a:latin typeface="Arial"/>
            </a:endParaRPr>
          </a:p>
        </p:txBody>
      </p:sp>
      <p:sp>
        <p:nvSpPr>
          <p:cNvPr id="220" name="CustomShape 26"/>
          <p:cNvSpPr/>
          <p:nvPr/>
        </p:nvSpPr>
        <p:spPr>
          <a:xfrm>
            <a:off x="5105520" y="350532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10</a:t>
            </a:r>
            <a:endParaRPr lang="en-IN" sz="1800" b="0" strike="noStrike" spc="-1">
              <a:solidFill>
                <a:srgbClr val="000000"/>
              </a:solidFill>
              <a:uFill>
                <a:solidFill>
                  <a:srgbClr val="FFFFFF"/>
                </a:solidFill>
              </a:uFill>
              <a:latin typeface="Arial"/>
            </a:endParaRPr>
          </a:p>
        </p:txBody>
      </p:sp>
      <p:sp>
        <p:nvSpPr>
          <p:cNvPr id="221" name="CustomShape 27"/>
          <p:cNvSpPr/>
          <p:nvPr/>
        </p:nvSpPr>
        <p:spPr>
          <a:xfrm>
            <a:off x="6324480" y="350532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30</a:t>
            </a:r>
            <a:endParaRPr lang="en-IN" sz="1800" b="0" strike="noStrike" spc="-1">
              <a:solidFill>
                <a:srgbClr val="000000"/>
              </a:solidFill>
              <a:uFill>
                <a:solidFill>
                  <a:srgbClr val="FFFFFF"/>
                </a:solidFill>
              </a:uFill>
              <a:latin typeface="Arial"/>
            </a:endParaRPr>
          </a:p>
        </p:txBody>
      </p:sp>
      <p:sp>
        <p:nvSpPr>
          <p:cNvPr id="222" name="CustomShape 28"/>
          <p:cNvSpPr/>
          <p:nvPr/>
        </p:nvSpPr>
        <p:spPr>
          <a:xfrm>
            <a:off x="4419720" y="434340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8</a:t>
            </a:r>
            <a:endParaRPr lang="en-IN" sz="1800" b="0" strike="noStrike" spc="-1">
              <a:solidFill>
                <a:srgbClr val="000000"/>
              </a:solidFill>
              <a:uFill>
                <a:solidFill>
                  <a:srgbClr val="FFFFFF"/>
                </a:solidFill>
              </a:uFill>
              <a:latin typeface="Arial"/>
            </a:endParaRPr>
          </a:p>
        </p:txBody>
      </p:sp>
      <p:sp>
        <p:nvSpPr>
          <p:cNvPr id="223" name="CustomShape 29"/>
          <p:cNvSpPr/>
          <p:nvPr/>
        </p:nvSpPr>
        <p:spPr>
          <a:xfrm>
            <a:off x="5715000" y="449568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15</a:t>
            </a:r>
            <a:endParaRPr lang="en-IN" sz="1800" b="0" strike="noStrike" spc="-1">
              <a:solidFill>
                <a:srgbClr val="000000"/>
              </a:solidFill>
              <a:uFill>
                <a:solidFill>
                  <a:srgbClr val="FFFFFF"/>
                </a:solidFill>
              </a:uFill>
              <a:latin typeface="Arial"/>
            </a:endParaRPr>
          </a:p>
        </p:txBody>
      </p:sp>
      <p:sp>
        <p:nvSpPr>
          <p:cNvPr id="224" name="CustomShape 30"/>
          <p:cNvSpPr/>
          <p:nvPr/>
        </p:nvSpPr>
        <p:spPr>
          <a:xfrm>
            <a:off x="8305920" y="594360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50</a:t>
            </a:r>
            <a:endParaRPr lang="en-IN" sz="1800" b="0" strike="noStrike" spc="-1">
              <a:solidFill>
                <a:srgbClr val="000000"/>
              </a:solidFill>
              <a:uFill>
                <a:solidFill>
                  <a:srgbClr val="FFFFFF"/>
                </a:solidFill>
              </a:uFill>
              <a:latin typeface="Arial"/>
            </a:endParaRPr>
          </a:p>
        </p:txBody>
      </p:sp>
      <p:sp>
        <p:nvSpPr>
          <p:cNvPr id="225" name="Line 31"/>
          <p:cNvSpPr/>
          <p:nvPr/>
        </p:nvSpPr>
        <p:spPr>
          <a:xfrm flipH="1">
            <a:off x="5560560" y="3198240"/>
            <a:ext cx="308520" cy="384840"/>
          </a:xfrm>
          <a:prstGeom prst="line">
            <a:avLst/>
          </a:prstGeom>
          <a:ln>
            <a:round/>
          </a:ln>
        </p:spPr>
        <p:style>
          <a:lnRef idx="2">
            <a:schemeClr val="dk1"/>
          </a:lnRef>
          <a:fillRef idx="0">
            <a:schemeClr val="dk1"/>
          </a:fillRef>
          <a:effectRef idx="1">
            <a:schemeClr val="dk1"/>
          </a:effectRef>
          <a:fontRef idx="minor"/>
        </p:style>
      </p:sp>
      <p:sp>
        <p:nvSpPr>
          <p:cNvPr id="226" name="Line 32"/>
          <p:cNvSpPr/>
          <p:nvPr/>
        </p:nvSpPr>
        <p:spPr>
          <a:xfrm flipH="1">
            <a:off x="4874760" y="3960360"/>
            <a:ext cx="308520" cy="460800"/>
          </a:xfrm>
          <a:prstGeom prst="line">
            <a:avLst/>
          </a:prstGeom>
          <a:ln>
            <a:round/>
          </a:ln>
        </p:spPr>
        <p:style>
          <a:lnRef idx="2">
            <a:schemeClr val="dk1"/>
          </a:lnRef>
          <a:fillRef idx="0">
            <a:schemeClr val="dk1"/>
          </a:fillRef>
          <a:effectRef idx="1">
            <a:schemeClr val="dk1"/>
          </a:effectRef>
          <a:fontRef idx="minor"/>
        </p:style>
      </p:sp>
      <p:sp>
        <p:nvSpPr>
          <p:cNvPr id="227" name="Line 33"/>
          <p:cNvSpPr/>
          <p:nvPr/>
        </p:nvSpPr>
        <p:spPr>
          <a:xfrm>
            <a:off x="6212160" y="3198240"/>
            <a:ext cx="379080" cy="306720"/>
          </a:xfrm>
          <a:prstGeom prst="line">
            <a:avLst/>
          </a:prstGeom>
          <a:ln>
            <a:round/>
          </a:ln>
        </p:spPr>
        <p:style>
          <a:lnRef idx="2">
            <a:schemeClr val="dk1"/>
          </a:lnRef>
          <a:fillRef idx="0">
            <a:schemeClr val="dk1"/>
          </a:fillRef>
          <a:effectRef idx="1">
            <a:schemeClr val="dk1"/>
          </a:effectRef>
          <a:fontRef idx="minor"/>
        </p:style>
      </p:sp>
      <p:sp>
        <p:nvSpPr>
          <p:cNvPr id="228" name="Line 34"/>
          <p:cNvSpPr/>
          <p:nvPr/>
        </p:nvSpPr>
        <p:spPr>
          <a:xfrm>
            <a:off x="5560560" y="3960360"/>
            <a:ext cx="318960" cy="575280"/>
          </a:xfrm>
          <a:prstGeom prst="line">
            <a:avLst/>
          </a:prstGeom>
          <a:ln>
            <a:round/>
          </a:ln>
        </p:spPr>
        <p:style>
          <a:lnRef idx="2">
            <a:schemeClr val="dk1"/>
          </a:lnRef>
          <a:fillRef idx="0">
            <a:schemeClr val="dk1"/>
          </a:fillRef>
          <a:effectRef idx="1">
            <a:schemeClr val="dk1"/>
          </a:effectRef>
          <a:fontRef idx="minor"/>
        </p:style>
      </p:sp>
      <p:sp>
        <p:nvSpPr>
          <p:cNvPr id="229" name="Line 35"/>
          <p:cNvSpPr/>
          <p:nvPr/>
        </p:nvSpPr>
        <p:spPr>
          <a:xfrm>
            <a:off x="6858000" y="3886200"/>
            <a:ext cx="306360" cy="611280"/>
          </a:xfrm>
          <a:prstGeom prst="line">
            <a:avLst/>
          </a:prstGeom>
          <a:ln>
            <a:round/>
          </a:ln>
        </p:spPr>
        <p:style>
          <a:lnRef idx="2">
            <a:schemeClr val="dk1"/>
          </a:lnRef>
          <a:fillRef idx="0">
            <a:schemeClr val="dk1"/>
          </a:fillRef>
          <a:effectRef idx="1">
            <a:schemeClr val="dk1"/>
          </a:effectRef>
          <a:fontRef idx="minor"/>
        </p:style>
      </p:sp>
      <p:sp>
        <p:nvSpPr>
          <p:cNvPr id="230" name="CustomShape 36"/>
          <p:cNvSpPr/>
          <p:nvPr/>
        </p:nvSpPr>
        <p:spPr>
          <a:xfrm>
            <a:off x="6553080" y="525780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35</a:t>
            </a:r>
            <a:endParaRPr lang="en-IN" sz="1800" b="0" strike="noStrike" spc="-1">
              <a:solidFill>
                <a:srgbClr val="000000"/>
              </a:solidFill>
              <a:uFill>
                <a:solidFill>
                  <a:srgbClr val="FFFFFF"/>
                </a:solidFill>
              </a:uFill>
              <a:latin typeface="Arial"/>
            </a:endParaRPr>
          </a:p>
        </p:txBody>
      </p:sp>
      <p:sp>
        <p:nvSpPr>
          <p:cNvPr id="231" name="CustomShape 37"/>
          <p:cNvSpPr/>
          <p:nvPr/>
        </p:nvSpPr>
        <p:spPr>
          <a:xfrm>
            <a:off x="7086600" y="441972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42</a:t>
            </a:r>
            <a:endParaRPr lang="en-IN" sz="1800" b="0" strike="noStrike" spc="-1">
              <a:solidFill>
                <a:srgbClr val="000000"/>
              </a:solidFill>
              <a:uFill>
                <a:solidFill>
                  <a:srgbClr val="FFFFFF"/>
                </a:solidFill>
              </a:uFill>
              <a:latin typeface="Arial"/>
            </a:endParaRPr>
          </a:p>
        </p:txBody>
      </p:sp>
      <p:sp>
        <p:nvSpPr>
          <p:cNvPr id="232" name="Line 38"/>
          <p:cNvSpPr/>
          <p:nvPr/>
        </p:nvSpPr>
        <p:spPr>
          <a:xfrm>
            <a:off x="8253360" y="5486400"/>
            <a:ext cx="280800" cy="483840"/>
          </a:xfrm>
          <a:prstGeom prst="line">
            <a:avLst/>
          </a:prstGeom>
          <a:ln>
            <a:round/>
          </a:ln>
        </p:spPr>
        <p:style>
          <a:lnRef idx="2">
            <a:schemeClr val="dk1"/>
          </a:lnRef>
          <a:fillRef idx="0">
            <a:schemeClr val="dk1"/>
          </a:fillRef>
          <a:effectRef idx="1">
            <a:schemeClr val="dk1"/>
          </a:effectRef>
          <a:fontRef idx="minor"/>
        </p:style>
      </p:sp>
      <p:sp>
        <p:nvSpPr>
          <p:cNvPr id="233" name="Line 39"/>
          <p:cNvSpPr/>
          <p:nvPr/>
        </p:nvSpPr>
        <p:spPr>
          <a:xfrm flipH="1">
            <a:off x="6819840" y="4874760"/>
            <a:ext cx="344520" cy="383040"/>
          </a:xfrm>
          <a:prstGeom prst="line">
            <a:avLst/>
          </a:prstGeom>
          <a:ln>
            <a:round/>
          </a:ln>
        </p:spPr>
        <p:style>
          <a:lnRef idx="2">
            <a:schemeClr val="dk1"/>
          </a:lnRef>
          <a:fillRef idx="0">
            <a:schemeClr val="dk1"/>
          </a:fillRef>
          <a:effectRef idx="1">
            <a:schemeClr val="dk1"/>
          </a:effectRef>
          <a:fontRef idx="minor"/>
        </p:style>
      </p:sp>
      <p:sp>
        <p:nvSpPr>
          <p:cNvPr id="234" name="CustomShape 40"/>
          <p:cNvSpPr/>
          <p:nvPr/>
        </p:nvSpPr>
        <p:spPr>
          <a:xfrm>
            <a:off x="7620120" y="4686480"/>
            <a:ext cx="360" cy="36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35" name="CustomShape 41"/>
          <p:cNvSpPr/>
          <p:nvPr/>
        </p:nvSpPr>
        <p:spPr>
          <a:xfrm flipH="1">
            <a:off x="7620120" y="4686480"/>
            <a:ext cx="304560" cy="360"/>
          </a:xfrm>
          <a:custGeom>
            <a:avLst/>
            <a:gdLst/>
            <a:ahLst/>
            <a:cxnLst/>
            <a:rect l="l" t="t" r="r" b="b"/>
            <a:pathLst>
              <a:path w="21600" h="21600">
                <a:moveTo>
                  <a:pt x="0" y="0"/>
                </a:moveTo>
                <a:lnTo>
                  <a:pt x="21600" y="21600"/>
                </a:lnTo>
              </a:path>
            </a:pathLst>
          </a:custGeom>
          <a:noFill/>
          <a:ln>
            <a:round/>
            <a:tailEnd type="arrow" w="med" len="med"/>
          </a:ln>
          <a:effectLst>
            <a:outerShdw blurRad="40000" dist="20000" dir="5400000" rotWithShape="0">
              <a:srgbClr val="000000">
                <a:alpha val="38000"/>
              </a:srgbClr>
            </a:outerShdw>
          </a:effectLst>
        </p:spPr>
        <p:style>
          <a:lnRef idx="2">
            <a:schemeClr val="dk1"/>
          </a:lnRef>
          <a:fillRef idx="0">
            <a:schemeClr val="dk1"/>
          </a:fillRef>
          <a:effectRef idx="1">
            <a:schemeClr val="dk1"/>
          </a:effectRef>
          <a:fontRef idx="minor"/>
        </p:style>
      </p:sp>
      <p:sp>
        <p:nvSpPr>
          <p:cNvPr id="236" name="CustomShape 42"/>
          <p:cNvSpPr/>
          <p:nvPr/>
        </p:nvSpPr>
        <p:spPr>
          <a:xfrm>
            <a:off x="7772400" y="5029200"/>
            <a:ext cx="533160" cy="533160"/>
          </a:xfrm>
          <a:prstGeom prst="ellipse">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Times New Roman"/>
              </a:rPr>
              <a:t>45</a:t>
            </a:r>
            <a:endParaRPr lang="en-IN" sz="1800" b="0" strike="noStrike" spc="-1">
              <a:solidFill>
                <a:srgbClr val="000000"/>
              </a:solidFill>
              <a:uFill>
                <a:solidFill>
                  <a:srgbClr val="FFFFFF"/>
                </a:solidFill>
              </a:uFill>
              <a:latin typeface="Arial"/>
            </a:endParaRPr>
          </a:p>
        </p:txBody>
      </p:sp>
      <p:sp>
        <p:nvSpPr>
          <p:cNvPr id="237" name="Line 43"/>
          <p:cNvSpPr/>
          <p:nvPr/>
        </p:nvSpPr>
        <p:spPr>
          <a:xfrm>
            <a:off x="7617960" y="4798440"/>
            <a:ext cx="232200" cy="308520"/>
          </a:xfrm>
          <a:prstGeom prst="line">
            <a:avLst/>
          </a:prstGeom>
          <a:ln>
            <a:round/>
          </a:ln>
        </p:spPr>
        <p:style>
          <a:lnRef idx="2">
            <a:schemeClr val="dk1"/>
          </a:lnRef>
          <a:fillRef idx="0">
            <a:schemeClr val="dk1"/>
          </a:fillRef>
          <a:effectRef idx="1">
            <a:schemeClr val="dk1"/>
          </a:effectRef>
          <a:fontRef idx="minor"/>
        </p:style>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extShape 1"/>
          <p:cNvSpPr txBox="1"/>
          <p:nvPr/>
        </p:nvSpPr>
        <p:spPr>
          <a:xfrm>
            <a:off x="457200" y="274680"/>
            <a:ext cx="7467120" cy="715680"/>
          </a:xfrm>
          <a:prstGeom prst="rect">
            <a:avLst/>
          </a:prstGeom>
          <a:noFill/>
          <a:ln>
            <a:noFill/>
          </a:ln>
        </p:spPr>
        <p:txBody>
          <a:bodyPr anchor="ctr"/>
          <a:lstStyle/>
          <a:p>
            <a:pPr algn="ctr">
              <a:lnSpc>
                <a:spcPct val="100000"/>
              </a:lnSpc>
            </a:pPr>
            <a:r>
              <a:rPr lang="en-US" sz="4400" b="1" strike="noStrike" spc="-1">
                <a:solidFill>
                  <a:srgbClr val="000000"/>
                </a:solidFill>
                <a:uFill>
                  <a:solidFill>
                    <a:srgbClr val="FFFFFF"/>
                  </a:solidFill>
                </a:uFill>
                <a:latin typeface="Times New Roman"/>
              </a:rPr>
              <a:t>AVL Trees</a:t>
            </a:r>
            <a:endParaRPr lang="en-US" sz="1800" b="0" strike="noStrike" spc="-1">
              <a:solidFill>
                <a:srgbClr val="000000"/>
              </a:solidFill>
              <a:uFill>
                <a:solidFill>
                  <a:srgbClr val="FFFFFF"/>
                </a:solidFill>
              </a:uFill>
              <a:latin typeface="Calibri"/>
            </a:endParaRPr>
          </a:p>
        </p:txBody>
      </p:sp>
      <p:sp>
        <p:nvSpPr>
          <p:cNvPr id="239" name="TextShape 2"/>
          <p:cNvSpPr txBox="1"/>
          <p:nvPr/>
        </p:nvSpPr>
        <p:spPr>
          <a:xfrm>
            <a:off x="152280" y="990720"/>
            <a:ext cx="8229240" cy="297144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An AVL (Adelson-Velskii and Landis) tree is a binary search tree with a height balance condition.</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height balance condition </a:t>
            </a:r>
            <a:endParaRPr lang="en-US" sz="3200" b="0" strike="noStrike" spc="-1">
              <a:solidFill>
                <a:srgbClr val="000000"/>
              </a:solidFill>
              <a:uFill>
                <a:solidFill>
                  <a:srgbClr val="FFFFFF"/>
                </a:solidFill>
              </a:uFill>
              <a:latin typeface="Calibri"/>
            </a:endParaRPr>
          </a:p>
          <a:p>
            <a:pPr marL="743040" lvl="1" indent="-28548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 every node in the tree, the height of the left and right subtrees can differ by at most 1.</a:t>
            </a:r>
            <a:endParaRPr lang="en-US" sz="2400" b="0" strike="noStrike" spc="-1">
              <a:solidFill>
                <a:srgbClr val="000000"/>
              </a:solidFill>
              <a:uFill>
                <a:solidFill>
                  <a:srgbClr val="FFFFFF"/>
                </a:solidFill>
              </a:uFill>
              <a:latin typeface="Calibri"/>
            </a:endParaRPr>
          </a:p>
          <a:p>
            <a:pPr marL="743040" lvl="1" indent="-28548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i.e. </a:t>
            </a:r>
            <a:r>
              <a:rPr lang="en-US" sz="2400" b="1" strike="noStrike" spc="-1">
                <a:solidFill>
                  <a:srgbClr val="000000"/>
                </a:solidFill>
                <a:uFill>
                  <a:solidFill>
                    <a:srgbClr val="FFFFFF"/>
                  </a:solidFill>
                </a:uFill>
                <a:latin typeface="Times New Roman"/>
              </a:rPr>
              <a:t>| height of left subtree – height right subtree | &lt;= 1</a:t>
            </a:r>
            <a:endParaRPr lang="en-US" sz="2400" b="0" strike="noStrike" spc="-1">
              <a:solidFill>
                <a:srgbClr val="000000"/>
              </a:solidFill>
              <a:uFill>
                <a:solidFill>
                  <a:srgbClr val="FFFFFF"/>
                </a:solidFill>
              </a:uFill>
              <a:latin typeface="Calibri"/>
            </a:endParaRPr>
          </a:p>
          <a:p>
            <a:pPr marL="743040" lvl="1" indent="-28548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This difference is called </a:t>
            </a:r>
            <a:r>
              <a:rPr lang="en-US" sz="2400" b="1" i="1" strike="noStrike" spc="-1">
                <a:solidFill>
                  <a:srgbClr val="000000"/>
                </a:solidFill>
                <a:uFill>
                  <a:solidFill>
                    <a:srgbClr val="FFFFFF"/>
                  </a:solidFill>
                </a:uFill>
                <a:latin typeface="Times New Roman"/>
              </a:rPr>
              <a:t>Balance Factor</a:t>
            </a:r>
            <a:r>
              <a:rPr lang="en-US" sz="2400" b="0" strike="noStrike" spc="-1">
                <a:solidFill>
                  <a:srgbClr val="000000"/>
                </a:solidFill>
                <a:uFill>
                  <a:solidFill>
                    <a:srgbClr val="FFFFFF"/>
                  </a:solidFill>
                </a:uFill>
                <a:latin typeface="Times New Roman"/>
              </a:rPr>
              <a:t>.</a:t>
            </a:r>
            <a:endParaRPr lang="en-US" sz="2400" b="0" strike="noStrike" spc="-1">
              <a:solidFill>
                <a:srgbClr val="000000"/>
              </a:solidFill>
              <a:uFill>
                <a:solidFill>
                  <a:srgbClr val="FFFFFF"/>
                </a:solidFill>
              </a:uFill>
              <a:latin typeface="Calibri"/>
            </a:endParaRPr>
          </a:p>
        </p:txBody>
      </p:sp>
      <p:sp>
        <p:nvSpPr>
          <p:cNvPr id="240" name="CustomShape 3"/>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pic>
        <p:nvPicPr>
          <p:cNvPr id="241" name="Picture 3"/>
          <p:cNvPicPr/>
          <p:nvPr/>
        </p:nvPicPr>
        <p:blipFill>
          <a:blip r:embed="rId2"/>
          <a:stretch/>
        </p:blipFill>
        <p:spPr>
          <a:xfrm>
            <a:off x="1066680" y="4152960"/>
            <a:ext cx="6476760" cy="200088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152280" y="304920"/>
            <a:ext cx="8838720" cy="617184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dirty="0">
                <a:solidFill>
                  <a:srgbClr val="000000"/>
                </a:solidFill>
                <a:uFill>
                  <a:solidFill>
                    <a:srgbClr val="FFFFFF"/>
                  </a:solidFill>
                </a:uFill>
                <a:latin typeface="Times New Roman"/>
              </a:rPr>
              <a:t>In the tree of Figure, the root is A. </a:t>
            </a:r>
            <a:endParaRPr lang="en-US" sz="32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dirty="0">
                <a:solidFill>
                  <a:srgbClr val="000000"/>
                </a:solidFill>
                <a:uFill>
                  <a:solidFill>
                    <a:srgbClr val="FFFFFF"/>
                  </a:solidFill>
                </a:uFill>
                <a:latin typeface="Times New Roman"/>
              </a:rPr>
              <a:t>Node F has A as a parent and K, L, and M as children.</a:t>
            </a:r>
            <a:endParaRPr lang="en-US" sz="32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dirty="0">
                <a:solidFill>
                  <a:srgbClr val="000000"/>
                </a:solidFill>
                <a:uFill>
                  <a:solidFill>
                    <a:srgbClr val="FFFFFF"/>
                  </a:solidFill>
                </a:uFill>
                <a:latin typeface="Times New Roman"/>
              </a:rPr>
              <a:t>Each node may have an arbitrary number of children, possibly zero. </a:t>
            </a:r>
            <a:endParaRPr lang="en-US" sz="32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dirty="0">
                <a:solidFill>
                  <a:srgbClr val="000000"/>
                </a:solidFill>
                <a:uFill>
                  <a:solidFill>
                    <a:srgbClr val="FFFFFF"/>
                  </a:solidFill>
                </a:uFill>
                <a:latin typeface="Times New Roman"/>
              </a:rPr>
              <a:t>Nodes with no children are known as leaves; the leaves in the tree are B, C, H, I, P, Q, K, L, M, and N. </a:t>
            </a:r>
            <a:endParaRPr lang="en-US" sz="32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dirty="0">
                <a:solidFill>
                  <a:srgbClr val="000000"/>
                </a:solidFill>
                <a:uFill>
                  <a:solidFill>
                    <a:srgbClr val="FFFFFF"/>
                  </a:solidFill>
                </a:uFill>
                <a:latin typeface="Times New Roman"/>
              </a:rPr>
              <a:t>Nodes with the same parent are siblings; thus K, L, and M are all siblings. </a:t>
            </a:r>
            <a:endParaRPr lang="en-US" sz="32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dirty="0">
                <a:solidFill>
                  <a:srgbClr val="000000"/>
                </a:solidFill>
                <a:uFill>
                  <a:solidFill>
                    <a:srgbClr val="FFFFFF"/>
                  </a:solidFill>
                </a:uFill>
                <a:latin typeface="Times New Roman"/>
              </a:rPr>
              <a:t>Grandparent and grandchild relations can be defined in a similar manner.</a:t>
            </a:r>
            <a:endParaRPr lang="en-US" sz="3200" b="0" strike="noStrike" spc="-1" dirty="0">
              <a:solidFill>
                <a:srgbClr val="000000"/>
              </a:solidFill>
              <a:uFill>
                <a:solidFill>
                  <a:srgbClr val="FFFFFF"/>
                </a:solidFill>
              </a:uFill>
              <a:latin typeface="Calibri"/>
            </a:endParaRPr>
          </a:p>
        </p:txBody>
      </p:sp>
      <p:pic>
        <p:nvPicPr>
          <p:cNvPr id="2" name="Picture 3">
            <a:extLst>
              <a:ext uri="{FF2B5EF4-FFF2-40B4-BE49-F238E27FC236}">
                <a16:creationId xmlns:a16="http://schemas.microsoft.com/office/drawing/2014/main" id="{CB72F39F-FA1E-0662-4648-5505A08301A4}"/>
              </a:ext>
            </a:extLst>
          </p:cNvPr>
          <p:cNvPicPr/>
          <p:nvPr/>
        </p:nvPicPr>
        <p:blipFill>
          <a:blip r:embed="rId2"/>
          <a:stretch/>
        </p:blipFill>
        <p:spPr>
          <a:xfrm>
            <a:off x="1295280" y="4762440"/>
            <a:ext cx="5790960" cy="2018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2" name="Picture 2"/>
          <p:cNvPicPr/>
          <p:nvPr/>
        </p:nvPicPr>
        <p:blipFill>
          <a:blip r:embed="rId2"/>
          <a:stretch/>
        </p:blipFill>
        <p:spPr>
          <a:xfrm>
            <a:off x="380880" y="914400"/>
            <a:ext cx="6171840" cy="3885840"/>
          </a:xfrm>
          <a:prstGeom prst="rect">
            <a:avLst/>
          </a:prstGeom>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extShape 1"/>
          <p:cNvSpPr txBox="1"/>
          <p:nvPr/>
        </p:nvSpPr>
        <p:spPr>
          <a:xfrm>
            <a:off x="457200" y="274680"/>
            <a:ext cx="6400440" cy="563040"/>
          </a:xfrm>
          <a:prstGeom prst="rect">
            <a:avLst/>
          </a:prstGeom>
          <a:noFill/>
          <a:ln>
            <a:noFill/>
          </a:ln>
        </p:spPr>
        <p:txBody>
          <a:bodyPr anchor="ctr"/>
          <a:lstStyle/>
          <a:p>
            <a:pPr algn="ctr">
              <a:lnSpc>
                <a:spcPct val="100000"/>
              </a:lnSpc>
            </a:pPr>
            <a:r>
              <a:rPr lang="en-US" sz="4400" b="1" strike="noStrike" spc="-1">
                <a:solidFill>
                  <a:srgbClr val="000000"/>
                </a:solidFill>
                <a:uFill>
                  <a:solidFill>
                    <a:srgbClr val="FFFFFF"/>
                  </a:solidFill>
                </a:uFill>
                <a:latin typeface="Times New Roman"/>
              </a:rPr>
              <a:t>AVL Rotations</a:t>
            </a:r>
            <a:endParaRPr lang="en-US" sz="1800" b="0" strike="noStrike" spc="-1">
              <a:solidFill>
                <a:srgbClr val="000000"/>
              </a:solidFill>
              <a:uFill>
                <a:solidFill>
                  <a:srgbClr val="FFFFFF"/>
                </a:solidFill>
              </a:uFill>
              <a:latin typeface="Calibri"/>
            </a:endParaRPr>
          </a:p>
        </p:txBody>
      </p:sp>
      <p:sp>
        <p:nvSpPr>
          <p:cNvPr id="244" name="TextShape 2"/>
          <p:cNvSpPr txBox="1"/>
          <p:nvPr/>
        </p:nvSpPr>
        <p:spPr>
          <a:xfrm>
            <a:off x="76320" y="990720"/>
            <a:ext cx="8381520" cy="4525560"/>
          </a:xfrm>
          <a:prstGeom prst="rect">
            <a:avLst/>
          </a:prstGeom>
          <a:noFill/>
          <a:ln>
            <a:noFill/>
          </a:ln>
        </p:spPr>
        <p:txBody>
          <a:bodyPr/>
          <a:lstStyle/>
          <a:p>
            <a:pPr>
              <a:lnSpc>
                <a:spcPct val="100000"/>
              </a:lnSpc>
            </a:pPr>
            <a:r>
              <a:rPr lang="en-US" sz="2400" b="0" strike="noStrike" spc="-1">
                <a:solidFill>
                  <a:srgbClr val="000000"/>
                </a:solidFill>
                <a:uFill>
                  <a:solidFill>
                    <a:srgbClr val="FFFFFF"/>
                  </a:solidFill>
                </a:uFill>
                <a:latin typeface="Times New Roman"/>
              </a:rPr>
              <a:t>	To make itself balanced, an AVL tree may perform four kinds of rotations −</a:t>
            </a:r>
            <a:endParaRPr lang="en-US" sz="3200" b="0" strike="noStrike" spc="-1">
              <a:solidFill>
                <a:srgbClr val="000000"/>
              </a:solidFill>
              <a:uFill>
                <a:solidFill>
                  <a:srgbClr val="FFFFFF"/>
                </a:solidFill>
              </a:uFill>
              <a:latin typeface="Calibri"/>
            </a:endParaRPr>
          </a:p>
          <a:p>
            <a:pPr marL="743040" lvl="1" indent="-285480">
              <a:lnSpc>
                <a:spcPct val="100000"/>
              </a:lnSpc>
              <a:buClr>
                <a:srgbClr val="000000"/>
              </a:buClr>
              <a:buFont typeface="Wingdings" charset="2"/>
              <a:buChar char=""/>
            </a:pPr>
            <a:r>
              <a:rPr lang="en-US" sz="2400" b="0" strike="noStrike" spc="-1">
                <a:solidFill>
                  <a:srgbClr val="000000"/>
                </a:solidFill>
                <a:uFill>
                  <a:solidFill>
                    <a:srgbClr val="FFFFFF"/>
                  </a:solidFill>
                </a:uFill>
                <a:latin typeface="Times New Roman"/>
              </a:rPr>
              <a:t>Left rotation</a:t>
            </a:r>
            <a:endParaRPr lang="en-US" sz="2400" b="0" strike="noStrike" spc="-1">
              <a:solidFill>
                <a:srgbClr val="000000"/>
              </a:solidFill>
              <a:uFill>
                <a:solidFill>
                  <a:srgbClr val="FFFFFF"/>
                </a:solidFill>
              </a:uFill>
              <a:latin typeface="Calibri"/>
            </a:endParaRPr>
          </a:p>
          <a:p>
            <a:pPr marL="743040" lvl="1" indent="-285480">
              <a:lnSpc>
                <a:spcPct val="100000"/>
              </a:lnSpc>
              <a:buClr>
                <a:srgbClr val="000000"/>
              </a:buClr>
              <a:buFont typeface="Wingdings" charset="2"/>
              <a:buChar char=""/>
            </a:pPr>
            <a:r>
              <a:rPr lang="en-US" sz="2400" b="0" strike="noStrike" spc="-1">
                <a:solidFill>
                  <a:srgbClr val="000000"/>
                </a:solidFill>
                <a:uFill>
                  <a:solidFill>
                    <a:srgbClr val="FFFFFF"/>
                  </a:solidFill>
                </a:uFill>
                <a:latin typeface="Times New Roman"/>
              </a:rPr>
              <a:t>Right rotation</a:t>
            </a:r>
            <a:endParaRPr lang="en-US" sz="2400" b="0" strike="noStrike" spc="-1">
              <a:solidFill>
                <a:srgbClr val="000000"/>
              </a:solidFill>
              <a:uFill>
                <a:solidFill>
                  <a:srgbClr val="FFFFFF"/>
                </a:solidFill>
              </a:uFill>
              <a:latin typeface="Calibri"/>
            </a:endParaRPr>
          </a:p>
          <a:p>
            <a:pPr marL="743040" lvl="1" indent="-285480">
              <a:lnSpc>
                <a:spcPct val="100000"/>
              </a:lnSpc>
              <a:buClr>
                <a:srgbClr val="000000"/>
              </a:buClr>
              <a:buFont typeface="Wingdings" charset="2"/>
              <a:buChar char=""/>
            </a:pPr>
            <a:r>
              <a:rPr lang="en-US" sz="2400" b="0" strike="noStrike" spc="-1">
                <a:solidFill>
                  <a:srgbClr val="000000"/>
                </a:solidFill>
                <a:uFill>
                  <a:solidFill>
                    <a:srgbClr val="FFFFFF"/>
                  </a:solidFill>
                </a:uFill>
                <a:latin typeface="Times New Roman"/>
              </a:rPr>
              <a:t>Left-Right rotation</a:t>
            </a:r>
            <a:endParaRPr lang="en-US" sz="2400" b="0" strike="noStrike" spc="-1">
              <a:solidFill>
                <a:srgbClr val="000000"/>
              </a:solidFill>
              <a:uFill>
                <a:solidFill>
                  <a:srgbClr val="FFFFFF"/>
                </a:solidFill>
              </a:uFill>
              <a:latin typeface="Calibri"/>
            </a:endParaRPr>
          </a:p>
          <a:p>
            <a:pPr marL="743040" lvl="1" indent="-285480">
              <a:lnSpc>
                <a:spcPct val="100000"/>
              </a:lnSpc>
              <a:buClr>
                <a:srgbClr val="000000"/>
              </a:buClr>
              <a:buFont typeface="Wingdings" charset="2"/>
              <a:buChar char=""/>
            </a:pPr>
            <a:r>
              <a:rPr lang="en-US" sz="2400" b="0" strike="noStrike" spc="-1">
                <a:solidFill>
                  <a:srgbClr val="000000"/>
                </a:solidFill>
                <a:uFill>
                  <a:solidFill>
                    <a:srgbClr val="FFFFFF"/>
                  </a:solidFill>
                </a:uFill>
                <a:latin typeface="Times New Roman"/>
              </a:rPr>
              <a:t>Right-Left rotation</a:t>
            </a:r>
            <a:endParaRPr lang="en-US" sz="2400" b="0" strike="noStrike" spc="-1">
              <a:solidFill>
                <a:srgbClr val="000000"/>
              </a:solidFill>
              <a:uFill>
                <a:solidFill>
                  <a:srgbClr val="FFFFFF"/>
                </a:solidFill>
              </a:uFill>
              <a:latin typeface="Calibri"/>
            </a:endParaRPr>
          </a:p>
          <a:p>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First two rotations are single rotations and next two rotations are double rotations. </a:t>
            </a:r>
            <a:endParaRPr lang="en-US" sz="3200" b="0" strike="noStrike" spc="-1">
              <a:solidFill>
                <a:srgbClr val="000000"/>
              </a:solidFill>
              <a:uFill>
                <a:solidFill>
                  <a:srgbClr val="FFFFFF"/>
                </a:solidFill>
              </a:uFill>
              <a:latin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extShape 1"/>
          <p:cNvSpPr txBox="1"/>
          <p:nvPr/>
        </p:nvSpPr>
        <p:spPr>
          <a:xfrm>
            <a:off x="457200" y="274680"/>
            <a:ext cx="4723920" cy="715680"/>
          </a:xfrm>
          <a:prstGeom prst="rect">
            <a:avLst/>
          </a:prstGeom>
          <a:noFill/>
          <a:ln>
            <a:noFill/>
          </a:ln>
        </p:spPr>
        <p:txBody>
          <a:bodyPr anchor="ctr"/>
          <a:lstStyle/>
          <a:p>
            <a:pPr>
              <a:lnSpc>
                <a:spcPct val="100000"/>
              </a:lnSpc>
            </a:pPr>
            <a:r>
              <a:rPr lang="en-US" sz="3200" b="1" strike="noStrike" spc="-1">
                <a:solidFill>
                  <a:srgbClr val="000000"/>
                </a:solidFill>
                <a:uFill>
                  <a:solidFill>
                    <a:srgbClr val="FFFFFF"/>
                  </a:solidFill>
                </a:uFill>
                <a:latin typeface="Times New Roman"/>
              </a:rPr>
              <a:t>Left Rotation</a:t>
            </a:r>
            <a:endParaRPr lang="en-US" sz="1800" b="0" strike="noStrike" spc="-1">
              <a:solidFill>
                <a:srgbClr val="000000"/>
              </a:solidFill>
              <a:uFill>
                <a:solidFill>
                  <a:srgbClr val="FFFFFF"/>
                </a:solidFill>
              </a:uFill>
              <a:latin typeface="Calibri"/>
            </a:endParaRPr>
          </a:p>
        </p:txBody>
      </p:sp>
      <p:sp>
        <p:nvSpPr>
          <p:cNvPr id="246" name="TextShape 2"/>
          <p:cNvSpPr txBox="1"/>
          <p:nvPr/>
        </p:nvSpPr>
        <p:spPr>
          <a:xfrm>
            <a:off x="152280" y="914400"/>
            <a:ext cx="8000640" cy="533376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If a tree become unbalanced, when a node is inserted into the right subtree tree, then we perform single left rotation,</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Here, node </a:t>
            </a:r>
            <a:r>
              <a:rPr lang="en-US" sz="2400" b="1" strike="noStrike" spc="-1">
                <a:solidFill>
                  <a:srgbClr val="000000"/>
                </a:solidFill>
                <a:uFill>
                  <a:solidFill>
                    <a:srgbClr val="FFFFFF"/>
                  </a:solidFill>
                </a:uFill>
                <a:latin typeface="Times New Roman"/>
              </a:rPr>
              <a:t>A</a:t>
            </a:r>
            <a:r>
              <a:rPr lang="en-US" sz="2400" b="0" strike="noStrike" spc="-1">
                <a:solidFill>
                  <a:srgbClr val="000000"/>
                </a:solidFill>
                <a:uFill>
                  <a:solidFill>
                    <a:srgbClr val="FFFFFF"/>
                  </a:solidFill>
                </a:uFill>
                <a:latin typeface="Times New Roman"/>
              </a:rPr>
              <a:t> has become unbalanced as a node is inserted in right subtree of A's right subtree. We perform left rotation by making </a:t>
            </a:r>
            <a:r>
              <a:rPr lang="en-US" sz="2400" b="1" strike="noStrike" spc="-1">
                <a:solidFill>
                  <a:srgbClr val="000000"/>
                </a:solidFill>
                <a:uFill>
                  <a:solidFill>
                    <a:srgbClr val="FFFFFF"/>
                  </a:solidFill>
                </a:uFill>
                <a:latin typeface="Times New Roman"/>
              </a:rPr>
              <a:t>A</a:t>
            </a:r>
            <a:r>
              <a:rPr lang="en-US" sz="2400" b="0" strike="noStrike" spc="-1">
                <a:solidFill>
                  <a:srgbClr val="000000"/>
                </a:solidFill>
                <a:uFill>
                  <a:solidFill>
                    <a:srgbClr val="FFFFFF"/>
                  </a:solidFill>
                </a:uFill>
                <a:latin typeface="Times New Roman"/>
              </a:rPr>
              <a:t> left-subtree of B.  </a:t>
            </a:r>
            <a:endParaRPr lang="en-US" sz="3200" b="0" strike="noStrike" spc="-1">
              <a:solidFill>
                <a:srgbClr val="000000"/>
              </a:solidFill>
              <a:uFill>
                <a:solidFill>
                  <a:srgbClr val="FFFFFF"/>
                </a:solidFill>
              </a:uFill>
              <a:latin typeface="Calibri"/>
            </a:endParaRPr>
          </a:p>
        </p:txBody>
      </p:sp>
      <p:sp>
        <p:nvSpPr>
          <p:cNvPr id="247" name="CustomShape 3"/>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pic>
        <p:nvPicPr>
          <p:cNvPr id="248" name="Picture 3"/>
          <p:cNvPicPr/>
          <p:nvPr/>
        </p:nvPicPr>
        <p:blipFill>
          <a:blip r:embed="rId2"/>
          <a:stretch/>
        </p:blipFill>
        <p:spPr>
          <a:xfrm>
            <a:off x="152280" y="2133720"/>
            <a:ext cx="6589800" cy="2437920"/>
          </a:xfrm>
          <a:prstGeom prst="rect">
            <a:avLst/>
          </a:prstGeom>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extShape 1"/>
          <p:cNvSpPr txBox="1"/>
          <p:nvPr/>
        </p:nvSpPr>
        <p:spPr>
          <a:xfrm>
            <a:off x="457200" y="274680"/>
            <a:ext cx="4343040" cy="715680"/>
          </a:xfrm>
          <a:prstGeom prst="rect">
            <a:avLst/>
          </a:prstGeom>
          <a:noFill/>
          <a:ln>
            <a:noFill/>
          </a:ln>
        </p:spPr>
        <p:txBody>
          <a:bodyPr anchor="ctr"/>
          <a:lstStyle/>
          <a:p>
            <a:pPr>
              <a:lnSpc>
                <a:spcPct val="100000"/>
              </a:lnSpc>
            </a:pPr>
            <a:r>
              <a:rPr lang="en-US" sz="3200" b="1" strike="noStrike" spc="-1">
                <a:solidFill>
                  <a:srgbClr val="000000"/>
                </a:solidFill>
                <a:uFill>
                  <a:solidFill>
                    <a:srgbClr val="FFFFFF"/>
                  </a:solidFill>
                </a:uFill>
                <a:latin typeface="Calibri"/>
              </a:rPr>
              <a:t>Right Rotation</a:t>
            </a:r>
            <a:endParaRPr lang="en-US" sz="1800" b="0" strike="noStrike" spc="-1">
              <a:solidFill>
                <a:srgbClr val="000000"/>
              </a:solidFill>
              <a:uFill>
                <a:solidFill>
                  <a:srgbClr val="FFFFFF"/>
                </a:solidFill>
              </a:uFill>
              <a:latin typeface="Calibri"/>
            </a:endParaRPr>
          </a:p>
        </p:txBody>
      </p:sp>
      <p:sp>
        <p:nvSpPr>
          <p:cNvPr id="250" name="TextShape 2"/>
          <p:cNvSpPr txBox="1"/>
          <p:nvPr/>
        </p:nvSpPr>
        <p:spPr>
          <a:xfrm>
            <a:off x="228600" y="1066680"/>
            <a:ext cx="8229240" cy="533376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AVL tree may become unbalanced if a node is inserted in the left subtree of tree. The tree then needs a right rotation.</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 unbalanced node becomes right child of its left child by performing a right rotation.</a:t>
            </a:r>
            <a:endParaRPr lang="en-US" sz="3200" b="0" strike="noStrike" spc="-1">
              <a:solidFill>
                <a:srgbClr val="000000"/>
              </a:solidFill>
              <a:uFill>
                <a:solidFill>
                  <a:srgbClr val="FFFFFF"/>
                </a:solidFill>
              </a:uFill>
              <a:latin typeface="Calibri"/>
            </a:endParaRPr>
          </a:p>
        </p:txBody>
      </p:sp>
      <p:sp>
        <p:nvSpPr>
          <p:cNvPr id="251" name="CustomShape 3"/>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pic>
        <p:nvPicPr>
          <p:cNvPr id="252" name="Picture 3"/>
          <p:cNvPicPr/>
          <p:nvPr/>
        </p:nvPicPr>
        <p:blipFill>
          <a:blip r:embed="rId2"/>
          <a:stretch/>
        </p:blipFill>
        <p:spPr>
          <a:xfrm>
            <a:off x="304920" y="1981080"/>
            <a:ext cx="6104160" cy="2590560"/>
          </a:xfrm>
          <a:prstGeom prst="rect">
            <a:avLst/>
          </a:prstGeom>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3" name="Picture 2"/>
          <p:cNvPicPr/>
          <p:nvPr/>
        </p:nvPicPr>
        <p:blipFill>
          <a:blip r:embed="rId2"/>
          <a:stretch/>
        </p:blipFill>
        <p:spPr>
          <a:xfrm>
            <a:off x="228600" y="838080"/>
            <a:ext cx="5668920" cy="1828440"/>
          </a:xfrm>
          <a:prstGeom prst="rect">
            <a:avLst/>
          </a:prstGeom>
          <a:ln>
            <a:noFill/>
          </a:ln>
        </p:spPr>
      </p:pic>
      <p:sp>
        <p:nvSpPr>
          <p:cNvPr id="254" name="CustomShape 1"/>
          <p:cNvSpPr/>
          <p:nvPr/>
        </p:nvSpPr>
        <p:spPr>
          <a:xfrm>
            <a:off x="152280" y="2685960"/>
            <a:ext cx="731484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a:solidFill>
                  <a:srgbClr val="000000"/>
                </a:solidFill>
                <a:uFill>
                  <a:solidFill>
                    <a:srgbClr val="FFFFFF"/>
                  </a:solidFill>
                </a:uFill>
                <a:latin typeface="Times New Roman"/>
              </a:rPr>
              <a:t>Next, we insert the key 4, which causes no problems, but the insertion of 5 creates a violation at node 3, which is fixed by a left rotation.</a:t>
            </a:r>
            <a:endParaRPr lang="en-IN" sz="1800" b="0" strike="noStrike" spc="-1">
              <a:solidFill>
                <a:srgbClr val="000000"/>
              </a:solidFill>
              <a:uFill>
                <a:solidFill>
                  <a:srgbClr val="FFFFFF"/>
                </a:solidFill>
              </a:uFill>
              <a:latin typeface="Arial"/>
            </a:endParaRPr>
          </a:p>
        </p:txBody>
      </p:sp>
      <p:pic>
        <p:nvPicPr>
          <p:cNvPr id="255" name="Picture 3"/>
          <p:cNvPicPr/>
          <p:nvPr/>
        </p:nvPicPr>
        <p:blipFill>
          <a:blip r:embed="rId3"/>
          <a:stretch/>
        </p:blipFill>
        <p:spPr>
          <a:xfrm>
            <a:off x="380880" y="4010040"/>
            <a:ext cx="5752800" cy="2161800"/>
          </a:xfrm>
          <a:prstGeom prst="rect">
            <a:avLst/>
          </a:prstGeom>
          <a:ln>
            <a:noFill/>
          </a:ln>
        </p:spPr>
      </p:pic>
      <p:sp>
        <p:nvSpPr>
          <p:cNvPr id="256" name="CustomShape 2"/>
          <p:cNvSpPr/>
          <p:nvPr/>
        </p:nvSpPr>
        <p:spPr>
          <a:xfrm>
            <a:off x="257400" y="228600"/>
            <a:ext cx="634572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2400" b="0" strike="noStrike" spc="-1">
                <a:solidFill>
                  <a:srgbClr val="000000"/>
                </a:solidFill>
                <a:uFill>
                  <a:solidFill>
                    <a:srgbClr val="FFFFFF"/>
                  </a:solidFill>
                </a:uFill>
                <a:latin typeface="Times New Roman"/>
              </a:rPr>
              <a:t>eg. Create AVL tree for sequence 1, 2, 3, 4, 5, 6, 7 </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76320" y="628560"/>
            <a:ext cx="7848360" cy="155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nSpc>
                <a:spcPct val="100000"/>
              </a:lnSpc>
              <a:buClr>
                <a:srgbClr val="000000"/>
              </a:buClr>
              <a:buFont typeface="Arial"/>
              <a:buChar char="•"/>
            </a:pPr>
            <a:r>
              <a:rPr lang="en-IN" sz="2400" b="0" strike="noStrike" spc="-1">
                <a:solidFill>
                  <a:srgbClr val="000000"/>
                </a:solidFill>
                <a:uFill>
                  <a:solidFill>
                    <a:srgbClr val="FFFFFF"/>
                  </a:solidFill>
                </a:uFill>
                <a:latin typeface="Times New Roman"/>
              </a:rPr>
              <a:t>Next, we insert 6. This causes a balance problem for the root.</a:t>
            </a:r>
            <a:endParaRPr lang="en-IN" sz="1800" b="0" strike="noStrike" spc="-1">
              <a:solidFill>
                <a:srgbClr val="000000"/>
              </a:solidFill>
              <a:uFill>
                <a:solidFill>
                  <a:srgbClr val="FFFFFF"/>
                </a:solidFill>
              </a:uFill>
              <a:latin typeface="Arial"/>
            </a:endParaRPr>
          </a:p>
          <a:p>
            <a:pPr marL="343080" indent="-342720">
              <a:lnSpc>
                <a:spcPct val="100000"/>
              </a:lnSpc>
              <a:buClr>
                <a:srgbClr val="000000"/>
              </a:buClr>
              <a:buFont typeface="Arial"/>
              <a:buChar char="•"/>
            </a:pPr>
            <a:r>
              <a:rPr lang="en-IN" sz="2400" b="0" strike="noStrike" spc="-1">
                <a:solidFill>
                  <a:srgbClr val="000000"/>
                </a:solidFill>
                <a:uFill>
                  <a:solidFill>
                    <a:srgbClr val="FFFFFF"/>
                  </a:solidFill>
                </a:uFill>
                <a:latin typeface="Times New Roman"/>
              </a:rPr>
              <a:t>The rotation is performed by making 2 a child of 4 and making 4's original left subtree the new right subtree of 2.</a:t>
            </a:r>
            <a:endParaRPr lang="en-IN" sz="1800" b="0" strike="noStrike" spc="-1">
              <a:solidFill>
                <a:srgbClr val="000000"/>
              </a:solidFill>
              <a:uFill>
                <a:solidFill>
                  <a:srgbClr val="FFFFFF"/>
                </a:solidFill>
              </a:uFill>
              <a:latin typeface="Arial"/>
            </a:endParaRPr>
          </a:p>
        </p:txBody>
      </p:sp>
      <p:pic>
        <p:nvPicPr>
          <p:cNvPr id="258" name="Picture 2"/>
          <p:cNvPicPr/>
          <p:nvPr/>
        </p:nvPicPr>
        <p:blipFill>
          <a:blip r:embed="rId2"/>
          <a:stretch/>
        </p:blipFill>
        <p:spPr>
          <a:xfrm>
            <a:off x="380880" y="2805840"/>
            <a:ext cx="6171840" cy="2298960"/>
          </a:xfrm>
          <a:prstGeom prst="rect">
            <a:avLst/>
          </a:prstGeom>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52280" y="605160"/>
            <a:ext cx="769572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nSpc>
                <a:spcPct val="100000"/>
              </a:lnSpc>
              <a:buClr>
                <a:srgbClr val="000000"/>
              </a:buClr>
              <a:buFont typeface="Arial"/>
              <a:buChar char="•"/>
            </a:pPr>
            <a:r>
              <a:rPr lang="en-IN" sz="2400" b="0" strike="noStrike" spc="-1">
                <a:solidFill>
                  <a:srgbClr val="000000"/>
                </a:solidFill>
                <a:uFill>
                  <a:solidFill>
                    <a:srgbClr val="FFFFFF"/>
                  </a:solidFill>
                </a:uFill>
                <a:latin typeface="Times New Roman"/>
              </a:rPr>
              <a:t>The next key we insert is 7, which causes another rotation.</a:t>
            </a:r>
            <a:endParaRPr lang="en-IN" sz="1800" b="0" strike="noStrike" spc="-1">
              <a:solidFill>
                <a:srgbClr val="000000"/>
              </a:solidFill>
              <a:uFill>
                <a:solidFill>
                  <a:srgbClr val="FFFFFF"/>
                </a:solidFill>
              </a:uFill>
              <a:latin typeface="Arial"/>
            </a:endParaRPr>
          </a:p>
        </p:txBody>
      </p:sp>
      <p:pic>
        <p:nvPicPr>
          <p:cNvPr id="260" name="Picture 2"/>
          <p:cNvPicPr/>
          <p:nvPr/>
        </p:nvPicPr>
        <p:blipFill>
          <a:blip r:embed="rId2"/>
          <a:stretch/>
        </p:blipFill>
        <p:spPr>
          <a:xfrm>
            <a:off x="304920" y="1600200"/>
            <a:ext cx="6962040" cy="2514240"/>
          </a:xfrm>
          <a:prstGeom prst="rect">
            <a:avLst/>
          </a:prstGeom>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extShape 1"/>
          <p:cNvSpPr txBox="1"/>
          <p:nvPr/>
        </p:nvSpPr>
        <p:spPr>
          <a:xfrm>
            <a:off x="304920" y="152280"/>
            <a:ext cx="4800240" cy="715680"/>
          </a:xfrm>
          <a:prstGeom prst="rect">
            <a:avLst/>
          </a:prstGeom>
          <a:noFill/>
          <a:ln>
            <a:noFill/>
          </a:ln>
        </p:spPr>
        <p:txBody>
          <a:bodyPr anchor="ctr"/>
          <a:lstStyle/>
          <a:p>
            <a:pPr>
              <a:lnSpc>
                <a:spcPct val="100000"/>
              </a:lnSpc>
            </a:pPr>
            <a:r>
              <a:rPr lang="en-US" sz="3200" b="1" strike="noStrike" spc="-1">
                <a:solidFill>
                  <a:srgbClr val="000000"/>
                </a:solidFill>
                <a:uFill>
                  <a:solidFill>
                    <a:srgbClr val="FFFFFF"/>
                  </a:solidFill>
                </a:uFill>
                <a:latin typeface="Times New Roman"/>
              </a:rPr>
              <a:t>Left-Right Rotation</a:t>
            </a:r>
            <a:endParaRPr lang="en-US" sz="1800" b="0" strike="noStrike" spc="-1">
              <a:solidFill>
                <a:srgbClr val="000000"/>
              </a:solidFill>
              <a:uFill>
                <a:solidFill>
                  <a:srgbClr val="FFFFFF"/>
                </a:solidFill>
              </a:uFill>
              <a:latin typeface="Calibri"/>
            </a:endParaRPr>
          </a:p>
        </p:txBody>
      </p:sp>
      <p:sp>
        <p:nvSpPr>
          <p:cNvPr id="262" name="TextShape 2"/>
          <p:cNvSpPr txBox="1"/>
          <p:nvPr/>
        </p:nvSpPr>
        <p:spPr>
          <a:xfrm>
            <a:off x="76320" y="762120"/>
            <a:ext cx="8229240" cy="281916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Double rotations are slightly complex version of already explained versions of rotations.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A left-right rotation is combination of left rotation followed by right rotation.</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A node has been inserted into right subtree of left subtree. This makes </a:t>
            </a:r>
            <a:r>
              <a:rPr lang="en-US" sz="2400" b="1" strike="noStrike" spc="-1">
                <a:solidFill>
                  <a:srgbClr val="000000"/>
                </a:solidFill>
                <a:uFill>
                  <a:solidFill>
                    <a:srgbClr val="FFFFFF"/>
                  </a:solidFill>
                </a:uFill>
                <a:latin typeface="Times New Roman"/>
              </a:rPr>
              <a:t>C</a:t>
            </a:r>
            <a:r>
              <a:rPr lang="en-US" sz="2400" b="0" strike="noStrike" spc="-1">
                <a:solidFill>
                  <a:srgbClr val="000000"/>
                </a:solidFill>
                <a:uFill>
                  <a:solidFill>
                    <a:srgbClr val="FFFFFF"/>
                  </a:solidFill>
                </a:uFill>
                <a:latin typeface="Times New Roman"/>
              </a:rPr>
              <a:t> an unbalanced node. These scenarios cause AVL tree to perform left-right rotation.</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263" name="CustomShape 3"/>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pic>
        <p:nvPicPr>
          <p:cNvPr id="264" name="Picture 3"/>
          <p:cNvPicPr/>
          <p:nvPr/>
        </p:nvPicPr>
        <p:blipFill>
          <a:blip r:embed="rId2"/>
          <a:stretch/>
        </p:blipFill>
        <p:spPr>
          <a:xfrm>
            <a:off x="1295280" y="3753000"/>
            <a:ext cx="1645560" cy="2571480"/>
          </a:xfrm>
          <a:prstGeom prst="rect">
            <a:avLst/>
          </a:prstGeom>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5" name="Picture 2"/>
          <p:cNvPicPr/>
          <p:nvPr/>
        </p:nvPicPr>
        <p:blipFill>
          <a:blip r:embed="rId2"/>
          <a:stretch/>
        </p:blipFill>
        <p:spPr>
          <a:xfrm>
            <a:off x="741600" y="2527200"/>
            <a:ext cx="1926000" cy="2409840"/>
          </a:xfrm>
          <a:prstGeom prst="rect">
            <a:avLst/>
          </a:prstGeom>
          <a:ln>
            <a:noFill/>
          </a:ln>
        </p:spPr>
      </p:pic>
      <p:sp>
        <p:nvSpPr>
          <p:cNvPr id="266" name="CustomShape 1"/>
          <p:cNvSpPr/>
          <p:nvPr/>
        </p:nvSpPr>
        <p:spPr>
          <a:xfrm>
            <a:off x="228600" y="845280"/>
            <a:ext cx="7162560" cy="82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nSpc>
                <a:spcPct val="100000"/>
              </a:lnSpc>
              <a:buClr>
                <a:srgbClr val="000000"/>
              </a:buClr>
              <a:buFont typeface="Arial"/>
              <a:buChar char="•"/>
            </a:pPr>
            <a:r>
              <a:rPr lang="en-IN" sz="2400" b="0" strike="noStrike" spc="-1">
                <a:solidFill>
                  <a:srgbClr val="000000"/>
                </a:solidFill>
                <a:uFill>
                  <a:solidFill>
                    <a:srgbClr val="FFFFFF"/>
                  </a:solidFill>
                </a:uFill>
                <a:latin typeface="Times New Roman"/>
              </a:rPr>
              <a:t>We first perform left rotation on left subtree of C. </a:t>
            </a:r>
            <a:endParaRPr lang="en-IN" sz="1800" b="0" strike="noStrike" spc="-1">
              <a:solidFill>
                <a:srgbClr val="000000"/>
              </a:solidFill>
              <a:uFill>
                <a:solidFill>
                  <a:srgbClr val="FFFFFF"/>
                </a:solidFill>
              </a:uFill>
              <a:latin typeface="Arial"/>
            </a:endParaRPr>
          </a:p>
          <a:p>
            <a:pPr marL="343080" indent="-342720">
              <a:lnSpc>
                <a:spcPct val="100000"/>
              </a:lnSpc>
              <a:buClr>
                <a:srgbClr val="000000"/>
              </a:buClr>
              <a:buFont typeface="Arial"/>
              <a:buChar char="•"/>
            </a:pPr>
            <a:r>
              <a:rPr lang="en-IN" sz="2400" b="0" strike="noStrike" spc="-1">
                <a:solidFill>
                  <a:srgbClr val="000000"/>
                </a:solidFill>
                <a:uFill>
                  <a:solidFill>
                    <a:srgbClr val="FFFFFF"/>
                  </a:solidFill>
                </a:uFill>
                <a:latin typeface="Times New Roman"/>
              </a:rPr>
              <a:t>This makes A, left subtree of B.</a:t>
            </a:r>
            <a:endParaRPr lang="en-IN" sz="1800" b="0" strike="noStrike" spc="-1">
              <a:solidFill>
                <a:srgbClr val="000000"/>
              </a:solidFill>
              <a:uFill>
                <a:solidFill>
                  <a:srgbClr val="FFFFFF"/>
                </a:solidFill>
              </a:uFill>
              <a:latin typeface="Arial"/>
            </a:endParaRPr>
          </a:p>
        </p:txBody>
      </p:sp>
      <p:pic>
        <p:nvPicPr>
          <p:cNvPr id="267" name="Picture 3"/>
          <p:cNvPicPr/>
          <p:nvPr/>
        </p:nvPicPr>
        <p:blipFill>
          <a:blip r:embed="rId3"/>
          <a:stretch/>
        </p:blipFill>
        <p:spPr>
          <a:xfrm>
            <a:off x="3884760" y="2381040"/>
            <a:ext cx="1905840" cy="2575800"/>
          </a:xfrm>
          <a:prstGeom prst="rect">
            <a:avLst/>
          </a:prstGeom>
          <a:ln>
            <a:noFill/>
          </a:ln>
        </p:spPr>
      </p:pic>
      <p:sp>
        <p:nvSpPr>
          <p:cNvPr id="268" name="CustomShape 2"/>
          <p:cNvSpPr/>
          <p:nvPr/>
        </p:nvSpPr>
        <p:spPr>
          <a:xfrm>
            <a:off x="2818080" y="3371760"/>
            <a:ext cx="519120" cy="50292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p:nvPr/>
        </p:nvSpPr>
        <p:spPr>
          <a:xfrm>
            <a:off x="304920" y="609480"/>
            <a:ext cx="7848360" cy="191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nSpc>
                <a:spcPct val="100000"/>
              </a:lnSpc>
              <a:buClr>
                <a:srgbClr val="000000"/>
              </a:buClr>
              <a:buFont typeface="Arial"/>
              <a:buChar char="•"/>
            </a:pPr>
            <a:r>
              <a:rPr lang="en-IN" sz="2400" b="0" strike="noStrike" spc="-1">
                <a:solidFill>
                  <a:srgbClr val="000000"/>
                </a:solidFill>
                <a:uFill>
                  <a:solidFill>
                    <a:srgbClr val="FFFFFF"/>
                  </a:solidFill>
                </a:uFill>
                <a:latin typeface="Times New Roman"/>
              </a:rPr>
              <a:t>Node C is still unbalanced but now, it is because of left-subtree of left-subtree.</a:t>
            </a:r>
            <a:endParaRPr lang="en-IN" sz="1800" b="0" strike="noStrike" spc="-1">
              <a:solidFill>
                <a:srgbClr val="000000"/>
              </a:solidFill>
              <a:uFill>
                <a:solidFill>
                  <a:srgbClr val="FFFFFF"/>
                </a:solidFill>
              </a:uFill>
              <a:latin typeface="Arial"/>
            </a:endParaRPr>
          </a:p>
          <a:p>
            <a:pPr marL="343080" indent="-342720">
              <a:lnSpc>
                <a:spcPct val="100000"/>
              </a:lnSpc>
              <a:buClr>
                <a:srgbClr val="000000"/>
              </a:buClr>
              <a:buFont typeface="Arial"/>
              <a:buChar char="•"/>
            </a:pPr>
            <a:r>
              <a:rPr lang="en-IN" sz="2400" b="0" strike="noStrike" spc="-1">
                <a:solidFill>
                  <a:srgbClr val="000000"/>
                </a:solidFill>
                <a:uFill>
                  <a:solidFill>
                    <a:srgbClr val="FFFFFF"/>
                  </a:solidFill>
                </a:uFill>
                <a:latin typeface="Times New Roman"/>
              </a:rPr>
              <a:t>We shall now right-rotate the tree making </a:t>
            </a:r>
            <a:r>
              <a:rPr lang="en-IN" sz="2400" b="1" strike="noStrike" spc="-1">
                <a:solidFill>
                  <a:srgbClr val="000000"/>
                </a:solidFill>
                <a:uFill>
                  <a:solidFill>
                    <a:srgbClr val="FFFFFF"/>
                  </a:solidFill>
                </a:uFill>
                <a:latin typeface="Times New Roman"/>
              </a:rPr>
              <a:t>B </a:t>
            </a:r>
            <a:r>
              <a:rPr lang="en-IN" sz="2400" b="0" strike="noStrike" spc="-1">
                <a:solidFill>
                  <a:srgbClr val="000000"/>
                </a:solidFill>
                <a:uFill>
                  <a:solidFill>
                    <a:srgbClr val="FFFFFF"/>
                  </a:solidFill>
                </a:uFill>
                <a:latin typeface="Times New Roman"/>
              </a:rPr>
              <a:t>new root node of this subtree. </a:t>
            </a:r>
            <a:r>
              <a:rPr lang="en-IN" sz="2400" b="1" strike="noStrike" spc="-1">
                <a:solidFill>
                  <a:srgbClr val="000000"/>
                </a:solidFill>
                <a:uFill>
                  <a:solidFill>
                    <a:srgbClr val="FFFFFF"/>
                  </a:solidFill>
                </a:uFill>
                <a:latin typeface="Times New Roman"/>
              </a:rPr>
              <a:t>C</a:t>
            </a:r>
            <a:r>
              <a:rPr lang="en-IN" sz="2400" b="0" strike="noStrike" spc="-1">
                <a:solidFill>
                  <a:srgbClr val="000000"/>
                </a:solidFill>
                <a:uFill>
                  <a:solidFill>
                    <a:srgbClr val="FFFFFF"/>
                  </a:solidFill>
                </a:uFill>
                <a:latin typeface="Times New Roman"/>
              </a:rPr>
              <a:t> now becomes right subtree of its own left subtree.</a:t>
            </a:r>
            <a:endParaRPr lang="en-IN" sz="1800" b="0" strike="noStrike" spc="-1">
              <a:solidFill>
                <a:srgbClr val="000000"/>
              </a:solidFill>
              <a:uFill>
                <a:solidFill>
                  <a:srgbClr val="FFFFFF"/>
                </a:solidFill>
              </a:uFill>
              <a:latin typeface="Arial"/>
            </a:endParaRPr>
          </a:p>
        </p:txBody>
      </p:sp>
      <p:pic>
        <p:nvPicPr>
          <p:cNvPr id="270" name="Picture 2"/>
          <p:cNvPicPr/>
          <p:nvPr/>
        </p:nvPicPr>
        <p:blipFill>
          <a:blip r:embed="rId2"/>
          <a:stretch/>
        </p:blipFill>
        <p:spPr>
          <a:xfrm>
            <a:off x="838080" y="2590920"/>
            <a:ext cx="1828440" cy="2493360"/>
          </a:xfrm>
          <a:prstGeom prst="rect">
            <a:avLst/>
          </a:prstGeom>
          <a:ln>
            <a:noFill/>
          </a:ln>
        </p:spPr>
      </p:pic>
      <p:pic>
        <p:nvPicPr>
          <p:cNvPr id="271" name="Picture 3"/>
          <p:cNvPicPr/>
          <p:nvPr/>
        </p:nvPicPr>
        <p:blipFill>
          <a:blip r:embed="rId3"/>
          <a:stretch/>
        </p:blipFill>
        <p:spPr>
          <a:xfrm>
            <a:off x="3990960" y="2819520"/>
            <a:ext cx="2256840" cy="1895040"/>
          </a:xfrm>
          <a:prstGeom prst="rect">
            <a:avLst/>
          </a:prstGeom>
          <a:ln>
            <a:noFill/>
          </a:ln>
        </p:spPr>
      </p:pic>
      <p:sp>
        <p:nvSpPr>
          <p:cNvPr id="272" name="CustomShape 2"/>
          <p:cNvSpPr/>
          <p:nvPr/>
        </p:nvSpPr>
        <p:spPr>
          <a:xfrm>
            <a:off x="3048120" y="3581280"/>
            <a:ext cx="380520" cy="45684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73" name="CustomShape 3"/>
          <p:cNvSpPr/>
          <p:nvPr/>
        </p:nvSpPr>
        <p:spPr>
          <a:xfrm>
            <a:off x="623880" y="5574240"/>
            <a:ext cx="365148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343080" indent="-342720">
              <a:lnSpc>
                <a:spcPct val="100000"/>
              </a:lnSpc>
              <a:buClr>
                <a:srgbClr val="000000"/>
              </a:buClr>
              <a:buFont typeface="Arial"/>
              <a:buChar char="•"/>
            </a:pPr>
            <a:r>
              <a:rPr lang="en-IN" sz="2400" b="0" strike="noStrike" spc="-1">
                <a:solidFill>
                  <a:srgbClr val="000000"/>
                </a:solidFill>
                <a:uFill>
                  <a:solidFill>
                    <a:srgbClr val="FFFFFF"/>
                  </a:solidFill>
                </a:uFill>
                <a:latin typeface="Times New Roman"/>
              </a:rPr>
              <a:t>The tree is now balanced.</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761414" y="114148"/>
            <a:ext cx="7621172" cy="563040"/>
          </a:xfrm>
          <a:prstGeom prst="rect">
            <a:avLst/>
          </a:prstGeom>
          <a:noFill/>
          <a:ln>
            <a:noFill/>
          </a:ln>
        </p:spPr>
        <p:txBody>
          <a:bodyPr anchor="ctr"/>
          <a:lstStyle/>
          <a:p>
            <a:pPr algn="ctr">
              <a:lnSpc>
                <a:spcPct val="100000"/>
              </a:lnSpc>
            </a:pPr>
            <a:r>
              <a:rPr lang="en-US" sz="4400" b="0" strike="noStrike" spc="-1" dirty="0">
                <a:solidFill>
                  <a:srgbClr val="000000"/>
                </a:solidFill>
                <a:uFill>
                  <a:solidFill>
                    <a:srgbClr val="FFFFFF"/>
                  </a:solidFill>
                </a:uFill>
                <a:latin typeface="Times New Roman"/>
              </a:rPr>
              <a:t>Terminologies used in Trees</a:t>
            </a:r>
            <a:endParaRPr lang="en-US" sz="1800" b="0" strike="noStrike" spc="-1" dirty="0">
              <a:solidFill>
                <a:srgbClr val="000000"/>
              </a:solidFill>
              <a:uFill>
                <a:solidFill>
                  <a:srgbClr val="FFFFFF"/>
                </a:solidFill>
              </a:uFill>
              <a:latin typeface="Calibri"/>
            </a:endParaRPr>
          </a:p>
        </p:txBody>
      </p:sp>
      <p:sp>
        <p:nvSpPr>
          <p:cNvPr id="86" name="TextShape 2"/>
          <p:cNvSpPr txBox="1"/>
          <p:nvPr/>
        </p:nvSpPr>
        <p:spPr>
          <a:xfrm>
            <a:off x="76320" y="838080"/>
            <a:ext cx="8991360" cy="5638320"/>
          </a:xfrm>
          <a:prstGeom prst="rect">
            <a:avLst/>
          </a:prstGeom>
          <a:noFill/>
          <a:ln>
            <a:noFill/>
          </a:ln>
        </p:spPr>
        <p:txBody>
          <a:bodyPr/>
          <a:lstStyle/>
          <a:p>
            <a:pPr marL="343080" indent="-342720">
              <a:lnSpc>
                <a:spcPct val="100000"/>
              </a:lnSpc>
              <a:buClr>
                <a:srgbClr val="000000"/>
              </a:buClr>
              <a:buFont typeface="Arial"/>
              <a:buChar char="•"/>
            </a:pPr>
            <a:r>
              <a:rPr lang="en-US" sz="2400" b="1" strike="noStrike" spc="-1">
                <a:solidFill>
                  <a:srgbClr val="000000"/>
                </a:solidFill>
                <a:uFill>
                  <a:solidFill>
                    <a:srgbClr val="FFFFFF"/>
                  </a:solidFill>
                </a:uFill>
                <a:latin typeface="Times New Roman"/>
              </a:rPr>
              <a:t>Root</a:t>
            </a:r>
            <a:r>
              <a:rPr lang="en-US" sz="2400" b="0" strike="noStrike" spc="-1">
                <a:solidFill>
                  <a:srgbClr val="000000"/>
                </a:solidFill>
                <a:uFill>
                  <a:solidFill>
                    <a:srgbClr val="FFFFFF"/>
                  </a:solidFill>
                </a:uFill>
                <a:latin typeface="Times New Roman"/>
              </a:rPr>
              <a:t> − Node at the top of the tree is called root. There is only one root per tree.</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1" strike="noStrike" spc="-1">
                <a:solidFill>
                  <a:srgbClr val="000000"/>
                </a:solidFill>
                <a:uFill>
                  <a:solidFill>
                    <a:srgbClr val="FFFFFF"/>
                  </a:solidFill>
                </a:uFill>
                <a:latin typeface="Times New Roman"/>
              </a:rPr>
              <a:t>Parent</a:t>
            </a:r>
            <a:r>
              <a:rPr lang="en-US" sz="2400" b="0" strike="noStrike" spc="-1">
                <a:solidFill>
                  <a:srgbClr val="000000"/>
                </a:solidFill>
                <a:uFill>
                  <a:solidFill>
                    <a:srgbClr val="FFFFFF"/>
                  </a:solidFill>
                </a:uFill>
                <a:latin typeface="Times New Roman"/>
              </a:rPr>
              <a:t> − Any node except root node has one edge upward to a node called parent.</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1" strike="noStrike" spc="-1">
                <a:solidFill>
                  <a:srgbClr val="000000"/>
                </a:solidFill>
                <a:uFill>
                  <a:solidFill>
                    <a:srgbClr val="FFFFFF"/>
                  </a:solidFill>
                </a:uFill>
                <a:latin typeface="Times New Roman"/>
              </a:rPr>
              <a:t>Child</a:t>
            </a:r>
            <a:r>
              <a:rPr lang="en-US" sz="2400" b="0" strike="noStrike" spc="-1">
                <a:solidFill>
                  <a:srgbClr val="000000"/>
                </a:solidFill>
                <a:uFill>
                  <a:solidFill>
                    <a:srgbClr val="FFFFFF"/>
                  </a:solidFill>
                </a:uFill>
                <a:latin typeface="Times New Roman"/>
              </a:rPr>
              <a:t> − Node below a given node connected by its edge downward is called its child node.</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1" strike="noStrike" spc="-1">
                <a:solidFill>
                  <a:srgbClr val="000000"/>
                </a:solidFill>
                <a:uFill>
                  <a:solidFill>
                    <a:srgbClr val="FFFFFF"/>
                  </a:solidFill>
                </a:uFill>
                <a:latin typeface="Times New Roman"/>
              </a:rPr>
              <a:t>Leaf</a:t>
            </a:r>
            <a:r>
              <a:rPr lang="en-US" sz="2400" b="0" strike="noStrike" spc="-1">
                <a:solidFill>
                  <a:srgbClr val="000000"/>
                </a:solidFill>
                <a:uFill>
                  <a:solidFill>
                    <a:srgbClr val="FFFFFF"/>
                  </a:solidFill>
                </a:uFill>
                <a:latin typeface="Times New Roman"/>
              </a:rPr>
              <a:t> − Node which does not have any child node is called leaf node.</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1" strike="noStrike" spc="-1">
                <a:solidFill>
                  <a:srgbClr val="000000"/>
                </a:solidFill>
                <a:uFill>
                  <a:solidFill>
                    <a:srgbClr val="FFFFFF"/>
                  </a:solidFill>
                </a:uFill>
                <a:latin typeface="Times New Roman"/>
              </a:rPr>
              <a:t>Path</a:t>
            </a:r>
            <a:r>
              <a:rPr lang="en-US" sz="2400" b="0" strike="noStrike" spc="-1">
                <a:solidFill>
                  <a:srgbClr val="000000"/>
                </a:solidFill>
                <a:uFill>
                  <a:solidFill>
                    <a:srgbClr val="FFFFFF"/>
                  </a:solidFill>
                </a:uFill>
                <a:latin typeface="Times New Roman"/>
              </a:rPr>
              <a:t> − Path refers to sequence of nodes along the edges of a tree.</a:t>
            </a:r>
            <a:endParaRPr lang="en-US" sz="3200" b="0" strike="noStrike" spc="-1">
              <a:solidFill>
                <a:srgbClr val="000000"/>
              </a:solidFill>
              <a:uFill>
                <a:solidFill>
                  <a:srgbClr val="FFFFFF"/>
                </a:solidFill>
              </a:uFill>
              <a:latin typeface="Calibri"/>
            </a:endParaRPr>
          </a:p>
          <a:p>
            <a:pPr marL="743040" lvl="1" indent="-285480">
              <a:lnSpc>
                <a:spcPct val="100000"/>
              </a:lnSpc>
              <a:buClr>
                <a:srgbClr val="000000"/>
              </a:buClr>
              <a:buFont typeface="Arial"/>
              <a:buChar char="–"/>
            </a:pPr>
            <a:r>
              <a:rPr lang="en-US" sz="2000" b="0" strike="noStrike" spc="-1">
                <a:solidFill>
                  <a:srgbClr val="000000"/>
                </a:solidFill>
                <a:uFill>
                  <a:solidFill>
                    <a:srgbClr val="FFFFFF"/>
                  </a:solidFill>
                </a:uFill>
                <a:latin typeface="Times New Roman"/>
              </a:rPr>
              <a:t>A path from node n1to nk is defined as a sequence of nodes n1, n2, .. . , nk such that ni is the parent of ni+1for 1 i &lt; k. </a:t>
            </a:r>
            <a:endParaRPr lang="en-US" sz="2400" b="0" strike="noStrike" spc="-1">
              <a:solidFill>
                <a:srgbClr val="000000"/>
              </a:solidFill>
              <a:uFill>
                <a:solidFill>
                  <a:srgbClr val="FFFFFF"/>
                </a:solidFill>
              </a:uFill>
              <a:latin typeface="Calibri"/>
            </a:endParaRPr>
          </a:p>
          <a:p>
            <a:pPr marL="743040" lvl="1" indent="-285480">
              <a:lnSpc>
                <a:spcPct val="100000"/>
              </a:lnSpc>
              <a:buClr>
                <a:srgbClr val="000000"/>
              </a:buClr>
              <a:buFont typeface="Arial"/>
              <a:buChar char="–"/>
            </a:pPr>
            <a:r>
              <a:rPr lang="en-US" sz="2000" b="0" strike="noStrike" spc="-1">
                <a:solidFill>
                  <a:srgbClr val="000000"/>
                </a:solidFill>
                <a:uFill>
                  <a:solidFill>
                    <a:srgbClr val="FFFFFF"/>
                  </a:solidFill>
                </a:uFill>
                <a:latin typeface="Times New Roman"/>
              </a:rPr>
              <a:t>The length of this path is the number of edges on the path, namely k -1. There is a path of length zero from every node to itself. </a:t>
            </a:r>
            <a:endParaRPr lang="en-US" sz="2400" b="0" strike="noStrike" spc="-1">
              <a:solidFill>
                <a:srgbClr val="000000"/>
              </a:solidFill>
              <a:uFill>
                <a:solidFill>
                  <a:srgbClr val="FFFFFF"/>
                </a:solidFill>
              </a:uFill>
              <a:latin typeface="Calibri"/>
            </a:endParaRPr>
          </a:p>
          <a:p>
            <a:pPr marL="743040" lvl="1" indent="-285480">
              <a:lnSpc>
                <a:spcPct val="100000"/>
              </a:lnSpc>
              <a:buClr>
                <a:srgbClr val="000000"/>
              </a:buClr>
              <a:buFont typeface="Arial"/>
              <a:buChar char="–"/>
            </a:pPr>
            <a:r>
              <a:rPr lang="en-US" sz="2000" b="0" strike="noStrike" spc="-1">
                <a:solidFill>
                  <a:srgbClr val="000000"/>
                </a:solidFill>
                <a:uFill>
                  <a:solidFill>
                    <a:srgbClr val="FFFFFF"/>
                  </a:solidFill>
                </a:uFill>
                <a:latin typeface="Times New Roman"/>
              </a:rPr>
              <a:t>Notice that in a tree there is exactly one path from the root to each node.</a:t>
            </a:r>
            <a:endParaRPr lang="en-US" sz="24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1" strike="noStrike" spc="-1">
                <a:solidFill>
                  <a:srgbClr val="000000"/>
                </a:solidFill>
                <a:uFill>
                  <a:solidFill>
                    <a:srgbClr val="FFFFFF"/>
                  </a:solidFill>
                </a:uFill>
                <a:latin typeface="Times New Roman"/>
              </a:rPr>
              <a:t>Siblings</a:t>
            </a:r>
            <a:r>
              <a:rPr lang="en-US" sz="2400" b="0" strike="noStrike" spc="-1">
                <a:solidFill>
                  <a:srgbClr val="000000"/>
                </a:solidFill>
                <a:uFill>
                  <a:solidFill>
                    <a:srgbClr val="FFFFFF"/>
                  </a:solidFill>
                </a:uFill>
                <a:latin typeface="Times New Roman"/>
              </a:rPr>
              <a:t> </a:t>
            </a:r>
            <a:r>
              <a:rPr lang="en-US" sz="2400" b="0" i="1" strike="noStrike" spc="-1">
                <a:solidFill>
                  <a:srgbClr val="000000"/>
                </a:solidFill>
                <a:uFill>
                  <a:solidFill>
                    <a:srgbClr val="FFFFFF"/>
                  </a:solidFill>
                </a:uFill>
                <a:latin typeface="Times New Roman"/>
              </a:rPr>
              <a:t>- </a:t>
            </a:r>
            <a:r>
              <a:rPr lang="en-US" sz="2400" b="0" strike="noStrike" spc="-1">
                <a:solidFill>
                  <a:srgbClr val="000000"/>
                </a:solidFill>
                <a:uFill>
                  <a:solidFill>
                    <a:srgbClr val="FFFFFF"/>
                  </a:solidFill>
                </a:uFill>
                <a:latin typeface="Times New Roman"/>
              </a:rPr>
              <a:t>A group of nodes with the same parent.</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TextShape 1"/>
          <p:cNvSpPr txBox="1"/>
          <p:nvPr/>
        </p:nvSpPr>
        <p:spPr>
          <a:xfrm>
            <a:off x="228600" y="152280"/>
            <a:ext cx="4876560" cy="715680"/>
          </a:xfrm>
          <a:prstGeom prst="rect">
            <a:avLst/>
          </a:prstGeom>
          <a:noFill/>
          <a:ln>
            <a:noFill/>
          </a:ln>
        </p:spPr>
        <p:txBody>
          <a:bodyPr anchor="ctr"/>
          <a:lstStyle/>
          <a:p>
            <a:pPr>
              <a:lnSpc>
                <a:spcPct val="100000"/>
              </a:lnSpc>
            </a:pPr>
            <a:r>
              <a:rPr lang="en-US" sz="3200" b="1" strike="noStrike" spc="-1">
                <a:solidFill>
                  <a:srgbClr val="000000"/>
                </a:solidFill>
                <a:uFill>
                  <a:solidFill>
                    <a:srgbClr val="FFFFFF"/>
                  </a:solidFill>
                </a:uFill>
                <a:latin typeface="Times New Roman"/>
              </a:rPr>
              <a:t>Right-Left Rotation</a:t>
            </a:r>
            <a:endParaRPr lang="en-US" sz="1800" b="0" strike="noStrike" spc="-1">
              <a:solidFill>
                <a:srgbClr val="000000"/>
              </a:solidFill>
              <a:uFill>
                <a:solidFill>
                  <a:srgbClr val="FFFFFF"/>
                </a:solidFill>
              </a:uFill>
              <a:latin typeface="Calibri"/>
            </a:endParaRPr>
          </a:p>
        </p:txBody>
      </p:sp>
      <p:sp>
        <p:nvSpPr>
          <p:cNvPr id="275" name="TextShape 2"/>
          <p:cNvSpPr txBox="1"/>
          <p:nvPr/>
        </p:nvSpPr>
        <p:spPr>
          <a:xfrm>
            <a:off x="152280" y="990720"/>
            <a:ext cx="8229240" cy="167616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It is a combination of right rotation followed by left rotation.</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A node has been inserted into left subtree of right subtree. </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This makes </a:t>
            </a:r>
            <a:r>
              <a:rPr lang="en-US" sz="2400" b="1" strike="noStrike" spc="-1">
                <a:solidFill>
                  <a:srgbClr val="000000"/>
                </a:solidFill>
                <a:uFill>
                  <a:solidFill>
                    <a:srgbClr val="FFFFFF"/>
                  </a:solidFill>
                </a:uFill>
                <a:latin typeface="Times New Roman"/>
              </a:rPr>
              <a:t>A</a:t>
            </a:r>
            <a:r>
              <a:rPr lang="en-US" sz="2400" b="0" strike="noStrike" spc="-1">
                <a:solidFill>
                  <a:srgbClr val="000000"/>
                </a:solidFill>
                <a:uFill>
                  <a:solidFill>
                    <a:srgbClr val="FFFFFF"/>
                  </a:solidFill>
                </a:uFill>
                <a:latin typeface="Times New Roman"/>
              </a:rPr>
              <a:t> an unbalanced node, with balance factor 2.</a:t>
            </a:r>
            <a:endParaRPr lang="en-US" sz="3200" b="0" strike="noStrike" spc="-1">
              <a:solidFill>
                <a:srgbClr val="000000"/>
              </a:solidFill>
              <a:uFill>
                <a:solidFill>
                  <a:srgbClr val="FFFFFF"/>
                </a:solidFill>
              </a:uFill>
              <a:latin typeface="Calibri"/>
            </a:endParaRPr>
          </a:p>
        </p:txBody>
      </p:sp>
      <p:pic>
        <p:nvPicPr>
          <p:cNvPr id="276" name="Picture 2"/>
          <p:cNvPicPr/>
          <p:nvPr/>
        </p:nvPicPr>
        <p:blipFill>
          <a:blip r:embed="rId2"/>
          <a:stretch/>
        </p:blipFill>
        <p:spPr>
          <a:xfrm>
            <a:off x="1752480" y="2619360"/>
            <a:ext cx="1599840" cy="3400200"/>
          </a:xfrm>
          <a:prstGeom prst="rect">
            <a:avLst/>
          </a:prstGeom>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52280" y="685800"/>
            <a:ext cx="761976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nSpc>
                <a:spcPct val="100000"/>
              </a:lnSpc>
              <a:buClr>
                <a:srgbClr val="000000"/>
              </a:buClr>
              <a:buFont typeface="Arial"/>
              <a:buChar char="•"/>
            </a:pPr>
            <a:r>
              <a:rPr lang="en-IN" sz="2400" b="0" strike="noStrike" spc="-1">
                <a:solidFill>
                  <a:srgbClr val="000000"/>
                </a:solidFill>
                <a:uFill>
                  <a:solidFill>
                    <a:srgbClr val="FFFFFF"/>
                  </a:solidFill>
                </a:uFill>
                <a:latin typeface="Times New Roman"/>
              </a:rPr>
              <a:t>First, we perform right rotation along C node, making C the right subtree of its own left subtree B. </a:t>
            </a:r>
            <a:endParaRPr lang="en-IN" sz="1800" b="0" strike="noStrike" spc="-1">
              <a:solidFill>
                <a:srgbClr val="000000"/>
              </a:solidFill>
              <a:uFill>
                <a:solidFill>
                  <a:srgbClr val="FFFFFF"/>
                </a:solidFill>
              </a:uFill>
              <a:latin typeface="Arial"/>
            </a:endParaRPr>
          </a:p>
          <a:p>
            <a:pPr marL="343080" indent="-342720">
              <a:lnSpc>
                <a:spcPct val="100000"/>
              </a:lnSpc>
              <a:buClr>
                <a:srgbClr val="000000"/>
              </a:buClr>
              <a:buFont typeface="Arial"/>
              <a:buChar char="•"/>
            </a:pPr>
            <a:r>
              <a:rPr lang="en-IN" sz="2400" b="0" strike="noStrike" spc="-1">
                <a:solidFill>
                  <a:srgbClr val="000000"/>
                </a:solidFill>
                <a:uFill>
                  <a:solidFill>
                    <a:srgbClr val="FFFFFF"/>
                  </a:solidFill>
                </a:uFill>
                <a:latin typeface="Times New Roman"/>
              </a:rPr>
              <a:t>Now, B becomes right subtree of A.</a:t>
            </a:r>
            <a:endParaRPr lang="en-IN" sz="1800" b="0" strike="noStrike" spc="-1">
              <a:solidFill>
                <a:srgbClr val="000000"/>
              </a:solidFill>
              <a:uFill>
                <a:solidFill>
                  <a:srgbClr val="FFFFFF"/>
                </a:solidFill>
              </a:uFill>
              <a:latin typeface="Arial"/>
            </a:endParaRPr>
          </a:p>
        </p:txBody>
      </p:sp>
      <p:pic>
        <p:nvPicPr>
          <p:cNvPr id="278" name="Picture 2"/>
          <p:cNvPicPr/>
          <p:nvPr/>
        </p:nvPicPr>
        <p:blipFill>
          <a:blip r:embed="rId2"/>
          <a:stretch/>
        </p:blipFill>
        <p:spPr>
          <a:xfrm>
            <a:off x="838080" y="2819520"/>
            <a:ext cx="1993680" cy="2774160"/>
          </a:xfrm>
          <a:prstGeom prst="rect">
            <a:avLst/>
          </a:prstGeom>
          <a:ln>
            <a:noFill/>
          </a:ln>
        </p:spPr>
      </p:pic>
      <p:pic>
        <p:nvPicPr>
          <p:cNvPr id="279" name="Picture 3"/>
          <p:cNvPicPr/>
          <p:nvPr/>
        </p:nvPicPr>
        <p:blipFill>
          <a:blip r:embed="rId3"/>
          <a:stretch/>
        </p:blipFill>
        <p:spPr>
          <a:xfrm>
            <a:off x="4600440" y="2743200"/>
            <a:ext cx="2028600" cy="2774160"/>
          </a:xfrm>
          <a:prstGeom prst="rect">
            <a:avLst/>
          </a:prstGeom>
          <a:ln>
            <a:noFill/>
          </a:ln>
        </p:spPr>
      </p:pic>
      <p:sp>
        <p:nvSpPr>
          <p:cNvPr id="280" name="CustomShape 2"/>
          <p:cNvSpPr/>
          <p:nvPr/>
        </p:nvSpPr>
        <p:spPr>
          <a:xfrm>
            <a:off x="2977560" y="3935880"/>
            <a:ext cx="831960" cy="55980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CustomShape 1"/>
          <p:cNvSpPr/>
          <p:nvPr/>
        </p:nvSpPr>
        <p:spPr>
          <a:xfrm>
            <a:off x="0" y="152280"/>
            <a:ext cx="8076960" cy="191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nSpc>
                <a:spcPct val="100000"/>
              </a:lnSpc>
              <a:buClr>
                <a:srgbClr val="000000"/>
              </a:buClr>
              <a:buFont typeface="Arial"/>
              <a:buChar char="•"/>
            </a:pPr>
            <a:r>
              <a:rPr lang="en-IN" sz="2400" b="0" strike="noStrike" spc="-1">
                <a:solidFill>
                  <a:srgbClr val="000000"/>
                </a:solidFill>
                <a:uFill>
                  <a:solidFill>
                    <a:srgbClr val="FFFFFF"/>
                  </a:solidFill>
                </a:uFill>
                <a:latin typeface="Times New Roman"/>
              </a:rPr>
              <a:t>Node </a:t>
            </a:r>
            <a:r>
              <a:rPr lang="en-IN" sz="2400" b="1" strike="noStrike" spc="-1">
                <a:solidFill>
                  <a:srgbClr val="000000"/>
                </a:solidFill>
                <a:uFill>
                  <a:solidFill>
                    <a:srgbClr val="FFFFFF"/>
                  </a:solidFill>
                </a:uFill>
                <a:latin typeface="Times New Roman"/>
              </a:rPr>
              <a:t>A</a:t>
            </a:r>
            <a:r>
              <a:rPr lang="en-IN" sz="2400" b="0" strike="noStrike" spc="-1">
                <a:solidFill>
                  <a:srgbClr val="000000"/>
                </a:solidFill>
                <a:uFill>
                  <a:solidFill>
                    <a:srgbClr val="FFFFFF"/>
                  </a:solidFill>
                </a:uFill>
                <a:latin typeface="Times New Roman"/>
              </a:rPr>
              <a:t> is still unbalanced because of right subtree of its right subtree and requires a left rotation.</a:t>
            </a:r>
            <a:endParaRPr lang="en-IN" sz="1800" b="0" strike="noStrike" spc="-1">
              <a:solidFill>
                <a:srgbClr val="000000"/>
              </a:solidFill>
              <a:uFill>
                <a:solidFill>
                  <a:srgbClr val="FFFFFF"/>
                </a:solidFill>
              </a:uFill>
              <a:latin typeface="Arial"/>
            </a:endParaRPr>
          </a:p>
          <a:p>
            <a:pPr marL="343080" indent="-342720">
              <a:lnSpc>
                <a:spcPct val="100000"/>
              </a:lnSpc>
              <a:buClr>
                <a:srgbClr val="000000"/>
              </a:buClr>
              <a:buFont typeface="Arial"/>
              <a:buChar char="•"/>
            </a:pPr>
            <a:r>
              <a:rPr lang="en-IN" sz="2400" b="0" strike="noStrike" spc="-1">
                <a:solidFill>
                  <a:srgbClr val="000000"/>
                </a:solidFill>
                <a:uFill>
                  <a:solidFill>
                    <a:srgbClr val="FFFFFF"/>
                  </a:solidFill>
                </a:uFill>
                <a:latin typeface="Times New Roman"/>
              </a:rPr>
              <a:t>A left rotation is performed by making </a:t>
            </a:r>
            <a:r>
              <a:rPr lang="en-IN" sz="2400" b="1" strike="noStrike" spc="-1">
                <a:solidFill>
                  <a:srgbClr val="000000"/>
                </a:solidFill>
                <a:uFill>
                  <a:solidFill>
                    <a:srgbClr val="FFFFFF"/>
                  </a:solidFill>
                </a:uFill>
                <a:latin typeface="Times New Roman"/>
              </a:rPr>
              <a:t>B</a:t>
            </a:r>
            <a:r>
              <a:rPr lang="en-IN" sz="2400" b="0" strike="noStrike" spc="-1">
                <a:solidFill>
                  <a:srgbClr val="000000"/>
                </a:solidFill>
                <a:uFill>
                  <a:solidFill>
                    <a:srgbClr val="FFFFFF"/>
                  </a:solidFill>
                </a:uFill>
                <a:latin typeface="Times New Roman"/>
              </a:rPr>
              <a:t> the new root node of the subtree.</a:t>
            </a:r>
            <a:endParaRPr lang="en-IN" sz="1800" b="0" strike="noStrike" spc="-1">
              <a:solidFill>
                <a:srgbClr val="000000"/>
              </a:solidFill>
              <a:uFill>
                <a:solidFill>
                  <a:srgbClr val="FFFFFF"/>
                </a:solidFill>
              </a:uFill>
              <a:latin typeface="Arial"/>
            </a:endParaRPr>
          </a:p>
          <a:p>
            <a:pPr marL="343080" indent="-342720">
              <a:lnSpc>
                <a:spcPct val="100000"/>
              </a:lnSpc>
              <a:buClr>
                <a:srgbClr val="000000"/>
              </a:buClr>
              <a:buFont typeface="Arial"/>
              <a:buChar char="•"/>
            </a:pPr>
            <a:r>
              <a:rPr lang="en-IN" sz="2400" b="0" strike="noStrike" spc="-1">
                <a:solidFill>
                  <a:srgbClr val="000000"/>
                </a:solidFill>
                <a:uFill>
                  <a:solidFill>
                    <a:srgbClr val="FFFFFF"/>
                  </a:solidFill>
                </a:uFill>
                <a:latin typeface="Times New Roman"/>
              </a:rPr>
              <a:t> </a:t>
            </a:r>
            <a:r>
              <a:rPr lang="en-IN" sz="2400" b="1" strike="noStrike" spc="-1">
                <a:solidFill>
                  <a:srgbClr val="000000"/>
                </a:solidFill>
                <a:uFill>
                  <a:solidFill>
                    <a:srgbClr val="FFFFFF"/>
                  </a:solidFill>
                </a:uFill>
                <a:latin typeface="Times New Roman"/>
              </a:rPr>
              <a:t>A</a:t>
            </a:r>
            <a:r>
              <a:rPr lang="en-IN" sz="2400" b="0" strike="noStrike" spc="-1">
                <a:solidFill>
                  <a:srgbClr val="000000"/>
                </a:solidFill>
                <a:uFill>
                  <a:solidFill>
                    <a:srgbClr val="FFFFFF"/>
                  </a:solidFill>
                </a:uFill>
                <a:latin typeface="Times New Roman"/>
              </a:rPr>
              <a:t> becomes left subtree of its right subtree </a:t>
            </a:r>
            <a:r>
              <a:rPr lang="en-IN" sz="2400" b="1" strike="noStrike" spc="-1">
                <a:solidFill>
                  <a:srgbClr val="000000"/>
                </a:solidFill>
                <a:uFill>
                  <a:solidFill>
                    <a:srgbClr val="FFFFFF"/>
                  </a:solidFill>
                </a:uFill>
                <a:latin typeface="Times New Roman"/>
              </a:rPr>
              <a:t>B</a:t>
            </a:r>
            <a:r>
              <a:rPr lang="en-IN" sz="2400" b="0" strike="noStrike" spc="-1">
                <a:solidFill>
                  <a:srgbClr val="000000"/>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p:txBody>
      </p:sp>
      <p:pic>
        <p:nvPicPr>
          <p:cNvPr id="282" name="Picture 2"/>
          <p:cNvPicPr/>
          <p:nvPr/>
        </p:nvPicPr>
        <p:blipFill>
          <a:blip r:embed="rId2"/>
          <a:stretch/>
        </p:blipFill>
        <p:spPr>
          <a:xfrm>
            <a:off x="762120" y="2714760"/>
            <a:ext cx="1690200" cy="2205000"/>
          </a:xfrm>
          <a:prstGeom prst="rect">
            <a:avLst/>
          </a:prstGeom>
          <a:ln>
            <a:noFill/>
          </a:ln>
        </p:spPr>
      </p:pic>
      <p:pic>
        <p:nvPicPr>
          <p:cNvPr id="283" name="Picture 3"/>
          <p:cNvPicPr/>
          <p:nvPr/>
        </p:nvPicPr>
        <p:blipFill>
          <a:blip r:embed="rId3"/>
          <a:stretch/>
        </p:blipFill>
        <p:spPr>
          <a:xfrm>
            <a:off x="4219560" y="2905200"/>
            <a:ext cx="2256840" cy="1895040"/>
          </a:xfrm>
          <a:prstGeom prst="rect">
            <a:avLst/>
          </a:prstGeom>
          <a:ln>
            <a:noFill/>
          </a:ln>
        </p:spPr>
      </p:pic>
      <p:sp>
        <p:nvSpPr>
          <p:cNvPr id="284" name="CustomShape 2"/>
          <p:cNvSpPr/>
          <p:nvPr/>
        </p:nvSpPr>
        <p:spPr>
          <a:xfrm>
            <a:off x="3124080" y="3429000"/>
            <a:ext cx="533160" cy="60912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CustomShape 1"/>
          <p:cNvSpPr/>
          <p:nvPr/>
        </p:nvSpPr>
        <p:spPr>
          <a:xfrm>
            <a:off x="0" y="228600"/>
            <a:ext cx="7467120" cy="191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nSpc>
                <a:spcPct val="100000"/>
              </a:lnSpc>
              <a:buClr>
                <a:srgbClr val="000000"/>
              </a:buClr>
              <a:buFont typeface="Arial"/>
              <a:buChar char="•"/>
            </a:pPr>
            <a:r>
              <a:rPr lang="en-IN" sz="2400" b="0" strike="noStrike" spc="-1">
                <a:solidFill>
                  <a:srgbClr val="000000"/>
                </a:solidFill>
                <a:uFill>
                  <a:solidFill>
                    <a:srgbClr val="FFFFFF"/>
                  </a:solidFill>
                </a:uFill>
                <a:latin typeface="Times New Roman"/>
              </a:rPr>
              <a:t>Continuing our example, suppose we insert keys 8 through 15 in reverse order.</a:t>
            </a:r>
            <a:endParaRPr lang="en-IN" sz="1800" b="0" strike="noStrike" spc="-1">
              <a:solidFill>
                <a:srgbClr val="000000"/>
              </a:solidFill>
              <a:uFill>
                <a:solidFill>
                  <a:srgbClr val="FFFFFF"/>
                </a:solidFill>
              </a:uFill>
              <a:latin typeface="Arial"/>
            </a:endParaRPr>
          </a:p>
          <a:p>
            <a:pPr marL="343080" indent="-342720">
              <a:lnSpc>
                <a:spcPct val="100000"/>
              </a:lnSpc>
              <a:buClr>
                <a:srgbClr val="000000"/>
              </a:buClr>
              <a:buFont typeface="Arial"/>
              <a:buChar char="•"/>
            </a:pPr>
            <a:r>
              <a:rPr lang="en-IN" sz="2400" b="0" strike="noStrike" spc="-1">
                <a:solidFill>
                  <a:srgbClr val="000000"/>
                </a:solidFill>
                <a:uFill>
                  <a:solidFill>
                    <a:srgbClr val="FFFFFF"/>
                  </a:solidFill>
                </a:uFill>
                <a:latin typeface="Times New Roman"/>
              </a:rPr>
              <a:t>Inserting 15 is easy, since it does not destroy the balance property, but inserting 14 causes a height imbalance at node 7.</a:t>
            </a:r>
            <a:endParaRPr lang="en-IN" sz="1800" b="0" strike="noStrike" spc="-1">
              <a:solidFill>
                <a:srgbClr val="000000"/>
              </a:solidFill>
              <a:uFill>
                <a:solidFill>
                  <a:srgbClr val="FFFFFF"/>
                </a:solidFill>
              </a:uFill>
              <a:latin typeface="Arial"/>
            </a:endParaRPr>
          </a:p>
        </p:txBody>
      </p:sp>
      <p:pic>
        <p:nvPicPr>
          <p:cNvPr id="286" name="Picture 2"/>
          <p:cNvPicPr/>
          <p:nvPr/>
        </p:nvPicPr>
        <p:blipFill>
          <a:blip r:embed="rId2"/>
          <a:stretch/>
        </p:blipFill>
        <p:spPr>
          <a:xfrm>
            <a:off x="223200" y="2209680"/>
            <a:ext cx="7167960" cy="3123720"/>
          </a:xfrm>
          <a:prstGeom prst="rect">
            <a:avLst/>
          </a:prstGeom>
          <a:ln>
            <a:noFill/>
          </a:ln>
        </p:spPr>
      </p:pic>
      <p:sp>
        <p:nvSpPr>
          <p:cNvPr id="287" name="CustomShape 2"/>
          <p:cNvSpPr/>
          <p:nvPr/>
        </p:nvSpPr>
        <p:spPr>
          <a:xfrm>
            <a:off x="76320" y="5341320"/>
            <a:ext cx="8000640" cy="82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a:solidFill>
                  <a:srgbClr val="000000"/>
                </a:solidFill>
                <a:uFill>
                  <a:solidFill>
                    <a:srgbClr val="FFFFFF"/>
                  </a:solidFill>
                </a:uFill>
                <a:latin typeface="Times New Roman"/>
              </a:rPr>
              <a:t>As the diagram shows, the single rotation has not fixed the height imbalance.</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23760" y="335520"/>
            <a:ext cx="8357760" cy="155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nSpc>
                <a:spcPct val="100000"/>
              </a:lnSpc>
              <a:buClr>
                <a:srgbClr val="000000"/>
              </a:buClr>
              <a:buFont typeface="Arial"/>
              <a:buChar char="•"/>
            </a:pPr>
            <a:r>
              <a:rPr lang="en-IN" sz="2400" b="0" strike="noStrike" spc="-1">
                <a:solidFill>
                  <a:srgbClr val="000000"/>
                </a:solidFill>
                <a:uFill>
                  <a:solidFill>
                    <a:srgbClr val="FFFFFF"/>
                  </a:solidFill>
                </a:uFill>
                <a:latin typeface="Times New Roman"/>
              </a:rPr>
              <a:t>In our example, the double rotation is a right-left double rotation and involves 7, 15, and 14. </a:t>
            </a:r>
            <a:endParaRPr lang="en-IN" sz="1800" b="0" strike="noStrike" spc="-1">
              <a:solidFill>
                <a:srgbClr val="000000"/>
              </a:solidFill>
              <a:uFill>
                <a:solidFill>
                  <a:srgbClr val="FFFFFF"/>
                </a:solidFill>
              </a:uFill>
              <a:latin typeface="Arial"/>
            </a:endParaRPr>
          </a:p>
          <a:p>
            <a:pPr marL="343080" indent="-342720">
              <a:lnSpc>
                <a:spcPct val="100000"/>
              </a:lnSpc>
              <a:buClr>
                <a:srgbClr val="000000"/>
              </a:buClr>
              <a:buFont typeface="Arial"/>
              <a:buChar char="•"/>
            </a:pPr>
            <a:r>
              <a:rPr lang="en-IN" sz="2400" b="0" strike="noStrike" spc="-1">
                <a:solidFill>
                  <a:srgbClr val="000000"/>
                </a:solidFill>
                <a:uFill>
                  <a:solidFill>
                    <a:srgbClr val="FFFFFF"/>
                  </a:solidFill>
                </a:uFill>
                <a:latin typeface="Times New Roman"/>
              </a:rPr>
              <a:t>Here, k3 is the node with key 7, k1 is the node with key 15, and k2 is the node with key 14.</a:t>
            </a:r>
            <a:endParaRPr lang="en-IN" sz="1800" b="0" strike="noStrike" spc="-1">
              <a:solidFill>
                <a:srgbClr val="000000"/>
              </a:solidFill>
              <a:uFill>
                <a:solidFill>
                  <a:srgbClr val="FFFFFF"/>
                </a:solidFill>
              </a:uFill>
              <a:latin typeface="Arial"/>
            </a:endParaRPr>
          </a:p>
        </p:txBody>
      </p:sp>
      <p:pic>
        <p:nvPicPr>
          <p:cNvPr id="289" name="Picture 2"/>
          <p:cNvPicPr/>
          <p:nvPr/>
        </p:nvPicPr>
        <p:blipFill>
          <a:blip r:embed="rId2"/>
          <a:stretch/>
        </p:blipFill>
        <p:spPr>
          <a:xfrm>
            <a:off x="76320" y="2362320"/>
            <a:ext cx="6855480" cy="3504960"/>
          </a:xfrm>
          <a:prstGeom prst="rect">
            <a:avLst/>
          </a:prstGeom>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a:off x="228600" y="380880"/>
            <a:ext cx="777204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a:solidFill>
                  <a:srgbClr val="000000"/>
                </a:solidFill>
                <a:uFill>
                  <a:solidFill>
                    <a:srgbClr val="FFFFFF"/>
                  </a:solidFill>
                </a:uFill>
                <a:latin typeface="Times New Roman"/>
              </a:rPr>
              <a:t>Next we insert 13, which requires a double rotation. Here the double rotation is again a right-left double rotation that will involve 6, 14, and 7 and will restore the tree.</a:t>
            </a:r>
            <a:endParaRPr lang="en-IN" sz="1800" b="0" strike="noStrike" spc="-1">
              <a:solidFill>
                <a:srgbClr val="000000"/>
              </a:solidFill>
              <a:uFill>
                <a:solidFill>
                  <a:srgbClr val="FFFFFF"/>
                </a:solidFill>
              </a:uFill>
              <a:latin typeface="Arial"/>
            </a:endParaRPr>
          </a:p>
        </p:txBody>
      </p:sp>
      <p:pic>
        <p:nvPicPr>
          <p:cNvPr id="291" name="Picture 2"/>
          <p:cNvPicPr/>
          <p:nvPr/>
        </p:nvPicPr>
        <p:blipFill>
          <a:blip r:embed="rId2"/>
          <a:stretch/>
        </p:blipFill>
        <p:spPr>
          <a:xfrm>
            <a:off x="76320" y="1981080"/>
            <a:ext cx="6975000" cy="3352320"/>
          </a:xfrm>
          <a:prstGeom prst="rect">
            <a:avLst/>
          </a:prstGeom>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28600" y="304920"/>
            <a:ext cx="76957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a:solidFill>
                  <a:srgbClr val="000000"/>
                </a:solidFill>
                <a:uFill>
                  <a:solidFill>
                    <a:srgbClr val="FFFFFF"/>
                  </a:solidFill>
                </a:uFill>
                <a:latin typeface="Times New Roman"/>
              </a:rPr>
              <a:t>If 12 is now inserted, there is an imbalance at the root. Since 12 is not between 4 and 7, we know that the single rotation will work.</a:t>
            </a:r>
            <a:endParaRPr lang="en-IN" sz="1800" b="0" strike="noStrike" spc="-1">
              <a:solidFill>
                <a:srgbClr val="000000"/>
              </a:solidFill>
              <a:uFill>
                <a:solidFill>
                  <a:srgbClr val="FFFFFF"/>
                </a:solidFill>
              </a:uFill>
              <a:latin typeface="Arial"/>
            </a:endParaRPr>
          </a:p>
        </p:txBody>
      </p:sp>
      <p:pic>
        <p:nvPicPr>
          <p:cNvPr id="293" name="Picture 2"/>
          <p:cNvPicPr/>
          <p:nvPr/>
        </p:nvPicPr>
        <p:blipFill>
          <a:blip r:embed="rId2"/>
          <a:stretch/>
        </p:blipFill>
        <p:spPr>
          <a:xfrm>
            <a:off x="230760" y="1828800"/>
            <a:ext cx="6821280" cy="3733560"/>
          </a:xfrm>
          <a:prstGeom prst="rect">
            <a:avLst/>
          </a:prstGeom>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475560" y="762120"/>
            <a:ext cx="559116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2400" b="0" strike="noStrike" spc="-1">
                <a:solidFill>
                  <a:srgbClr val="000000"/>
                </a:solidFill>
                <a:uFill>
                  <a:solidFill>
                    <a:srgbClr val="FFFFFF"/>
                  </a:solidFill>
                </a:uFill>
                <a:latin typeface="Times New Roman"/>
              </a:rPr>
              <a:t>Insertion of 11 will require a single rotation:</a:t>
            </a:r>
            <a:endParaRPr lang="en-IN" sz="1800" b="0" strike="noStrike" spc="-1">
              <a:solidFill>
                <a:srgbClr val="000000"/>
              </a:solidFill>
              <a:uFill>
                <a:solidFill>
                  <a:srgbClr val="FFFFFF"/>
                </a:solidFill>
              </a:uFill>
              <a:latin typeface="Arial"/>
            </a:endParaRPr>
          </a:p>
        </p:txBody>
      </p:sp>
      <p:pic>
        <p:nvPicPr>
          <p:cNvPr id="295" name="Picture 2"/>
          <p:cNvPicPr/>
          <p:nvPr/>
        </p:nvPicPr>
        <p:blipFill>
          <a:blip r:embed="rId2"/>
          <a:stretch/>
        </p:blipFill>
        <p:spPr>
          <a:xfrm>
            <a:off x="457200" y="1447920"/>
            <a:ext cx="7314840" cy="4266720"/>
          </a:xfrm>
          <a:prstGeom prst="rect">
            <a:avLst/>
          </a:prstGeom>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228600" y="228600"/>
            <a:ext cx="7924320" cy="155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nSpc>
                <a:spcPct val="100000"/>
              </a:lnSpc>
              <a:buClr>
                <a:srgbClr val="000000"/>
              </a:buClr>
              <a:buFont typeface="Arial"/>
              <a:buChar char="•"/>
            </a:pPr>
            <a:r>
              <a:rPr lang="en-IN" sz="2400" b="0" strike="noStrike" spc="-1">
                <a:solidFill>
                  <a:srgbClr val="000000"/>
                </a:solidFill>
                <a:uFill>
                  <a:solidFill>
                    <a:srgbClr val="FFFFFF"/>
                  </a:solidFill>
                </a:uFill>
                <a:latin typeface="Times New Roman"/>
              </a:rPr>
              <a:t>To insert 10, a single rotation needs to be performed, and the same is true for the subsequent insertion of 9. </a:t>
            </a:r>
            <a:endParaRPr lang="en-IN" sz="1800" b="0" strike="noStrike" spc="-1">
              <a:solidFill>
                <a:srgbClr val="000000"/>
              </a:solidFill>
              <a:uFill>
                <a:solidFill>
                  <a:srgbClr val="FFFFFF"/>
                </a:solidFill>
              </a:uFill>
              <a:latin typeface="Arial"/>
            </a:endParaRPr>
          </a:p>
          <a:p>
            <a:pPr marL="343080" indent="-342720">
              <a:lnSpc>
                <a:spcPct val="100000"/>
              </a:lnSpc>
              <a:buClr>
                <a:srgbClr val="000000"/>
              </a:buClr>
              <a:buFont typeface="Arial"/>
              <a:buChar char="•"/>
            </a:pPr>
            <a:r>
              <a:rPr lang="en-IN" sz="2400" b="0" strike="noStrike" spc="-1">
                <a:solidFill>
                  <a:srgbClr val="000000"/>
                </a:solidFill>
                <a:uFill>
                  <a:solidFill>
                    <a:srgbClr val="FFFFFF"/>
                  </a:solidFill>
                </a:uFill>
                <a:latin typeface="Times New Roman"/>
              </a:rPr>
              <a:t>We insert 8 without a rotation, creating the almost perfectly balanced tree that follows.</a:t>
            </a:r>
            <a:endParaRPr lang="en-IN" sz="1800" b="0" strike="noStrike" spc="-1">
              <a:solidFill>
                <a:srgbClr val="000000"/>
              </a:solidFill>
              <a:uFill>
                <a:solidFill>
                  <a:srgbClr val="FFFFFF"/>
                </a:solidFill>
              </a:uFill>
              <a:latin typeface="Arial"/>
            </a:endParaRPr>
          </a:p>
        </p:txBody>
      </p:sp>
      <p:pic>
        <p:nvPicPr>
          <p:cNvPr id="297" name="Picture 2"/>
          <p:cNvPicPr/>
          <p:nvPr/>
        </p:nvPicPr>
        <p:blipFill>
          <a:blip r:embed="rId2"/>
          <a:stretch/>
        </p:blipFill>
        <p:spPr>
          <a:xfrm>
            <a:off x="380880" y="1808280"/>
            <a:ext cx="6171840" cy="4668480"/>
          </a:xfrm>
          <a:prstGeom prst="rect">
            <a:avLst/>
          </a:prstGeom>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B91179C-3BB7-28AB-4330-C282780E7F72}"/>
              </a:ext>
            </a:extLst>
          </p:cNvPr>
          <p:cNvSpPr/>
          <p:nvPr/>
        </p:nvSpPr>
        <p:spPr>
          <a:xfrm>
            <a:off x="457200" y="221481"/>
            <a:ext cx="8382000"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Threaded Binary Tree</a:t>
            </a:r>
          </a:p>
        </p:txBody>
      </p:sp>
      <p:sp>
        <p:nvSpPr>
          <p:cNvPr id="4" name="Subtitle 1">
            <a:extLst>
              <a:ext uri="{FF2B5EF4-FFF2-40B4-BE49-F238E27FC236}">
                <a16:creationId xmlns:a16="http://schemas.microsoft.com/office/drawing/2014/main" id="{C1936770-D886-71E9-E727-193470222012}"/>
              </a:ext>
            </a:extLst>
          </p:cNvPr>
          <p:cNvSpPr txBox="1">
            <a:spLocks/>
          </p:cNvSpPr>
          <p:nvPr/>
        </p:nvSpPr>
        <p:spPr>
          <a:xfrm>
            <a:off x="263236" y="1137140"/>
            <a:ext cx="8589819" cy="51005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US" sz="2400" b="0" i="0" dirty="0">
                <a:solidFill>
                  <a:srgbClr val="202124"/>
                </a:solidFill>
                <a:effectLst/>
                <a:latin typeface="Times New Roman" panose="02020603050405020304" pitchFamily="18" charset="0"/>
                <a:cs typeface="Times New Roman" panose="02020603050405020304" pitchFamily="18" charset="0"/>
              </a:rPr>
              <a:t>The idea of threaded binary trees is </a:t>
            </a:r>
            <a:r>
              <a:rPr lang="en-US" sz="2400" b="1" i="0" dirty="0">
                <a:solidFill>
                  <a:srgbClr val="202124"/>
                </a:solidFill>
                <a:effectLst/>
                <a:latin typeface="Times New Roman" panose="02020603050405020304" pitchFamily="18" charset="0"/>
                <a:cs typeface="Times New Roman" panose="02020603050405020304" pitchFamily="18" charset="0"/>
              </a:rPr>
              <a:t>to make </a:t>
            </a:r>
            <a:r>
              <a:rPr lang="en-US" sz="2400" b="1" i="0" dirty="0" err="1">
                <a:solidFill>
                  <a:srgbClr val="202124"/>
                </a:solidFill>
                <a:effectLst/>
                <a:latin typeface="Times New Roman" panose="02020603050405020304" pitchFamily="18" charset="0"/>
                <a:cs typeface="Times New Roman" panose="02020603050405020304" pitchFamily="18" charset="0"/>
              </a:rPr>
              <a:t>inorder</a:t>
            </a:r>
            <a:r>
              <a:rPr lang="en-US" sz="2400" b="1" i="0" dirty="0">
                <a:solidFill>
                  <a:srgbClr val="202124"/>
                </a:solidFill>
                <a:effectLst/>
                <a:latin typeface="Times New Roman" panose="02020603050405020304" pitchFamily="18" charset="0"/>
                <a:cs typeface="Times New Roman" panose="02020603050405020304" pitchFamily="18" charset="0"/>
              </a:rPr>
              <a:t> traversal faster and do it without stack and without recursion</a:t>
            </a:r>
            <a:r>
              <a:rPr lang="en-US" sz="2400" b="0" i="0" dirty="0">
                <a:solidFill>
                  <a:srgbClr val="202124"/>
                </a:solidFill>
                <a:effectLst/>
                <a:latin typeface="Times New Roman" panose="02020603050405020304" pitchFamily="18" charset="0"/>
                <a:cs typeface="Times New Roman" panose="02020603050405020304" pitchFamily="18" charset="0"/>
              </a:rPr>
              <a:t>.</a:t>
            </a:r>
          </a:p>
          <a:p>
            <a:pPr marL="457200" indent="-457200"/>
            <a:endParaRPr lang="en-IN" sz="2400" dirty="0">
              <a:latin typeface="Times New Roman" panose="02020603050405020304" pitchFamily="18" charset="0"/>
              <a:cs typeface="Times New Roman" panose="02020603050405020304" pitchFamily="18" charset="0"/>
            </a:endParaRPr>
          </a:p>
          <a:p>
            <a:pPr marL="457200" indent="-457200"/>
            <a:r>
              <a:rPr lang="en-IN" sz="2400" dirty="0">
                <a:latin typeface="Times New Roman" panose="02020603050405020304" pitchFamily="18" charset="0"/>
                <a:cs typeface="Times New Roman" panose="02020603050405020304" pitchFamily="18" charset="0"/>
              </a:rPr>
              <a:t>When a binary tree is represented using linked list representation, the reference part of the node which doesn't have a child is filled with a NULL pointer.</a:t>
            </a:r>
          </a:p>
          <a:p>
            <a:pPr marL="457200" indent="-457200"/>
            <a:endParaRPr lang="en-IN" sz="2400" dirty="0">
              <a:latin typeface="Times New Roman" panose="02020603050405020304" pitchFamily="18" charset="0"/>
              <a:cs typeface="Times New Roman" panose="02020603050405020304" pitchFamily="18" charset="0"/>
            </a:endParaRPr>
          </a:p>
          <a:p>
            <a:pPr marL="457200" indent="-457200"/>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76320" y="152280"/>
            <a:ext cx="8915040" cy="5516280"/>
          </a:xfrm>
          <a:prstGeom prst="rect">
            <a:avLst/>
          </a:prstGeom>
          <a:noFill/>
          <a:ln>
            <a:noFill/>
          </a:ln>
        </p:spPr>
        <p:txBody>
          <a:bodyPr/>
          <a:lstStyle/>
          <a:p>
            <a:pPr marL="343080" indent="-342720">
              <a:lnSpc>
                <a:spcPct val="100000"/>
              </a:lnSpc>
              <a:buClr>
                <a:srgbClr val="000000"/>
              </a:buClr>
              <a:buFont typeface="Arial"/>
              <a:buChar char="•"/>
            </a:pPr>
            <a:r>
              <a:rPr lang="en-US" sz="2400" b="1" strike="noStrike" spc="-1">
                <a:solidFill>
                  <a:srgbClr val="000000"/>
                </a:solidFill>
                <a:uFill>
                  <a:solidFill>
                    <a:srgbClr val="FFFFFF"/>
                  </a:solidFill>
                </a:uFill>
                <a:latin typeface="Times New Roman"/>
              </a:rPr>
              <a:t>Subtree</a:t>
            </a:r>
            <a:r>
              <a:rPr lang="en-US" sz="2400" b="0" strike="noStrike" spc="-1">
                <a:solidFill>
                  <a:srgbClr val="000000"/>
                </a:solidFill>
                <a:uFill>
                  <a:solidFill>
                    <a:srgbClr val="FFFFFF"/>
                  </a:solidFill>
                </a:uFill>
                <a:latin typeface="Times New Roman"/>
              </a:rPr>
              <a:t> − Subtree represents descendants of a node.</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1" strike="noStrike" spc="-1">
                <a:solidFill>
                  <a:srgbClr val="000000"/>
                </a:solidFill>
                <a:uFill>
                  <a:solidFill>
                    <a:srgbClr val="FFFFFF"/>
                  </a:solidFill>
                </a:uFill>
                <a:latin typeface="Times New Roman"/>
              </a:rPr>
              <a:t>Degree</a:t>
            </a:r>
            <a:r>
              <a:rPr lang="en-US" sz="2400" b="0" strike="noStrike" spc="-1">
                <a:solidFill>
                  <a:srgbClr val="000000"/>
                </a:solidFill>
                <a:uFill>
                  <a:solidFill>
                    <a:srgbClr val="FFFFFF"/>
                  </a:solidFill>
                </a:uFill>
                <a:latin typeface="Times New Roman"/>
              </a:rPr>
              <a:t> - The number of sub trees of a node.</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1" strike="noStrike" spc="-1">
                <a:solidFill>
                  <a:srgbClr val="000000"/>
                </a:solidFill>
                <a:uFill>
                  <a:solidFill>
                    <a:srgbClr val="FFFFFF"/>
                  </a:solidFill>
                </a:uFill>
                <a:latin typeface="Times New Roman"/>
              </a:rPr>
              <a:t>Height of node</a:t>
            </a:r>
            <a:r>
              <a:rPr lang="en-US" sz="2400" b="0" strike="noStrike" spc="-1">
                <a:solidFill>
                  <a:srgbClr val="000000"/>
                </a:solidFill>
                <a:uFill>
                  <a:solidFill>
                    <a:srgbClr val="FFFFFF"/>
                  </a:solidFill>
                </a:uFill>
                <a:latin typeface="Times New Roman"/>
              </a:rPr>
              <a:t> - The height of a node is the number of edges on the longest path between that node and a leaf.</a:t>
            </a:r>
            <a:endParaRPr lang="en-US" sz="3200" b="0" strike="noStrike" spc="-1">
              <a:solidFill>
                <a:srgbClr val="000000"/>
              </a:solidFill>
              <a:uFill>
                <a:solidFill>
                  <a:srgbClr val="FFFFFF"/>
                </a:solidFill>
              </a:uFill>
              <a:latin typeface="Calibri"/>
            </a:endParaRPr>
          </a:p>
          <a:p>
            <a:pPr marL="743040" lvl="1" indent="-285480">
              <a:lnSpc>
                <a:spcPct val="100000"/>
              </a:lnSpc>
              <a:buClr>
                <a:srgbClr val="000000"/>
              </a:buClr>
              <a:buFont typeface="Arial"/>
              <a:buChar char="–"/>
            </a:pPr>
            <a:r>
              <a:rPr lang="en-US" sz="2000" b="0" strike="noStrike" spc="-1">
                <a:solidFill>
                  <a:srgbClr val="000000"/>
                </a:solidFill>
                <a:uFill>
                  <a:solidFill>
                    <a:srgbClr val="FFFFFF"/>
                  </a:solidFill>
                </a:uFill>
                <a:latin typeface="Times New Roman"/>
              </a:rPr>
              <a:t>The height of ni is the longest path from ni to a  leaf.</a:t>
            </a:r>
            <a:endParaRPr lang="en-US" sz="2400" b="0" strike="noStrike" spc="-1">
              <a:solidFill>
                <a:srgbClr val="000000"/>
              </a:solidFill>
              <a:uFill>
                <a:solidFill>
                  <a:srgbClr val="FFFFFF"/>
                </a:solidFill>
              </a:uFill>
              <a:latin typeface="Calibri"/>
            </a:endParaRPr>
          </a:p>
          <a:p>
            <a:pPr marL="743040" lvl="1" indent="-285480">
              <a:lnSpc>
                <a:spcPct val="100000"/>
              </a:lnSpc>
              <a:buClr>
                <a:srgbClr val="000000"/>
              </a:buClr>
              <a:buFont typeface="Arial"/>
              <a:buChar char="–"/>
            </a:pPr>
            <a:r>
              <a:rPr lang="en-US" sz="2000" b="0" strike="noStrike" spc="-1">
                <a:solidFill>
                  <a:srgbClr val="000000"/>
                </a:solidFill>
                <a:uFill>
                  <a:solidFill>
                    <a:srgbClr val="FFFFFF"/>
                  </a:solidFill>
                </a:uFill>
                <a:latin typeface="Times New Roman"/>
              </a:rPr>
              <a:t>Thus all leaves are at height 0.</a:t>
            </a:r>
            <a:endParaRPr lang="en-US" sz="24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1" strike="noStrike" spc="-1">
                <a:solidFill>
                  <a:srgbClr val="000000"/>
                </a:solidFill>
                <a:uFill>
                  <a:solidFill>
                    <a:srgbClr val="FFFFFF"/>
                  </a:solidFill>
                </a:uFill>
                <a:latin typeface="Times New Roman"/>
              </a:rPr>
              <a:t>Height of tree </a:t>
            </a:r>
            <a:r>
              <a:rPr lang="en-US" sz="2400" b="0" strike="noStrike" spc="-1">
                <a:solidFill>
                  <a:srgbClr val="000000"/>
                </a:solidFill>
                <a:uFill>
                  <a:solidFill>
                    <a:srgbClr val="FFFFFF"/>
                  </a:solidFill>
                </a:uFill>
                <a:latin typeface="Times New Roman"/>
              </a:rPr>
              <a:t>- The height of a tree is the height of its root node.</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1" strike="noStrike" spc="-1">
                <a:solidFill>
                  <a:srgbClr val="000000"/>
                </a:solidFill>
                <a:uFill>
                  <a:solidFill>
                    <a:srgbClr val="FFFFFF"/>
                  </a:solidFill>
                </a:uFill>
                <a:latin typeface="Times New Roman"/>
              </a:rPr>
              <a:t>Depth</a:t>
            </a:r>
            <a:r>
              <a:rPr lang="en-US" sz="2400" b="0" strike="noStrike" spc="-1">
                <a:solidFill>
                  <a:srgbClr val="000000"/>
                </a:solidFill>
                <a:uFill>
                  <a:solidFill>
                    <a:srgbClr val="FFFFFF"/>
                  </a:solidFill>
                </a:uFill>
                <a:latin typeface="Times New Roman"/>
              </a:rPr>
              <a:t> - The depth of a node is the number of edges from the node to the tree's root node.</a:t>
            </a:r>
            <a:endParaRPr lang="en-US" sz="3200" b="0" strike="noStrike" spc="-1">
              <a:solidFill>
                <a:srgbClr val="000000"/>
              </a:solidFill>
              <a:uFill>
                <a:solidFill>
                  <a:srgbClr val="FFFFFF"/>
                </a:solidFill>
              </a:uFill>
              <a:latin typeface="Calibri"/>
            </a:endParaRPr>
          </a:p>
          <a:p>
            <a:pPr marL="743040" lvl="1" indent="-285480">
              <a:lnSpc>
                <a:spcPct val="100000"/>
              </a:lnSpc>
              <a:buClr>
                <a:srgbClr val="000000"/>
              </a:buClr>
              <a:buFont typeface="Arial"/>
              <a:buChar char="–"/>
            </a:pPr>
            <a:r>
              <a:rPr lang="en-US" sz="2000" b="0" strike="noStrike" spc="-1">
                <a:solidFill>
                  <a:srgbClr val="000000"/>
                </a:solidFill>
                <a:uFill>
                  <a:solidFill>
                    <a:srgbClr val="FFFFFF"/>
                  </a:solidFill>
                </a:uFill>
                <a:latin typeface="Times New Roman"/>
              </a:rPr>
              <a:t>For any node ni, the depth of ni is the length of the unique path from the root to ni.</a:t>
            </a:r>
            <a:endParaRPr lang="en-US" sz="2400" b="0" strike="noStrike" spc="-1">
              <a:solidFill>
                <a:srgbClr val="000000"/>
              </a:solidFill>
              <a:uFill>
                <a:solidFill>
                  <a:srgbClr val="FFFFFF"/>
                </a:solidFill>
              </a:uFill>
              <a:latin typeface="Calibri"/>
            </a:endParaRPr>
          </a:p>
          <a:p>
            <a:pPr marL="743040" lvl="1" indent="-285480">
              <a:lnSpc>
                <a:spcPct val="100000"/>
              </a:lnSpc>
              <a:buClr>
                <a:srgbClr val="000000"/>
              </a:buClr>
              <a:buFont typeface="Arial"/>
              <a:buChar char="–"/>
            </a:pPr>
            <a:r>
              <a:rPr lang="en-US" sz="2000" b="0" strike="noStrike" spc="-1">
                <a:solidFill>
                  <a:srgbClr val="000000"/>
                </a:solidFill>
                <a:uFill>
                  <a:solidFill>
                    <a:srgbClr val="FFFFFF"/>
                  </a:solidFill>
                </a:uFill>
                <a:latin typeface="Times New Roman"/>
              </a:rPr>
              <a:t>Thus, the root is at depth 0.</a:t>
            </a:r>
            <a:endParaRPr lang="en-US" sz="24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1" strike="noStrike" spc="-1">
                <a:solidFill>
                  <a:srgbClr val="000000"/>
                </a:solidFill>
                <a:uFill>
                  <a:solidFill>
                    <a:srgbClr val="FFFFFF"/>
                  </a:solidFill>
                </a:uFill>
                <a:latin typeface="Times New Roman"/>
              </a:rPr>
              <a:t>Levels</a:t>
            </a:r>
            <a:r>
              <a:rPr lang="en-US" sz="2400" b="0" strike="noStrike" spc="-1">
                <a:solidFill>
                  <a:srgbClr val="000000"/>
                </a:solidFill>
                <a:uFill>
                  <a:solidFill>
                    <a:srgbClr val="FFFFFF"/>
                  </a:solidFill>
                </a:uFill>
                <a:latin typeface="Times New Roman"/>
              </a:rPr>
              <a:t> − Level of a node represents the generation of a node. If root node is at level 0, then its next child node is at level 1, its grandchild is at level 2 and so on.</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Forest - A forest is a set of n ≥ 0 disjoint trees.</a:t>
            </a:r>
            <a:endParaRPr lang="en-US" sz="3200" b="0" strike="noStrike" spc="-1">
              <a:solidFill>
                <a:srgbClr val="000000"/>
              </a:solidFill>
              <a:uFill>
                <a:solidFill>
                  <a:srgbClr val="FFFFFF"/>
                </a:solidFill>
              </a:uFill>
              <a:latin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B91179C-3BB7-28AB-4330-C282780E7F72}"/>
              </a:ext>
            </a:extLst>
          </p:cNvPr>
          <p:cNvSpPr/>
          <p:nvPr/>
        </p:nvSpPr>
        <p:spPr>
          <a:xfrm>
            <a:off x="457200" y="221481"/>
            <a:ext cx="8382000"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Threaded Binary Tree</a:t>
            </a:r>
          </a:p>
        </p:txBody>
      </p:sp>
      <p:sp>
        <p:nvSpPr>
          <p:cNvPr id="4" name="Subtitle 1">
            <a:extLst>
              <a:ext uri="{FF2B5EF4-FFF2-40B4-BE49-F238E27FC236}">
                <a16:creationId xmlns:a16="http://schemas.microsoft.com/office/drawing/2014/main" id="{C1936770-D886-71E9-E727-193470222012}"/>
              </a:ext>
            </a:extLst>
          </p:cNvPr>
          <p:cNvSpPr txBox="1">
            <a:spLocks/>
          </p:cNvSpPr>
          <p:nvPr/>
        </p:nvSpPr>
        <p:spPr>
          <a:xfrm>
            <a:off x="263236" y="1024597"/>
            <a:ext cx="8589819" cy="51005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IN" sz="2400" dirty="0">
                <a:latin typeface="Times New Roman" panose="02020603050405020304" pitchFamily="18" charset="0"/>
                <a:cs typeface="Times New Roman" panose="02020603050405020304" pitchFamily="18" charset="0"/>
              </a:rPr>
              <a:t>In any binary tree linked list representation, there is a number of NULL pointers than actual pointers. </a:t>
            </a:r>
          </a:p>
          <a:p>
            <a:pPr marL="457200" indent="-457200"/>
            <a:endParaRPr lang="en-IN" sz="2400" dirty="0">
              <a:latin typeface="Times New Roman" panose="02020603050405020304" pitchFamily="18" charset="0"/>
              <a:cs typeface="Times New Roman" panose="02020603050405020304" pitchFamily="18" charset="0"/>
            </a:endParaRPr>
          </a:p>
          <a:p>
            <a:pPr marL="457200" indent="-457200"/>
            <a:r>
              <a:rPr lang="en-IN" sz="2400" dirty="0">
                <a:latin typeface="Times New Roman" panose="02020603050405020304" pitchFamily="18" charset="0"/>
                <a:cs typeface="Times New Roman" panose="02020603050405020304" pitchFamily="18" charset="0"/>
              </a:rPr>
              <a:t>Generally, in any binary tree linked list representation, if there are 2N number of reference fields, then N+1 number of reference fields are filled with NULL (N+1 are NULL out of 2N). </a:t>
            </a:r>
          </a:p>
          <a:p>
            <a:pPr marL="457200" indent="-457200"/>
            <a:endParaRPr lang="en-IN" sz="2400" dirty="0">
              <a:latin typeface="Times New Roman" panose="02020603050405020304" pitchFamily="18" charset="0"/>
              <a:cs typeface="Times New Roman" panose="02020603050405020304" pitchFamily="18" charset="0"/>
            </a:endParaRPr>
          </a:p>
          <a:p>
            <a:pPr marL="457200" indent="-457200"/>
            <a:r>
              <a:rPr lang="en-IN" sz="2400" dirty="0">
                <a:latin typeface="Times New Roman" panose="02020603050405020304" pitchFamily="18" charset="0"/>
                <a:cs typeface="Times New Roman" panose="02020603050405020304" pitchFamily="18" charset="0"/>
              </a:rPr>
              <a:t>This NULL pointer does not play any role except indicating that there is no link (no child). </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51171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B91179C-3BB7-28AB-4330-C282780E7F72}"/>
              </a:ext>
            </a:extLst>
          </p:cNvPr>
          <p:cNvSpPr/>
          <p:nvPr/>
        </p:nvSpPr>
        <p:spPr>
          <a:xfrm>
            <a:off x="457200" y="221481"/>
            <a:ext cx="8382000"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Threaded Binary Tree</a:t>
            </a:r>
          </a:p>
        </p:txBody>
      </p:sp>
      <p:sp>
        <p:nvSpPr>
          <p:cNvPr id="4" name="Subtitle 1">
            <a:extLst>
              <a:ext uri="{FF2B5EF4-FFF2-40B4-BE49-F238E27FC236}">
                <a16:creationId xmlns:a16="http://schemas.microsoft.com/office/drawing/2014/main" id="{C1936770-D886-71E9-E727-193470222012}"/>
              </a:ext>
            </a:extLst>
          </p:cNvPr>
          <p:cNvSpPr txBox="1">
            <a:spLocks/>
          </p:cNvSpPr>
          <p:nvPr/>
        </p:nvSpPr>
        <p:spPr>
          <a:xfrm>
            <a:off x="263236" y="1066801"/>
            <a:ext cx="8589819" cy="51005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IN" dirty="0">
                <a:latin typeface="Times New Roman" panose="02020603050405020304" pitchFamily="18" charset="0"/>
                <a:cs typeface="Times New Roman" panose="02020603050405020304" pitchFamily="18" charset="0"/>
              </a:rPr>
              <a:t>A. J. Perlis and C. Thornton have proposed new binary tree called "</a:t>
            </a:r>
            <a:r>
              <a:rPr lang="en-IN" b="1" dirty="0">
                <a:latin typeface="Times New Roman" panose="02020603050405020304" pitchFamily="18" charset="0"/>
                <a:cs typeface="Times New Roman" panose="02020603050405020304" pitchFamily="18" charset="0"/>
              </a:rPr>
              <a:t>Threaded Binary Tree</a:t>
            </a:r>
            <a:r>
              <a:rPr lang="en-IN" dirty="0">
                <a:latin typeface="Times New Roman" panose="02020603050405020304" pitchFamily="18" charset="0"/>
                <a:cs typeface="Times New Roman" panose="02020603050405020304" pitchFamily="18" charset="0"/>
              </a:rPr>
              <a:t>", which makes use of NULL pointers to improve its traversal process. </a:t>
            </a:r>
          </a:p>
          <a:p>
            <a:pPr marL="457200" indent="-457200"/>
            <a:endParaRPr lang="en-IN" dirty="0">
              <a:latin typeface="Times New Roman" panose="02020603050405020304" pitchFamily="18" charset="0"/>
              <a:cs typeface="Times New Roman" panose="02020603050405020304" pitchFamily="18" charset="0"/>
            </a:endParaRPr>
          </a:p>
          <a:p>
            <a:pPr marL="457200" indent="-457200"/>
            <a:r>
              <a:rPr lang="en-IN" dirty="0">
                <a:latin typeface="Times New Roman" panose="02020603050405020304" pitchFamily="18" charset="0"/>
                <a:cs typeface="Times New Roman" panose="02020603050405020304" pitchFamily="18" charset="0"/>
              </a:rPr>
              <a:t>In a threaded binary tree, NULL pointers are replaced by references of other nodes in the tree. These extra references are called as threads.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05948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B91179C-3BB7-28AB-4330-C282780E7F72}"/>
              </a:ext>
            </a:extLst>
          </p:cNvPr>
          <p:cNvSpPr/>
          <p:nvPr/>
        </p:nvSpPr>
        <p:spPr>
          <a:xfrm>
            <a:off x="457200" y="221481"/>
            <a:ext cx="8382000"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Threaded Binary Tree</a:t>
            </a:r>
          </a:p>
        </p:txBody>
      </p:sp>
      <p:sp>
        <p:nvSpPr>
          <p:cNvPr id="4" name="Subtitle 1">
            <a:extLst>
              <a:ext uri="{FF2B5EF4-FFF2-40B4-BE49-F238E27FC236}">
                <a16:creationId xmlns:a16="http://schemas.microsoft.com/office/drawing/2014/main" id="{C1936770-D886-71E9-E727-193470222012}"/>
              </a:ext>
            </a:extLst>
          </p:cNvPr>
          <p:cNvSpPr txBox="1">
            <a:spLocks/>
          </p:cNvSpPr>
          <p:nvPr/>
        </p:nvSpPr>
        <p:spPr>
          <a:xfrm>
            <a:off x="263236" y="1066801"/>
            <a:ext cx="8589819" cy="51005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IN" dirty="0">
                <a:latin typeface="Times New Roman" panose="02020603050405020304" pitchFamily="18" charset="0"/>
                <a:cs typeface="Times New Roman" panose="02020603050405020304" pitchFamily="18" charset="0"/>
              </a:rPr>
              <a:t>Threaded Binary Tree is also a binary tree in which all </a:t>
            </a:r>
            <a:r>
              <a:rPr lang="en-IN" b="1" dirty="0">
                <a:latin typeface="Times New Roman" panose="02020603050405020304" pitchFamily="18" charset="0"/>
                <a:cs typeface="Times New Roman" panose="02020603050405020304" pitchFamily="18" charset="0"/>
              </a:rPr>
              <a:t>left child pointers</a:t>
            </a:r>
            <a:r>
              <a:rPr lang="en-IN" dirty="0">
                <a:latin typeface="Times New Roman" panose="02020603050405020304" pitchFamily="18" charset="0"/>
                <a:cs typeface="Times New Roman" panose="02020603050405020304" pitchFamily="18" charset="0"/>
              </a:rPr>
              <a:t> that are NULL (in Linked list representation) or points to its </a:t>
            </a:r>
            <a:r>
              <a:rPr lang="en-IN" b="1" dirty="0">
                <a:latin typeface="Times New Roman" panose="02020603050405020304" pitchFamily="18" charset="0"/>
                <a:cs typeface="Times New Roman" panose="02020603050405020304" pitchFamily="18" charset="0"/>
              </a:rPr>
              <a:t>in-order predecessor</a:t>
            </a:r>
            <a:r>
              <a:rPr lang="en-IN" dirty="0">
                <a:latin typeface="Times New Roman" panose="02020603050405020304" pitchFamily="18" charset="0"/>
                <a:cs typeface="Times New Roman" panose="02020603050405020304" pitchFamily="18" charset="0"/>
              </a:rPr>
              <a:t>, </a:t>
            </a:r>
          </a:p>
          <a:p>
            <a:pPr marL="457200" indent="-457200"/>
            <a:r>
              <a:rPr lang="en-IN" dirty="0">
                <a:latin typeface="Times New Roman" panose="02020603050405020304" pitchFamily="18" charset="0"/>
                <a:cs typeface="Times New Roman" panose="02020603050405020304" pitchFamily="18" charset="0"/>
              </a:rPr>
              <a:t>And all </a:t>
            </a:r>
            <a:r>
              <a:rPr lang="en-IN" b="1" dirty="0">
                <a:latin typeface="Times New Roman" panose="02020603050405020304" pitchFamily="18" charset="0"/>
                <a:cs typeface="Times New Roman" panose="02020603050405020304" pitchFamily="18" charset="0"/>
              </a:rPr>
              <a:t>right child pointers</a:t>
            </a:r>
            <a:r>
              <a:rPr lang="en-IN" dirty="0">
                <a:latin typeface="Times New Roman" panose="02020603050405020304" pitchFamily="18" charset="0"/>
                <a:cs typeface="Times New Roman" panose="02020603050405020304" pitchFamily="18" charset="0"/>
              </a:rPr>
              <a:t> that are NULL (in Linked list representation) or points to its </a:t>
            </a:r>
            <a:r>
              <a:rPr lang="en-IN" b="1" dirty="0">
                <a:latin typeface="Times New Roman" panose="02020603050405020304" pitchFamily="18" charset="0"/>
                <a:cs typeface="Times New Roman" panose="02020603050405020304" pitchFamily="18" charset="0"/>
              </a:rPr>
              <a:t>in-order successor</a:t>
            </a:r>
            <a:r>
              <a:rPr lang="en-IN" dirty="0">
                <a:latin typeface="Times New Roman" panose="02020603050405020304" pitchFamily="18" charset="0"/>
                <a:cs typeface="Times New Roman" panose="02020603050405020304" pitchFamily="18" charset="0"/>
              </a:rPr>
              <a:t>.</a:t>
            </a:r>
          </a:p>
          <a:p>
            <a:pPr marL="457200" indent="-457200"/>
            <a:endParaRPr lang="en-IN" dirty="0">
              <a:latin typeface="Times New Roman" panose="02020603050405020304" pitchFamily="18" charset="0"/>
              <a:cs typeface="Times New Roman" panose="02020603050405020304" pitchFamily="18" charset="0"/>
            </a:endParaRPr>
          </a:p>
          <a:p>
            <a:pPr marL="457200" indent="-457200"/>
            <a:r>
              <a:rPr lang="en-IN" dirty="0">
                <a:latin typeface="Times New Roman" panose="02020603050405020304" pitchFamily="18" charset="0"/>
                <a:cs typeface="Times New Roman" panose="02020603050405020304" pitchFamily="18" charset="0"/>
              </a:rPr>
              <a:t>If there is no in-order predecessor or in-order successor, then it points to the root node.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23891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B91179C-3BB7-28AB-4330-C282780E7F72}"/>
              </a:ext>
            </a:extLst>
          </p:cNvPr>
          <p:cNvSpPr/>
          <p:nvPr/>
        </p:nvSpPr>
        <p:spPr>
          <a:xfrm>
            <a:off x="457200" y="221481"/>
            <a:ext cx="8382000"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Threaded Binary Tree</a:t>
            </a:r>
          </a:p>
        </p:txBody>
      </p:sp>
      <p:pic>
        <p:nvPicPr>
          <p:cNvPr id="5" name="Picture 4">
            <a:extLst>
              <a:ext uri="{FF2B5EF4-FFF2-40B4-BE49-F238E27FC236}">
                <a16:creationId xmlns:a16="http://schemas.microsoft.com/office/drawing/2014/main" id="{B2447822-1F25-622F-7C82-C95CBA974E77}"/>
              </a:ext>
            </a:extLst>
          </p:cNvPr>
          <p:cNvPicPr>
            <a:picLocks noChangeAspect="1"/>
          </p:cNvPicPr>
          <p:nvPr/>
        </p:nvPicPr>
        <p:blipFill>
          <a:blip r:embed="rId2"/>
          <a:stretch>
            <a:fillRect/>
          </a:stretch>
        </p:blipFill>
        <p:spPr>
          <a:xfrm>
            <a:off x="4096265" y="867811"/>
            <a:ext cx="4314380" cy="2561187"/>
          </a:xfrm>
          <a:prstGeom prst="rect">
            <a:avLst/>
          </a:prstGeom>
        </p:spPr>
      </p:pic>
      <p:pic>
        <p:nvPicPr>
          <p:cNvPr id="7" name="Picture 6" descr="what are strict binary tree? | Practice | GeeksforGeeks">
            <a:hlinkClick r:id="rId3" tgtFrame="&quot;_blank&quot;"/>
            <a:extLst>
              <a:ext uri="{FF2B5EF4-FFF2-40B4-BE49-F238E27FC236}">
                <a16:creationId xmlns:a16="http://schemas.microsoft.com/office/drawing/2014/main" id="{597CE55F-DA71-05C1-93B2-F57F7BD54AF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04799" y="867812"/>
            <a:ext cx="3954635" cy="2561188"/>
          </a:xfrm>
          <a:prstGeom prst="rect">
            <a:avLst/>
          </a:prstGeom>
          <a:noFill/>
          <a:ln>
            <a:noFill/>
          </a:ln>
        </p:spPr>
      </p:pic>
      <p:pic>
        <p:nvPicPr>
          <p:cNvPr id="9" name="Picture 8">
            <a:extLst>
              <a:ext uri="{FF2B5EF4-FFF2-40B4-BE49-F238E27FC236}">
                <a16:creationId xmlns:a16="http://schemas.microsoft.com/office/drawing/2014/main" id="{D4B336EC-476F-8444-BAD6-31BD972741DC}"/>
              </a:ext>
            </a:extLst>
          </p:cNvPr>
          <p:cNvPicPr>
            <a:picLocks noChangeAspect="1"/>
          </p:cNvPicPr>
          <p:nvPr/>
        </p:nvPicPr>
        <p:blipFill>
          <a:blip r:embed="rId5"/>
          <a:stretch>
            <a:fillRect/>
          </a:stretch>
        </p:blipFill>
        <p:spPr>
          <a:xfrm>
            <a:off x="1163262" y="3233355"/>
            <a:ext cx="6109355" cy="3040836"/>
          </a:xfrm>
          <a:prstGeom prst="rect">
            <a:avLst/>
          </a:prstGeom>
        </p:spPr>
      </p:pic>
      <p:sp>
        <p:nvSpPr>
          <p:cNvPr id="10" name="TextBox 9">
            <a:extLst>
              <a:ext uri="{FF2B5EF4-FFF2-40B4-BE49-F238E27FC236}">
                <a16:creationId xmlns:a16="http://schemas.microsoft.com/office/drawing/2014/main" id="{08A8FEB8-C449-254B-0699-AE18E9C606A1}"/>
              </a:ext>
            </a:extLst>
          </p:cNvPr>
          <p:cNvSpPr txBox="1"/>
          <p:nvPr/>
        </p:nvSpPr>
        <p:spPr>
          <a:xfrm>
            <a:off x="5188123" y="6199466"/>
            <a:ext cx="2129942" cy="338554"/>
          </a:xfrm>
          <a:prstGeom prst="rect">
            <a:avLst/>
          </a:prstGeom>
          <a:noFill/>
        </p:spPr>
        <p:txBody>
          <a:bodyPr wrap="none" rtlCol="0">
            <a:spAutoFit/>
          </a:bodyPr>
          <a:lstStyle/>
          <a:p>
            <a:r>
              <a:rPr lang="en-IN" sz="1600" b="1" dirty="0">
                <a:latin typeface="Times New Roman" panose="02020603050405020304" pitchFamily="18" charset="0"/>
                <a:cs typeface="Times New Roman" panose="02020603050405020304" pitchFamily="18" charset="0"/>
              </a:rPr>
              <a:t>Threaded Binary Tree</a:t>
            </a:r>
          </a:p>
        </p:txBody>
      </p:sp>
      <p:sp>
        <p:nvSpPr>
          <p:cNvPr id="12" name="TextBox 11">
            <a:extLst>
              <a:ext uri="{FF2B5EF4-FFF2-40B4-BE49-F238E27FC236}">
                <a16:creationId xmlns:a16="http://schemas.microsoft.com/office/drawing/2014/main" id="{5ACB8DB7-A824-A518-FE7D-1E82733BC53A}"/>
              </a:ext>
            </a:extLst>
          </p:cNvPr>
          <p:cNvSpPr txBox="1"/>
          <p:nvPr/>
        </p:nvSpPr>
        <p:spPr>
          <a:xfrm>
            <a:off x="7192437" y="1032700"/>
            <a:ext cx="1820178" cy="338554"/>
          </a:xfrm>
          <a:prstGeom prst="rect">
            <a:avLst/>
          </a:prstGeom>
          <a:noFill/>
        </p:spPr>
        <p:txBody>
          <a:bodyPr wrap="none" rtlCol="0">
            <a:spAutoFit/>
          </a:bodyPr>
          <a:lstStyle/>
          <a:p>
            <a:r>
              <a:rPr lang="en-IN" sz="1600" b="1" dirty="0">
                <a:latin typeface="Times New Roman" panose="02020603050405020304" pitchFamily="18" charset="0"/>
                <a:cs typeface="Times New Roman" panose="02020603050405020304" pitchFamily="18" charset="0"/>
              </a:rPr>
              <a:t>LL representation </a:t>
            </a:r>
          </a:p>
        </p:txBody>
      </p:sp>
      <p:sp>
        <p:nvSpPr>
          <p:cNvPr id="14" name="TextBox 13">
            <a:extLst>
              <a:ext uri="{FF2B5EF4-FFF2-40B4-BE49-F238E27FC236}">
                <a16:creationId xmlns:a16="http://schemas.microsoft.com/office/drawing/2014/main" id="{564A40EB-1895-09CD-9BEC-E686A042CC8E}"/>
              </a:ext>
            </a:extLst>
          </p:cNvPr>
          <p:cNvSpPr txBox="1"/>
          <p:nvPr/>
        </p:nvSpPr>
        <p:spPr>
          <a:xfrm>
            <a:off x="416831" y="1020211"/>
            <a:ext cx="1227965" cy="338554"/>
          </a:xfrm>
          <a:prstGeom prst="rect">
            <a:avLst/>
          </a:prstGeom>
          <a:noFill/>
        </p:spPr>
        <p:txBody>
          <a:bodyPr wrap="none" rtlCol="0">
            <a:spAutoFit/>
          </a:bodyPr>
          <a:lstStyle/>
          <a:p>
            <a:r>
              <a:rPr lang="en-IN" sz="1600" b="1" dirty="0">
                <a:latin typeface="Times New Roman" panose="02020603050405020304" pitchFamily="18" charset="0"/>
                <a:cs typeface="Times New Roman" panose="02020603050405020304" pitchFamily="18" charset="0"/>
              </a:rPr>
              <a:t>Binary Tree</a:t>
            </a:r>
          </a:p>
        </p:txBody>
      </p:sp>
    </p:spTree>
    <p:extLst>
      <p:ext uri="{BB962C8B-B14F-4D97-AF65-F5344CB8AC3E}">
        <p14:creationId xmlns:p14="http://schemas.microsoft.com/office/powerpoint/2010/main" val="20339016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B91179C-3BB7-28AB-4330-C282780E7F72}"/>
              </a:ext>
            </a:extLst>
          </p:cNvPr>
          <p:cNvSpPr/>
          <p:nvPr/>
        </p:nvSpPr>
        <p:spPr>
          <a:xfrm>
            <a:off x="457200" y="221481"/>
            <a:ext cx="8382000"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Threaded Binary Tree</a:t>
            </a:r>
          </a:p>
        </p:txBody>
      </p:sp>
      <p:sp>
        <p:nvSpPr>
          <p:cNvPr id="4" name="Subtitle 1">
            <a:extLst>
              <a:ext uri="{FF2B5EF4-FFF2-40B4-BE49-F238E27FC236}">
                <a16:creationId xmlns:a16="http://schemas.microsoft.com/office/drawing/2014/main" id="{C1936770-D886-71E9-E727-193470222012}"/>
              </a:ext>
            </a:extLst>
          </p:cNvPr>
          <p:cNvSpPr txBox="1">
            <a:spLocks/>
          </p:cNvSpPr>
          <p:nvPr/>
        </p:nvSpPr>
        <p:spPr>
          <a:xfrm>
            <a:off x="263236" y="1066801"/>
            <a:ext cx="8589819" cy="51005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endParaRPr lang="en-US"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D1AF5AAD-8C91-5659-BAC6-210F11741CE6}"/>
              </a:ext>
            </a:extLst>
          </p:cNvPr>
          <p:cNvSpPr/>
          <p:nvPr/>
        </p:nvSpPr>
        <p:spPr>
          <a:xfrm>
            <a:off x="457199" y="1262125"/>
            <a:ext cx="8382001" cy="3748975"/>
          </a:xfrm>
          <a:prstGeom prst="rect">
            <a:avLst/>
          </a:prstGeom>
        </p:spPr>
        <p:txBody>
          <a:bodyPr wrap="square">
            <a:spAutoFit/>
          </a:bodyPr>
          <a:lstStyle/>
          <a:p>
            <a:pPr>
              <a:lnSpc>
                <a:spcPct val="107000"/>
              </a:lnSpc>
              <a:tabLst>
                <a:tab pos="450215" algn="l"/>
              </a:tabLst>
            </a:pPr>
            <a:r>
              <a:rPr lang="en-IN" sz="2800" b="1" dirty="0">
                <a:latin typeface="Times New Roman" panose="02020603050405020304" pitchFamily="18" charset="0"/>
                <a:ea typeface="Times New Roman" panose="02020603050405020304" pitchFamily="18" charset="0"/>
                <a:cs typeface="Times New Roman" panose="02020603050405020304" pitchFamily="18" charset="0"/>
              </a:rPr>
              <a:t>Steps to convert binary tree into threaded tree:</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pPr marL="514350" indent="-514350">
              <a:lnSpc>
                <a:spcPct val="107000"/>
              </a:lnSpc>
              <a:buFont typeface="+mj-lt"/>
              <a:buAutoNum type="arabicPeriod"/>
              <a:tabLst>
                <a:tab pos="450215" algn="l"/>
              </a:tabLst>
            </a:pPr>
            <a:r>
              <a:rPr lang="en-IN" sz="2800" dirty="0">
                <a:latin typeface="Times New Roman" panose="02020603050405020304" pitchFamily="18" charset="0"/>
                <a:ea typeface="Times New Roman" panose="02020603050405020304" pitchFamily="18" charset="0"/>
                <a:cs typeface="Times New Roman" panose="02020603050405020304" pitchFamily="18" charset="0"/>
              </a:rPr>
              <a:t>Keep the leftmost and the rightmost NULL pointers as NULL because they will not have any predecessor or successor. </a:t>
            </a:r>
          </a:p>
          <a:p>
            <a:pPr marL="514350" indent="-514350">
              <a:lnSpc>
                <a:spcPct val="107000"/>
              </a:lnSpc>
              <a:buFont typeface="+mj-lt"/>
              <a:buAutoNum type="arabicPeriod"/>
              <a:tabLst>
                <a:tab pos="450215" algn="l"/>
              </a:tabLst>
            </a:pPr>
            <a:endParaRPr lang="en-IN" sz="2800" dirty="0">
              <a:latin typeface="Times New Roman" panose="02020603050405020304" pitchFamily="18" charset="0"/>
              <a:ea typeface="Times New Roman" panose="02020603050405020304" pitchFamily="18" charset="0"/>
              <a:cs typeface="Times New Roman" panose="02020603050405020304" pitchFamily="18" charset="0"/>
            </a:endParaRPr>
          </a:p>
          <a:p>
            <a:pPr marL="514350" indent="-514350">
              <a:lnSpc>
                <a:spcPct val="107000"/>
              </a:lnSpc>
              <a:buFont typeface="+mj-lt"/>
              <a:buAutoNum type="arabicPeriod"/>
              <a:tabLst>
                <a:tab pos="450215" algn="l"/>
              </a:tabLst>
            </a:pPr>
            <a:r>
              <a:rPr lang="en-IN" sz="2800" dirty="0">
                <a:latin typeface="Times New Roman" panose="02020603050405020304" pitchFamily="18" charset="0"/>
                <a:ea typeface="Times New Roman" panose="02020603050405020304" pitchFamily="18" charset="0"/>
                <a:cs typeface="Times New Roman" panose="02020603050405020304" pitchFamily="18" charset="0"/>
              </a:rPr>
              <a:t>Change all other NULL pointers as:</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450215" algn="l"/>
              </a:tabLst>
            </a:pPr>
            <a:r>
              <a:rPr lang="en-IN" sz="2800" dirty="0">
                <a:latin typeface="Times New Roman" panose="02020603050405020304" pitchFamily="18" charset="0"/>
                <a:ea typeface="Times New Roman" panose="02020603050405020304" pitchFamily="18" charset="0"/>
                <a:cs typeface="Times New Roman" panose="02020603050405020304" pitchFamily="18" charset="0"/>
              </a:rPr>
              <a:t>	Left Pointer </a:t>
            </a:r>
            <a:r>
              <a:rPr lang="en-IN" sz="2800" dirty="0">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IN" sz="2800" dirty="0" err="1">
                <a:latin typeface="Times New Roman" panose="02020603050405020304" pitchFamily="18" charset="0"/>
                <a:ea typeface="Times New Roman" panose="02020603050405020304" pitchFamily="18" charset="0"/>
                <a:cs typeface="Times New Roman" panose="02020603050405020304" pitchFamily="18" charset="0"/>
              </a:rPr>
              <a:t>Inorder</a:t>
            </a:r>
            <a:r>
              <a:rPr lang="en-IN" sz="2800" dirty="0">
                <a:latin typeface="Times New Roman" panose="02020603050405020304" pitchFamily="18" charset="0"/>
                <a:ea typeface="Times New Roman" panose="02020603050405020304" pitchFamily="18" charset="0"/>
                <a:cs typeface="Times New Roman" panose="02020603050405020304" pitchFamily="18" charset="0"/>
              </a:rPr>
              <a:t> predecessor</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450215" algn="l"/>
              </a:tabLst>
            </a:pPr>
            <a:r>
              <a:rPr lang="en-IN" sz="2800" dirty="0">
                <a:latin typeface="Times New Roman" panose="02020603050405020304" pitchFamily="18" charset="0"/>
                <a:ea typeface="Times New Roman" panose="02020603050405020304" pitchFamily="18" charset="0"/>
                <a:cs typeface="Times New Roman" panose="02020603050405020304" pitchFamily="18" charset="0"/>
              </a:rPr>
              <a:t>            Right Pointer </a:t>
            </a:r>
            <a:r>
              <a:rPr lang="en-IN" sz="2800" dirty="0">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IN"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ea typeface="Times New Roman" panose="02020603050405020304" pitchFamily="18" charset="0"/>
                <a:cs typeface="Times New Roman" panose="02020603050405020304" pitchFamily="18" charset="0"/>
              </a:rPr>
              <a:t>Inorder</a:t>
            </a:r>
            <a:r>
              <a:rPr lang="en-IN" sz="2800" dirty="0">
                <a:latin typeface="Times New Roman" panose="02020603050405020304" pitchFamily="18" charset="0"/>
                <a:ea typeface="Times New Roman" panose="02020603050405020304" pitchFamily="18" charset="0"/>
                <a:cs typeface="Times New Roman" panose="02020603050405020304" pitchFamily="18" charset="0"/>
              </a:rPr>
              <a:t> successor</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2709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B91179C-3BB7-28AB-4330-C282780E7F72}"/>
              </a:ext>
            </a:extLst>
          </p:cNvPr>
          <p:cNvSpPr/>
          <p:nvPr/>
        </p:nvSpPr>
        <p:spPr>
          <a:xfrm>
            <a:off x="457200" y="221481"/>
            <a:ext cx="8382000"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Threaded Binary Tree</a:t>
            </a:r>
          </a:p>
        </p:txBody>
      </p:sp>
      <p:sp>
        <p:nvSpPr>
          <p:cNvPr id="4" name="Subtitle 1">
            <a:extLst>
              <a:ext uri="{FF2B5EF4-FFF2-40B4-BE49-F238E27FC236}">
                <a16:creationId xmlns:a16="http://schemas.microsoft.com/office/drawing/2014/main" id="{C1936770-D886-71E9-E727-193470222012}"/>
              </a:ext>
            </a:extLst>
          </p:cNvPr>
          <p:cNvSpPr txBox="1">
            <a:spLocks/>
          </p:cNvSpPr>
          <p:nvPr/>
        </p:nvSpPr>
        <p:spPr>
          <a:xfrm>
            <a:off x="263236" y="1066801"/>
            <a:ext cx="8589819" cy="51005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endParaRPr lang="en-US" dirty="0">
              <a:latin typeface="Times New Roman" panose="02020603050405020304" pitchFamily="18" charset="0"/>
              <a:cs typeface="Times New Roman" panose="02020603050405020304" pitchFamily="18" charset="0"/>
            </a:endParaRPr>
          </a:p>
        </p:txBody>
      </p:sp>
      <p:pic>
        <p:nvPicPr>
          <p:cNvPr id="5" name="Picture 4" descr="what are strict binary tree? | Practice | GeeksforGeeks">
            <a:hlinkClick r:id="rId2" tgtFrame="&quot;_blank&quot;"/>
            <a:extLst>
              <a:ext uri="{FF2B5EF4-FFF2-40B4-BE49-F238E27FC236}">
                <a16:creationId xmlns:a16="http://schemas.microsoft.com/office/drawing/2014/main" id="{F3BFD62D-41B1-143C-3687-7295F12F42D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43797" y="1066801"/>
            <a:ext cx="4255127" cy="3013556"/>
          </a:xfrm>
          <a:prstGeom prst="rect">
            <a:avLst/>
          </a:prstGeom>
          <a:noFill/>
          <a:ln>
            <a:noFill/>
          </a:ln>
        </p:spPr>
      </p:pic>
      <p:sp>
        <p:nvSpPr>
          <p:cNvPr id="8" name="Subtitle 7">
            <a:extLst>
              <a:ext uri="{FF2B5EF4-FFF2-40B4-BE49-F238E27FC236}">
                <a16:creationId xmlns:a16="http://schemas.microsoft.com/office/drawing/2014/main" id="{DC22999F-8C36-A3A0-3B51-A0004FE92D5A}"/>
              </a:ext>
            </a:extLst>
          </p:cNvPr>
          <p:cNvSpPr txBox="1">
            <a:spLocks/>
          </p:cNvSpPr>
          <p:nvPr/>
        </p:nvSpPr>
        <p:spPr>
          <a:xfrm>
            <a:off x="1067832" y="4330803"/>
            <a:ext cx="6109676" cy="793038"/>
          </a:xfrm>
          <a:prstGeom prst="rect">
            <a:avLst/>
          </a:prstGeom>
          <a:noFill/>
        </p:spPr>
        <p:txBody>
          <a:bodyPr wrap="square" lIns="0" tIns="0" rIns="0" bIns="0" rtlCol="0" anchor="ctr">
            <a:sp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400" dirty="0" err="1">
                <a:latin typeface="Times New Roman" panose="02020603050405020304" pitchFamily="18" charset="0"/>
                <a:cs typeface="Times New Roman" panose="02020603050405020304" pitchFamily="18" charset="0"/>
              </a:rPr>
              <a:t>Inorder</a:t>
            </a:r>
            <a:r>
              <a:rPr lang="en-US" sz="2400" dirty="0">
                <a:latin typeface="Times New Roman" panose="02020603050405020304" pitchFamily="18" charset="0"/>
                <a:cs typeface="Times New Roman" panose="02020603050405020304" pitchFamily="18" charset="0"/>
              </a:rPr>
              <a:t> traversal of the tree: </a:t>
            </a:r>
          </a:p>
          <a:p>
            <a:pPr algn="l"/>
            <a:r>
              <a:rPr lang="en-IN" sz="2400" dirty="0">
                <a:latin typeface="Times New Roman" panose="02020603050405020304" pitchFamily="18" charset="0"/>
                <a:cs typeface="Times New Roman" panose="02020603050405020304" pitchFamily="18" charset="0"/>
              </a:rPr>
              <a:t>B-A-F-D-G-C-E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754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B91179C-3BB7-28AB-4330-C282780E7F72}"/>
              </a:ext>
            </a:extLst>
          </p:cNvPr>
          <p:cNvSpPr/>
          <p:nvPr/>
        </p:nvSpPr>
        <p:spPr>
          <a:xfrm>
            <a:off x="457200" y="221481"/>
            <a:ext cx="8382000"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Threaded Binary Tree</a:t>
            </a:r>
          </a:p>
        </p:txBody>
      </p:sp>
      <p:sp>
        <p:nvSpPr>
          <p:cNvPr id="4" name="Subtitle 1">
            <a:extLst>
              <a:ext uri="{FF2B5EF4-FFF2-40B4-BE49-F238E27FC236}">
                <a16:creationId xmlns:a16="http://schemas.microsoft.com/office/drawing/2014/main" id="{C1936770-D886-71E9-E727-193470222012}"/>
              </a:ext>
            </a:extLst>
          </p:cNvPr>
          <p:cNvSpPr txBox="1">
            <a:spLocks/>
          </p:cNvSpPr>
          <p:nvPr/>
        </p:nvSpPr>
        <p:spPr>
          <a:xfrm>
            <a:off x="263236" y="1066801"/>
            <a:ext cx="8589819" cy="51005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endParaRPr lang="en-US" dirty="0">
              <a:latin typeface="Times New Roman" panose="02020603050405020304" pitchFamily="18" charset="0"/>
              <a:cs typeface="Times New Roman" panose="02020603050405020304" pitchFamily="18" charset="0"/>
            </a:endParaRPr>
          </a:p>
        </p:txBody>
      </p:sp>
      <p:pic>
        <p:nvPicPr>
          <p:cNvPr id="5" name="Picture 4" descr="what are strict binary tree? | Practice | GeeksforGeeks">
            <a:hlinkClick r:id="rId2" tgtFrame="&quot;_blank&quot;"/>
            <a:extLst>
              <a:ext uri="{FF2B5EF4-FFF2-40B4-BE49-F238E27FC236}">
                <a16:creationId xmlns:a16="http://schemas.microsoft.com/office/drawing/2014/main" id="{F3BFD62D-41B1-143C-3687-7295F12F42D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4761" y="760194"/>
            <a:ext cx="2595489" cy="2220518"/>
          </a:xfrm>
          <a:prstGeom prst="rect">
            <a:avLst/>
          </a:prstGeom>
          <a:noFill/>
          <a:ln>
            <a:noFill/>
          </a:ln>
        </p:spPr>
      </p:pic>
      <p:sp>
        <p:nvSpPr>
          <p:cNvPr id="8" name="Subtitle 7">
            <a:extLst>
              <a:ext uri="{FF2B5EF4-FFF2-40B4-BE49-F238E27FC236}">
                <a16:creationId xmlns:a16="http://schemas.microsoft.com/office/drawing/2014/main" id="{DC22999F-8C36-A3A0-3B51-A0004FE92D5A}"/>
              </a:ext>
            </a:extLst>
          </p:cNvPr>
          <p:cNvSpPr txBox="1">
            <a:spLocks/>
          </p:cNvSpPr>
          <p:nvPr/>
        </p:nvSpPr>
        <p:spPr>
          <a:xfrm>
            <a:off x="164761" y="2980712"/>
            <a:ext cx="2595489" cy="249299"/>
          </a:xfrm>
          <a:prstGeom prst="rect">
            <a:avLst/>
          </a:prstGeom>
          <a:noFill/>
        </p:spPr>
        <p:txBody>
          <a:bodyPr wrap="square" lIns="0" tIns="0" rIns="0" bIns="0" rtlCol="0" anchor="ctr">
            <a:sp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IN" sz="1800" dirty="0">
                <a:latin typeface="Times New Roman" panose="02020603050405020304" pitchFamily="18" charset="0"/>
                <a:cs typeface="Times New Roman" panose="02020603050405020304" pitchFamily="18" charset="0"/>
              </a:rPr>
              <a:t>B-A-F-D-G-C-E</a:t>
            </a:r>
            <a:endParaRPr lang="en-US" sz="18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713E43F2-C27D-B298-25F2-6B696A63362C}"/>
              </a:ext>
            </a:extLst>
          </p:cNvPr>
          <p:cNvSpPr/>
          <p:nvPr/>
        </p:nvSpPr>
        <p:spPr>
          <a:xfrm>
            <a:off x="3726873" y="1211228"/>
            <a:ext cx="5112327" cy="2166875"/>
          </a:xfrm>
          <a:prstGeom prst="rect">
            <a:avLst/>
          </a:prstGeom>
        </p:spPr>
        <p:txBody>
          <a:bodyPr wrap="square">
            <a:spAutoFit/>
          </a:bodyPr>
          <a:lstStyle/>
          <a:p>
            <a:pPr>
              <a:lnSpc>
                <a:spcPct val="107000"/>
              </a:lnSpc>
              <a:tabLst>
                <a:tab pos="450215" algn="l"/>
              </a:tabLst>
            </a:pPr>
            <a:r>
              <a:rPr lang="en-IN" b="1" dirty="0">
                <a:latin typeface="Times New Roman" panose="02020603050405020304" pitchFamily="18" charset="0"/>
                <a:ea typeface="Times New Roman" panose="02020603050405020304" pitchFamily="18" charset="0"/>
                <a:cs typeface="Times New Roman" panose="02020603050405020304" pitchFamily="18" charset="0"/>
              </a:rPr>
              <a:t>Steps to convert binary tree into threaded tree:</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buFont typeface="+mj-lt"/>
              <a:buAutoNum type="arabicPeriod"/>
              <a:tabLst>
                <a:tab pos="450215"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Keep the leftmost and the rightmost NULL pointers as NULL because they will not have any predecessor or successor. </a:t>
            </a:r>
          </a:p>
          <a:p>
            <a:pPr marL="342900" indent="-342900">
              <a:lnSpc>
                <a:spcPct val="107000"/>
              </a:lnSpc>
              <a:buFont typeface="+mj-lt"/>
              <a:buAutoNum type="arabicPeriod"/>
              <a:tabLst>
                <a:tab pos="450215"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Change all other NULL pointers as:</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450215"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	Left Pointer </a:t>
            </a:r>
            <a:r>
              <a:rPr lang="en-IN" dirty="0">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IN" dirty="0" err="1">
                <a:latin typeface="Times New Roman" panose="02020603050405020304" pitchFamily="18" charset="0"/>
                <a:ea typeface="Times New Roman" panose="02020603050405020304" pitchFamily="18" charset="0"/>
                <a:cs typeface="Times New Roman" panose="02020603050405020304" pitchFamily="18" charset="0"/>
              </a:rPr>
              <a:t>Inorder</a:t>
            </a:r>
            <a:r>
              <a:rPr lang="en-IN" dirty="0">
                <a:latin typeface="Times New Roman" panose="02020603050405020304" pitchFamily="18" charset="0"/>
                <a:ea typeface="Times New Roman" panose="02020603050405020304" pitchFamily="18" charset="0"/>
                <a:cs typeface="Times New Roman" panose="02020603050405020304" pitchFamily="18" charset="0"/>
              </a:rPr>
              <a:t> predecessor</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450215"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        Right Pointer </a:t>
            </a:r>
            <a:r>
              <a:rPr lang="en-IN" dirty="0">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IN" dirty="0">
                <a:latin typeface="Times New Roman" panose="02020603050405020304" pitchFamily="18" charset="0"/>
                <a:ea typeface="Times New Roman" panose="02020603050405020304" pitchFamily="18" charset="0"/>
                <a:cs typeface="Times New Roman" panose="02020603050405020304" pitchFamily="18" charset="0"/>
              </a:rPr>
              <a:t> </a:t>
            </a:r>
            <a:r>
              <a:rPr lang="en-IN" dirty="0" err="1">
                <a:latin typeface="Times New Roman" panose="02020603050405020304" pitchFamily="18" charset="0"/>
                <a:ea typeface="Times New Roman" panose="02020603050405020304" pitchFamily="18" charset="0"/>
                <a:cs typeface="Times New Roman" panose="02020603050405020304" pitchFamily="18" charset="0"/>
              </a:rPr>
              <a:t>Inorder</a:t>
            </a:r>
            <a:r>
              <a:rPr lang="en-IN" dirty="0">
                <a:latin typeface="Times New Roman" panose="02020603050405020304" pitchFamily="18" charset="0"/>
                <a:ea typeface="Times New Roman" panose="02020603050405020304" pitchFamily="18" charset="0"/>
                <a:cs typeface="Times New Roman" panose="02020603050405020304" pitchFamily="18" charset="0"/>
              </a:rPr>
              <a:t> successor</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C8CAB306-74D8-4EED-433E-7265474D01A4}"/>
              </a:ext>
            </a:extLst>
          </p:cNvPr>
          <p:cNvPicPr>
            <a:picLocks noChangeAspect="1"/>
          </p:cNvPicPr>
          <p:nvPr/>
        </p:nvPicPr>
        <p:blipFill>
          <a:blip r:embed="rId4"/>
          <a:stretch>
            <a:fillRect/>
          </a:stretch>
        </p:blipFill>
        <p:spPr>
          <a:xfrm>
            <a:off x="610772" y="3429000"/>
            <a:ext cx="6338668" cy="3154973"/>
          </a:xfrm>
          <a:prstGeom prst="rect">
            <a:avLst/>
          </a:prstGeom>
        </p:spPr>
      </p:pic>
    </p:spTree>
    <p:extLst>
      <p:ext uri="{BB962C8B-B14F-4D97-AF65-F5344CB8AC3E}">
        <p14:creationId xmlns:p14="http://schemas.microsoft.com/office/powerpoint/2010/main" val="6241874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B91179C-3BB7-28AB-4330-C282780E7F72}"/>
              </a:ext>
            </a:extLst>
          </p:cNvPr>
          <p:cNvSpPr/>
          <p:nvPr/>
        </p:nvSpPr>
        <p:spPr>
          <a:xfrm>
            <a:off x="471055" y="543581"/>
            <a:ext cx="8382000" cy="523220"/>
          </a:xfrm>
          <a:prstGeom prst="rect">
            <a:avLst/>
          </a:prstGeom>
        </p:spPr>
        <p:txBody>
          <a:bodyPr wrap="square">
            <a:spAutoFit/>
          </a:bodyPr>
          <a:lstStyle/>
          <a:p>
            <a:pPr algn="ctr"/>
            <a:r>
              <a:rPr lang="en-US" sz="2800" b="1" dirty="0">
                <a:latin typeface="Times New Roman" panose="02020603050405020304" pitchFamily="18" charset="0"/>
                <a:cs typeface="Times New Roman" panose="02020603050405020304" pitchFamily="18" charset="0"/>
              </a:rPr>
              <a:t>Structure Definition of node in Threaded Binary Tree</a:t>
            </a:r>
          </a:p>
        </p:txBody>
      </p:sp>
      <p:sp>
        <p:nvSpPr>
          <p:cNvPr id="4" name="Subtitle 1">
            <a:extLst>
              <a:ext uri="{FF2B5EF4-FFF2-40B4-BE49-F238E27FC236}">
                <a16:creationId xmlns:a16="http://schemas.microsoft.com/office/drawing/2014/main" id="{C1936770-D886-71E9-E727-193470222012}"/>
              </a:ext>
            </a:extLst>
          </p:cNvPr>
          <p:cNvSpPr txBox="1">
            <a:spLocks/>
          </p:cNvSpPr>
          <p:nvPr/>
        </p:nvSpPr>
        <p:spPr>
          <a:xfrm>
            <a:off x="263236" y="1066801"/>
            <a:ext cx="8589819" cy="51005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endParaRPr lang="en-US"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D1AF5AAD-8C91-5659-BAC6-210F11741CE6}"/>
              </a:ext>
            </a:extLst>
          </p:cNvPr>
          <p:cNvSpPr/>
          <p:nvPr/>
        </p:nvSpPr>
        <p:spPr>
          <a:xfrm>
            <a:off x="668215" y="1332463"/>
            <a:ext cx="6126481" cy="3748975"/>
          </a:xfrm>
          <a:prstGeom prst="rect">
            <a:avLst/>
          </a:prstGeom>
        </p:spPr>
        <p:txBody>
          <a:bodyPr wrap="square">
            <a:spAutoFit/>
          </a:bodyPr>
          <a:lstStyle/>
          <a:p>
            <a:pPr>
              <a:lnSpc>
                <a:spcPct val="107000"/>
              </a:lnSpc>
              <a:tabLst>
                <a:tab pos="450215" algn="l"/>
              </a:tabLst>
            </a:pPr>
            <a:r>
              <a:rPr lang="en-IN" sz="2800" dirty="0">
                <a:latin typeface="Times New Roman" panose="02020603050405020304" pitchFamily="18" charset="0"/>
                <a:cs typeface="Times New Roman" panose="02020603050405020304" pitchFamily="18" charset="0"/>
              </a:rPr>
              <a:t>struct node</a:t>
            </a:r>
            <a:br>
              <a:rPr lang="en-US"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struct node *left;</a:t>
            </a:r>
            <a:br>
              <a:rPr lang="en-US"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boolean</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lthread</a:t>
            </a:r>
            <a:r>
              <a:rPr lang="en-IN"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int info;</a:t>
            </a:r>
            <a:br>
              <a:rPr lang="en-US"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boolean</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rthread</a:t>
            </a:r>
            <a:r>
              <a:rPr lang="en-IN"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struct node *right;</a:t>
            </a:r>
            <a:br>
              <a:rPr lang="en-US"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365223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B91179C-3BB7-28AB-4330-C282780E7F72}"/>
              </a:ext>
            </a:extLst>
          </p:cNvPr>
          <p:cNvSpPr/>
          <p:nvPr/>
        </p:nvSpPr>
        <p:spPr>
          <a:xfrm>
            <a:off x="457200" y="165209"/>
            <a:ext cx="8382000"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Threaded Binary Tree</a:t>
            </a:r>
          </a:p>
        </p:txBody>
      </p:sp>
      <p:sp>
        <p:nvSpPr>
          <p:cNvPr id="4" name="Subtitle 1">
            <a:extLst>
              <a:ext uri="{FF2B5EF4-FFF2-40B4-BE49-F238E27FC236}">
                <a16:creationId xmlns:a16="http://schemas.microsoft.com/office/drawing/2014/main" id="{C1936770-D886-71E9-E727-193470222012}"/>
              </a:ext>
            </a:extLst>
          </p:cNvPr>
          <p:cNvSpPr txBox="1">
            <a:spLocks/>
          </p:cNvSpPr>
          <p:nvPr/>
        </p:nvSpPr>
        <p:spPr>
          <a:xfrm>
            <a:off x="263236" y="1066801"/>
            <a:ext cx="8589819" cy="51005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endParaRPr lang="en-US"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D1AF5AAD-8C91-5659-BAC6-210F11741CE6}"/>
              </a:ext>
            </a:extLst>
          </p:cNvPr>
          <p:cNvSpPr/>
          <p:nvPr/>
        </p:nvSpPr>
        <p:spPr>
          <a:xfrm>
            <a:off x="457199" y="982393"/>
            <a:ext cx="8382001" cy="5132495"/>
          </a:xfrm>
          <a:prstGeom prst="rect">
            <a:avLst/>
          </a:prstGeom>
        </p:spPr>
        <p:txBody>
          <a:bodyPr wrap="square">
            <a:spAutoFit/>
          </a:bodyPr>
          <a:lstStyle/>
          <a:p>
            <a:pPr>
              <a:lnSpc>
                <a:spcPct val="107000"/>
              </a:lnSpc>
              <a:tabLst>
                <a:tab pos="450215" algn="l"/>
              </a:tabLst>
            </a:pPr>
            <a:r>
              <a:rPr lang="en-IN" sz="2800" b="1" dirty="0">
                <a:latin typeface="Times New Roman" panose="02020603050405020304" pitchFamily="18" charset="0"/>
                <a:cs typeface="Times New Roman" panose="02020603050405020304" pitchFamily="18" charset="0"/>
              </a:rPr>
              <a:t>Advantages :</a:t>
            </a:r>
            <a:br>
              <a:rPr lang="en-US"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Non-recursive pre-order, in-order and post-order traversal can be implemented without a stack.</a:t>
            </a:r>
            <a:br>
              <a:rPr lang="en-US"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The node can keep record of its root.  </a:t>
            </a:r>
            <a:br>
              <a:rPr lang="en-US"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Disadvantages :</a:t>
            </a:r>
            <a:br>
              <a:rPr lang="en-US"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Insertion and deletion operation becomes more difficult.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Tree traversal algorithm becomes difficult.</a:t>
            </a:r>
            <a:br>
              <a:rPr lang="en-US"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Memory required to store a node increases. Each node has to store the information whether the links is normal links or threaded links.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455361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B91179C-3BB7-28AB-4330-C282780E7F72}"/>
              </a:ext>
            </a:extLst>
          </p:cNvPr>
          <p:cNvSpPr/>
          <p:nvPr/>
        </p:nvSpPr>
        <p:spPr>
          <a:xfrm>
            <a:off x="457200" y="165209"/>
            <a:ext cx="8382000"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Multiway (M-Way) Tree</a:t>
            </a:r>
          </a:p>
        </p:txBody>
      </p:sp>
      <p:sp>
        <p:nvSpPr>
          <p:cNvPr id="4" name="Subtitle 1">
            <a:extLst>
              <a:ext uri="{FF2B5EF4-FFF2-40B4-BE49-F238E27FC236}">
                <a16:creationId xmlns:a16="http://schemas.microsoft.com/office/drawing/2014/main" id="{C1936770-D886-71E9-E727-193470222012}"/>
              </a:ext>
            </a:extLst>
          </p:cNvPr>
          <p:cNvSpPr txBox="1">
            <a:spLocks/>
          </p:cNvSpPr>
          <p:nvPr/>
        </p:nvSpPr>
        <p:spPr>
          <a:xfrm>
            <a:off x="263236" y="1066801"/>
            <a:ext cx="8589819" cy="51005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143B301-80DE-80A1-3541-66AB86AB26D4}"/>
              </a:ext>
            </a:extLst>
          </p:cNvPr>
          <p:cNvSpPr txBox="1"/>
          <p:nvPr/>
        </p:nvSpPr>
        <p:spPr>
          <a:xfrm>
            <a:off x="263236" y="1157565"/>
            <a:ext cx="8575964" cy="5262979"/>
          </a:xfrm>
          <a:prstGeom prst="rect">
            <a:avLst/>
          </a:prstGeom>
          <a:noFill/>
        </p:spPr>
        <p:txBody>
          <a:bodyPr wrap="square">
            <a:spAutoFit/>
          </a:bodyPr>
          <a:lstStyle/>
          <a:p>
            <a:pPr marL="457200" indent="-457200">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A multiway tree is defined as a tree that can have more than two children. </a:t>
            </a:r>
          </a:p>
          <a:p>
            <a:pPr marL="457200" indent="-457200">
              <a:buFont typeface="Arial" panose="020B0604020202020204" pitchFamily="34" charset="0"/>
              <a:buChar char="•"/>
            </a:pP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If a multiway tree can have maximum m children, then this tree is called as multiway tree of order m (or an m-way tree).</a:t>
            </a:r>
          </a:p>
          <a:p>
            <a:pPr marL="457200" indent="-4572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properties of a non-empty m-way search tree of order m are:</a:t>
            </a:r>
            <a:endParaRPr lang="en-US" sz="2400" dirty="0">
              <a:latin typeface="Times New Roman" panose="02020603050405020304" pitchFamily="18" charset="0"/>
              <a:cs typeface="Times New Roman" panose="02020603050405020304" pitchFamily="18" charset="0"/>
            </a:endParaRPr>
          </a:p>
          <a:p>
            <a:pPr marL="1143000" lvl="1" indent="-4572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Each node can hold </a:t>
            </a:r>
            <a:r>
              <a:rPr lang="en-IN" sz="2400" b="1" dirty="0">
                <a:latin typeface="Times New Roman" panose="02020603050405020304" pitchFamily="18" charset="0"/>
                <a:cs typeface="Times New Roman" panose="02020603050405020304" pitchFamily="18" charset="0"/>
              </a:rPr>
              <a:t>maximum m-1 keys </a:t>
            </a:r>
            <a:r>
              <a:rPr lang="en-IN" sz="2400" dirty="0">
                <a:latin typeface="Times New Roman" panose="02020603050405020304" pitchFamily="18" charset="0"/>
                <a:cs typeface="Times New Roman" panose="02020603050405020304" pitchFamily="18" charset="0"/>
              </a:rPr>
              <a:t>and can have maximum m children.</a:t>
            </a:r>
          </a:p>
          <a:p>
            <a:pPr marL="1143000" lvl="1" indent="-4572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keys in the node are in </a:t>
            </a:r>
            <a:r>
              <a:rPr lang="en-IN" sz="2400" b="1" dirty="0">
                <a:latin typeface="Times New Roman" panose="02020603050405020304" pitchFamily="18" charset="0"/>
                <a:cs typeface="Times New Roman" panose="02020603050405020304" pitchFamily="18" charset="0"/>
              </a:rPr>
              <a:t>ascending order</a:t>
            </a:r>
            <a:r>
              <a:rPr lang="en-IN" sz="2400" dirty="0">
                <a:latin typeface="Times New Roman" panose="02020603050405020304" pitchFamily="18" charset="0"/>
                <a:cs typeface="Times New Roman" panose="02020603050405020304" pitchFamily="18" charset="0"/>
              </a:rPr>
              <a:t>.</a:t>
            </a:r>
          </a:p>
          <a:p>
            <a:pPr marL="1143000" lvl="1" indent="-4572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Keys in the non-leaf node will divide the left and right subtrees where value of left subtree keys will be less and value of right subtree keys will be more than that particular key.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1808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Picture 2"/>
          <p:cNvPicPr/>
          <p:nvPr/>
        </p:nvPicPr>
        <p:blipFill>
          <a:blip r:embed="rId2"/>
          <a:stretch/>
        </p:blipFill>
        <p:spPr>
          <a:xfrm>
            <a:off x="455760" y="380880"/>
            <a:ext cx="7163640" cy="4190760"/>
          </a:xfrm>
          <a:prstGeom prst="rect">
            <a:avLst/>
          </a:prstGeom>
          <a:ln>
            <a:noFill/>
          </a:ln>
        </p:spPr>
      </p:pic>
      <p:sp>
        <p:nvSpPr>
          <p:cNvPr id="89" name="CustomShape 1"/>
          <p:cNvSpPr/>
          <p:nvPr/>
        </p:nvSpPr>
        <p:spPr>
          <a:xfrm>
            <a:off x="455760" y="5026320"/>
            <a:ext cx="845928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b="1" strike="noStrike" spc="-1">
                <a:solidFill>
                  <a:srgbClr val="000000"/>
                </a:solidFill>
                <a:uFill>
                  <a:solidFill>
                    <a:srgbClr val="FFFFFF"/>
                  </a:solidFill>
                </a:uFill>
                <a:latin typeface="Times New Roman"/>
              </a:rPr>
              <a:t>Figure courtesy : https://www.tutorialspoint.com/data_structures_algorithms/tree_data_structure.htm</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B91179C-3BB7-28AB-4330-C282780E7F72}"/>
              </a:ext>
            </a:extLst>
          </p:cNvPr>
          <p:cNvSpPr/>
          <p:nvPr/>
        </p:nvSpPr>
        <p:spPr>
          <a:xfrm>
            <a:off x="457200" y="165209"/>
            <a:ext cx="8382000"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4-Way Tree</a:t>
            </a:r>
          </a:p>
        </p:txBody>
      </p:sp>
      <p:sp>
        <p:nvSpPr>
          <p:cNvPr id="4" name="Subtitle 1">
            <a:extLst>
              <a:ext uri="{FF2B5EF4-FFF2-40B4-BE49-F238E27FC236}">
                <a16:creationId xmlns:a16="http://schemas.microsoft.com/office/drawing/2014/main" id="{C1936770-D886-71E9-E727-193470222012}"/>
              </a:ext>
            </a:extLst>
          </p:cNvPr>
          <p:cNvSpPr txBox="1">
            <a:spLocks/>
          </p:cNvSpPr>
          <p:nvPr/>
        </p:nvSpPr>
        <p:spPr>
          <a:xfrm>
            <a:off x="263236" y="1066801"/>
            <a:ext cx="8589819" cy="51005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endParaRPr lang="en-US" dirty="0">
              <a:latin typeface="Times New Roman" panose="02020603050405020304" pitchFamily="18" charset="0"/>
              <a:cs typeface="Times New Roman" panose="02020603050405020304" pitchFamily="18" charset="0"/>
            </a:endParaRPr>
          </a:p>
        </p:txBody>
      </p:sp>
      <p:pic>
        <p:nvPicPr>
          <p:cNvPr id="6" name="Picture 5" descr="https://www.austincc.edu/akochis/COSC2415/mwtrees2.gif">
            <a:extLst>
              <a:ext uri="{FF2B5EF4-FFF2-40B4-BE49-F238E27FC236}">
                <a16:creationId xmlns:a16="http://schemas.microsoft.com/office/drawing/2014/main" id="{F6382102-08CC-2D59-3B29-A55A4EFBBA5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16182" y="1496291"/>
            <a:ext cx="6262254" cy="3823854"/>
          </a:xfrm>
          <a:prstGeom prst="rect">
            <a:avLst/>
          </a:prstGeom>
          <a:noFill/>
          <a:ln>
            <a:noFill/>
          </a:ln>
        </p:spPr>
      </p:pic>
    </p:spTree>
    <p:extLst>
      <p:ext uri="{BB962C8B-B14F-4D97-AF65-F5344CB8AC3E}">
        <p14:creationId xmlns:p14="http://schemas.microsoft.com/office/powerpoint/2010/main" val="252035494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B91179C-3BB7-28AB-4330-C282780E7F72}"/>
              </a:ext>
            </a:extLst>
          </p:cNvPr>
          <p:cNvSpPr/>
          <p:nvPr/>
        </p:nvSpPr>
        <p:spPr>
          <a:xfrm>
            <a:off x="457200" y="165209"/>
            <a:ext cx="8382000"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B Tree</a:t>
            </a:r>
          </a:p>
        </p:txBody>
      </p:sp>
      <p:sp>
        <p:nvSpPr>
          <p:cNvPr id="4" name="Subtitle 1">
            <a:extLst>
              <a:ext uri="{FF2B5EF4-FFF2-40B4-BE49-F238E27FC236}">
                <a16:creationId xmlns:a16="http://schemas.microsoft.com/office/drawing/2014/main" id="{C1936770-D886-71E9-E727-193470222012}"/>
              </a:ext>
            </a:extLst>
          </p:cNvPr>
          <p:cNvSpPr txBox="1">
            <a:spLocks/>
          </p:cNvSpPr>
          <p:nvPr/>
        </p:nvSpPr>
        <p:spPr>
          <a:xfrm>
            <a:off x="263236" y="1066801"/>
            <a:ext cx="8589819" cy="51005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endParaRPr lang="en-US" dirty="0">
              <a:latin typeface="Times New Roman" panose="02020603050405020304" pitchFamily="18" charset="0"/>
              <a:cs typeface="Times New Roman" panose="02020603050405020304" pitchFamily="18" charset="0"/>
            </a:endParaRPr>
          </a:p>
        </p:txBody>
      </p:sp>
      <p:sp>
        <p:nvSpPr>
          <p:cNvPr id="2" name="Subtitle 1">
            <a:extLst>
              <a:ext uri="{FF2B5EF4-FFF2-40B4-BE49-F238E27FC236}">
                <a16:creationId xmlns:a16="http://schemas.microsoft.com/office/drawing/2014/main" id="{07D748CC-0CEA-6EA6-6A8E-660696AE7090}"/>
              </a:ext>
            </a:extLst>
          </p:cNvPr>
          <p:cNvSpPr txBox="1">
            <a:spLocks/>
          </p:cNvSpPr>
          <p:nvPr/>
        </p:nvSpPr>
        <p:spPr>
          <a:xfrm>
            <a:off x="124691" y="1136073"/>
            <a:ext cx="8880763" cy="4989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US" sz="2400" dirty="0">
                <a:latin typeface="Times New Roman" panose="02020603050405020304" pitchFamily="18" charset="0"/>
                <a:cs typeface="Times New Roman" panose="02020603050405020304" pitchFamily="18" charset="0"/>
              </a:rPr>
              <a:t>B-Tree is a </a:t>
            </a:r>
            <a:r>
              <a:rPr lang="en-US" sz="2400" b="1" dirty="0">
                <a:latin typeface="Times New Roman" panose="02020603050405020304" pitchFamily="18" charset="0"/>
                <a:cs typeface="Times New Roman" panose="02020603050405020304" pitchFamily="18" charset="0"/>
              </a:rPr>
              <a:t>self-balancing</a:t>
            </a:r>
            <a:r>
              <a:rPr lang="en-US" sz="2400" dirty="0">
                <a:latin typeface="Times New Roman" panose="02020603050405020304" pitchFamily="18" charset="0"/>
                <a:cs typeface="Times New Roman" panose="02020603050405020304" pitchFamily="18" charset="0"/>
              </a:rPr>
              <a:t> search tree</a:t>
            </a:r>
            <a:endParaRPr lang="en-IN" sz="2400" dirty="0">
              <a:latin typeface="Times New Roman" panose="02020603050405020304" pitchFamily="18" charset="0"/>
              <a:cs typeface="Times New Roman" panose="02020603050405020304" pitchFamily="18" charset="0"/>
            </a:endParaRPr>
          </a:p>
          <a:p>
            <a:pPr marL="457200" indent="-457200"/>
            <a:r>
              <a:rPr lang="en-IN" sz="2400" dirty="0">
                <a:latin typeface="Times New Roman" panose="02020603050405020304" pitchFamily="18" charset="0"/>
                <a:cs typeface="Times New Roman" panose="02020603050405020304" pitchFamily="18" charset="0"/>
              </a:rPr>
              <a:t>Specialized </a:t>
            </a:r>
            <a:r>
              <a:rPr lang="en-IN" sz="2400" b="1" dirty="0">
                <a:latin typeface="Times New Roman" panose="02020603050405020304" pitchFamily="18" charset="0"/>
                <a:cs typeface="Times New Roman" panose="02020603050405020304" pitchFamily="18" charset="0"/>
              </a:rPr>
              <a:t>m-way tree </a:t>
            </a:r>
            <a:r>
              <a:rPr lang="en-IN" sz="2400" dirty="0">
                <a:latin typeface="Times New Roman" panose="02020603050405020304" pitchFamily="18" charset="0"/>
                <a:cs typeface="Times New Roman" panose="02020603050405020304" pitchFamily="18" charset="0"/>
              </a:rPr>
              <a:t>that can be widely used for disk access. </a:t>
            </a:r>
          </a:p>
          <a:p>
            <a:pPr marL="457200" indent="-457200"/>
            <a:r>
              <a:rPr lang="en-IN" sz="2400" dirty="0">
                <a:latin typeface="Times New Roman" panose="02020603050405020304" pitchFamily="18" charset="0"/>
                <a:cs typeface="Times New Roman" panose="02020603050405020304" pitchFamily="18" charset="0"/>
              </a:rPr>
              <a:t>B-Tree of </a:t>
            </a:r>
            <a:r>
              <a:rPr lang="en-IN" sz="2400" b="1" dirty="0">
                <a:latin typeface="Times New Roman" panose="02020603050405020304" pitchFamily="18" charset="0"/>
                <a:cs typeface="Times New Roman" panose="02020603050405020304" pitchFamily="18" charset="0"/>
              </a:rPr>
              <a:t>order m</a:t>
            </a:r>
            <a:r>
              <a:rPr lang="en-IN" sz="2400" dirty="0">
                <a:latin typeface="Times New Roman" panose="02020603050405020304" pitchFamily="18" charset="0"/>
                <a:cs typeface="Times New Roman" panose="02020603050405020304" pitchFamily="18" charset="0"/>
              </a:rPr>
              <a:t> can have </a:t>
            </a:r>
            <a:r>
              <a:rPr lang="en-IN" sz="2400" b="1" dirty="0">
                <a:latin typeface="Times New Roman" panose="02020603050405020304" pitchFamily="18" charset="0"/>
                <a:cs typeface="Times New Roman" panose="02020603050405020304" pitchFamily="18" charset="0"/>
              </a:rPr>
              <a:t>at most m-1 </a:t>
            </a:r>
            <a:r>
              <a:rPr lang="en-IN" sz="2400" dirty="0">
                <a:latin typeface="Times New Roman" panose="02020603050405020304" pitchFamily="18" charset="0"/>
                <a:cs typeface="Times New Roman" panose="02020603050405020304" pitchFamily="18" charset="0"/>
              </a:rPr>
              <a:t>keys and </a:t>
            </a:r>
            <a:r>
              <a:rPr lang="en-IN" sz="2400" b="1" dirty="0">
                <a:latin typeface="Times New Roman" panose="02020603050405020304" pitchFamily="18" charset="0"/>
                <a:cs typeface="Times New Roman" panose="02020603050405020304" pitchFamily="18" charset="0"/>
              </a:rPr>
              <a:t>m children</a:t>
            </a:r>
            <a:r>
              <a:rPr lang="en-IN" sz="2400" dirty="0">
                <a:latin typeface="Times New Roman" panose="02020603050405020304" pitchFamily="18" charset="0"/>
                <a:cs typeface="Times New Roman" panose="02020603050405020304" pitchFamily="18" charset="0"/>
              </a:rPr>
              <a:t>. </a:t>
            </a:r>
          </a:p>
          <a:p>
            <a:pPr marL="457200" indent="-457200"/>
            <a:r>
              <a:rPr lang="en-IN" sz="2400" dirty="0">
                <a:latin typeface="Times New Roman" panose="02020603050405020304" pitchFamily="18" charset="0"/>
                <a:cs typeface="Times New Roman" panose="02020603050405020304" pitchFamily="18" charset="0"/>
              </a:rPr>
              <a:t>Properties of B tree of order m similar to M way tree. In addition, it has following properties:</a:t>
            </a:r>
            <a:endParaRPr lang="en-US" sz="2400" dirty="0">
              <a:latin typeface="Times New Roman" panose="02020603050405020304" pitchFamily="18" charset="0"/>
              <a:cs typeface="Times New Roman" panose="02020603050405020304" pitchFamily="18" charset="0"/>
            </a:endParaRPr>
          </a:p>
          <a:p>
            <a:pPr marL="1143000" lvl="1" indent="-457200"/>
            <a:r>
              <a:rPr lang="en-IN" dirty="0">
                <a:latin typeface="Times New Roman" panose="02020603050405020304" pitchFamily="18" charset="0"/>
                <a:cs typeface="Times New Roman" panose="02020603050405020304" pitchFamily="18" charset="0"/>
              </a:rPr>
              <a:t>Every node in a B-Tree contains at most m children.</a:t>
            </a:r>
            <a:endParaRPr lang="en-US" dirty="0">
              <a:latin typeface="Times New Roman" panose="02020603050405020304" pitchFamily="18" charset="0"/>
              <a:cs typeface="Times New Roman" panose="02020603050405020304" pitchFamily="18" charset="0"/>
            </a:endParaRPr>
          </a:p>
          <a:p>
            <a:pPr marL="1143000" lvl="1" indent="-457200"/>
            <a:r>
              <a:rPr lang="en-IN" dirty="0">
                <a:latin typeface="Times New Roman" panose="02020603050405020304" pitchFamily="18" charset="0"/>
                <a:cs typeface="Times New Roman" panose="02020603050405020304" pitchFamily="18" charset="0"/>
              </a:rPr>
              <a:t>Every node in a B-Tree except the root node and the leaf node contain </a:t>
            </a:r>
            <a:r>
              <a:rPr lang="en-IN" b="1" dirty="0">
                <a:latin typeface="Times New Roman" panose="02020603050405020304" pitchFamily="18" charset="0"/>
                <a:cs typeface="Times New Roman" panose="02020603050405020304" pitchFamily="18" charset="0"/>
              </a:rPr>
              <a:t>at least m/2 children</a:t>
            </a:r>
            <a:r>
              <a:rPr lang="en-I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1143000" lvl="1" indent="-457200"/>
            <a:r>
              <a:rPr lang="en-IN" dirty="0">
                <a:latin typeface="Times New Roman" panose="02020603050405020304" pitchFamily="18" charset="0"/>
                <a:cs typeface="Times New Roman" panose="02020603050405020304" pitchFamily="18" charset="0"/>
              </a:rPr>
              <a:t>The root nodes must have at </a:t>
            </a:r>
            <a:r>
              <a:rPr lang="en-IN" b="1" dirty="0">
                <a:latin typeface="Times New Roman" panose="02020603050405020304" pitchFamily="18" charset="0"/>
                <a:cs typeface="Times New Roman" panose="02020603050405020304" pitchFamily="18" charset="0"/>
              </a:rPr>
              <a:t>least 2 nodes</a:t>
            </a:r>
            <a:r>
              <a:rPr lang="en-I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1143000" lvl="1" indent="-457200"/>
            <a:r>
              <a:rPr lang="en-IN" dirty="0">
                <a:latin typeface="Times New Roman" panose="02020603050405020304" pitchFamily="18" charset="0"/>
                <a:cs typeface="Times New Roman" panose="02020603050405020304" pitchFamily="18" charset="0"/>
              </a:rPr>
              <a:t>All leaf nodes must be at the </a:t>
            </a:r>
            <a:r>
              <a:rPr lang="en-IN" b="1" dirty="0">
                <a:latin typeface="Times New Roman" panose="02020603050405020304" pitchFamily="18" charset="0"/>
                <a:cs typeface="Times New Roman" panose="02020603050405020304" pitchFamily="18" charset="0"/>
              </a:rPr>
              <a:t>same level</a:t>
            </a:r>
            <a:r>
              <a:rPr lang="en-I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457200" indent="-457200"/>
            <a:r>
              <a:rPr lang="en-IN" sz="2400" dirty="0">
                <a:latin typeface="Times New Roman" panose="02020603050405020304" pitchFamily="18" charset="0"/>
                <a:cs typeface="Times New Roman" panose="02020603050405020304" pitchFamily="18" charset="0"/>
              </a:rPr>
              <a:t>It is not necessary that, all the nodes contain the same number of children but, each node must have m/2 number of nodes.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5166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B91179C-3BB7-28AB-4330-C282780E7F72}"/>
              </a:ext>
            </a:extLst>
          </p:cNvPr>
          <p:cNvSpPr/>
          <p:nvPr/>
        </p:nvSpPr>
        <p:spPr>
          <a:xfrm>
            <a:off x="457200" y="165209"/>
            <a:ext cx="8382000"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B Tree of order 4</a:t>
            </a:r>
          </a:p>
        </p:txBody>
      </p:sp>
      <p:pic>
        <p:nvPicPr>
          <p:cNvPr id="6" name="Picture 5">
            <a:extLst>
              <a:ext uri="{FF2B5EF4-FFF2-40B4-BE49-F238E27FC236}">
                <a16:creationId xmlns:a16="http://schemas.microsoft.com/office/drawing/2014/main" id="{FEEEB021-C273-395D-3397-D53D7DC1F98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6594" y="811539"/>
            <a:ext cx="8542606" cy="4168423"/>
          </a:xfrm>
          <a:prstGeom prst="rect">
            <a:avLst/>
          </a:prstGeom>
          <a:noFill/>
          <a:ln>
            <a:noFill/>
          </a:ln>
        </p:spPr>
      </p:pic>
    </p:spTree>
    <p:extLst>
      <p:ext uri="{BB962C8B-B14F-4D97-AF65-F5344CB8AC3E}">
        <p14:creationId xmlns:p14="http://schemas.microsoft.com/office/powerpoint/2010/main" val="20927803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B91179C-3BB7-28AB-4330-C282780E7F72}"/>
              </a:ext>
            </a:extLst>
          </p:cNvPr>
          <p:cNvSpPr/>
          <p:nvPr/>
        </p:nvSpPr>
        <p:spPr>
          <a:xfrm>
            <a:off x="457200" y="165209"/>
            <a:ext cx="8382000"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Operations on B Tree</a:t>
            </a:r>
          </a:p>
        </p:txBody>
      </p:sp>
      <p:sp>
        <p:nvSpPr>
          <p:cNvPr id="4" name="Subtitle 1">
            <a:extLst>
              <a:ext uri="{FF2B5EF4-FFF2-40B4-BE49-F238E27FC236}">
                <a16:creationId xmlns:a16="http://schemas.microsoft.com/office/drawing/2014/main" id="{C1936770-D886-71E9-E727-193470222012}"/>
              </a:ext>
            </a:extLst>
          </p:cNvPr>
          <p:cNvSpPr txBox="1">
            <a:spLocks/>
          </p:cNvSpPr>
          <p:nvPr/>
        </p:nvSpPr>
        <p:spPr>
          <a:xfrm>
            <a:off x="263236" y="1066801"/>
            <a:ext cx="8589819" cy="51005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endParaRPr lang="en-US" dirty="0">
              <a:latin typeface="Times New Roman" panose="02020603050405020304" pitchFamily="18" charset="0"/>
              <a:cs typeface="Times New Roman" panose="02020603050405020304" pitchFamily="18" charset="0"/>
            </a:endParaRPr>
          </a:p>
        </p:txBody>
      </p:sp>
      <p:sp>
        <p:nvSpPr>
          <p:cNvPr id="2" name="Subtitle 1">
            <a:extLst>
              <a:ext uri="{FF2B5EF4-FFF2-40B4-BE49-F238E27FC236}">
                <a16:creationId xmlns:a16="http://schemas.microsoft.com/office/drawing/2014/main" id="{07D748CC-0CEA-6EA6-6A8E-660696AE7090}"/>
              </a:ext>
            </a:extLst>
          </p:cNvPr>
          <p:cNvSpPr txBox="1">
            <a:spLocks/>
          </p:cNvSpPr>
          <p:nvPr/>
        </p:nvSpPr>
        <p:spPr>
          <a:xfrm>
            <a:off x="124691" y="1136073"/>
            <a:ext cx="8880763" cy="4989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IN" b="1" i="0" dirty="0">
                <a:effectLst/>
                <a:latin typeface="Times New Roman" panose="02020603050405020304" pitchFamily="18" charset="0"/>
                <a:cs typeface="Times New Roman" panose="02020603050405020304" pitchFamily="18" charset="0"/>
              </a:rPr>
              <a:t>Searchin</a:t>
            </a:r>
            <a:r>
              <a:rPr lang="en-IN" b="0" i="0" dirty="0">
                <a:effectLst/>
                <a:latin typeface="Times New Roman" panose="02020603050405020304" pitchFamily="18" charset="0"/>
                <a:cs typeface="Times New Roman" panose="02020603050405020304" pitchFamily="18" charset="0"/>
              </a:rPr>
              <a:t>g :</a:t>
            </a:r>
          </a:p>
          <a:p>
            <a:pPr lvl="1"/>
            <a:r>
              <a:rPr lang="en-US" b="0" i="0" dirty="0">
                <a:solidFill>
                  <a:srgbClr val="333333"/>
                </a:solidFill>
                <a:effectLst/>
                <a:latin typeface="Times New Roman" panose="02020603050405020304" pitchFamily="18" charset="0"/>
                <a:cs typeface="Times New Roman" panose="02020603050405020304" pitchFamily="18" charset="0"/>
              </a:rPr>
              <a:t>Searching in B Trees is similar to that in Binary search tree. For example, if we search for an item 45 in the following B Tree. </a:t>
            </a: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182BA50-995E-6610-1D79-A80966B47AE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4015" y="2640512"/>
            <a:ext cx="5004153" cy="2838355"/>
          </a:xfrm>
          <a:prstGeom prst="rect">
            <a:avLst/>
          </a:prstGeom>
          <a:noFill/>
          <a:ln>
            <a:noFill/>
          </a:ln>
        </p:spPr>
      </p:pic>
      <p:sp>
        <p:nvSpPr>
          <p:cNvPr id="8" name="TextBox 7">
            <a:extLst>
              <a:ext uri="{FF2B5EF4-FFF2-40B4-BE49-F238E27FC236}">
                <a16:creationId xmlns:a16="http://schemas.microsoft.com/office/drawing/2014/main" id="{5DA5FDF6-A54C-A029-1E9A-F77415A5FB05}"/>
              </a:ext>
            </a:extLst>
          </p:cNvPr>
          <p:cNvSpPr txBox="1"/>
          <p:nvPr/>
        </p:nvSpPr>
        <p:spPr>
          <a:xfrm>
            <a:off x="5048168" y="2431879"/>
            <a:ext cx="3943431" cy="3046988"/>
          </a:xfrm>
          <a:prstGeom prst="rect">
            <a:avLst/>
          </a:prstGeom>
          <a:noFill/>
        </p:spPr>
        <p:txBody>
          <a:bodyPr wrap="square">
            <a:spAutoFit/>
          </a:bodyPr>
          <a:lstStyle/>
          <a:p>
            <a:pPr marL="457200" indent="-457200">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Compare item 45 with root node </a:t>
            </a:r>
            <a:r>
              <a:rPr lang="en-US" sz="2400" dirty="0">
                <a:solidFill>
                  <a:srgbClr val="000000"/>
                </a:solidFill>
                <a:latin typeface="Times New Roman" panose="02020603050405020304" pitchFamily="18" charset="0"/>
                <a:cs typeface="Times New Roman" panose="02020603050405020304" pitchFamily="18" charset="0"/>
              </a:rPr>
              <a:t>60</a:t>
            </a:r>
            <a:r>
              <a:rPr lang="en-US" sz="2400" b="0" i="0" dirty="0">
                <a:solidFill>
                  <a:srgbClr val="000000"/>
                </a:solidFill>
                <a:effectLst/>
                <a:latin typeface="Times New Roman" panose="02020603050405020304" pitchFamily="18" charset="0"/>
                <a:cs typeface="Times New Roman" panose="02020603050405020304" pitchFamily="18" charset="0"/>
              </a:rPr>
              <a:t>. since 45 &lt; </a:t>
            </a:r>
            <a:r>
              <a:rPr lang="en-US" sz="2400" dirty="0">
                <a:solidFill>
                  <a:srgbClr val="000000"/>
                </a:solidFill>
                <a:latin typeface="Times New Roman" panose="02020603050405020304" pitchFamily="18" charset="0"/>
                <a:cs typeface="Times New Roman" panose="02020603050405020304" pitchFamily="18" charset="0"/>
              </a:rPr>
              <a:t>60</a:t>
            </a:r>
            <a:r>
              <a:rPr lang="en-US" sz="2400" b="0" i="0" dirty="0">
                <a:solidFill>
                  <a:srgbClr val="000000"/>
                </a:solidFill>
                <a:effectLst/>
                <a:latin typeface="Times New Roman" panose="02020603050405020304" pitchFamily="18" charset="0"/>
                <a:cs typeface="Times New Roman" panose="02020603050405020304" pitchFamily="18" charset="0"/>
              </a:rPr>
              <a:t> hence, move to its left sub-tree.</a:t>
            </a:r>
          </a:p>
          <a:p>
            <a:pPr marL="457200" indent="-457200">
              <a:buFont typeface="+mj-lt"/>
              <a:buAutoNum type="arabicPeriod"/>
            </a:pPr>
            <a:endParaRPr lang="en-US" sz="2400" dirty="0">
              <a:solidFill>
                <a:srgbClr val="000000"/>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Since, 45&gt; 32, traverse right sub-tree of </a:t>
            </a:r>
            <a:r>
              <a:rPr lang="en-US" sz="2400" dirty="0">
                <a:solidFill>
                  <a:srgbClr val="000000"/>
                </a:solidFill>
                <a:latin typeface="Times New Roman" panose="02020603050405020304" pitchFamily="18" charset="0"/>
                <a:cs typeface="Times New Roman" panose="02020603050405020304" pitchFamily="18" charset="0"/>
              </a:rPr>
              <a:t>32</a:t>
            </a:r>
            <a:r>
              <a:rPr lang="en-US" sz="2400" b="0" i="0" dirty="0">
                <a:solidFill>
                  <a:srgbClr val="000000"/>
                </a:solidFill>
                <a:effectLst/>
                <a:latin typeface="Times New Roman" panose="02020603050405020304" pitchFamily="18" charset="0"/>
                <a:cs typeface="Times New Roman" panose="02020603050405020304" pitchFamily="18" charset="0"/>
              </a:rPr>
              <a:t>.</a:t>
            </a:r>
          </a:p>
          <a:p>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9149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B91179C-3BB7-28AB-4330-C282780E7F72}"/>
              </a:ext>
            </a:extLst>
          </p:cNvPr>
          <p:cNvSpPr/>
          <p:nvPr/>
        </p:nvSpPr>
        <p:spPr>
          <a:xfrm>
            <a:off x="457200" y="165209"/>
            <a:ext cx="8382000"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Operations on B Tree</a:t>
            </a:r>
          </a:p>
        </p:txBody>
      </p:sp>
      <p:sp>
        <p:nvSpPr>
          <p:cNvPr id="4" name="Subtitle 1">
            <a:extLst>
              <a:ext uri="{FF2B5EF4-FFF2-40B4-BE49-F238E27FC236}">
                <a16:creationId xmlns:a16="http://schemas.microsoft.com/office/drawing/2014/main" id="{C1936770-D886-71E9-E727-193470222012}"/>
              </a:ext>
            </a:extLst>
          </p:cNvPr>
          <p:cNvSpPr txBox="1">
            <a:spLocks/>
          </p:cNvSpPr>
          <p:nvPr/>
        </p:nvSpPr>
        <p:spPr>
          <a:xfrm>
            <a:off x="263236" y="1066801"/>
            <a:ext cx="8589819" cy="51005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endParaRPr lang="en-US" dirty="0">
              <a:latin typeface="Times New Roman" panose="02020603050405020304" pitchFamily="18" charset="0"/>
              <a:cs typeface="Times New Roman" panose="02020603050405020304" pitchFamily="18" charset="0"/>
            </a:endParaRPr>
          </a:p>
        </p:txBody>
      </p:sp>
      <p:sp>
        <p:nvSpPr>
          <p:cNvPr id="2" name="Subtitle 1">
            <a:extLst>
              <a:ext uri="{FF2B5EF4-FFF2-40B4-BE49-F238E27FC236}">
                <a16:creationId xmlns:a16="http://schemas.microsoft.com/office/drawing/2014/main" id="{07D748CC-0CEA-6EA6-6A8E-660696AE7090}"/>
              </a:ext>
            </a:extLst>
          </p:cNvPr>
          <p:cNvSpPr txBox="1">
            <a:spLocks/>
          </p:cNvSpPr>
          <p:nvPr/>
        </p:nvSpPr>
        <p:spPr>
          <a:xfrm>
            <a:off x="124691" y="896917"/>
            <a:ext cx="8880763" cy="4989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IN" b="1" i="0" dirty="0">
                <a:effectLst/>
                <a:latin typeface="Times New Roman" panose="02020603050405020304" pitchFamily="18" charset="0"/>
                <a:cs typeface="Times New Roman" panose="02020603050405020304" pitchFamily="18" charset="0"/>
              </a:rPr>
              <a:t>Insertion</a:t>
            </a:r>
            <a:r>
              <a:rPr lang="en-IN" b="0" i="0" dirty="0">
                <a:effectLst/>
                <a:latin typeface="Times New Roman" panose="02020603050405020304" pitchFamily="18" charset="0"/>
                <a:cs typeface="Times New Roman" panose="02020603050405020304" pitchFamily="18" charset="0"/>
              </a:rPr>
              <a:t>:</a:t>
            </a:r>
          </a:p>
          <a:p>
            <a:pPr lvl="1"/>
            <a:r>
              <a:rPr lang="en-US" b="0" i="0" dirty="0">
                <a:effectLst/>
                <a:latin typeface="Times New Roman" panose="02020603050405020304" pitchFamily="18" charset="0"/>
                <a:cs typeface="Times New Roman" panose="02020603050405020304" pitchFamily="18" charset="0"/>
              </a:rPr>
              <a:t>Insertions are done at the leaf node level. </a:t>
            </a:r>
          </a:p>
          <a:p>
            <a:pPr lvl="1"/>
            <a:r>
              <a:rPr lang="en-US" b="0" i="0" dirty="0">
                <a:effectLst/>
                <a:latin typeface="Times New Roman" panose="02020603050405020304" pitchFamily="18" charset="0"/>
                <a:cs typeface="Times New Roman" panose="02020603050405020304" pitchFamily="18" charset="0"/>
              </a:rPr>
              <a:t>The following algorithm needs to be followed in order to insert an item into B Tree.</a:t>
            </a: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DA5FDF6-A54C-A029-1E9A-F77415A5FB05}"/>
              </a:ext>
            </a:extLst>
          </p:cNvPr>
          <p:cNvSpPr txBox="1"/>
          <p:nvPr/>
        </p:nvSpPr>
        <p:spPr>
          <a:xfrm>
            <a:off x="274316" y="2711305"/>
            <a:ext cx="8717283" cy="3662541"/>
          </a:xfrm>
          <a:prstGeom prst="rect">
            <a:avLst/>
          </a:prstGeom>
          <a:noFill/>
        </p:spPr>
        <p:txBody>
          <a:bodyPr wrap="square">
            <a:spAutoFit/>
          </a:bodyPr>
          <a:lstStyle/>
          <a:p>
            <a:pPr marL="342900" indent="-342900" algn="just">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Traverse the B Tree in order to find the appropriate leaf node at which the node can be inserted. </a:t>
            </a:r>
          </a:p>
          <a:p>
            <a:pPr marL="342900" indent="-342900" algn="just">
              <a:buFont typeface="+mj-lt"/>
              <a:buAutoNum type="arabicPeriod"/>
            </a:pPr>
            <a:r>
              <a:rPr lang="en-US" sz="2000" b="1" i="0" dirty="0">
                <a:solidFill>
                  <a:srgbClr val="000000"/>
                </a:solidFill>
                <a:effectLst/>
                <a:latin typeface="Times New Roman" panose="02020603050405020304" pitchFamily="18" charset="0"/>
                <a:cs typeface="Times New Roman" panose="02020603050405020304" pitchFamily="18" charset="0"/>
              </a:rPr>
              <a:t>If</a:t>
            </a:r>
            <a:r>
              <a:rPr lang="en-US" sz="2000" b="0" i="0" dirty="0">
                <a:solidFill>
                  <a:srgbClr val="000000"/>
                </a:solidFill>
                <a:effectLst/>
                <a:latin typeface="Times New Roman" panose="02020603050405020304" pitchFamily="18" charset="0"/>
                <a:cs typeface="Times New Roman" panose="02020603050405020304" pitchFamily="18" charset="0"/>
              </a:rPr>
              <a:t> the leaf node contain less than m-1 keys then insert the element in the increasing order. </a:t>
            </a:r>
          </a:p>
          <a:p>
            <a:pPr marL="342900" indent="-342900" algn="just">
              <a:buFont typeface="+mj-lt"/>
              <a:buAutoNum type="arabicPeriod"/>
            </a:pPr>
            <a:r>
              <a:rPr lang="en-US" sz="2000" b="1" i="0" dirty="0">
                <a:solidFill>
                  <a:srgbClr val="000000"/>
                </a:solidFill>
                <a:effectLst/>
                <a:latin typeface="Times New Roman" panose="02020603050405020304" pitchFamily="18" charset="0"/>
                <a:cs typeface="Times New Roman" panose="02020603050405020304" pitchFamily="18" charset="0"/>
              </a:rPr>
              <a:t>Else</a:t>
            </a:r>
            <a:r>
              <a:rPr lang="en-US" sz="2000" b="0" i="0" dirty="0">
                <a:solidFill>
                  <a:srgbClr val="000000"/>
                </a:solidFill>
                <a:effectLst/>
                <a:latin typeface="Times New Roman" panose="02020603050405020304" pitchFamily="18" charset="0"/>
                <a:cs typeface="Times New Roman" panose="02020603050405020304" pitchFamily="18" charset="0"/>
              </a:rPr>
              <a:t>, if the leaf node contains m-1 keys, then follow the following steps.</a:t>
            </a:r>
          </a:p>
          <a:p>
            <a:pPr marL="742950" lvl="1" indent="-285750"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Insert the new element in the increasing order of elements.</a:t>
            </a:r>
          </a:p>
          <a:p>
            <a:pPr marL="742950" lvl="1" indent="-285750"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Split the node into the two nodes at the median.</a:t>
            </a:r>
          </a:p>
          <a:p>
            <a:pPr marL="742950" lvl="1" indent="-285750"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Push the median element </a:t>
            </a:r>
            <a:r>
              <a:rPr lang="en-US" sz="2000" b="0" i="0" dirty="0" err="1">
                <a:solidFill>
                  <a:srgbClr val="000000"/>
                </a:solidFill>
                <a:effectLst/>
                <a:latin typeface="Times New Roman" panose="02020603050405020304" pitchFamily="18" charset="0"/>
                <a:cs typeface="Times New Roman" panose="02020603050405020304" pitchFamily="18" charset="0"/>
              </a:rPr>
              <a:t>upto</a:t>
            </a:r>
            <a:r>
              <a:rPr lang="en-US" sz="2000" b="0" i="0" dirty="0">
                <a:solidFill>
                  <a:srgbClr val="000000"/>
                </a:solidFill>
                <a:effectLst/>
                <a:latin typeface="Times New Roman" panose="02020603050405020304" pitchFamily="18" charset="0"/>
                <a:cs typeface="Times New Roman" panose="02020603050405020304" pitchFamily="18" charset="0"/>
              </a:rPr>
              <a:t> its parent node.</a:t>
            </a:r>
          </a:p>
          <a:p>
            <a:pPr marL="742950" lvl="1" indent="-285750"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If the parent node also contain m-1 number of keys, then split it too by following the same steps.</a:t>
            </a:r>
          </a:p>
          <a:p>
            <a:endParaRPr lang="en-US" sz="28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9347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B91179C-3BB7-28AB-4330-C282780E7F72}"/>
              </a:ext>
            </a:extLst>
          </p:cNvPr>
          <p:cNvSpPr/>
          <p:nvPr/>
        </p:nvSpPr>
        <p:spPr>
          <a:xfrm>
            <a:off x="457200" y="165209"/>
            <a:ext cx="8382000"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Operations on B Tree</a:t>
            </a:r>
          </a:p>
        </p:txBody>
      </p:sp>
      <p:sp>
        <p:nvSpPr>
          <p:cNvPr id="4" name="Subtitle 1">
            <a:extLst>
              <a:ext uri="{FF2B5EF4-FFF2-40B4-BE49-F238E27FC236}">
                <a16:creationId xmlns:a16="http://schemas.microsoft.com/office/drawing/2014/main" id="{C1936770-D886-71E9-E727-193470222012}"/>
              </a:ext>
            </a:extLst>
          </p:cNvPr>
          <p:cNvSpPr txBox="1">
            <a:spLocks/>
          </p:cNvSpPr>
          <p:nvPr/>
        </p:nvSpPr>
        <p:spPr>
          <a:xfrm>
            <a:off x="263236" y="1066801"/>
            <a:ext cx="8589819" cy="51005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endParaRPr lang="en-US" dirty="0">
              <a:latin typeface="Times New Roman" panose="02020603050405020304" pitchFamily="18" charset="0"/>
              <a:cs typeface="Times New Roman" panose="02020603050405020304" pitchFamily="18" charset="0"/>
            </a:endParaRPr>
          </a:p>
        </p:txBody>
      </p:sp>
      <p:sp>
        <p:nvSpPr>
          <p:cNvPr id="2" name="Subtitle 1">
            <a:extLst>
              <a:ext uri="{FF2B5EF4-FFF2-40B4-BE49-F238E27FC236}">
                <a16:creationId xmlns:a16="http://schemas.microsoft.com/office/drawing/2014/main" id="{07D748CC-0CEA-6EA6-6A8E-660696AE7090}"/>
              </a:ext>
            </a:extLst>
          </p:cNvPr>
          <p:cNvSpPr txBox="1">
            <a:spLocks/>
          </p:cNvSpPr>
          <p:nvPr/>
        </p:nvSpPr>
        <p:spPr>
          <a:xfrm>
            <a:off x="124691" y="896917"/>
            <a:ext cx="8880763" cy="4989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IN" b="1" i="0" dirty="0">
                <a:effectLst/>
                <a:latin typeface="Times New Roman" panose="02020603050405020304" pitchFamily="18" charset="0"/>
                <a:cs typeface="Times New Roman" panose="02020603050405020304" pitchFamily="18" charset="0"/>
              </a:rPr>
              <a:t>Inserting</a:t>
            </a:r>
            <a:r>
              <a:rPr lang="en-IN" b="0" i="0" dirty="0">
                <a:effectLst/>
                <a:latin typeface="Times New Roman" panose="02020603050405020304" pitchFamily="18" charset="0"/>
                <a:cs typeface="Times New Roman" panose="02020603050405020304" pitchFamily="18" charset="0"/>
              </a:rPr>
              <a:t> : </a:t>
            </a:r>
            <a:r>
              <a:rPr lang="en-IN" b="0" i="0" dirty="0" err="1">
                <a:effectLst/>
                <a:latin typeface="Times New Roman" panose="02020603050405020304" pitchFamily="18" charset="0"/>
                <a:cs typeface="Times New Roman" panose="02020603050405020304" pitchFamily="18" charset="0"/>
              </a:rPr>
              <a:t>eg</a:t>
            </a:r>
            <a:r>
              <a:rPr lang="en-IN" b="0" i="0" dirty="0">
                <a:effectLst/>
                <a:latin typeface="Times New Roman" panose="02020603050405020304" pitchFamily="18" charset="0"/>
                <a:cs typeface="Times New Roman" panose="02020603050405020304" pitchFamily="18" charset="0"/>
              </a:rPr>
              <a:t>- </a:t>
            </a:r>
            <a:r>
              <a:rPr lang="en-US" sz="2000" b="0" i="0" dirty="0">
                <a:solidFill>
                  <a:srgbClr val="333333"/>
                </a:solidFill>
                <a:effectLst/>
                <a:latin typeface="Times New Roman" panose="02020603050405020304" pitchFamily="18" charset="0"/>
                <a:cs typeface="Times New Roman" panose="02020603050405020304" pitchFamily="18" charset="0"/>
              </a:rPr>
              <a:t>Insert the node 8 into the B Tree of order 5 shown in the following image.</a:t>
            </a:r>
            <a:endParaRPr lang="en-IN" b="0" i="0" dirty="0">
              <a:effectLst/>
              <a:latin typeface="Times New Roman" panose="02020603050405020304" pitchFamily="18" charset="0"/>
              <a:cs typeface="Times New Roman" panose="02020603050405020304" pitchFamily="18" charset="0"/>
            </a:endParaRPr>
          </a:p>
        </p:txBody>
      </p:sp>
      <p:pic>
        <p:nvPicPr>
          <p:cNvPr id="1026" name="Picture 2" descr="B Tree">
            <a:extLst>
              <a:ext uri="{FF2B5EF4-FFF2-40B4-BE49-F238E27FC236}">
                <a16:creationId xmlns:a16="http://schemas.microsoft.com/office/drawing/2014/main" id="{633FD182-5FFB-F58B-DA4C-47D47166D9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24221"/>
            <a:ext cx="9144000" cy="2489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625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B91179C-3BB7-28AB-4330-C282780E7F72}"/>
              </a:ext>
            </a:extLst>
          </p:cNvPr>
          <p:cNvSpPr/>
          <p:nvPr/>
        </p:nvSpPr>
        <p:spPr>
          <a:xfrm>
            <a:off x="457200" y="165209"/>
            <a:ext cx="8382000"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Operations on B Tree</a:t>
            </a:r>
          </a:p>
        </p:txBody>
      </p:sp>
      <p:sp>
        <p:nvSpPr>
          <p:cNvPr id="4" name="Subtitle 1">
            <a:extLst>
              <a:ext uri="{FF2B5EF4-FFF2-40B4-BE49-F238E27FC236}">
                <a16:creationId xmlns:a16="http://schemas.microsoft.com/office/drawing/2014/main" id="{C1936770-D886-71E9-E727-193470222012}"/>
              </a:ext>
            </a:extLst>
          </p:cNvPr>
          <p:cNvSpPr txBox="1">
            <a:spLocks/>
          </p:cNvSpPr>
          <p:nvPr/>
        </p:nvSpPr>
        <p:spPr>
          <a:xfrm>
            <a:off x="263236" y="1066801"/>
            <a:ext cx="8589819" cy="51005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endParaRPr lang="en-US" dirty="0">
              <a:latin typeface="Times New Roman" panose="02020603050405020304" pitchFamily="18" charset="0"/>
              <a:cs typeface="Times New Roman" panose="02020603050405020304" pitchFamily="18" charset="0"/>
            </a:endParaRPr>
          </a:p>
        </p:txBody>
      </p:sp>
      <p:sp>
        <p:nvSpPr>
          <p:cNvPr id="2" name="Subtitle 1">
            <a:extLst>
              <a:ext uri="{FF2B5EF4-FFF2-40B4-BE49-F238E27FC236}">
                <a16:creationId xmlns:a16="http://schemas.microsoft.com/office/drawing/2014/main" id="{07D748CC-0CEA-6EA6-6A8E-660696AE7090}"/>
              </a:ext>
            </a:extLst>
          </p:cNvPr>
          <p:cNvSpPr txBox="1">
            <a:spLocks/>
          </p:cNvSpPr>
          <p:nvPr/>
        </p:nvSpPr>
        <p:spPr>
          <a:xfrm>
            <a:off x="124691" y="742171"/>
            <a:ext cx="8880763" cy="4989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IN" b="1" i="0" dirty="0">
                <a:effectLst/>
                <a:latin typeface="Times New Roman" panose="02020603050405020304" pitchFamily="18" charset="0"/>
                <a:cs typeface="Times New Roman" panose="02020603050405020304" pitchFamily="18" charset="0"/>
              </a:rPr>
              <a:t>Deletion</a:t>
            </a:r>
            <a:r>
              <a:rPr lang="en-IN" b="0" i="0" dirty="0">
                <a:effectLst/>
                <a:latin typeface="Times New Roman" panose="02020603050405020304" pitchFamily="18" charset="0"/>
                <a:cs typeface="Times New Roman" panose="02020603050405020304" pitchFamily="18" charset="0"/>
              </a:rPr>
              <a:t> :</a:t>
            </a:r>
          </a:p>
          <a:p>
            <a:pPr lvl="1"/>
            <a:r>
              <a:rPr lang="en-US" b="0" i="0" dirty="0">
                <a:effectLst/>
                <a:latin typeface="Times New Roman" panose="02020603050405020304" pitchFamily="18" charset="0"/>
                <a:cs typeface="Times New Roman" panose="02020603050405020304" pitchFamily="18" charset="0"/>
              </a:rPr>
              <a:t>The node which is to be deleted can either be a leaf node or an internal node. </a:t>
            </a:r>
          </a:p>
          <a:p>
            <a:pPr lvl="1"/>
            <a:r>
              <a:rPr lang="en-US" b="0" i="0" dirty="0">
                <a:effectLst/>
                <a:latin typeface="Times New Roman" panose="02020603050405020304" pitchFamily="18" charset="0"/>
                <a:cs typeface="Times New Roman" panose="02020603050405020304" pitchFamily="18" charset="0"/>
              </a:rPr>
              <a:t>Following algorithm needs to be followed in order to delete a node from a B tree.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21624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B91179C-3BB7-28AB-4330-C282780E7F72}"/>
              </a:ext>
            </a:extLst>
          </p:cNvPr>
          <p:cNvSpPr/>
          <p:nvPr/>
        </p:nvSpPr>
        <p:spPr>
          <a:xfrm>
            <a:off x="457200" y="165209"/>
            <a:ext cx="8382000"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Operations on B Tree</a:t>
            </a:r>
          </a:p>
        </p:txBody>
      </p:sp>
      <p:sp>
        <p:nvSpPr>
          <p:cNvPr id="4" name="Subtitle 1">
            <a:extLst>
              <a:ext uri="{FF2B5EF4-FFF2-40B4-BE49-F238E27FC236}">
                <a16:creationId xmlns:a16="http://schemas.microsoft.com/office/drawing/2014/main" id="{C1936770-D886-71E9-E727-193470222012}"/>
              </a:ext>
            </a:extLst>
          </p:cNvPr>
          <p:cNvSpPr txBox="1">
            <a:spLocks/>
          </p:cNvSpPr>
          <p:nvPr/>
        </p:nvSpPr>
        <p:spPr>
          <a:xfrm>
            <a:off x="263236" y="1066801"/>
            <a:ext cx="8589819" cy="51005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endParaRPr lang="en-US" dirty="0">
              <a:latin typeface="Times New Roman" panose="02020603050405020304" pitchFamily="18" charset="0"/>
              <a:cs typeface="Times New Roman" panose="02020603050405020304" pitchFamily="18" charset="0"/>
            </a:endParaRPr>
          </a:p>
        </p:txBody>
      </p:sp>
      <p:sp>
        <p:nvSpPr>
          <p:cNvPr id="2" name="Subtitle 1">
            <a:extLst>
              <a:ext uri="{FF2B5EF4-FFF2-40B4-BE49-F238E27FC236}">
                <a16:creationId xmlns:a16="http://schemas.microsoft.com/office/drawing/2014/main" id="{07D748CC-0CEA-6EA6-6A8E-660696AE7090}"/>
              </a:ext>
            </a:extLst>
          </p:cNvPr>
          <p:cNvSpPr txBox="1">
            <a:spLocks/>
          </p:cNvSpPr>
          <p:nvPr/>
        </p:nvSpPr>
        <p:spPr>
          <a:xfrm>
            <a:off x="124691" y="742171"/>
            <a:ext cx="8880763" cy="4989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IN" b="1" i="0" dirty="0">
                <a:effectLst/>
                <a:latin typeface="Times New Roman" panose="02020603050405020304" pitchFamily="18" charset="0"/>
                <a:cs typeface="Times New Roman" panose="02020603050405020304" pitchFamily="18" charset="0"/>
              </a:rPr>
              <a:t>Deletion</a:t>
            </a:r>
            <a:r>
              <a:rPr lang="en-IN" b="0" i="0" dirty="0">
                <a:effectLst/>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2351BF19-FBE9-B013-6450-4D1D3E0B2F07}"/>
              </a:ext>
            </a:extLst>
          </p:cNvPr>
          <p:cNvSpPr txBox="1"/>
          <p:nvPr/>
        </p:nvSpPr>
        <p:spPr>
          <a:xfrm>
            <a:off x="98478" y="1406848"/>
            <a:ext cx="8880762" cy="4708981"/>
          </a:xfrm>
          <a:prstGeom prst="rect">
            <a:avLst/>
          </a:prstGeom>
          <a:noFill/>
        </p:spPr>
        <p:txBody>
          <a:bodyPr wrap="square">
            <a:spAutoFit/>
          </a:bodyPr>
          <a:lstStyle/>
          <a:p>
            <a:pPr>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Locate the leaf node.</a:t>
            </a:r>
          </a:p>
          <a:p>
            <a:pPr>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If there are more than m/2 keys in the leaf node then delete the desired key from the node.</a:t>
            </a:r>
          </a:p>
          <a:p>
            <a:pPr>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If the leaf node doesn't contain m/2 keys then complete the keys by taking the element from </a:t>
            </a:r>
            <a:r>
              <a:rPr lang="en-US" sz="2000" b="0" i="0" dirty="0" err="1">
                <a:solidFill>
                  <a:srgbClr val="000000"/>
                </a:solidFill>
                <a:effectLst/>
                <a:latin typeface="Times New Roman" panose="02020603050405020304" pitchFamily="18" charset="0"/>
                <a:cs typeface="Times New Roman" panose="02020603050405020304" pitchFamily="18" charset="0"/>
              </a:rPr>
              <a:t>reight</a:t>
            </a:r>
            <a:r>
              <a:rPr lang="en-US" sz="2000" b="0" i="0" dirty="0">
                <a:solidFill>
                  <a:srgbClr val="000000"/>
                </a:solidFill>
                <a:effectLst/>
                <a:latin typeface="Times New Roman" panose="02020603050405020304" pitchFamily="18" charset="0"/>
                <a:cs typeface="Times New Roman" panose="02020603050405020304" pitchFamily="18" charset="0"/>
              </a:rPr>
              <a:t> or left sibling.</a:t>
            </a:r>
          </a:p>
          <a:p>
            <a:pPr marL="742950" lvl="1" indent="-285750">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If the left sibling contains more than m/2 elements then push its largest element up to its parent and move the intervening element down to the node where the key is deleted.</a:t>
            </a:r>
          </a:p>
          <a:p>
            <a:pPr marL="742950" lvl="1" indent="-285750">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If the right sibling contains more than m/2 elements then push its smallest element up to the parent and move intervening element down to the node where the key is deleted.</a:t>
            </a:r>
          </a:p>
          <a:p>
            <a:pPr>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If neither of the sibling contain more than m/2 elements then create a new leaf node by joining two leaf nodes and the intervening element of the parent node.</a:t>
            </a:r>
          </a:p>
          <a:p>
            <a:pPr>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If parent is left with less than m/2 nodes then, apply the above process on the parent too.</a:t>
            </a:r>
          </a:p>
        </p:txBody>
      </p:sp>
    </p:spTree>
    <p:extLst>
      <p:ext uri="{BB962C8B-B14F-4D97-AF65-F5344CB8AC3E}">
        <p14:creationId xmlns:p14="http://schemas.microsoft.com/office/powerpoint/2010/main" val="33868224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B91179C-3BB7-28AB-4330-C282780E7F72}"/>
              </a:ext>
            </a:extLst>
          </p:cNvPr>
          <p:cNvSpPr/>
          <p:nvPr/>
        </p:nvSpPr>
        <p:spPr>
          <a:xfrm>
            <a:off x="457200" y="165209"/>
            <a:ext cx="8382000"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Operations on B Tree</a:t>
            </a:r>
          </a:p>
        </p:txBody>
      </p:sp>
      <p:sp>
        <p:nvSpPr>
          <p:cNvPr id="4" name="Subtitle 1">
            <a:extLst>
              <a:ext uri="{FF2B5EF4-FFF2-40B4-BE49-F238E27FC236}">
                <a16:creationId xmlns:a16="http://schemas.microsoft.com/office/drawing/2014/main" id="{C1936770-D886-71E9-E727-193470222012}"/>
              </a:ext>
            </a:extLst>
          </p:cNvPr>
          <p:cNvSpPr txBox="1">
            <a:spLocks/>
          </p:cNvSpPr>
          <p:nvPr/>
        </p:nvSpPr>
        <p:spPr>
          <a:xfrm>
            <a:off x="263236" y="1066801"/>
            <a:ext cx="8589819" cy="51005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endParaRPr lang="en-US" dirty="0">
              <a:latin typeface="Times New Roman" panose="02020603050405020304" pitchFamily="18" charset="0"/>
              <a:cs typeface="Times New Roman" panose="02020603050405020304" pitchFamily="18" charset="0"/>
            </a:endParaRPr>
          </a:p>
        </p:txBody>
      </p:sp>
      <p:sp>
        <p:nvSpPr>
          <p:cNvPr id="2" name="Subtitle 1">
            <a:extLst>
              <a:ext uri="{FF2B5EF4-FFF2-40B4-BE49-F238E27FC236}">
                <a16:creationId xmlns:a16="http://schemas.microsoft.com/office/drawing/2014/main" id="{07D748CC-0CEA-6EA6-6A8E-660696AE7090}"/>
              </a:ext>
            </a:extLst>
          </p:cNvPr>
          <p:cNvSpPr txBox="1">
            <a:spLocks/>
          </p:cNvSpPr>
          <p:nvPr/>
        </p:nvSpPr>
        <p:spPr>
          <a:xfrm>
            <a:off x="124691" y="742171"/>
            <a:ext cx="8880763" cy="4989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IN" b="1" i="0" dirty="0">
                <a:effectLst/>
                <a:latin typeface="Times New Roman" panose="02020603050405020304" pitchFamily="18" charset="0"/>
                <a:cs typeface="Times New Roman" panose="02020603050405020304" pitchFamily="18" charset="0"/>
              </a:rPr>
              <a:t>Deletion</a:t>
            </a:r>
            <a:r>
              <a:rPr lang="en-IN" b="0" i="0" dirty="0">
                <a:effectLst/>
                <a:latin typeface="Times New Roman" panose="02020603050405020304" pitchFamily="18" charset="0"/>
                <a:cs typeface="Times New Roman" panose="02020603050405020304" pitchFamily="18" charset="0"/>
              </a:rPr>
              <a:t> :</a:t>
            </a:r>
            <a:r>
              <a:rPr lang="en-IN" sz="2400" b="0" i="0" dirty="0">
                <a:effectLst/>
                <a:latin typeface="Times New Roman" panose="02020603050405020304" pitchFamily="18" charset="0"/>
                <a:cs typeface="Times New Roman" panose="02020603050405020304" pitchFamily="18" charset="0"/>
              </a:rPr>
              <a:t>e.g. </a:t>
            </a:r>
            <a:r>
              <a:rPr lang="en-US" sz="2400" b="0" i="0" dirty="0">
                <a:solidFill>
                  <a:srgbClr val="333333"/>
                </a:solidFill>
                <a:effectLst/>
                <a:latin typeface="Times New Roman" panose="02020603050405020304" pitchFamily="18" charset="0"/>
                <a:cs typeface="Times New Roman" panose="02020603050405020304" pitchFamily="18" charset="0"/>
              </a:rPr>
              <a:t>Delete the node 53 from the B Tree of order 5 shown below</a:t>
            </a:r>
            <a:endParaRPr lang="en-IN" b="0" i="0" dirty="0">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EF5CB35-1465-2089-E878-A7FC56567DEF}"/>
              </a:ext>
            </a:extLst>
          </p:cNvPr>
          <p:cNvPicPr>
            <a:picLocks noChangeAspect="1"/>
          </p:cNvPicPr>
          <p:nvPr/>
        </p:nvPicPr>
        <p:blipFill>
          <a:blip r:embed="rId2"/>
          <a:stretch>
            <a:fillRect/>
          </a:stretch>
        </p:blipFill>
        <p:spPr>
          <a:xfrm>
            <a:off x="0" y="2208629"/>
            <a:ext cx="9144000" cy="2799470"/>
          </a:xfrm>
          <a:prstGeom prst="rect">
            <a:avLst/>
          </a:prstGeom>
        </p:spPr>
      </p:pic>
      <p:sp>
        <p:nvSpPr>
          <p:cNvPr id="8" name="Oval 7">
            <a:extLst>
              <a:ext uri="{FF2B5EF4-FFF2-40B4-BE49-F238E27FC236}">
                <a16:creationId xmlns:a16="http://schemas.microsoft.com/office/drawing/2014/main" id="{6EB5273A-7246-6C49-D4EE-0B2C209349AC}"/>
              </a:ext>
            </a:extLst>
          </p:cNvPr>
          <p:cNvSpPr/>
          <p:nvPr/>
        </p:nvSpPr>
        <p:spPr>
          <a:xfrm>
            <a:off x="1463040" y="4487594"/>
            <a:ext cx="492369" cy="6611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407466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B91179C-3BB7-28AB-4330-C282780E7F72}"/>
              </a:ext>
            </a:extLst>
          </p:cNvPr>
          <p:cNvSpPr/>
          <p:nvPr/>
        </p:nvSpPr>
        <p:spPr>
          <a:xfrm>
            <a:off x="457200" y="165209"/>
            <a:ext cx="8382000"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Operations on B Tree</a:t>
            </a:r>
          </a:p>
        </p:txBody>
      </p:sp>
      <p:sp>
        <p:nvSpPr>
          <p:cNvPr id="4" name="Subtitle 1">
            <a:extLst>
              <a:ext uri="{FF2B5EF4-FFF2-40B4-BE49-F238E27FC236}">
                <a16:creationId xmlns:a16="http://schemas.microsoft.com/office/drawing/2014/main" id="{C1936770-D886-71E9-E727-193470222012}"/>
              </a:ext>
            </a:extLst>
          </p:cNvPr>
          <p:cNvSpPr txBox="1">
            <a:spLocks/>
          </p:cNvSpPr>
          <p:nvPr/>
        </p:nvSpPr>
        <p:spPr>
          <a:xfrm>
            <a:off x="263236" y="1066801"/>
            <a:ext cx="8589819" cy="51005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endParaRPr lang="en-US" dirty="0">
              <a:latin typeface="Times New Roman" panose="02020603050405020304" pitchFamily="18" charset="0"/>
              <a:cs typeface="Times New Roman" panose="02020603050405020304" pitchFamily="18" charset="0"/>
            </a:endParaRPr>
          </a:p>
        </p:txBody>
      </p:sp>
      <p:sp>
        <p:nvSpPr>
          <p:cNvPr id="2" name="Subtitle 1">
            <a:extLst>
              <a:ext uri="{FF2B5EF4-FFF2-40B4-BE49-F238E27FC236}">
                <a16:creationId xmlns:a16="http://schemas.microsoft.com/office/drawing/2014/main" id="{07D748CC-0CEA-6EA6-6A8E-660696AE7090}"/>
              </a:ext>
            </a:extLst>
          </p:cNvPr>
          <p:cNvSpPr txBox="1">
            <a:spLocks/>
          </p:cNvSpPr>
          <p:nvPr/>
        </p:nvSpPr>
        <p:spPr>
          <a:xfrm>
            <a:off x="124691" y="742171"/>
            <a:ext cx="8880763" cy="4989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IN" b="1" i="0" dirty="0">
                <a:effectLst/>
                <a:latin typeface="Times New Roman" panose="02020603050405020304" pitchFamily="18" charset="0"/>
                <a:cs typeface="Times New Roman" panose="02020603050405020304" pitchFamily="18" charset="0"/>
              </a:rPr>
              <a:t>Deletion</a:t>
            </a:r>
            <a:r>
              <a:rPr lang="en-IN" b="0" i="0" dirty="0">
                <a:effectLst/>
                <a:latin typeface="Times New Roman" panose="02020603050405020304" pitchFamily="18" charset="0"/>
                <a:cs typeface="Times New Roman" panose="02020603050405020304" pitchFamily="18" charset="0"/>
              </a:rPr>
              <a:t> :</a:t>
            </a:r>
            <a:r>
              <a:rPr lang="en-IN" sz="2400" b="0" i="0" dirty="0">
                <a:effectLst/>
                <a:latin typeface="Times New Roman" panose="02020603050405020304" pitchFamily="18" charset="0"/>
                <a:cs typeface="Times New Roman" panose="02020603050405020304" pitchFamily="18" charset="0"/>
              </a:rPr>
              <a:t>e.g. </a:t>
            </a:r>
            <a:r>
              <a:rPr lang="en-US" sz="2400" b="0" i="0" dirty="0">
                <a:solidFill>
                  <a:srgbClr val="333333"/>
                </a:solidFill>
                <a:effectLst/>
                <a:latin typeface="Times New Roman" panose="02020603050405020304" pitchFamily="18" charset="0"/>
                <a:cs typeface="Times New Roman" panose="02020603050405020304" pitchFamily="18" charset="0"/>
              </a:rPr>
              <a:t>Delete the node 53 from the B Tree of order 5 shown below</a:t>
            </a:r>
            <a:endParaRPr lang="en-IN" b="0" i="0"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359ADA2-0374-EDC9-737F-8AAEB61AE5C1}"/>
              </a:ext>
            </a:extLst>
          </p:cNvPr>
          <p:cNvPicPr>
            <a:picLocks noChangeAspect="1"/>
          </p:cNvPicPr>
          <p:nvPr/>
        </p:nvPicPr>
        <p:blipFill>
          <a:blip r:embed="rId2"/>
          <a:stretch>
            <a:fillRect/>
          </a:stretch>
        </p:blipFill>
        <p:spPr>
          <a:xfrm>
            <a:off x="0" y="1702191"/>
            <a:ext cx="9144000" cy="2546253"/>
          </a:xfrm>
          <a:prstGeom prst="rect">
            <a:avLst/>
          </a:prstGeom>
        </p:spPr>
      </p:pic>
      <p:sp>
        <p:nvSpPr>
          <p:cNvPr id="9" name="TextBox 8">
            <a:extLst>
              <a:ext uri="{FF2B5EF4-FFF2-40B4-BE49-F238E27FC236}">
                <a16:creationId xmlns:a16="http://schemas.microsoft.com/office/drawing/2014/main" id="{B10A1BF4-1B16-A0A4-970E-EBEEF779C109}"/>
              </a:ext>
            </a:extLst>
          </p:cNvPr>
          <p:cNvSpPr txBox="1"/>
          <p:nvPr/>
        </p:nvSpPr>
        <p:spPr>
          <a:xfrm>
            <a:off x="451551" y="4749262"/>
            <a:ext cx="8213187" cy="1200329"/>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Now, 57 is the only element which is left, the minimum number of elements that must be present in a B tree of order 5, is 2. </a:t>
            </a:r>
          </a:p>
          <a:p>
            <a:pPr marL="285750" indent="-285750">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I</a:t>
            </a:r>
            <a:r>
              <a:rPr lang="en-US" b="0" i="0" dirty="0">
                <a:solidFill>
                  <a:srgbClr val="333333"/>
                </a:solidFill>
                <a:effectLst/>
                <a:latin typeface="Times New Roman" panose="02020603050405020304" pitchFamily="18" charset="0"/>
                <a:cs typeface="Times New Roman" panose="02020603050405020304" pitchFamily="18" charset="0"/>
              </a:rPr>
              <a:t>t is less than that, the elements in its left and right sub-tree are also not sufficient therefore, merge it with the left sibling and intervening element of parent i.e. 49.</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0886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380880" y="152280"/>
            <a:ext cx="5409720" cy="715680"/>
          </a:xfrm>
          <a:prstGeom prst="rect">
            <a:avLst/>
          </a:prstGeom>
          <a:noFill/>
          <a:ln>
            <a:noFill/>
          </a:ln>
        </p:spPr>
        <p:txBody>
          <a:bodyPr anchor="ctr"/>
          <a:lstStyle/>
          <a:p>
            <a:pPr>
              <a:lnSpc>
                <a:spcPct val="100000"/>
              </a:lnSpc>
            </a:pPr>
            <a:r>
              <a:rPr lang="en-US" sz="4400" b="1" strike="noStrike" spc="-1">
                <a:solidFill>
                  <a:srgbClr val="000000"/>
                </a:solidFill>
                <a:uFill>
                  <a:solidFill>
                    <a:srgbClr val="FFFFFF"/>
                  </a:solidFill>
                </a:uFill>
                <a:latin typeface="Times New Roman"/>
              </a:rPr>
              <a:t>Binary Trees</a:t>
            </a:r>
            <a:endParaRPr lang="en-US" sz="1800" b="0" strike="noStrike" spc="-1">
              <a:solidFill>
                <a:srgbClr val="000000"/>
              </a:solidFill>
              <a:uFill>
                <a:solidFill>
                  <a:srgbClr val="FFFFFF"/>
                </a:solidFill>
              </a:uFill>
              <a:latin typeface="Calibri"/>
            </a:endParaRPr>
          </a:p>
        </p:txBody>
      </p:sp>
      <p:sp>
        <p:nvSpPr>
          <p:cNvPr id="91" name="TextShape 2"/>
          <p:cNvSpPr txBox="1"/>
          <p:nvPr/>
        </p:nvSpPr>
        <p:spPr>
          <a:xfrm>
            <a:off x="228600" y="914400"/>
            <a:ext cx="8762760" cy="452556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A binary tree is a tree in which no node can have more than two children.</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A </a:t>
            </a:r>
            <a:r>
              <a:rPr lang="en-US" sz="2400" b="1" strike="noStrike" spc="-1">
                <a:solidFill>
                  <a:srgbClr val="000000"/>
                </a:solidFill>
                <a:uFill>
                  <a:solidFill>
                    <a:srgbClr val="FFFFFF"/>
                  </a:solidFill>
                </a:uFill>
                <a:latin typeface="Times New Roman"/>
              </a:rPr>
              <a:t>binary tree</a:t>
            </a:r>
            <a:r>
              <a:rPr lang="en-US" sz="2400" b="0" strike="noStrike" spc="-1">
                <a:solidFill>
                  <a:srgbClr val="000000"/>
                </a:solidFill>
                <a:uFill>
                  <a:solidFill>
                    <a:srgbClr val="FFFFFF"/>
                  </a:solidFill>
                </a:uFill>
                <a:latin typeface="Times New Roman"/>
              </a:rPr>
              <a:t> is a tree data structure in which each node has at most two children, which are referred to as the </a:t>
            </a:r>
            <a:r>
              <a:rPr lang="en-US" sz="2400" b="0" i="1" strike="noStrike" spc="-1">
                <a:solidFill>
                  <a:srgbClr val="000000"/>
                </a:solidFill>
                <a:uFill>
                  <a:solidFill>
                    <a:srgbClr val="FFFFFF"/>
                  </a:solidFill>
                </a:uFill>
                <a:latin typeface="Times New Roman"/>
              </a:rPr>
              <a:t>left child</a:t>
            </a:r>
            <a:r>
              <a:rPr lang="en-US" sz="2400" b="0" strike="noStrike" spc="-1">
                <a:solidFill>
                  <a:srgbClr val="000000"/>
                </a:solidFill>
                <a:uFill>
                  <a:solidFill>
                    <a:srgbClr val="FFFFFF"/>
                  </a:solidFill>
                </a:uFill>
                <a:latin typeface="Times New Roman"/>
              </a:rPr>
              <a:t> and the </a:t>
            </a:r>
            <a:r>
              <a:rPr lang="en-US" sz="2400" b="0" i="1" strike="noStrike" spc="-1">
                <a:solidFill>
                  <a:srgbClr val="000000"/>
                </a:solidFill>
                <a:uFill>
                  <a:solidFill>
                    <a:srgbClr val="FFFFFF"/>
                  </a:solidFill>
                </a:uFill>
                <a:latin typeface="Times New Roman"/>
              </a:rPr>
              <a:t>right child</a:t>
            </a:r>
            <a:r>
              <a:rPr lang="en-US" sz="24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Figure shows that a binary tree consists of a root and two subtrees, Tl and Tr, both of which could possibly be empty.</a:t>
            </a:r>
            <a:endParaRPr lang="en-US" sz="3200" b="0" strike="noStrike" spc="-1">
              <a:solidFill>
                <a:srgbClr val="000000"/>
              </a:solidFill>
              <a:uFill>
                <a:solidFill>
                  <a:srgbClr val="FFFFFF"/>
                </a:solidFill>
              </a:uFill>
              <a:latin typeface="Calibri"/>
            </a:endParaRPr>
          </a:p>
        </p:txBody>
      </p:sp>
      <p:pic>
        <p:nvPicPr>
          <p:cNvPr id="92" name="Picture 2"/>
          <p:cNvPicPr/>
          <p:nvPr/>
        </p:nvPicPr>
        <p:blipFill>
          <a:blip r:embed="rId2"/>
          <a:stretch/>
        </p:blipFill>
        <p:spPr>
          <a:xfrm>
            <a:off x="2057400" y="4038480"/>
            <a:ext cx="4038120" cy="1813320"/>
          </a:xfrm>
          <a:prstGeom prst="rect">
            <a:avLst/>
          </a:prstGeom>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B91179C-3BB7-28AB-4330-C282780E7F72}"/>
              </a:ext>
            </a:extLst>
          </p:cNvPr>
          <p:cNvSpPr/>
          <p:nvPr/>
        </p:nvSpPr>
        <p:spPr>
          <a:xfrm>
            <a:off x="457200" y="165209"/>
            <a:ext cx="8382000"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Operations on B Tree</a:t>
            </a:r>
          </a:p>
        </p:txBody>
      </p:sp>
      <p:sp>
        <p:nvSpPr>
          <p:cNvPr id="4" name="Subtitle 1">
            <a:extLst>
              <a:ext uri="{FF2B5EF4-FFF2-40B4-BE49-F238E27FC236}">
                <a16:creationId xmlns:a16="http://schemas.microsoft.com/office/drawing/2014/main" id="{C1936770-D886-71E9-E727-193470222012}"/>
              </a:ext>
            </a:extLst>
          </p:cNvPr>
          <p:cNvSpPr txBox="1">
            <a:spLocks/>
          </p:cNvSpPr>
          <p:nvPr/>
        </p:nvSpPr>
        <p:spPr>
          <a:xfrm>
            <a:off x="263236" y="1066801"/>
            <a:ext cx="8589819" cy="51005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endParaRPr lang="en-US" dirty="0">
              <a:latin typeface="Times New Roman" panose="02020603050405020304" pitchFamily="18" charset="0"/>
              <a:cs typeface="Times New Roman" panose="02020603050405020304" pitchFamily="18" charset="0"/>
            </a:endParaRPr>
          </a:p>
        </p:txBody>
      </p:sp>
      <p:sp>
        <p:nvSpPr>
          <p:cNvPr id="2" name="Subtitle 1">
            <a:extLst>
              <a:ext uri="{FF2B5EF4-FFF2-40B4-BE49-F238E27FC236}">
                <a16:creationId xmlns:a16="http://schemas.microsoft.com/office/drawing/2014/main" id="{07D748CC-0CEA-6EA6-6A8E-660696AE7090}"/>
              </a:ext>
            </a:extLst>
          </p:cNvPr>
          <p:cNvSpPr txBox="1">
            <a:spLocks/>
          </p:cNvSpPr>
          <p:nvPr/>
        </p:nvSpPr>
        <p:spPr>
          <a:xfrm>
            <a:off x="124691" y="742171"/>
            <a:ext cx="8880763" cy="4989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IN" b="1" i="0" dirty="0">
                <a:effectLst/>
                <a:latin typeface="Times New Roman" panose="02020603050405020304" pitchFamily="18" charset="0"/>
                <a:cs typeface="Times New Roman" panose="02020603050405020304" pitchFamily="18" charset="0"/>
              </a:rPr>
              <a:t>Deletion</a:t>
            </a:r>
            <a:r>
              <a:rPr lang="en-IN" b="0" i="0" dirty="0">
                <a:effectLst/>
                <a:latin typeface="Times New Roman" panose="02020603050405020304" pitchFamily="18" charset="0"/>
                <a:cs typeface="Times New Roman" panose="02020603050405020304" pitchFamily="18" charset="0"/>
              </a:rPr>
              <a:t> :</a:t>
            </a:r>
            <a:r>
              <a:rPr lang="en-IN" sz="2400" b="0" i="0" dirty="0">
                <a:effectLst/>
                <a:latin typeface="Times New Roman" panose="02020603050405020304" pitchFamily="18" charset="0"/>
                <a:cs typeface="Times New Roman" panose="02020603050405020304" pitchFamily="18" charset="0"/>
              </a:rPr>
              <a:t>e.g. </a:t>
            </a:r>
            <a:r>
              <a:rPr lang="en-US" sz="2400" b="0" i="0" dirty="0">
                <a:solidFill>
                  <a:srgbClr val="333333"/>
                </a:solidFill>
                <a:effectLst/>
                <a:latin typeface="Times New Roman" panose="02020603050405020304" pitchFamily="18" charset="0"/>
                <a:cs typeface="Times New Roman" panose="02020603050405020304" pitchFamily="18" charset="0"/>
              </a:rPr>
              <a:t>Delete the node 53 from the B Tree of order 5 shown below</a:t>
            </a:r>
            <a:endParaRPr lang="en-IN" b="0" i="0" dirty="0">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FD39025-FD70-0C4A-3BBF-FE8460E7DFB7}"/>
              </a:ext>
            </a:extLst>
          </p:cNvPr>
          <p:cNvPicPr>
            <a:picLocks noChangeAspect="1"/>
          </p:cNvPicPr>
          <p:nvPr/>
        </p:nvPicPr>
        <p:blipFill>
          <a:blip r:embed="rId2"/>
          <a:stretch>
            <a:fillRect/>
          </a:stretch>
        </p:blipFill>
        <p:spPr>
          <a:xfrm>
            <a:off x="0" y="2194560"/>
            <a:ext cx="9144000" cy="3235569"/>
          </a:xfrm>
          <a:prstGeom prst="rect">
            <a:avLst/>
          </a:prstGeom>
        </p:spPr>
      </p:pic>
    </p:spTree>
    <p:extLst>
      <p:ext uri="{BB962C8B-B14F-4D97-AF65-F5344CB8AC3E}">
        <p14:creationId xmlns:p14="http://schemas.microsoft.com/office/powerpoint/2010/main" val="12261053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B91179C-3BB7-28AB-4330-C282780E7F72}"/>
              </a:ext>
            </a:extLst>
          </p:cNvPr>
          <p:cNvSpPr/>
          <p:nvPr/>
        </p:nvSpPr>
        <p:spPr>
          <a:xfrm>
            <a:off x="457200" y="165209"/>
            <a:ext cx="8382000"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Applications of B Tree</a:t>
            </a:r>
          </a:p>
        </p:txBody>
      </p:sp>
      <p:sp>
        <p:nvSpPr>
          <p:cNvPr id="4" name="Subtitle 1">
            <a:extLst>
              <a:ext uri="{FF2B5EF4-FFF2-40B4-BE49-F238E27FC236}">
                <a16:creationId xmlns:a16="http://schemas.microsoft.com/office/drawing/2014/main" id="{C1936770-D886-71E9-E727-193470222012}"/>
              </a:ext>
            </a:extLst>
          </p:cNvPr>
          <p:cNvSpPr txBox="1">
            <a:spLocks/>
          </p:cNvSpPr>
          <p:nvPr/>
        </p:nvSpPr>
        <p:spPr>
          <a:xfrm>
            <a:off x="263236" y="1066801"/>
            <a:ext cx="8589819" cy="51005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endParaRPr lang="en-US" dirty="0">
              <a:latin typeface="Times New Roman" panose="02020603050405020304" pitchFamily="18" charset="0"/>
              <a:cs typeface="Times New Roman" panose="02020603050405020304" pitchFamily="18" charset="0"/>
            </a:endParaRPr>
          </a:p>
        </p:txBody>
      </p:sp>
      <p:sp>
        <p:nvSpPr>
          <p:cNvPr id="2" name="Subtitle 1">
            <a:extLst>
              <a:ext uri="{FF2B5EF4-FFF2-40B4-BE49-F238E27FC236}">
                <a16:creationId xmlns:a16="http://schemas.microsoft.com/office/drawing/2014/main" id="{07D748CC-0CEA-6EA6-6A8E-660696AE7090}"/>
              </a:ext>
            </a:extLst>
          </p:cNvPr>
          <p:cNvSpPr txBox="1">
            <a:spLocks/>
          </p:cNvSpPr>
          <p:nvPr/>
        </p:nvSpPr>
        <p:spPr>
          <a:xfrm>
            <a:off x="131618" y="1377986"/>
            <a:ext cx="8880763" cy="4989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 tree is used to index the data and provides fast access to the actual data stored on the disks since, the access to value stored in a large database that is stored on a disk is a very time consuming process.</a:t>
            </a:r>
          </a:p>
          <a:p>
            <a:pPr marL="457200" lvl="0" indent="-457200" algn="l">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lvl="0" indent="-4572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Searching an un-indexed and unsorted database containing n key values needs O(n) running time in worst case. However, if we use B Tree to index this database, it will be searched in O(log n) time in worst case.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90064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B91179C-3BB7-28AB-4330-C282780E7F72}"/>
              </a:ext>
            </a:extLst>
          </p:cNvPr>
          <p:cNvSpPr/>
          <p:nvPr/>
        </p:nvSpPr>
        <p:spPr>
          <a:xfrm>
            <a:off x="457200" y="165209"/>
            <a:ext cx="8382000"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B+ Tree</a:t>
            </a:r>
          </a:p>
        </p:txBody>
      </p:sp>
      <p:sp>
        <p:nvSpPr>
          <p:cNvPr id="4" name="Subtitle 1">
            <a:extLst>
              <a:ext uri="{FF2B5EF4-FFF2-40B4-BE49-F238E27FC236}">
                <a16:creationId xmlns:a16="http://schemas.microsoft.com/office/drawing/2014/main" id="{C1936770-D886-71E9-E727-193470222012}"/>
              </a:ext>
            </a:extLst>
          </p:cNvPr>
          <p:cNvSpPr txBox="1">
            <a:spLocks/>
          </p:cNvSpPr>
          <p:nvPr/>
        </p:nvSpPr>
        <p:spPr>
          <a:xfrm>
            <a:off x="263236" y="1066801"/>
            <a:ext cx="8589819" cy="51005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endParaRPr lang="en-US" dirty="0">
              <a:latin typeface="Times New Roman" panose="02020603050405020304" pitchFamily="18" charset="0"/>
              <a:cs typeface="Times New Roman" panose="02020603050405020304" pitchFamily="18" charset="0"/>
            </a:endParaRPr>
          </a:p>
        </p:txBody>
      </p:sp>
      <p:sp>
        <p:nvSpPr>
          <p:cNvPr id="2" name="Subtitle 1">
            <a:extLst>
              <a:ext uri="{FF2B5EF4-FFF2-40B4-BE49-F238E27FC236}">
                <a16:creationId xmlns:a16="http://schemas.microsoft.com/office/drawing/2014/main" id="{07D748CC-0CEA-6EA6-6A8E-660696AE7090}"/>
              </a:ext>
            </a:extLst>
          </p:cNvPr>
          <p:cNvSpPr txBox="1">
            <a:spLocks/>
          </p:cNvSpPr>
          <p:nvPr/>
        </p:nvSpPr>
        <p:spPr>
          <a:xfrm>
            <a:off x="117763" y="1066801"/>
            <a:ext cx="8880763" cy="4989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 Tree is an extension of B Tree which allows efficient insertion, deletion and search operations.</a:t>
            </a: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 B+ tree, records (data) can only be stored on the leaf nodes while internal nodes can only store the key values.</a:t>
            </a: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leaf nodes of a B+ tree are linked together in the form of a singly linked lists to make the search queries more efficient.</a:t>
            </a: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 Trees are used to store the large amount of data which cannot be stored in main memory. The internal nodes (keys to access records) of the B+ tree are stored in the main memory whereas, leaf nodes are stored in the secondary memory.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847596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B91179C-3BB7-28AB-4330-C282780E7F72}"/>
              </a:ext>
            </a:extLst>
          </p:cNvPr>
          <p:cNvSpPr/>
          <p:nvPr/>
        </p:nvSpPr>
        <p:spPr>
          <a:xfrm>
            <a:off x="457200" y="165209"/>
            <a:ext cx="8382000"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B+ Tree order 3</a:t>
            </a:r>
          </a:p>
        </p:txBody>
      </p:sp>
      <p:sp>
        <p:nvSpPr>
          <p:cNvPr id="4" name="Subtitle 1">
            <a:extLst>
              <a:ext uri="{FF2B5EF4-FFF2-40B4-BE49-F238E27FC236}">
                <a16:creationId xmlns:a16="http://schemas.microsoft.com/office/drawing/2014/main" id="{C1936770-D886-71E9-E727-193470222012}"/>
              </a:ext>
            </a:extLst>
          </p:cNvPr>
          <p:cNvSpPr txBox="1">
            <a:spLocks/>
          </p:cNvSpPr>
          <p:nvPr/>
        </p:nvSpPr>
        <p:spPr>
          <a:xfrm>
            <a:off x="263236" y="1066801"/>
            <a:ext cx="8589819" cy="51005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endParaRPr lang="en-US" dirty="0">
              <a:latin typeface="Times New Roman" panose="02020603050405020304" pitchFamily="18" charset="0"/>
              <a:cs typeface="Times New Roman" panose="02020603050405020304" pitchFamily="18" charset="0"/>
            </a:endParaRPr>
          </a:p>
        </p:txBody>
      </p:sp>
      <p:pic>
        <p:nvPicPr>
          <p:cNvPr id="6" name="Picture 5" descr="B+ Tree">
            <a:extLst>
              <a:ext uri="{FF2B5EF4-FFF2-40B4-BE49-F238E27FC236}">
                <a16:creationId xmlns:a16="http://schemas.microsoft.com/office/drawing/2014/main" id="{543C4BAC-2465-7151-F26F-EBA00E88667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99227" y="1066800"/>
            <a:ext cx="7375628" cy="4349261"/>
          </a:xfrm>
          <a:prstGeom prst="rect">
            <a:avLst/>
          </a:prstGeom>
          <a:noFill/>
          <a:ln>
            <a:noFill/>
          </a:ln>
        </p:spPr>
      </p:pic>
    </p:spTree>
    <p:extLst>
      <p:ext uri="{BB962C8B-B14F-4D97-AF65-F5344CB8AC3E}">
        <p14:creationId xmlns:p14="http://schemas.microsoft.com/office/powerpoint/2010/main" val="33723888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B91179C-3BB7-28AB-4330-C282780E7F72}"/>
              </a:ext>
            </a:extLst>
          </p:cNvPr>
          <p:cNvSpPr/>
          <p:nvPr/>
        </p:nvSpPr>
        <p:spPr>
          <a:xfrm>
            <a:off x="457200" y="165209"/>
            <a:ext cx="8382000"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Advantages of B+ Tree</a:t>
            </a:r>
          </a:p>
        </p:txBody>
      </p:sp>
      <p:sp>
        <p:nvSpPr>
          <p:cNvPr id="4" name="Subtitle 1">
            <a:extLst>
              <a:ext uri="{FF2B5EF4-FFF2-40B4-BE49-F238E27FC236}">
                <a16:creationId xmlns:a16="http://schemas.microsoft.com/office/drawing/2014/main" id="{C1936770-D886-71E9-E727-193470222012}"/>
              </a:ext>
            </a:extLst>
          </p:cNvPr>
          <p:cNvSpPr txBox="1">
            <a:spLocks/>
          </p:cNvSpPr>
          <p:nvPr/>
        </p:nvSpPr>
        <p:spPr>
          <a:xfrm>
            <a:off x="263236" y="1066801"/>
            <a:ext cx="8589819" cy="51005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endParaRPr lang="en-US" dirty="0">
              <a:latin typeface="Times New Roman" panose="02020603050405020304" pitchFamily="18" charset="0"/>
              <a:cs typeface="Times New Roman" panose="02020603050405020304" pitchFamily="18" charset="0"/>
            </a:endParaRPr>
          </a:p>
        </p:txBody>
      </p:sp>
      <p:sp>
        <p:nvSpPr>
          <p:cNvPr id="2" name="Subtitle 1">
            <a:extLst>
              <a:ext uri="{FF2B5EF4-FFF2-40B4-BE49-F238E27FC236}">
                <a16:creationId xmlns:a16="http://schemas.microsoft.com/office/drawing/2014/main" id="{07D748CC-0CEA-6EA6-6A8E-660696AE7090}"/>
              </a:ext>
            </a:extLst>
          </p:cNvPr>
          <p:cNvSpPr txBox="1">
            <a:spLocks/>
          </p:cNvSpPr>
          <p:nvPr/>
        </p:nvSpPr>
        <p:spPr>
          <a:xfrm>
            <a:off x="117763" y="1066801"/>
            <a:ext cx="8880763" cy="4989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Records can be fetched in equal number of disk accesses.</a:t>
            </a:r>
          </a:p>
          <a:p>
            <a:pPr marL="457200" lvl="0" indent="-457200" algn="l">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lvl="0" indent="-4572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Height of the tree remains balanced and less as compare to B tree.</a:t>
            </a:r>
          </a:p>
          <a:p>
            <a:pPr marL="457200" lvl="0" indent="-457200" algn="l">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lvl="0" indent="-4572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We can access the data stored in a B+ tree sequentially as well as directly.</a:t>
            </a:r>
          </a:p>
          <a:p>
            <a:pPr marL="457200" lvl="0" indent="-457200" algn="l">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lvl="0" indent="-4572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Keys are used for indexing.</a:t>
            </a:r>
          </a:p>
          <a:p>
            <a:pPr marL="457200" lvl="0" indent="-457200" algn="l">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lvl="0" indent="-4572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Faster search queries as the data is stored only on the leaf nodes.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383918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F938E3-2779-D87C-6A9C-F66DFB8BDAE8}"/>
              </a:ext>
            </a:extLst>
          </p:cNvPr>
          <p:cNvSpPr/>
          <p:nvPr/>
        </p:nvSpPr>
        <p:spPr>
          <a:xfrm>
            <a:off x="457200" y="1461089"/>
            <a:ext cx="8035636" cy="1477328"/>
          </a:xfrm>
          <a:prstGeom prst="rect">
            <a:avLst/>
          </a:prstGeom>
        </p:spPr>
        <p:txBody>
          <a:bodyPr wrap="square">
            <a:spAutoFit/>
          </a:bodyPr>
          <a:lstStyle/>
          <a:p>
            <a:pPr marL="285750" lvl="0" indent="-285750">
              <a:buFont typeface="Arial" panose="020B0604020202020204" pitchFamily="34" charset="0"/>
              <a:buChar char="•"/>
            </a:pPr>
            <a:r>
              <a:rPr lang="en-US" u="sng" dirty="0">
                <a:hlinkClick r:id="rId2"/>
              </a:rPr>
              <a:t>https://www.javatpoint.com/data-structure-tutorial</a:t>
            </a:r>
            <a:endParaRPr lang="en-US" dirty="0"/>
          </a:p>
          <a:p>
            <a:pPr marL="285750" lvl="0" indent="-285750">
              <a:buFont typeface="Arial" panose="020B0604020202020204" pitchFamily="34" charset="0"/>
              <a:buChar char="•"/>
            </a:pPr>
            <a:r>
              <a:rPr lang="en-US" u="sng" dirty="0">
                <a:hlinkClick r:id="rId3"/>
              </a:rPr>
              <a:t>https://www.gatevidyalay.com/data-structures/</a:t>
            </a:r>
            <a:endParaRPr lang="en-US" dirty="0"/>
          </a:p>
          <a:p>
            <a:pPr marL="285750" lvl="0" indent="-285750">
              <a:buFont typeface="Arial" panose="020B0604020202020204" pitchFamily="34" charset="0"/>
              <a:buChar char="•"/>
            </a:pPr>
            <a:r>
              <a:rPr lang="en-US" u="sng" dirty="0">
                <a:hlinkClick r:id="rId4"/>
              </a:rPr>
              <a:t>https://www.sanfoundary.com</a:t>
            </a:r>
            <a:endParaRPr lang="en-US" dirty="0"/>
          </a:p>
          <a:p>
            <a:pPr marL="285750" lvl="0" indent="-285750">
              <a:buFont typeface="Arial" panose="020B0604020202020204" pitchFamily="34" charset="0"/>
              <a:buChar char="•"/>
            </a:pPr>
            <a:r>
              <a:rPr lang="en-US" dirty="0"/>
              <a:t>https://tutorialspoint.com/cprogramming/c_structures.htm</a:t>
            </a:r>
          </a:p>
          <a:p>
            <a:pPr marL="285750" lvl="0" indent="-285750">
              <a:buFont typeface="Arial" panose="020B0604020202020204" pitchFamily="34" charset="0"/>
              <a:buChar char="•"/>
            </a:pPr>
            <a:r>
              <a:rPr lang="en-US" u="sng" dirty="0">
                <a:hlinkClick r:id="rId5"/>
              </a:rPr>
              <a:t>https://www.geeksforgeeks.org/structures-c/</a:t>
            </a:r>
            <a:endParaRPr lang="en-US" dirty="0"/>
          </a:p>
        </p:txBody>
      </p:sp>
      <p:sp>
        <p:nvSpPr>
          <p:cNvPr id="3" name="Title 1">
            <a:extLst>
              <a:ext uri="{FF2B5EF4-FFF2-40B4-BE49-F238E27FC236}">
                <a16:creationId xmlns:a16="http://schemas.microsoft.com/office/drawing/2014/main" id="{E2BDC24D-C898-F73B-14E6-FDAFC2A7394E}"/>
              </a:ext>
            </a:extLst>
          </p:cNvPr>
          <p:cNvSpPr txBox="1">
            <a:spLocks/>
          </p:cNvSpPr>
          <p:nvPr/>
        </p:nvSpPr>
        <p:spPr>
          <a:xfrm>
            <a:off x="457200" y="365125"/>
            <a:ext cx="8229240" cy="9556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t>References</a:t>
            </a:r>
            <a:endParaRPr lang="en-US" dirty="0"/>
          </a:p>
        </p:txBody>
      </p:sp>
    </p:spTree>
    <p:extLst>
      <p:ext uri="{BB962C8B-B14F-4D97-AF65-F5344CB8AC3E}">
        <p14:creationId xmlns:p14="http://schemas.microsoft.com/office/powerpoint/2010/main" val="3984832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1447920" y="152280"/>
            <a:ext cx="5638320" cy="487080"/>
          </a:xfrm>
          <a:prstGeom prst="rect">
            <a:avLst/>
          </a:prstGeom>
          <a:noFill/>
          <a:ln>
            <a:noFill/>
          </a:ln>
        </p:spPr>
        <p:txBody>
          <a:bodyPr anchor="ctr"/>
          <a:lstStyle/>
          <a:p>
            <a:pPr>
              <a:lnSpc>
                <a:spcPct val="100000"/>
              </a:lnSpc>
            </a:pPr>
            <a:r>
              <a:rPr lang="en-US" sz="4400" b="1" strike="noStrike" spc="-1">
                <a:solidFill>
                  <a:srgbClr val="000000"/>
                </a:solidFill>
                <a:uFill>
                  <a:solidFill>
                    <a:srgbClr val="FFFFFF"/>
                  </a:solidFill>
                </a:uFill>
                <a:latin typeface="Times New Roman"/>
              </a:rPr>
              <a:t>Types of binary trees</a:t>
            </a:r>
            <a:endParaRPr lang="en-US" sz="1800" b="0" strike="noStrike" spc="-1">
              <a:solidFill>
                <a:srgbClr val="000000"/>
              </a:solidFill>
              <a:uFill>
                <a:solidFill>
                  <a:srgbClr val="FFFFFF"/>
                </a:solidFill>
              </a:uFill>
              <a:latin typeface="Calibri"/>
            </a:endParaRPr>
          </a:p>
        </p:txBody>
      </p:sp>
      <p:sp>
        <p:nvSpPr>
          <p:cNvPr id="94" name="TextShape 2"/>
          <p:cNvSpPr txBox="1"/>
          <p:nvPr/>
        </p:nvSpPr>
        <p:spPr>
          <a:xfrm>
            <a:off x="152280" y="990720"/>
            <a:ext cx="8610120" cy="4525560"/>
          </a:xfrm>
          <a:prstGeom prst="rect">
            <a:avLst/>
          </a:prstGeom>
          <a:noFill/>
          <a:ln>
            <a:noFill/>
          </a:ln>
        </p:spPr>
        <p:txBody>
          <a:bodyPr/>
          <a:lstStyle/>
          <a:p>
            <a:pPr>
              <a:lnSpc>
                <a:spcPct val="100000"/>
              </a:lnSpc>
            </a:pPr>
            <a:r>
              <a:rPr lang="en-US" sz="2400" b="0" strike="noStrike" spc="-1">
                <a:solidFill>
                  <a:srgbClr val="000000"/>
                </a:solidFill>
                <a:uFill>
                  <a:solidFill>
                    <a:srgbClr val="FFFFFF"/>
                  </a:solidFill>
                </a:uFill>
                <a:latin typeface="Times New Roman"/>
              </a:rPr>
              <a:t>1. </a:t>
            </a:r>
            <a:r>
              <a:rPr lang="en-US" sz="2400" b="1" strike="noStrike" spc="-1">
                <a:solidFill>
                  <a:srgbClr val="000000"/>
                </a:solidFill>
                <a:uFill>
                  <a:solidFill>
                    <a:srgbClr val="FFFFFF"/>
                  </a:solidFill>
                </a:uFill>
                <a:latin typeface="Times New Roman"/>
              </a:rPr>
              <a:t>Full Binary Tree:</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A </a:t>
            </a:r>
            <a:r>
              <a:rPr lang="en-US" sz="2400" b="1" strike="noStrike" spc="-1">
                <a:solidFill>
                  <a:srgbClr val="000000"/>
                </a:solidFill>
                <a:uFill>
                  <a:solidFill>
                    <a:srgbClr val="FFFFFF"/>
                  </a:solidFill>
                </a:uFill>
                <a:latin typeface="Times New Roman"/>
              </a:rPr>
              <a:t>full</a:t>
            </a:r>
            <a:r>
              <a:rPr lang="en-US" sz="2400" b="0" strike="noStrike" spc="-1">
                <a:solidFill>
                  <a:srgbClr val="000000"/>
                </a:solidFill>
                <a:uFill>
                  <a:solidFill>
                    <a:srgbClr val="FFFFFF"/>
                  </a:solidFill>
                </a:uFill>
                <a:latin typeface="Times New Roman"/>
              </a:rPr>
              <a:t> binary tree  is a tree in which every node in the tree has either 0 or 2 children.</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A binary tree  is </a:t>
            </a:r>
            <a:r>
              <a:rPr lang="en-US" sz="2400" b="1" strike="noStrike" spc="-1">
                <a:solidFill>
                  <a:srgbClr val="000000"/>
                </a:solidFill>
                <a:uFill>
                  <a:solidFill>
                    <a:srgbClr val="FFFFFF"/>
                  </a:solidFill>
                </a:uFill>
                <a:latin typeface="Times New Roman"/>
              </a:rPr>
              <a:t>full</a:t>
            </a:r>
            <a:r>
              <a:rPr lang="en-US" sz="2400" b="0" strike="noStrike" spc="-1">
                <a:solidFill>
                  <a:srgbClr val="000000"/>
                </a:solidFill>
                <a:uFill>
                  <a:solidFill>
                    <a:srgbClr val="FFFFFF"/>
                  </a:solidFill>
                </a:uFill>
                <a:latin typeface="Times New Roman"/>
              </a:rPr>
              <a:t> if each node is either a leaf or possesses exactly two child nodes.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95" name="CustomShape 3"/>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96" name="CustomShape 4"/>
          <p:cNvSpPr/>
          <p:nvPr/>
        </p:nvSpPr>
        <p:spPr>
          <a:xfrm>
            <a:off x="307800" y="792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97" name="CustomShape 5"/>
          <p:cNvSpPr/>
          <p:nvPr/>
        </p:nvSpPr>
        <p:spPr>
          <a:xfrm>
            <a:off x="460440" y="160200"/>
            <a:ext cx="304560" cy="3045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2044</TotalTime>
  <Words>5280</Words>
  <Application>Microsoft Office PowerPoint</Application>
  <PresentationFormat>On-screen Show (4:3)</PresentationFormat>
  <Paragraphs>524</Paragraphs>
  <Slides>85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85</vt:i4>
      </vt:variant>
    </vt:vector>
  </HeadingPairs>
  <TitlesOfParts>
    <vt:vector size="92" baseType="lpstr">
      <vt:lpstr>Arial</vt:lpstr>
      <vt:lpstr>Calibri</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TREES</dc:title>
  <dc:subject/>
  <dc:creator>Admin</dc:creator>
  <dc:description/>
  <cp:lastModifiedBy>sainath patil</cp:lastModifiedBy>
  <cp:revision>132</cp:revision>
  <dcterms:created xsi:type="dcterms:W3CDTF">2016-09-16T04:56:25Z</dcterms:created>
  <dcterms:modified xsi:type="dcterms:W3CDTF">2022-09-16T17:42:22Z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56</vt:i4>
  </property>
</Properties>
</file>