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84" r:id="rId12"/>
    <p:sldId id="285" r:id="rId13"/>
    <p:sldId id="283" r:id="rId14"/>
    <p:sldId id="281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2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FF14-52B4-40A4-9C3C-4C86A622957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7C7A-B682-4AF6-BC3E-57E49139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Graph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09773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6388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Adjacency List: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3505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array of linked lists is used.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Size of the array is equal to number of vertices.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the array be array[]. An entry array[i] represents the linked list of vertices adjacent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vertex.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representation can also be used to represent a weighted graph.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weights of edges can be stored in nodes of linked lists.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Following is adjacency list representation of the above graph.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461295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5AC1EE1-2F0A-A37F-C221-BE5D32AE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274758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9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F88C93-C688-F46C-6BC2-B439864F20DB}"/>
              </a:ext>
            </a:extLst>
          </p:cNvPr>
          <p:cNvSpPr/>
          <p:nvPr/>
        </p:nvSpPr>
        <p:spPr>
          <a:xfrm>
            <a:off x="304800" y="914400"/>
            <a:ext cx="8610600" cy="50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 directed graph, find out if a vertex j is reachable from another vertex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all vertex pairs (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j) in the given graph.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reachable mean that there is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 path from vertex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j.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reach-ability matrix is called the transitive closure of a graph.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Transitive closure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used to find the reachability analysis of transition networks representing distributed and parallel systems.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667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in the construction of parsing automata in compiler construction.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66700" algn="l"/>
              </a:tabLs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Since, almost all recursive queries are transitive in nature, transitive closure computation is being used to evaluate recursive database queries.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E95F1C-6D28-D4EC-318C-3736C8C092BA}"/>
              </a:ext>
            </a:extLst>
          </p:cNvPr>
          <p:cNvSpPr txBox="1">
            <a:spLocks/>
          </p:cNvSpPr>
          <p:nvPr/>
        </p:nvSpPr>
        <p:spPr>
          <a:xfrm>
            <a:off x="228600" y="350838"/>
            <a:ext cx="8458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Transitive Closure of a Graph</a:t>
            </a:r>
          </a:p>
        </p:txBody>
      </p:sp>
    </p:spTree>
    <p:extLst>
      <p:ext uri="{BB962C8B-B14F-4D97-AF65-F5344CB8AC3E}">
        <p14:creationId xmlns:p14="http://schemas.microsoft.com/office/powerpoint/2010/main" val="247206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7E95F1C-6D28-D4EC-318C-3736C8C092BA}"/>
              </a:ext>
            </a:extLst>
          </p:cNvPr>
          <p:cNvSpPr txBox="1">
            <a:spLocks/>
          </p:cNvSpPr>
          <p:nvPr/>
        </p:nvSpPr>
        <p:spPr>
          <a:xfrm>
            <a:off x="228600" y="350838"/>
            <a:ext cx="8458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Transitive Closure of a Graph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C18A73-556C-CD32-237E-D25BA8F0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46054"/>
              </p:ext>
            </p:extLst>
          </p:nvPr>
        </p:nvGraphicFramePr>
        <p:xfrm>
          <a:off x="2840079" y="3591763"/>
          <a:ext cx="3692442" cy="19320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36556">
                  <a:extLst>
                    <a:ext uri="{9D8B030D-6E8A-4147-A177-3AD203B41FA5}">
                      <a16:colId xmlns:a16="http://schemas.microsoft.com/office/drawing/2014/main" val="1735381011"/>
                    </a:ext>
                  </a:extLst>
                </a:gridCol>
                <a:gridCol w="650078">
                  <a:extLst>
                    <a:ext uri="{9D8B030D-6E8A-4147-A177-3AD203B41FA5}">
                      <a16:colId xmlns:a16="http://schemas.microsoft.com/office/drawing/2014/main" val="489637341"/>
                    </a:ext>
                  </a:extLst>
                </a:gridCol>
                <a:gridCol w="617834">
                  <a:extLst>
                    <a:ext uri="{9D8B030D-6E8A-4147-A177-3AD203B41FA5}">
                      <a16:colId xmlns:a16="http://schemas.microsoft.com/office/drawing/2014/main" val="1598336571"/>
                    </a:ext>
                  </a:extLst>
                </a:gridCol>
                <a:gridCol w="539825">
                  <a:extLst>
                    <a:ext uri="{9D8B030D-6E8A-4147-A177-3AD203B41FA5}">
                      <a16:colId xmlns:a16="http://schemas.microsoft.com/office/drawing/2014/main" val="2234088277"/>
                    </a:ext>
                  </a:extLst>
                </a:gridCol>
                <a:gridCol w="636556">
                  <a:extLst>
                    <a:ext uri="{9D8B030D-6E8A-4147-A177-3AD203B41FA5}">
                      <a16:colId xmlns:a16="http://schemas.microsoft.com/office/drawing/2014/main" val="2056696373"/>
                    </a:ext>
                  </a:extLst>
                </a:gridCol>
                <a:gridCol w="611593">
                  <a:extLst>
                    <a:ext uri="{9D8B030D-6E8A-4147-A177-3AD203B41FA5}">
                      <a16:colId xmlns:a16="http://schemas.microsoft.com/office/drawing/2014/main" val="3508134685"/>
                    </a:ext>
                  </a:extLst>
                </a:gridCol>
              </a:tblGrid>
              <a:tr h="322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269622"/>
                  </a:ext>
                </a:extLst>
              </a:tr>
              <a:tr h="322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59546"/>
                  </a:ext>
                </a:extLst>
              </a:tr>
              <a:tr h="3220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514953"/>
                  </a:ext>
                </a:extLst>
              </a:tr>
              <a:tr h="322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89387"/>
                  </a:ext>
                </a:extLst>
              </a:tr>
              <a:tr h="322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832113"/>
                  </a:ext>
                </a:extLst>
              </a:tr>
              <a:tr h="322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57373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0B1C632-5AE7-8719-1862-3479A97FB2DF}"/>
              </a:ext>
            </a:extLst>
          </p:cNvPr>
          <p:cNvGrpSpPr/>
          <p:nvPr/>
        </p:nvGrpSpPr>
        <p:grpSpPr>
          <a:xfrm>
            <a:off x="3047998" y="821631"/>
            <a:ext cx="3810001" cy="2521421"/>
            <a:chOff x="0" y="0"/>
            <a:chExt cx="1790700" cy="1000125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C7E381F-B0B1-CBEB-AF0B-4329863BB26F}"/>
                </a:ext>
              </a:extLst>
            </p:cNvPr>
            <p:cNvSpPr/>
            <p:nvPr/>
          </p:nvSpPr>
          <p:spPr>
            <a:xfrm>
              <a:off x="0" y="0"/>
              <a:ext cx="361950" cy="3714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7DBD8B3A-4979-F698-98E3-885DA0CB92CA}"/>
                </a:ext>
              </a:extLst>
            </p:cNvPr>
            <p:cNvSpPr/>
            <p:nvPr/>
          </p:nvSpPr>
          <p:spPr>
            <a:xfrm>
              <a:off x="704850" y="9525"/>
              <a:ext cx="361950" cy="3714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3060D5EE-B0CC-1AA8-0575-5CD8E2511A18}"/>
                </a:ext>
              </a:extLst>
            </p:cNvPr>
            <p:cNvSpPr/>
            <p:nvPr/>
          </p:nvSpPr>
          <p:spPr>
            <a:xfrm>
              <a:off x="1428750" y="0"/>
              <a:ext cx="361950" cy="3714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8F04414-F3C9-5C17-4ECC-11C2E43018C8}"/>
                </a:ext>
              </a:extLst>
            </p:cNvPr>
            <p:cNvSpPr/>
            <p:nvPr/>
          </p:nvSpPr>
          <p:spPr>
            <a:xfrm>
              <a:off x="9525" y="628650"/>
              <a:ext cx="361950" cy="3714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5340A4F-EDBF-7867-E8E2-6A245FB8514C}"/>
                </a:ext>
              </a:extLst>
            </p:cNvPr>
            <p:cNvSpPr/>
            <p:nvPr/>
          </p:nvSpPr>
          <p:spPr>
            <a:xfrm>
              <a:off x="742950" y="628650"/>
              <a:ext cx="361950" cy="3714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609B6DC-6998-DC4A-4480-12C9A3E19661}"/>
                </a:ext>
              </a:extLst>
            </p:cNvPr>
            <p:cNvCxnSpPr/>
            <p:nvPr/>
          </p:nvCxnSpPr>
          <p:spPr>
            <a:xfrm>
              <a:off x="180975" y="361950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F50D1B-4D3F-A97E-373B-4E8151A56D11}"/>
                </a:ext>
              </a:extLst>
            </p:cNvPr>
            <p:cNvCxnSpPr/>
            <p:nvPr/>
          </p:nvCxnSpPr>
          <p:spPr>
            <a:xfrm>
              <a:off x="895350" y="361950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4C0B68-8278-2E09-D409-F3E4636A9872}"/>
                </a:ext>
              </a:extLst>
            </p:cNvPr>
            <p:cNvCxnSpPr/>
            <p:nvPr/>
          </p:nvCxnSpPr>
          <p:spPr>
            <a:xfrm>
              <a:off x="333375" y="180975"/>
              <a:ext cx="371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E3F0A3-1E2C-5349-3063-E2D7280DABFA}"/>
                </a:ext>
              </a:extLst>
            </p:cNvPr>
            <p:cNvCxnSpPr/>
            <p:nvPr/>
          </p:nvCxnSpPr>
          <p:spPr>
            <a:xfrm>
              <a:off x="1057275" y="171450"/>
              <a:ext cx="371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46CC2B-ECC6-EA64-8599-3A00B46C0300}"/>
                </a:ext>
              </a:extLst>
            </p:cNvPr>
            <p:cNvCxnSpPr/>
            <p:nvPr/>
          </p:nvCxnSpPr>
          <p:spPr>
            <a:xfrm>
              <a:off x="371475" y="800100"/>
              <a:ext cx="371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787F4C9-F50B-DE40-AB99-203B94C68362}"/>
                </a:ext>
              </a:extLst>
            </p:cNvPr>
            <p:cNvCxnSpPr/>
            <p:nvPr/>
          </p:nvCxnSpPr>
          <p:spPr>
            <a:xfrm flipH="1">
              <a:off x="304800" y="276225"/>
              <a:ext cx="485775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8B047B-D1DB-D82E-EF22-60098A4A9E9B}"/>
                </a:ext>
              </a:extLst>
            </p:cNvPr>
            <p:cNvCxnSpPr/>
            <p:nvPr/>
          </p:nvCxnSpPr>
          <p:spPr>
            <a:xfrm flipH="1">
              <a:off x="1047750" y="304800"/>
              <a:ext cx="466725" cy="37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30C3D67-A9A1-1D10-D753-957BCF438204}"/>
              </a:ext>
            </a:extLst>
          </p:cNvPr>
          <p:cNvSpPr txBox="1"/>
          <p:nvPr/>
        </p:nvSpPr>
        <p:spPr>
          <a:xfrm>
            <a:off x="2209799" y="430596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 =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68165-C100-6828-4207-06D5CB4D8E89}"/>
              </a:ext>
            </a:extLst>
          </p:cNvPr>
          <p:cNvSpPr/>
          <p:nvPr/>
        </p:nvSpPr>
        <p:spPr>
          <a:xfrm>
            <a:off x="1828800" y="5651095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Reachability</a:t>
            </a:r>
            <a:r>
              <a:rPr lang="en-IN">
                <a:latin typeface="Times New Roman" panose="02020603050405020304" pitchFamily="18" charset="0"/>
                <a:ea typeface="Times New Roman" panose="02020603050405020304" pitchFamily="18" charset="0"/>
              </a:rPr>
              <a:t>/Path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Matrix or Transitive closure of graph given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2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50CF-A3D5-3037-4F78-EE4FA0D6F4E9}"/>
              </a:ext>
            </a:extLst>
          </p:cNvPr>
          <p:cNvSpPr txBox="1">
            <a:spLocks/>
          </p:cNvSpPr>
          <p:nvPr/>
        </p:nvSpPr>
        <p:spPr>
          <a:xfrm>
            <a:off x="228600" y="76200"/>
            <a:ext cx="8458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Exercise.....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FC4511-1276-BB18-1647-7073432B0734}"/>
              </a:ext>
            </a:extLst>
          </p:cNvPr>
          <p:cNvGrpSpPr/>
          <p:nvPr/>
        </p:nvGrpSpPr>
        <p:grpSpPr>
          <a:xfrm>
            <a:off x="1043882" y="1567127"/>
            <a:ext cx="2842317" cy="2303602"/>
            <a:chOff x="0" y="1"/>
            <a:chExt cx="1104900" cy="1000124"/>
          </a:xfrm>
          <a:noFill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4990A2-2AF5-7CD6-16D3-1E9BCBDAFA96}"/>
                </a:ext>
              </a:extLst>
            </p:cNvPr>
            <p:cNvGrpSpPr/>
            <p:nvPr/>
          </p:nvGrpSpPr>
          <p:grpSpPr>
            <a:xfrm>
              <a:off x="0" y="1"/>
              <a:ext cx="1104900" cy="1000124"/>
              <a:chOff x="0" y="1"/>
              <a:chExt cx="1104900" cy="1000124"/>
            </a:xfrm>
            <a:grpFill/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991D8D36-333F-A8F9-F847-6156E99DC158}"/>
                  </a:ext>
                </a:extLst>
              </p:cNvPr>
              <p:cNvSpPr/>
              <p:nvPr/>
            </p:nvSpPr>
            <p:spPr>
              <a:xfrm>
                <a:off x="0" y="1"/>
                <a:ext cx="361950" cy="304800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E92AB0E5-73A0-3949-966C-11A74EC986EB}"/>
                  </a:ext>
                </a:extLst>
              </p:cNvPr>
              <p:cNvSpPr/>
              <p:nvPr/>
            </p:nvSpPr>
            <p:spPr>
              <a:xfrm>
                <a:off x="704850" y="9525"/>
                <a:ext cx="361950" cy="371475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3070DF15-D984-9F66-B9C2-26FB377662F8}"/>
                  </a:ext>
                </a:extLst>
              </p:cNvPr>
              <p:cNvSpPr/>
              <p:nvPr/>
            </p:nvSpPr>
            <p:spPr>
              <a:xfrm>
                <a:off x="9525" y="628650"/>
                <a:ext cx="361950" cy="371475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E471BA7D-A001-92FD-9499-D24426ACF29C}"/>
                  </a:ext>
                </a:extLst>
              </p:cNvPr>
              <p:cNvSpPr/>
              <p:nvPr/>
            </p:nvSpPr>
            <p:spPr>
              <a:xfrm>
                <a:off x="742950" y="628650"/>
                <a:ext cx="361950" cy="371475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A3BC9CD-D771-CF30-AD2A-3AD249E3F4E6}"/>
                  </a:ext>
                </a:extLst>
              </p:cNvPr>
              <p:cNvCxnSpPr>
                <a:stCxn id="6" idx="4"/>
              </p:cNvCxnSpPr>
              <p:nvPr/>
            </p:nvCxnSpPr>
            <p:spPr>
              <a:xfrm>
                <a:off x="180975" y="304801"/>
                <a:ext cx="0" cy="32384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17B32AF-05E9-D4E4-5AFB-50A4D9FA65BA}"/>
                  </a:ext>
                </a:extLst>
              </p:cNvPr>
              <p:cNvCxnSpPr/>
              <p:nvPr/>
            </p:nvCxnSpPr>
            <p:spPr>
              <a:xfrm>
                <a:off x="895350" y="361950"/>
                <a:ext cx="0" cy="266700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F11A197-EDE7-E1C9-6F0E-D4236C7A7EC3}"/>
                  </a:ext>
                </a:extLst>
              </p:cNvPr>
              <p:cNvCxnSpPr/>
              <p:nvPr/>
            </p:nvCxnSpPr>
            <p:spPr>
              <a:xfrm>
                <a:off x="333375" y="180975"/>
                <a:ext cx="371475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DA3D157-6B8E-794F-653C-684CBC2CD151}"/>
                  </a:ext>
                </a:extLst>
              </p:cNvPr>
              <p:cNvCxnSpPr>
                <a:stCxn id="6" idx="5"/>
                <a:endCxn id="9" idx="1"/>
              </p:cNvCxnSpPr>
              <p:nvPr/>
            </p:nvCxnSpPr>
            <p:spPr>
              <a:xfrm>
                <a:off x="308944" y="260164"/>
                <a:ext cx="487012" cy="422887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A1F90CD-C648-A5ED-4E31-D237D8048296}"/>
                  </a:ext>
                </a:extLst>
              </p:cNvPr>
              <p:cNvCxnSpPr/>
              <p:nvPr/>
            </p:nvCxnSpPr>
            <p:spPr>
              <a:xfrm>
                <a:off x="371475" y="800100"/>
                <a:ext cx="371475" cy="0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186EA1B-5F1A-C8FC-666C-6BCCBEF84B10}"/>
                  </a:ext>
                </a:extLst>
              </p:cNvPr>
              <p:cNvCxnSpPr>
                <a:endCxn id="8" idx="7"/>
              </p:cNvCxnSpPr>
              <p:nvPr/>
            </p:nvCxnSpPr>
            <p:spPr>
              <a:xfrm flipH="1">
                <a:off x="318469" y="328930"/>
                <a:ext cx="432736" cy="354121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740195-90C0-FDA9-47D4-2BD2B591CF06}"/>
                </a:ext>
              </a:extLst>
            </p:cNvPr>
            <p:cNvCxnSpPr>
              <a:cxnSpLocks/>
              <a:stCxn id="6" idx="7"/>
              <a:endCxn id="7" idx="1"/>
            </p:cNvCxnSpPr>
            <p:nvPr/>
          </p:nvCxnSpPr>
          <p:spPr>
            <a:xfrm>
              <a:off x="308944" y="44638"/>
              <a:ext cx="448913" cy="19288"/>
            </a:xfrm>
            <a:prstGeom prst="straightConnector1">
              <a:avLst/>
            </a:prstGeom>
            <a:grpFill/>
            <a:ln w="28575"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35C572-F3AE-E99B-4420-EC3C744EA8CA}"/>
              </a:ext>
            </a:extLst>
          </p:cNvPr>
          <p:cNvGrpSpPr/>
          <p:nvPr/>
        </p:nvGrpSpPr>
        <p:grpSpPr>
          <a:xfrm>
            <a:off x="1096610" y="4189517"/>
            <a:ext cx="3475390" cy="2211279"/>
            <a:chOff x="0" y="0"/>
            <a:chExt cx="1073150" cy="1000125"/>
          </a:xfrm>
          <a:noFill/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97CE9FC-6366-AB2B-EFCD-3F5CC01BDC4F}"/>
                </a:ext>
              </a:extLst>
            </p:cNvPr>
            <p:cNvSpPr/>
            <p:nvPr/>
          </p:nvSpPr>
          <p:spPr>
            <a:xfrm>
              <a:off x="0" y="0"/>
              <a:ext cx="361950" cy="371475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2F3EDA1-459E-B2E8-CA3D-B34DE233CDCC}"/>
                </a:ext>
              </a:extLst>
            </p:cNvPr>
            <p:cNvSpPr/>
            <p:nvPr/>
          </p:nvSpPr>
          <p:spPr>
            <a:xfrm>
              <a:off x="666750" y="9525"/>
              <a:ext cx="361950" cy="371475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ECE47D99-26B7-0CDF-E262-70FCBC631C6D}"/>
                </a:ext>
              </a:extLst>
            </p:cNvPr>
            <p:cNvSpPr/>
            <p:nvPr/>
          </p:nvSpPr>
          <p:spPr>
            <a:xfrm>
              <a:off x="19050" y="628650"/>
              <a:ext cx="361950" cy="371475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32E19739-70A9-6311-823B-96408BFD63F7}"/>
                </a:ext>
              </a:extLst>
            </p:cNvPr>
            <p:cNvSpPr/>
            <p:nvPr/>
          </p:nvSpPr>
          <p:spPr>
            <a:xfrm>
              <a:off x="711200" y="620395"/>
              <a:ext cx="361950" cy="371475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IN" sz="11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US" sz="1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AD8578-BC79-5573-9CC4-B5E7899A4BD6}"/>
                </a:ext>
              </a:extLst>
            </p:cNvPr>
            <p:cNvCxnSpPr/>
            <p:nvPr/>
          </p:nvCxnSpPr>
          <p:spPr>
            <a:xfrm>
              <a:off x="361950" y="200025"/>
              <a:ext cx="371475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90BA962-C4E7-08E0-AE22-6BA7CE5040C7}"/>
                </a:ext>
              </a:extLst>
            </p:cNvPr>
            <p:cNvCxnSpPr/>
            <p:nvPr/>
          </p:nvCxnSpPr>
          <p:spPr>
            <a:xfrm>
              <a:off x="381000" y="828675"/>
              <a:ext cx="371475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651A1C-83AD-E26A-F9DF-B1433E14C37E}"/>
                </a:ext>
              </a:extLst>
            </p:cNvPr>
            <p:cNvCxnSpPr/>
            <p:nvPr/>
          </p:nvCxnSpPr>
          <p:spPr>
            <a:xfrm>
              <a:off x="161925" y="333375"/>
              <a:ext cx="19050" cy="3333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7EFB99-C38F-F7E9-8F67-8A521FDF5709}"/>
                </a:ext>
              </a:extLst>
            </p:cNvPr>
            <p:cNvCxnSpPr/>
            <p:nvPr/>
          </p:nvCxnSpPr>
          <p:spPr>
            <a:xfrm>
              <a:off x="876300" y="323850"/>
              <a:ext cx="19050" cy="3333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6E10D2-4D3A-D2BE-C79E-67B4AE674C5B}"/>
                </a:ext>
              </a:extLst>
            </p:cNvPr>
            <p:cNvCxnSpPr/>
            <p:nvPr/>
          </p:nvCxnSpPr>
          <p:spPr>
            <a:xfrm flipH="1">
              <a:off x="247650" y="285750"/>
              <a:ext cx="542925" cy="4095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732E1A-B5DC-3CFD-1991-58A948C7C401}"/>
              </a:ext>
            </a:extLst>
          </p:cNvPr>
          <p:cNvSpPr txBox="1"/>
          <p:nvPr/>
        </p:nvSpPr>
        <p:spPr>
          <a:xfrm>
            <a:off x="807191" y="859241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following graphs in Adjacency Matrix and Adjacency List form. Write Transitive closure too.</a:t>
            </a:r>
          </a:p>
        </p:txBody>
      </p:sp>
    </p:spTree>
    <p:extLst>
      <p:ext uri="{BB962C8B-B14F-4D97-AF65-F5344CB8AC3E}">
        <p14:creationId xmlns:p14="http://schemas.microsoft.com/office/powerpoint/2010/main" val="37806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Graph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7891818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possible traversal methods for a graph: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Depth-First Traversal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Breadth-First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279565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44194"/>
            <a:ext cx="6705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Depth First Search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8806"/>
            <a:ext cx="8458200" cy="5715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Depth First Search algorithm(DFS) traverses a graph in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depthward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motion and uses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remember to get the next vertex to start a search when a dead end occurs in any iteration.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Visit adjacent unvisited vertex. Mark it visited. Display it. Push it in a stack.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no adjacent vertex found, pop up a vertex from stack. (It will pop up all the vertices from the stack which do not have adjacent vertices.)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Repeat step 1 and 2 until stack is empty.</a:t>
            </a:r>
          </a:p>
        </p:txBody>
      </p:sp>
    </p:spTree>
    <p:extLst>
      <p:ext uri="{BB962C8B-B14F-4D97-AF65-F5344CB8AC3E}">
        <p14:creationId xmlns:p14="http://schemas.microsoft.com/office/powerpoint/2010/main" val="112352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71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DFS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89810"/>
            <a:ext cx="4683369" cy="304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341" y="1143000"/>
            <a:ext cx="2743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Initialize the stack</a:t>
            </a:r>
          </a:p>
        </p:txBody>
      </p:sp>
    </p:spTree>
    <p:extLst>
      <p:ext uri="{BB962C8B-B14F-4D97-AF65-F5344CB8AC3E}">
        <p14:creationId xmlns:p14="http://schemas.microsoft.com/office/powerpoint/2010/main" val="173125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46" y="990600"/>
            <a:ext cx="7216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Mark S as visited and put it onto the stack.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Explore any unvisited adjacent node from 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We have three nodes and we can pick any of 	them. 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 this example, we shall take the node 	in alphabetical order.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333042"/>
            <a:ext cx="4836857" cy="3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046B6-A3EB-2CC5-9BD6-E61D923BE7E2}"/>
              </a:ext>
            </a:extLst>
          </p:cNvPr>
          <p:cNvSpPr txBox="1"/>
          <p:nvPr/>
        </p:nvSpPr>
        <p:spPr>
          <a:xfrm>
            <a:off x="5791200" y="533400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S</a:t>
            </a:r>
          </a:p>
        </p:txBody>
      </p:sp>
    </p:spTree>
    <p:extLst>
      <p:ext uri="{BB962C8B-B14F-4D97-AF65-F5344CB8AC3E}">
        <p14:creationId xmlns:p14="http://schemas.microsoft.com/office/powerpoint/2010/main" val="3280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1634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Mark A as visited and put it onto the stack.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Explore any unvisited adjacent node from A.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Both S and D are adjacent to A but we are concerned for 	unvisited nodes only.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029200" cy="328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A60520-0B63-A8BF-887C-765428FEED9F}"/>
              </a:ext>
            </a:extLst>
          </p:cNvPr>
          <p:cNvSpPr txBox="1"/>
          <p:nvPr/>
        </p:nvSpPr>
        <p:spPr>
          <a:xfrm>
            <a:off x="5791200" y="5334000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S-A</a:t>
            </a:r>
          </a:p>
        </p:txBody>
      </p:sp>
    </p:spTree>
    <p:extLst>
      <p:ext uri="{BB962C8B-B14F-4D97-AF65-F5344CB8AC3E}">
        <p14:creationId xmlns:p14="http://schemas.microsoft.com/office/powerpoint/2010/main" val="38638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90600"/>
            <a:ext cx="716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Visit D and mark it visited and put onto the stack.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Here we have B and C nodes which are adjacent 	to D and both are unvisited.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But we shall again choose in alphabetical order.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6" y="2819399"/>
            <a:ext cx="4877653" cy="318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123EC1-CA8A-015C-CE94-163C35FE16AB}"/>
              </a:ext>
            </a:extLst>
          </p:cNvPr>
          <p:cNvSpPr txBox="1"/>
          <p:nvPr/>
        </p:nvSpPr>
        <p:spPr>
          <a:xfrm>
            <a:off x="5791200" y="5334000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S-A-D</a:t>
            </a:r>
          </a:p>
        </p:txBody>
      </p:sp>
    </p:spTree>
    <p:extLst>
      <p:ext uri="{BB962C8B-B14F-4D97-AF65-F5344CB8AC3E}">
        <p14:creationId xmlns:p14="http://schemas.microsoft.com/office/powerpoint/2010/main" val="301801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26670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6" y="6096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 is a pictorial representation of a set of objects where some pairs of objects are connected by links.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interconnected objects are represented by points termed as vertices, and the links that connect the vertices are called edges.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Formally, a graph is a pair of sets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(V, E),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where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the set of vertices and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the set of edges, connecting the pairs of vertices. 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62325"/>
            <a:ext cx="3009978" cy="191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5276671"/>
            <a:ext cx="7087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above graph,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 = {a, b, c, d, e}       E = {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ac,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cd, de}</a:t>
            </a:r>
          </a:p>
        </p:txBody>
      </p:sp>
    </p:spTree>
    <p:extLst>
      <p:ext uri="{BB962C8B-B14F-4D97-AF65-F5344CB8AC3E}">
        <p14:creationId xmlns:p14="http://schemas.microsoft.com/office/powerpoint/2010/main" val="126022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We choose B, mark it visited and put onto stack.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Here B does not have any unvisited adjacent node. 	So we pop B from the stack.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0"/>
            <a:ext cx="524846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FF8527-898C-E123-3F8A-544CD159DFD4}"/>
              </a:ext>
            </a:extLst>
          </p:cNvPr>
          <p:cNvSpPr txBox="1"/>
          <p:nvPr/>
        </p:nvSpPr>
        <p:spPr>
          <a:xfrm>
            <a:off x="5791200" y="5334000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S-A-D-B</a:t>
            </a:r>
          </a:p>
        </p:txBody>
      </p:sp>
    </p:spTree>
    <p:extLst>
      <p:ext uri="{BB962C8B-B14F-4D97-AF65-F5344CB8AC3E}">
        <p14:creationId xmlns:p14="http://schemas.microsoft.com/office/powerpoint/2010/main" val="388182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We check stack top for return to previous node and 	check if it has any unvisited nodes.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Here, we find D to be on the top of stack.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12074"/>
            <a:ext cx="5128355" cy="335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2608E-D0C2-FAC9-2F7D-9D224BC52FD2}"/>
              </a:ext>
            </a:extLst>
          </p:cNvPr>
          <p:cNvSpPr txBox="1"/>
          <p:nvPr/>
        </p:nvSpPr>
        <p:spPr>
          <a:xfrm>
            <a:off x="5791200" y="5334000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S-A-D-B</a:t>
            </a:r>
          </a:p>
        </p:txBody>
      </p:sp>
    </p:spTree>
    <p:extLst>
      <p:ext uri="{BB962C8B-B14F-4D97-AF65-F5344CB8AC3E}">
        <p14:creationId xmlns:p14="http://schemas.microsoft.com/office/powerpoint/2010/main" val="307430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Only unvisited adjacent node is from D is C now.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So we visit C, mark it visited and put it onto the stack.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5" y="1295400"/>
            <a:ext cx="466530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4495800"/>
            <a:ext cx="7910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As C does not have any unvisited adjacent node so we keep popping the stack until we find a node which has unvisited adjacent node.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 this case, there's none and we keep popping until stack is empty.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A8C90-B81F-1D7D-4A63-F26E0695D12B}"/>
              </a:ext>
            </a:extLst>
          </p:cNvPr>
          <p:cNvSpPr txBox="1"/>
          <p:nvPr/>
        </p:nvSpPr>
        <p:spPr>
          <a:xfrm>
            <a:off x="5410200" y="3429000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S-A-D-B-C</a:t>
            </a:r>
          </a:p>
        </p:txBody>
      </p:sp>
    </p:spTree>
    <p:extLst>
      <p:ext uri="{BB962C8B-B14F-4D97-AF65-F5344CB8AC3E}">
        <p14:creationId xmlns:p14="http://schemas.microsoft.com/office/powerpoint/2010/main" val="3563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Breadth First Search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Breadth First Search algorithm(BFS) traverses a graph in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breadthwards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motion and uses a queue to remember to get the next vertex to start a search when a dead end occurs in any iteration.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Visit adjacent unvisited vertex. Mark it visited. Display it. Insert it in a queue.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no adjacent vertex found, remove the first vertex from queue.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Repeat step 1 and 2 until queue is empty.</a:t>
            </a:r>
          </a:p>
        </p:txBody>
      </p:sp>
    </p:spTree>
    <p:extLst>
      <p:ext uri="{BB962C8B-B14F-4D97-AF65-F5344CB8AC3E}">
        <p14:creationId xmlns:p14="http://schemas.microsoft.com/office/powerpoint/2010/main" val="287503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9445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BFS Example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1219200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Initialize the queue.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86037"/>
            <a:ext cx="491587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09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9600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We start from visiting S (starting node), and mark it visited.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4" y="1905000"/>
            <a:ext cx="5329166" cy="314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F39DC6-B2B9-B18A-1F62-9FDF9EEC3CE0}"/>
              </a:ext>
            </a:extLst>
          </p:cNvPr>
          <p:cNvSpPr txBox="1"/>
          <p:nvPr/>
        </p:nvSpPr>
        <p:spPr>
          <a:xfrm>
            <a:off x="3124200" y="5334000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 </a:t>
            </a:r>
          </a:p>
        </p:txBody>
      </p:sp>
    </p:spTree>
    <p:extLst>
      <p:ext uri="{BB962C8B-B14F-4D97-AF65-F5344CB8AC3E}">
        <p14:creationId xmlns:p14="http://schemas.microsoft.com/office/powerpoint/2010/main" val="3929526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86" y="457200"/>
            <a:ext cx="7842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We then see unvisited adjacent node from 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In this example, we have three nodes but 	alphabetically we choose A mark it visited and 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563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7601EE-DA18-AB92-4B76-4E611BC9EAAE}"/>
              </a:ext>
            </a:extLst>
          </p:cNvPr>
          <p:cNvSpPr txBox="1"/>
          <p:nvPr/>
        </p:nvSpPr>
        <p:spPr>
          <a:xfrm>
            <a:off x="3124200" y="5334000"/>
            <a:ext cx="1765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 - A</a:t>
            </a:r>
          </a:p>
        </p:txBody>
      </p:sp>
    </p:spTree>
    <p:extLst>
      <p:ext uri="{BB962C8B-B14F-4D97-AF65-F5344CB8AC3E}">
        <p14:creationId xmlns:p14="http://schemas.microsoft.com/office/powerpoint/2010/main" val="31039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Next unvisited adjacent node from S is B.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We mark it visited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3550"/>
            <a:ext cx="4800600" cy="28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CA96BE-22C5-8612-372C-F8FA190EE9EE}"/>
              </a:ext>
            </a:extLst>
          </p:cNvPr>
          <p:cNvSpPr txBox="1"/>
          <p:nvPr/>
        </p:nvSpPr>
        <p:spPr>
          <a:xfrm>
            <a:off x="3124200" y="5334000"/>
            <a:ext cx="228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 – A – B </a:t>
            </a:r>
          </a:p>
        </p:txBody>
      </p:sp>
    </p:spTree>
    <p:extLst>
      <p:ext uri="{BB962C8B-B14F-4D97-AF65-F5344CB8AC3E}">
        <p14:creationId xmlns:p14="http://schemas.microsoft.com/office/powerpoint/2010/main" val="413379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Next unvisited adjacent node from S is C.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We mark it visited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3" y="1761982"/>
            <a:ext cx="4864411" cy="288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E2F1B-54C2-B8BB-A180-50F5A87DFF05}"/>
              </a:ext>
            </a:extLst>
          </p:cNvPr>
          <p:cNvSpPr txBox="1"/>
          <p:nvPr/>
        </p:nvSpPr>
        <p:spPr>
          <a:xfrm>
            <a:off x="3124200" y="5334000"/>
            <a:ext cx="27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 – A – B – C  </a:t>
            </a:r>
          </a:p>
        </p:txBody>
      </p:sp>
    </p:spTree>
    <p:extLst>
      <p:ext uri="{BB962C8B-B14F-4D97-AF65-F5344CB8AC3E}">
        <p14:creationId xmlns:p14="http://schemas.microsoft.com/office/powerpoint/2010/main" val="749467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96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Now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left with no unvisited adjacent nodes. 	So we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find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1828800"/>
            <a:ext cx="436651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5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Mathematical graphs can be represented in data-structure. We can represent a graph using an array of vertices and a two dimensional array of edges.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Before we proceed further, let's familiarize with some important terms −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Vertex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 Each node of the graph is represented as a vertex.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 Edge represents a path between two vertices or a line between two vertices.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Adjacency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 Two node or vertices are adjacent if they are connected to each other through an edge.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− Path represents a sequence of edges between two vertices.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Cycle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path that starts and ends on the same vertex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6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655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 From A we have D as unvisited adjacent node. 	We mark it visited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1524000"/>
            <a:ext cx="48802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446227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At this stage we are left with no unmarked (unvisited) nodes. But as per algorithm we keep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order to get all unvisited nodes.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When the queue gets emptied the program is over.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849B8-E72A-C416-9834-929FD2C6810B}"/>
              </a:ext>
            </a:extLst>
          </p:cNvPr>
          <p:cNvSpPr txBox="1"/>
          <p:nvPr/>
        </p:nvSpPr>
        <p:spPr>
          <a:xfrm>
            <a:off x="5283935" y="2667000"/>
            <a:ext cx="3299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S – A – B – C – D   </a:t>
            </a:r>
          </a:p>
        </p:txBody>
      </p:sp>
    </p:spTree>
    <p:extLst>
      <p:ext uri="{BB962C8B-B14F-4D97-AF65-F5344CB8AC3E}">
        <p14:creationId xmlns:p14="http://schemas.microsoft.com/office/powerpoint/2010/main" val="2672817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E7B407-AA38-89FC-19B4-F95F1C1562E8}"/>
              </a:ext>
            </a:extLst>
          </p:cNvPr>
          <p:cNvGrpSpPr/>
          <p:nvPr/>
        </p:nvGrpSpPr>
        <p:grpSpPr>
          <a:xfrm>
            <a:off x="1828800" y="2015570"/>
            <a:ext cx="5029200" cy="3013630"/>
            <a:chOff x="2476" y="147440"/>
            <a:chExt cx="3685" cy="1580"/>
          </a:xfrm>
          <a:noFill/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FC99C7D-48F9-BCA0-07D8-37CCF9093EBF}"/>
                </a:ext>
              </a:extLst>
            </p:cNvPr>
            <p:cNvCxnSpPr/>
            <p:nvPr/>
          </p:nvCxnSpPr>
          <p:spPr>
            <a:xfrm flipV="1">
              <a:off x="4001" y="148749"/>
              <a:ext cx="688" cy="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B36A6F-7754-DC84-49CC-E0A4F94F11F2}"/>
                </a:ext>
              </a:extLst>
            </p:cNvPr>
            <p:cNvGrpSpPr/>
            <p:nvPr/>
          </p:nvGrpSpPr>
          <p:grpSpPr>
            <a:xfrm>
              <a:off x="2476" y="147440"/>
              <a:ext cx="3685" cy="1580"/>
              <a:chOff x="3205" y="147855"/>
              <a:chExt cx="3685" cy="1580"/>
            </a:xfrm>
            <a:grpFill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7C75D8-F00F-60C4-042E-4A6DCBCE5126}"/>
                  </a:ext>
                </a:extLst>
              </p:cNvPr>
              <p:cNvGrpSpPr/>
              <p:nvPr/>
            </p:nvGrpSpPr>
            <p:grpSpPr>
              <a:xfrm>
                <a:off x="3205" y="147855"/>
                <a:ext cx="2696" cy="1575"/>
                <a:chOff x="0" y="0"/>
                <a:chExt cx="1790700" cy="1000125"/>
              </a:xfrm>
              <a:grpFill/>
            </p:grpSpPr>
            <p:sp>
              <p:nvSpPr>
                <p:cNvPr id="12" name="Flowchart: Connector 11">
                  <a:extLst>
                    <a:ext uri="{FF2B5EF4-FFF2-40B4-BE49-F238E27FC236}">
                      <a16:creationId xmlns:a16="http://schemas.microsoft.com/office/drawing/2014/main" id="{A87C4949-032C-96EE-E23F-FEB48EF4E03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3" name="Flowchart: Connector 12">
                  <a:extLst>
                    <a:ext uri="{FF2B5EF4-FFF2-40B4-BE49-F238E27FC236}">
                      <a16:creationId xmlns:a16="http://schemas.microsoft.com/office/drawing/2014/main" id="{BBFE1A12-7B00-FA66-D59C-406CB39B7A86}"/>
                    </a:ext>
                  </a:extLst>
                </p:cNvPr>
                <p:cNvSpPr/>
                <p:nvPr/>
              </p:nvSpPr>
              <p:spPr>
                <a:xfrm>
                  <a:off x="666750" y="9525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33A3142C-134F-C56A-5D22-54606554E00D}"/>
                    </a:ext>
                  </a:extLst>
                </p:cNvPr>
                <p:cNvSpPr/>
                <p:nvPr/>
              </p:nvSpPr>
              <p:spPr>
                <a:xfrm>
                  <a:off x="1428750" y="19050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70634C42-9320-D740-D902-CFA638979E0C}"/>
                    </a:ext>
                  </a:extLst>
                </p:cNvPr>
                <p:cNvSpPr/>
                <p:nvPr/>
              </p:nvSpPr>
              <p:spPr>
                <a:xfrm>
                  <a:off x="19050" y="628650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A40BAAA9-8634-3EAA-DB90-70D3170661E4}"/>
                    </a:ext>
                  </a:extLst>
                </p:cNvPr>
                <p:cNvSpPr/>
                <p:nvPr/>
              </p:nvSpPr>
              <p:spPr>
                <a:xfrm>
                  <a:off x="742950" y="628650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e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D04E74B-1D14-A688-F6A4-B7A5B867E669}"/>
                    </a:ext>
                  </a:extLst>
                </p:cNvPr>
                <p:cNvCxnSpPr/>
                <p:nvPr/>
              </p:nvCxnSpPr>
              <p:spPr>
                <a:xfrm>
                  <a:off x="361950" y="200025"/>
                  <a:ext cx="371475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D95CC8E-FF26-BFA7-5F0E-4C9650CABD9F}"/>
                    </a:ext>
                  </a:extLst>
                </p:cNvPr>
                <p:cNvCxnSpPr/>
                <p:nvPr/>
              </p:nvCxnSpPr>
              <p:spPr>
                <a:xfrm>
                  <a:off x="381000" y="828675"/>
                  <a:ext cx="371475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F5D95B0-3DD2-C110-1606-819A02E3B13E}"/>
                    </a:ext>
                  </a:extLst>
                </p:cNvPr>
                <p:cNvCxnSpPr/>
                <p:nvPr/>
              </p:nvCxnSpPr>
              <p:spPr>
                <a:xfrm flipV="1">
                  <a:off x="1019175" y="190500"/>
                  <a:ext cx="457200" cy="9525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850E1E8-57C2-3A5D-9480-2BA9224B43EF}"/>
                    </a:ext>
                  </a:extLst>
                </p:cNvPr>
                <p:cNvCxnSpPr/>
                <p:nvPr/>
              </p:nvCxnSpPr>
              <p:spPr>
                <a:xfrm>
                  <a:off x="161925" y="333375"/>
                  <a:ext cx="19050" cy="333375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20F6E5C-DFBF-35A0-7D17-0BA7A04C3B7F}"/>
                    </a:ext>
                  </a:extLst>
                </p:cNvPr>
                <p:cNvCxnSpPr/>
                <p:nvPr/>
              </p:nvCxnSpPr>
              <p:spPr>
                <a:xfrm>
                  <a:off x="876300" y="323850"/>
                  <a:ext cx="19050" cy="333375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142567E-A4D7-D547-3608-F23233E257D5}"/>
                    </a:ext>
                  </a:extLst>
                </p:cNvPr>
                <p:cNvCxnSpPr/>
                <p:nvPr/>
              </p:nvCxnSpPr>
              <p:spPr>
                <a:xfrm flipH="1">
                  <a:off x="1019175" y="342900"/>
                  <a:ext cx="552450" cy="40005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3D557A5F-02F8-2D87-A254-546D1ECF2B5A}"/>
                  </a:ext>
                </a:extLst>
              </p:cNvPr>
              <p:cNvSpPr/>
              <p:nvPr/>
            </p:nvSpPr>
            <p:spPr>
              <a:xfrm>
                <a:off x="5360" y="148850"/>
                <a:ext cx="545" cy="585"/>
              </a:xfrm>
              <a:prstGeom prst="flowChartConnecto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1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endParaRPr lang="en-US" sz="11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32F35960-2C31-6900-47D7-FA899FA0CB98}"/>
                  </a:ext>
                </a:extLst>
              </p:cNvPr>
              <p:cNvSpPr/>
              <p:nvPr/>
            </p:nvSpPr>
            <p:spPr>
              <a:xfrm>
                <a:off x="6345" y="148312"/>
                <a:ext cx="545" cy="635"/>
              </a:xfrm>
              <a:prstGeom prst="flowChartConnecto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1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endParaRPr lang="en-US" sz="11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E2033BA-1037-8761-6B4B-9EABD4977E1A}"/>
                  </a:ext>
                </a:extLst>
              </p:cNvPr>
              <p:cNvCxnSpPr>
                <a:stCxn id="14" idx="6"/>
                <a:endCxn id="7" idx="1"/>
              </p:cNvCxnSpPr>
              <p:nvPr/>
            </p:nvCxnSpPr>
            <p:spPr>
              <a:xfrm>
                <a:off x="5900" y="148178"/>
                <a:ext cx="525" cy="2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CC4D8AC-B67D-2A3C-2F06-6FD1649A8EC8}"/>
                  </a:ext>
                </a:extLst>
              </p:cNvPr>
              <p:cNvCxnSpPr>
                <a:stCxn id="6" idx="6"/>
                <a:endCxn id="7" idx="3"/>
              </p:cNvCxnSpPr>
              <p:nvPr/>
            </p:nvCxnSpPr>
            <p:spPr>
              <a:xfrm flipV="1">
                <a:off x="5905" y="148854"/>
                <a:ext cx="520" cy="28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2765CC6-5566-1244-BF3B-30CC201D6B8E}"/>
                  </a:ext>
                </a:extLst>
              </p:cNvPr>
              <p:cNvCxnSpPr>
                <a:stCxn id="12" idx="5"/>
                <a:endCxn id="16" idx="1"/>
              </p:cNvCxnSpPr>
              <p:nvPr/>
            </p:nvCxnSpPr>
            <p:spPr>
              <a:xfrm>
                <a:off x="3670" y="148354"/>
                <a:ext cx="733" cy="57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DC69F5-7A71-D84C-0E01-4F43D970D1D7}"/>
                  </a:ext>
                </a:extLst>
              </p:cNvPr>
              <p:cNvCxnSpPr/>
              <p:nvPr/>
            </p:nvCxnSpPr>
            <p:spPr>
              <a:xfrm>
                <a:off x="5613" y="148420"/>
                <a:ext cx="29" cy="52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07E3E868-1031-2E52-7A33-C37C5BCFBE1E}"/>
              </a:ext>
            </a:extLst>
          </p:cNvPr>
          <p:cNvSpPr txBox="1">
            <a:spLocks/>
          </p:cNvSpPr>
          <p:nvPr/>
        </p:nvSpPr>
        <p:spPr>
          <a:xfrm>
            <a:off x="228600" y="76200"/>
            <a:ext cx="8458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Exercise.....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F9E40-EC41-07CE-C1E5-CDB9311B4DE3}"/>
              </a:ext>
            </a:extLst>
          </p:cNvPr>
          <p:cNvSpPr txBox="1"/>
          <p:nvPr/>
        </p:nvSpPr>
        <p:spPr>
          <a:xfrm>
            <a:off x="762000" y="11430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DFS and BFS for following graph.</a:t>
            </a:r>
          </a:p>
        </p:txBody>
      </p:sp>
    </p:spTree>
    <p:extLst>
      <p:ext uri="{BB962C8B-B14F-4D97-AF65-F5344CB8AC3E}">
        <p14:creationId xmlns:p14="http://schemas.microsoft.com/office/powerpoint/2010/main" val="12934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E7B407-AA38-89FC-19B4-F95F1C1562E8}"/>
              </a:ext>
            </a:extLst>
          </p:cNvPr>
          <p:cNvGrpSpPr/>
          <p:nvPr/>
        </p:nvGrpSpPr>
        <p:grpSpPr>
          <a:xfrm>
            <a:off x="1828800" y="2015570"/>
            <a:ext cx="5029200" cy="3013630"/>
            <a:chOff x="2476" y="147440"/>
            <a:chExt cx="3685" cy="1580"/>
          </a:xfrm>
          <a:noFill/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FC99C7D-48F9-BCA0-07D8-37CCF9093EBF}"/>
                </a:ext>
              </a:extLst>
            </p:cNvPr>
            <p:cNvCxnSpPr/>
            <p:nvPr/>
          </p:nvCxnSpPr>
          <p:spPr>
            <a:xfrm flipV="1">
              <a:off x="4001" y="148749"/>
              <a:ext cx="688" cy="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B36A6F-7754-DC84-49CC-E0A4F94F11F2}"/>
                </a:ext>
              </a:extLst>
            </p:cNvPr>
            <p:cNvGrpSpPr/>
            <p:nvPr/>
          </p:nvGrpSpPr>
          <p:grpSpPr>
            <a:xfrm>
              <a:off x="2476" y="147440"/>
              <a:ext cx="3685" cy="1580"/>
              <a:chOff x="3205" y="147855"/>
              <a:chExt cx="3685" cy="1580"/>
            </a:xfrm>
            <a:grpFill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7C75D8-F00F-60C4-042E-4A6DCBCE5126}"/>
                  </a:ext>
                </a:extLst>
              </p:cNvPr>
              <p:cNvGrpSpPr/>
              <p:nvPr/>
            </p:nvGrpSpPr>
            <p:grpSpPr>
              <a:xfrm>
                <a:off x="3205" y="147855"/>
                <a:ext cx="2696" cy="1575"/>
                <a:chOff x="0" y="0"/>
                <a:chExt cx="1790700" cy="1000125"/>
              </a:xfrm>
              <a:grpFill/>
            </p:grpSpPr>
            <p:sp>
              <p:nvSpPr>
                <p:cNvPr id="12" name="Flowchart: Connector 11">
                  <a:extLst>
                    <a:ext uri="{FF2B5EF4-FFF2-40B4-BE49-F238E27FC236}">
                      <a16:creationId xmlns:a16="http://schemas.microsoft.com/office/drawing/2014/main" id="{A87C4949-032C-96EE-E23F-FEB48EF4E03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3" name="Flowchart: Connector 12">
                  <a:extLst>
                    <a:ext uri="{FF2B5EF4-FFF2-40B4-BE49-F238E27FC236}">
                      <a16:creationId xmlns:a16="http://schemas.microsoft.com/office/drawing/2014/main" id="{BBFE1A12-7B00-FA66-D59C-406CB39B7A86}"/>
                    </a:ext>
                  </a:extLst>
                </p:cNvPr>
                <p:cNvSpPr/>
                <p:nvPr/>
              </p:nvSpPr>
              <p:spPr>
                <a:xfrm>
                  <a:off x="666750" y="9525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33A3142C-134F-C56A-5D22-54606554E00D}"/>
                    </a:ext>
                  </a:extLst>
                </p:cNvPr>
                <p:cNvSpPr/>
                <p:nvPr/>
              </p:nvSpPr>
              <p:spPr>
                <a:xfrm>
                  <a:off x="1428750" y="19050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70634C42-9320-D740-D902-CFA638979E0C}"/>
                    </a:ext>
                  </a:extLst>
                </p:cNvPr>
                <p:cNvSpPr/>
                <p:nvPr/>
              </p:nvSpPr>
              <p:spPr>
                <a:xfrm>
                  <a:off x="19050" y="628650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A40BAAA9-8634-3EAA-DB90-70D3170661E4}"/>
                    </a:ext>
                  </a:extLst>
                </p:cNvPr>
                <p:cNvSpPr/>
                <p:nvPr/>
              </p:nvSpPr>
              <p:spPr>
                <a:xfrm>
                  <a:off x="742950" y="628650"/>
                  <a:ext cx="361950" cy="371475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e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D04E74B-1D14-A688-F6A4-B7A5B867E669}"/>
                    </a:ext>
                  </a:extLst>
                </p:cNvPr>
                <p:cNvCxnSpPr/>
                <p:nvPr/>
              </p:nvCxnSpPr>
              <p:spPr>
                <a:xfrm>
                  <a:off x="361950" y="200025"/>
                  <a:ext cx="371475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D95CC8E-FF26-BFA7-5F0E-4C9650CABD9F}"/>
                    </a:ext>
                  </a:extLst>
                </p:cNvPr>
                <p:cNvCxnSpPr/>
                <p:nvPr/>
              </p:nvCxnSpPr>
              <p:spPr>
                <a:xfrm>
                  <a:off x="381000" y="828675"/>
                  <a:ext cx="371475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F5D95B0-3DD2-C110-1606-819A02E3B13E}"/>
                    </a:ext>
                  </a:extLst>
                </p:cNvPr>
                <p:cNvCxnSpPr/>
                <p:nvPr/>
              </p:nvCxnSpPr>
              <p:spPr>
                <a:xfrm flipV="1">
                  <a:off x="1019175" y="190500"/>
                  <a:ext cx="457200" cy="9525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850E1E8-57C2-3A5D-9480-2BA9224B43EF}"/>
                    </a:ext>
                  </a:extLst>
                </p:cNvPr>
                <p:cNvCxnSpPr/>
                <p:nvPr/>
              </p:nvCxnSpPr>
              <p:spPr>
                <a:xfrm>
                  <a:off x="161925" y="333375"/>
                  <a:ext cx="19050" cy="333375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20F6E5C-DFBF-35A0-7D17-0BA7A04C3B7F}"/>
                    </a:ext>
                  </a:extLst>
                </p:cNvPr>
                <p:cNvCxnSpPr/>
                <p:nvPr/>
              </p:nvCxnSpPr>
              <p:spPr>
                <a:xfrm>
                  <a:off x="876300" y="323850"/>
                  <a:ext cx="19050" cy="333375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142567E-A4D7-D547-3608-F23233E257D5}"/>
                    </a:ext>
                  </a:extLst>
                </p:cNvPr>
                <p:cNvCxnSpPr/>
                <p:nvPr/>
              </p:nvCxnSpPr>
              <p:spPr>
                <a:xfrm flipH="1">
                  <a:off x="1019175" y="342900"/>
                  <a:ext cx="552450" cy="40005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3D557A5F-02F8-2D87-A254-546D1ECF2B5A}"/>
                  </a:ext>
                </a:extLst>
              </p:cNvPr>
              <p:cNvSpPr/>
              <p:nvPr/>
            </p:nvSpPr>
            <p:spPr>
              <a:xfrm>
                <a:off x="5360" y="148850"/>
                <a:ext cx="545" cy="585"/>
              </a:xfrm>
              <a:prstGeom prst="flowChartConnecto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1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endParaRPr lang="en-US" sz="11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32F35960-2C31-6900-47D7-FA899FA0CB98}"/>
                  </a:ext>
                </a:extLst>
              </p:cNvPr>
              <p:cNvSpPr/>
              <p:nvPr/>
            </p:nvSpPr>
            <p:spPr>
              <a:xfrm>
                <a:off x="6345" y="148312"/>
                <a:ext cx="545" cy="635"/>
              </a:xfrm>
              <a:prstGeom prst="flowChartConnecto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1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endParaRPr lang="en-US" sz="11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E2033BA-1037-8761-6B4B-9EABD4977E1A}"/>
                  </a:ext>
                </a:extLst>
              </p:cNvPr>
              <p:cNvCxnSpPr>
                <a:stCxn id="14" idx="6"/>
                <a:endCxn id="7" idx="1"/>
              </p:cNvCxnSpPr>
              <p:nvPr/>
            </p:nvCxnSpPr>
            <p:spPr>
              <a:xfrm>
                <a:off x="5900" y="148178"/>
                <a:ext cx="525" cy="22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CC4D8AC-B67D-2A3C-2F06-6FD1649A8EC8}"/>
                  </a:ext>
                </a:extLst>
              </p:cNvPr>
              <p:cNvCxnSpPr>
                <a:stCxn id="6" idx="6"/>
                <a:endCxn id="7" idx="3"/>
              </p:cNvCxnSpPr>
              <p:nvPr/>
            </p:nvCxnSpPr>
            <p:spPr>
              <a:xfrm flipV="1">
                <a:off x="5905" y="148854"/>
                <a:ext cx="520" cy="28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2765CC6-5566-1244-BF3B-30CC201D6B8E}"/>
                  </a:ext>
                </a:extLst>
              </p:cNvPr>
              <p:cNvCxnSpPr>
                <a:stCxn id="12" idx="5"/>
                <a:endCxn id="16" idx="1"/>
              </p:cNvCxnSpPr>
              <p:nvPr/>
            </p:nvCxnSpPr>
            <p:spPr>
              <a:xfrm>
                <a:off x="3670" y="148354"/>
                <a:ext cx="733" cy="57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DC69F5-7A71-D84C-0E01-4F43D970D1D7}"/>
                  </a:ext>
                </a:extLst>
              </p:cNvPr>
              <p:cNvCxnSpPr/>
              <p:nvPr/>
            </p:nvCxnSpPr>
            <p:spPr>
              <a:xfrm>
                <a:off x="5613" y="148420"/>
                <a:ext cx="29" cy="52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07E3E868-1031-2E52-7A33-C37C5BCFBE1E}"/>
              </a:ext>
            </a:extLst>
          </p:cNvPr>
          <p:cNvSpPr txBox="1">
            <a:spLocks/>
          </p:cNvSpPr>
          <p:nvPr/>
        </p:nvSpPr>
        <p:spPr>
          <a:xfrm>
            <a:off x="228600" y="76200"/>
            <a:ext cx="8458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itchFamily="18" charset="0"/>
                <a:cs typeface="Times New Roman" pitchFamily="18" charset="0"/>
              </a:rPr>
              <a:t>Exercise.....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F9E40-EC41-07CE-C1E5-CDB9311B4DE3}"/>
              </a:ext>
            </a:extLst>
          </p:cNvPr>
          <p:cNvSpPr txBox="1"/>
          <p:nvPr/>
        </p:nvSpPr>
        <p:spPr>
          <a:xfrm>
            <a:off x="762000" y="11430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DFS and BFS for following graph.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CBF29-BC91-C202-1259-0CEE5C3C4B5D}"/>
              </a:ext>
            </a:extLst>
          </p:cNvPr>
          <p:cNvSpPr txBox="1"/>
          <p:nvPr/>
        </p:nvSpPr>
        <p:spPr>
          <a:xfrm>
            <a:off x="832919" y="5312091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traversal sequence: a, b, c, e, d, f, 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BFS sequence: a, d, e, b, c, f, 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74637"/>
            <a:ext cx="8229600" cy="65071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Directed 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graph that entail edges with ordered pair of vertices and has direction indicated with an arrow.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Undirected 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graph that entail edges with ordered pair of vertices, however it does not have direction define.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Weighted 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graph in which each edge carries a value.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Complete 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graph in which every vertex is directly connected to every other vertex.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complete graph every vertex is adjacent to every other vertex.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there are N vertices then there will be N(N-1) edges in case of complete directed graph and N(N-1)/2 in case of complete undirected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20576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03237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Degree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an undirected graph degree of a vertex V is number of edges connected to vertex V.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directed graph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out-degree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 vertex V is number of edges leaving vertex V. It’s in-degree is number of edges ending at vertex V.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graph G=(V, E) Then Graph G'=(V',E') is a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of G if V' ⊆ V and E' ⊆ 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undirected, connected graph with no cycles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Spanning 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spanning 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of G is a connected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G that is a tree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2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Graph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Following two are the most commonly used representations of graph.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Adjacency Matrix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Adjacency List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other representations also like, Incidence Matrix and Incidence List.</a:t>
            </a:r>
          </a:p>
        </p:txBody>
      </p:sp>
    </p:spTree>
    <p:extLst>
      <p:ext uri="{BB962C8B-B14F-4D97-AF65-F5344CB8AC3E}">
        <p14:creationId xmlns:p14="http://schemas.microsoft.com/office/powerpoint/2010/main" val="293197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Adjacency Matrix is a 2D array of size V x V where V is the number of vertices in a graph.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the 2D array be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[][]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 slot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[i][j] = 1 indicates that there is an edge from 			  vertex i to vertex j.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Adjacency matrix for undirected graph is always symmetric.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Adjacency Matrix is also used to represent weighted graphs.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[i][j] = w, then there is an edge from vertex i to vertex j with weight w.</a:t>
            </a:r>
          </a:p>
        </p:txBody>
      </p:sp>
    </p:spTree>
    <p:extLst>
      <p:ext uri="{BB962C8B-B14F-4D97-AF65-F5344CB8AC3E}">
        <p14:creationId xmlns:p14="http://schemas.microsoft.com/office/powerpoint/2010/main" val="204667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89" y="1231605"/>
            <a:ext cx="274758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49642"/>
            <a:ext cx="2590800" cy="25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669268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adjacency matrix for the above example graph is: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972"/>
            <a:ext cx="49561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61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72CDEC-9C63-AF2E-8128-E343CB8ADDC8}"/>
              </a:ext>
            </a:extLst>
          </p:cNvPr>
          <p:cNvGrpSpPr/>
          <p:nvPr/>
        </p:nvGrpSpPr>
        <p:grpSpPr>
          <a:xfrm>
            <a:off x="975804" y="1787358"/>
            <a:ext cx="3824796" cy="2532784"/>
            <a:chOff x="4693" y="45335"/>
            <a:chExt cx="2820" cy="15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1410C7-8C8C-53A2-0332-0D1CAF24A32B}"/>
                </a:ext>
              </a:extLst>
            </p:cNvPr>
            <p:cNvGrpSpPr/>
            <p:nvPr/>
          </p:nvGrpSpPr>
          <p:grpSpPr>
            <a:xfrm>
              <a:off x="4693" y="45335"/>
              <a:ext cx="2820" cy="1575"/>
              <a:chOff x="0" y="0"/>
              <a:chExt cx="1790700" cy="1000125"/>
            </a:xfrm>
          </p:grpSpPr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64C53E14-D5C4-2F62-570E-A888FE9185CD}"/>
                  </a:ext>
                </a:extLst>
              </p:cNvPr>
              <p:cNvSpPr/>
              <p:nvPr/>
            </p:nvSpPr>
            <p:spPr>
              <a:xfrm>
                <a:off x="0" y="0"/>
                <a:ext cx="361950" cy="37147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3E095DB6-2A02-CB26-BA9B-3844F18A8308}"/>
                  </a:ext>
                </a:extLst>
              </p:cNvPr>
              <p:cNvSpPr/>
              <p:nvPr/>
            </p:nvSpPr>
            <p:spPr>
              <a:xfrm>
                <a:off x="666750" y="9525"/>
                <a:ext cx="361950" cy="37147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EB09A185-B003-4C62-2447-94F0761DA40F}"/>
                  </a:ext>
                </a:extLst>
              </p:cNvPr>
              <p:cNvSpPr/>
              <p:nvPr/>
            </p:nvSpPr>
            <p:spPr>
              <a:xfrm>
                <a:off x="1428750" y="19050"/>
                <a:ext cx="361950" cy="37147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C851A728-AE11-ECF0-944D-E69944FC6C9E}"/>
                  </a:ext>
                </a:extLst>
              </p:cNvPr>
              <p:cNvSpPr/>
              <p:nvPr/>
            </p:nvSpPr>
            <p:spPr>
              <a:xfrm>
                <a:off x="19050" y="628650"/>
                <a:ext cx="361950" cy="37147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CA4373A5-450D-DE6E-2866-BD0E466020ED}"/>
                  </a:ext>
                </a:extLst>
              </p:cNvPr>
              <p:cNvSpPr/>
              <p:nvPr/>
            </p:nvSpPr>
            <p:spPr>
              <a:xfrm>
                <a:off x="742950" y="628650"/>
                <a:ext cx="361950" cy="37147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B95A89-6686-9356-5738-1D0C93E21FBC}"/>
                  </a:ext>
                </a:extLst>
              </p:cNvPr>
              <p:cNvCxnSpPr/>
              <p:nvPr/>
            </p:nvCxnSpPr>
            <p:spPr>
              <a:xfrm>
                <a:off x="361950" y="200025"/>
                <a:ext cx="3714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60ED6FC-EAFF-9327-5B6D-DDFF837781FB}"/>
                  </a:ext>
                </a:extLst>
              </p:cNvPr>
              <p:cNvCxnSpPr/>
              <p:nvPr/>
            </p:nvCxnSpPr>
            <p:spPr>
              <a:xfrm>
                <a:off x="381000" y="828675"/>
                <a:ext cx="3714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C41C422-EED0-96BE-6BBF-B71EC15AF75B}"/>
                  </a:ext>
                </a:extLst>
              </p:cNvPr>
              <p:cNvCxnSpPr/>
              <p:nvPr/>
            </p:nvCxnSpPr>
            <p:spPr>
              <a:xfrm flipV="1">
                <a:off x="1019175" y="190500"/>
                <a:ext cx="457200" cy="9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79919C2-4643-A6EB-2497-296F9CD40DAC}"/>
                  </a:ext>
                </a:extLst>
              </p:cNvPr>
              <p:cNvCxnSpPr/>
              <p:nvPr/>
            </p:nvCxnSpPr>
            <p:spPr>
              <a:xfrm>
                <a:off x="161925" y="333375"/>
                <a:ext cx="19050" cy="333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308F052-57DB-0BB7-5A33-A3BE22821102}"/>
                  </a:ext>
                </a:extLst>
              </p:cNvPr>
              <p:cNvCxnSpPr/>
              <p:nvPr/>
            </p:nvCxnSpPr>
            <p:spPr>
              <a:xfrm>
                <a:off x="876300" y="323850"/>
                <a:ext cx="19050" cy="333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34A74E5-77CC-CC5A-6E28-BC2206EC29C8}"/>
                  </a:ext>
                </a:extLst>
              </p:cNvPr>
              <p:cNvCxnSpPr/>
              <p:nvPr/>
            </p:nvCxnSpPr>
            <p:spPr>
              <a:xfrm flipH="1">
                <a:off x="247650" y="285750"/>
                <a:ext cx="542925" cy="40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C1D7F2C-9A6F-04BE-3C7D-07EF2199812B}"/>
                  </a:ext>
                </a:extLst>
              </p:cNvPr>
              <p:cNvCxnSpPr/>
              <p:nvPr/>
            </p:nvCxnSpPr>
            <p:spPr>
              <a:xfrm flipH="1">
                <a:off x="1019175" y="342900"/>
                <a:ext cx="552450" cy="400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 Box 63">
              <a:extLst>
                <a:ext uri="{FF2B5EF4-FFF2-40B4-BE49-F238E27FC236}">
                  <a16:creationId xmlns:a16="http://schemas.microsoft.com/office/drawing/2014/main" id="{5A7B958A-D5AB-C7C8-0B1C-B8C77C401B37}"/>
                </a:ext>
              </a:extLst>
            </p:cNvPr>
            <p:cNvSpPr txBox="1"/>
            <p:nvPr/>
          </p:nvSpPr>
          <p:spPr>
            <a:xfrm>
              <a:off x="4756" y="46020"/>
              <a:ext cx="420" cy="3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Text Box 64">
              <a:extLst>
                <a:ext uri="{FF2B5EF4-FFF2-40B4-BE49-F238E27FC236}">
                  <a16:creationId xmlns:a16="http://schemas.microsoft.com/office/drawing/2014/main" id="{9A8B5324-591A-5B7D-4069-33497486CC0B}"/>
                </a:ext>
              </a:extLst>
            </p:cNvPr>
            <p:cNvSpPr txBox="1"/>
            <p:nvPr/>
          </p:nvSpPr>
          <p:spPr>
            <a:xfrm>
              <a:off x="5337" y="45432"/>
              <a:ext cx="269" cy="16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" name="Text Box 65">
              <a:extLst>
                <a:ext uri="{FF2B5EF4-FFF2-40B4-BE49-F238E27FC236}">
                  <a16:creationId xmlns:a16="http://schemas.microsoft.com/office/drawing/2014/main" id="{F52A4E0C-909E-CD58-A4A8-529DE86C0C3E}"/>
                </a:ext>
              </a:extLst>
            </p:cNvPr>
            <p:cNvSpPr txBox="1"/>
            <p:nvPr/>
          </p:nvSpPr>
          <p:spPr>
            <a:xfrm>
              <a:off x="6418" y="45416"/>
              <a:ext cx="252" cy="20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Text Box 66">
              <a:extLst>
                <a:ext uri="{FF2B5EF4-FFF2-40B4-BE49-F238E27FC236}">
                  <a16:creationId xmlns:a16="http://schemas.microsoft.com/office/drawing/2014/main" id="{E53AC24E-6035-863F-FFCE-2D1F3BAF85B8}"/>
                </a:ext>
              </a:extLst>
            </p:cNvPr>
            <p:cNvSpPr txBox="1"/>
            <p:nvPr/>
          </p:nvSpPr>
          <p:spPr>
            <a:xfrm>
              <a:off x="5400" y="45862"/>
              <a:ext cx="345" cy="3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Text Box 67">
              <a:extLst>
                <a:ext uri="{FF2B5EF4-FFF2-40B4-BE49-F238E27FC236}">
                  <a16:creationId xmlns:a16="http://schemas.microsoft.com/office/drawing/2014/main" id="{27C913B1-9389-56DF-2D6A-333111605281}"/>
                </a:ext>
              </a:extLst>
            </p:cNvPr>
            <p:cNvSpPr txBox="1"/>
            <p:nvPr/>
          </p:nvSpPr>
          <p:spPr>
            <a:xfrm>
              <a:off x="5428" y="46694"/>
              <a:ext cx="269" cy="15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" name="Text Box 68">
              <a:extLst>
                <a:ext uri="{FF2B5EF4-FFF2-40B4-BE49-F238E27FC236}">
                  <a16:creationId xmlns:a16="http://schemas.microsoft.com/office/drawing/2014/main" id="{8C857C55-6F18-AF54-E89A-3688570BAA16}"/>
                </a:ext>
              </a:extLst>
            </p:cNvPr>
            <p:cNvSpPr txBox="1"/>
            <p:nvPr/>
          </p:nvSpPr>
          <p:spPr>
            <a:xfrm>
              <a:off x="6813" y="46133"/>
              <a:ext cx="360" cy="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Text Box 69">
              <a:extLst>
                <a:ext uri="{FF2B5EF4-FFF2-40B4-BE49-F238E27FC236}">
                  <a16:creationId xmlns:a16="http://schemas.microsoft.com/office/drawing/2014/main" id="{A9C44237-8D9C-5308-401D-498A807C0C34}"/>
                </a:ext>
              </a:extLst>
            </p:cNvPr>
            <p:cNvSpPr txBox="1"/>
            <p:nvPr/>
          </p:nvSpPr>
          <p:spPr>
            <a:xfrm>
              <a:off x="5829" y="46020"/>
              <a:ext cx="249" cy="28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6E98872-797F-7280-DA20-2DAF5EC9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81305"/>
              </p:ext>
            </p:extLst>
          </p:nvPr>
        </p:nvGraphicFramePr>
        <p:xfrm>
          <a:off x="5769031" y="2086148"/>
          <a:ext cx="2895600" cy="19697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9185">
                  <a:extLst>
                    <a:ext uri="{9D8B030D-6E8A-4147-A177-3AD203B41FA5}">
                      <a16:colId xmlns:a16="http://schemas.microsoft.com/office/drawing/2014/main" val="1400420874"/>
                    </a:ext>
                  </a:extLst>
                </a:gridCol>
                <a:gridCol w="509789">
                  <a:extLst>
                    <a:ext uri="{9D8B030D-6E8A-4147-A177-3AD203B41FA5}">
                      <a16:colId xmlns:a16="http://schemas.microsoft.com/office/drawing/2014/main" val="4152777918"/>
                    </a:ext>
                  </a:extLst>
                </a:gridCol>
                <a:gridCol w="484503">
                  <a:extLst>
                    <a:ext uri="{9D8B030D-6E8A-4147-A177-3AD203B41FA5}">
                      <a16:colId xmlns:a16="http://schemas.microsoft.com/office/drawing/2014/main" val="4122905649"/>
                    </a:ext>
                  </a:extLst>
                </a:gridCol>
                <a:gridCol w="423329">
                  <a:extLst>
                    <a:ext uri="{9D8B030D-6E8A-4147-A177-3AD203B41FA5}">
                      <a16:colId xmlns:a16="http://schemas.microsoft.com/office/drawing/2014/main" val="689644693"/>
                    </a:ext>
                  </a:extLst>
                </a:gridCol>
                <a:gridCol w="499185">
                  <a:extLst>
                    <a:ext uri="{9D8B030D-6E8A-4147-A177-3AD203B41FA5}">
                      <a16:colId xmlns:a16="http://schemas.microsoft.com/office/drawing/2014/main" val="488652949"/>
                    </a:ext>
                  </a:extLst>
                </a:gridCol>
                <a:gridCol w="479609">
                  <a:extLst>
                    <a:ext uri="{9D8B030D-6E8A-4147-A177-3AD203B41FA5}">
                      <a16:colId xmlns:a16="http://schemas.microsoft.com/office/drawing/2014/main" val="1063371279"/>
                    </a:ext>
                  </a:extLst>
                </a:gridCol>
              </a:tblGrid>
              <a:tr h="305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b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329803"/>
                  </a:ext>
                </a:extLst>
              </a:tr>
              <a:tr h="305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252676"/>
                  </a:ext>
                </a:extLst>
              </a:tr>
              <a:tr h="305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b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236963"/>
                  </a:ext>
                </a:extLst>
              </a:tr>
              <a:tr h="305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975709"/>
                  </a:ext>
                </a:extLst>
              </a:tr>
              <a:tr h="305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713469"/>
                  </a:ext>
                </a:extLst>
              </a:tr>
              <a:tr h="305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155662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2A2E60B9-BFAB-D1E2-3ADA-07B3CFB59174}"/>
              </a:ext>
            </a:extLst>
          </p:cNvPr>
          <p:cNvSpPr/>
          <p:nvPr/>
        </p:nvSpPr>
        <p:spPr>
          <a:xfrm>
            <a:off x="381000" y="368092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Weight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 Graph with its adjacency matrix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643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1732</Words>
  <Application>Microsoft Office PowerPoint</Application>
  <PresentationFormat>On-screen Show (4:3)</PresentationFormat>
  <Paragraphs>249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Graph Data Structure</vt:lpstr>
      <vt:lpstr>Graph</vt:lpstr>
      <vt:lpstr>Graph Data Structure</vt:lpstr>
      <vt:lpstr>PowerPoint Presentation</vt:lpstr>
      <vt:lpstr>PowerPoint Presentation</vt:lpstr>
      <vt:lpstr>Graph Representations</vt:lpstr>
      <vt:lpstr>Adjacency Matrix</vt:lpstr>
      <vt:lpstr>PowerPoint Presentation</vt:lpstr>
      <vt:lpstr>PowerPoint Presentation</vt:lpstr>
      <vt:lpstr>Adjacency List:</vt:lpstr>
      <vt:lpstr>PowerPoint Presentation</vt:lpstr>
      <vt:lpstr>PowerPoint Presentation</vt:lpstr>
      <vt:lpstr>PowerPoint Presentation</vt:lpstr>
      <vt:lpstr>Graph Traversals</vt:lpstr>
      <vt:lpstr>Depth First Search Traversal</vt:lpstr>
      <vt:lpstr>DFS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Breadth First Search Traversal</vt:lpstr>
      <vt:lpstr>BFS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 Structure</dc:title>
  <dc:creator>Admin</dc:creator>
  <cp:lastModifiedBy>sainath patil</cp:lastModifiedBy>
  <cp:revision>61</cp:revision>
  <dcterms:created xsi:type="dcterms:W3CDTF">2016-10-14T07:01:08Z</dcterms:created>
  <dcterms:modified xsi:type="dcterms:W3CDTF">2022-09-26T08:09:47Z</dcterms:modified>
</cp:coreProperties>
</file>