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79300" cy="6858000"/>
  <p:notesSz cx="12179300" cy="6858000"/>
  <p:embeddedFontLst>
    <p:embeddedFont>
      <p:font typeface="CRRMSS+CenturyGothic"/>
      <p:regular r:id="rId28"/>
    </p:embeddedFont>
    <p:embeddedFont>
      <p:font typeface="NDMUKJ+CenturyGothic-Bold"/>
      <p:regular r:id="rId29"/>
    </p:embeddedFont>
    <p:embeddedFont>
      <p:font typeface="JLHGAT+ArialMT"/>
      <p:regular r:id="rId30"/>
    </p:embeddedFont>
    <p:embeddedFont>
      <p:font typeface="CQCHVR+Wingdings-Regular"/>
      <p:regular r:id="rId31"/>
    </p:embeddedFont>
    <p:embeddedFont>
      <p:font typeface="HNCRWH+CenturyGothic-BoldItalic"/>
      <p:regular r:id="rId3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font" Target="fonts/font1.fntdata" /><Relationship Id="rId29" Type="http://schemas.openxmlformats.org/officeDocument/2006/relationships/font" Target="fonts/font2.fntdata" /><Relationship Id="rId3" Type="http://schemas.openxmlformats.org/officeDocument/2006/relationships/viewProps" Target="viewProps.xml" /><Relationship Id="rId30" Type="http://schemas.openxmlformats.org/officeDocument/2006/relationships/font" Target="fonts/font3.fntdata" /><Relationship Id="rId31" Type="http://schemas.openxmlformats.org/officeDocument/2006/relationships/font" Target="fonts/font4.fntdata" /><Relationship Id="rId32" Type="http://schemas.openxmlformats.org/officeDocument/2006/relationships/font" Target="fonts/font5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pandas.pydata.org/docs/getting_started/index.html" TargetMode="External" /><Relationship Id="rId3" Type="http://schemas.openxmlformats.org/officeDocument/2006/relationships/image" Target="../media/image21.png" /><Relationship Id="rId4" Type="http://schemas.openxmlformats.org/officeDocument/2006/relationships/hyperlink" Target="https://matplotlib.org/stable/index.html" TargetMode="External" /><Relationship Id="rId5" Type="http://schemas.openxmlformats.org/officeDocument/2006/relationships/hyperlink" Target="https://docs.streamlit.io/library/get-started/main-concepts" TargetMode="External" /><Relationship Id="rId6" Type="http://schemas.openxmlformats.org/officeDocument/2006/relationships/hyperlink" Target="https://scikit-learn.org/stable/modules/generated/sklearn.neighbors.KNeighborsClassifier.html" TargetMode="Externa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94282" y="2428429"/>
            <a:ext cx="6499063" cy="2360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>
                <a:solidFill>
                  <a:srgbClr val="374c81"/>
                </a:solidFill>
                <a:latin typeface="CRRMSS+CenturyGothic"/>
                <a:cs typeface="CRRMSS+CenturyGothic"/>
              </a:rPr>
              <a:t>Book</a:t>
            </a:r>
          </a:p>
          <a:p>
            <a:pPr marL="0" marR="0">
              <a:lnSpc>
                <a:spcPts val="58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5400">
                <a:solidFill>
                  <a:srgbClr val="374c81"/>
                </a:solidFill>
                <a:latin typeface="CRRMSS+CenturyGothic"/>
                <a:cs typeface="CRRMSS+CenturyGothic"/>
              </a:rPr>
              <a:t>Recommendations</a:t>
            </a:r>
          </a:p>
          <a:p>
            <a:pPr marL="0" marR="0">
              <a:lnSpc>
                <a:spcPts val="5832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>
                <a:solidFill>
                  <a:srgbClr val="374c81"/>
                </a:solidFill>
                <a:latin typeface="CRRMSS+CenturyGothic"/>
                <a:cs typeface="CRRMSS+CenturyGothic"/>
              </a:rPr>
              <a:t>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6618" y="258398"/>
            <a:ext cx="2873986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650" spc="817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Top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7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Publishers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With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the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9518" y="465662"/>
            <a:ext cx="1256983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Most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Books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1135" y="528730"/>
            <a:ext cx="6226564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650" spc="517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Divide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the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complete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dataset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based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on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implicit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and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explicit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95882" y="760379"/>
            <a:ext cx="863500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ratings.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91135" y="1246056"/>
            <a:ext cx="207978" cy="1460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374c81"/>
                </a:solidFill>
                <a:latin typeface="JLHGAT+ArialMT"/>
                <a:cs typeface="JLHGAT+ArialMT"/>
              </a:rPr>
              <a:t>•</a:t>
            </a:r>
          </a:p>
          <a:p>
            <a:pPr marL="0" marR="0">
              <a:lnSpc>
                <a:spcPts val="1396"/>
              </a:lnSpc>
              <a:spcBef>
                <a:spcPts val="1871"/>
              </a:spcBef>
              <a:spcAft>
                <a:spcPts val="0"/>
              </a:spcAft>
            </a:pPr>
            <a:r>
              <a:rPr dirty="0" sz="1250">
                <a:solidFill>
                  <a:srgbClr val="374c81"/>
                </a:solidFill>
                <a:latin typeface="JLHGAT+ArialMT"/>
                <a:cs typeface="JLHGAT+ArialMT"/>
              </a:rPr>
              <a:t>•</a:t>
            </a:r>
          </a:p>
          <a:p>
            <a:pPr marL="0" marR="0">
              <a:lnSpc>
                <a:spcPts val="1396"/>
              </a:lnSpc>
              <a:spcBef>
                <a:spcPts val="1821"/>
              </a:spcBef>
              <a:spcAft>
                <a:spcPts val="0"/>
              </a:spcAft>
            </a:pPr>
            <a:r>
              <a:rPr dirty="0" sz="1250">
                <a:solidFill>
                  <a:srgbClr val="374c81"/>
                </a:solidFill>
                <a:latin typeface="JLHGAT+ArialMT"/>
                <a:cs typeface="JLHGAT+ArialMT"/>
              </a:rPr>
              <a:t>•</a:t>
            </a:r>
          </a:p>
          <a:p>
            <a:pPr marL="0" marR="0">
              <a:lnSpc>
                <a:spcPts val="1396"/>
              </a:lnSpc>
              <a:spcBef>
                <a:spcPts val="1871"/>
              </a:spcBef>
              <a:spcAft>
                <a:spcPts val="0"/>
              </a:spcAft>
            </a:pPr>
            <a:r>
              <a:rPr dirty="0" sz="1250">
                <a:solidFill>
                  <a:srgbClr val="374c81"/>
                </a:solidFill>
                <a:latin typeface="JLHGAT+ArialMT"/>
                <a:cs typeface="JLHGAT+ArialMT"/>
              </a:rPr>
              <a:t>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95882" y="1236475"/>
            <a:ext cx="3784668" cy="1055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In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Explicit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dataset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we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get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rating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above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zero</a:t>
            </a:r>
          </a:p>
          <a:p>
            <a:pPr marL="0" marR="0">
              <a:lnSpc>
                <a:spcPts val="1471"/>
              </a:lnSpc>
              <a:spcBef>
                <a:spcPts val="1746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In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Implicit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dataset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we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get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rating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of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zero.</a:t>
            </a:r>
          </a:p>
          <a:p>
            <a:pPr marL="0" marR="0">
              <a:lnSpc>
                <a:spcPts val="1471"/>
              </a:lnSpc>
              <a:spcBef>
                <a:spcPts val="1796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So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we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select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Explicit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dataset.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95882" y="2481583"/>
            <a:ext cx="6122504" cy="398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In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Explicit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rating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we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find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that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more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people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rated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above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6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and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most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of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people</a:t>
            </a:r>
          </a:p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rated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8.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9446" y="3942697"/>
            <a:ext cx="3120924" cy="2716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374c81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550" spc="480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Top</a:t>
            </a:r>
            <a:r>
              <a:rPr dirty="0" sz="15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5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7</a:t>
            </a:r>
            <a:r>
              <a:rPr dirty="0" sz="15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5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Countries</a:t>
            </a:r>
            <a:r>
              <a:rPr dirty="0" sz="15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5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With</a:t>
            </a:r>
            <a:r>
              <a:rPr dirty="0" sz="15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5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the</a:t>
            </a:r>
            <a:r>
              <a:rPr dirty="0" sz="15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5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Most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44065" y="4114147"/>
            <a:ext cx="624836" cy="2716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Users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7890" y="162342"/>
            <a:ext cx="2631294" cy="7017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650" spc="817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Below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Histogram</a:t>
            </a:r>
          </a:p>
          <a:p>
            <a:pPr marL="342900" marR="0">
              <a:lnSpc>
                <a:spcPts val="16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Represents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the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age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of</a:t>
            </a:r>
          </a:p>
          <a:p>
            <a:pPr marL="342900" marR="0">
              <a:lnSpc>
                <a:spcPts val="16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users.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1135" y="528730"/>
            <a:ext cx="4160048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650" spc="517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Top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15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Highest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Reader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From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Countries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7430" y="949521"/>
            <a:ext cx="2476484" cy="25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374c81"/>
                </a:solidFill>
                <a:latin typeface="JLHGAT+ArialMT"/>
                <a:cs typeface="JLHGAT+ArialMT"/>
              </a:rPr>
              <a:t>•</a:t>
            </a:r>
            <a:r>
              <a:rPr dirty="0" sz="1450" spc="1380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Aged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between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30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to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40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3180" y="1162881"/>
            <a:ext cx="2099284" cy="25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most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users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read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books.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97438" y="3687405"/>
            <a:ext cx="3937676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650" spc="367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Top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20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Publisher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With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The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Most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Book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5306" y="470201"/>
            <a:ext cx="8791948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6.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Recommendation</a:t>
            </a:r>
            <a:r>
              <a:rPr dirty="0" sz="4400" spc="-576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Techniques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1316" y="1486845"/>
            <a:ext cx="7330568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6.1</a:t>
            </a:r>
            <a:r>
              <a:rPr dirty="0" sz="2400" spc="93" b="1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 </a:t>
            </a:r>
            <a:r>
              <a:rPr dirty="0" sz="2400" b="1" u="sng">
                <a:solidFill>
                  <a:srgbClr val="374c81"/>
                </a:solidFill>
                <a:latin typeface="NDMUKJ+CenturyGothic-Bold"/>
                <a:cs typeface="NDMUKJ+CenturyGothic-Bold"/>
              </a:rPr>
              <a:t>Popularity-Based</a:t>
            </a:r>
            <a:r>
              <a:rPr dirty="0" sz="2400" spc="70" b="1" u="sng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400" b="1" u="sng">
                <a:solidFill>
                  <a:srgbClr val="374c81"/>
                </a:solidFill>
                <a:latin typeface="NDMUKJ+CenturyGothic-Bold"/>
                <a:cs typeface="NDMUKJ+CenturyGothic-Bold"/>
              </a:rPr>
              <a:t>Recommendation</a:t>
            </a:r>
            <a:r>
              <a:rPr dirty="0" sz="2400" spc="70" b="1" u="sng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400" b="1" u="sng">
                <a:solidFill>
                  <a:srgbClr val="374c81"/>
                </a:solidFill>
                <a:latin typeface="NDMUKJ+CenturyGothic-Bold"/>
                <a:cs typeface="NDMUKJ+CenturyGothic-Bold"/>
              </a:rPr>
              <a:t>System</a:t>
            </a:r>
            <a:r>
              <a:rPr dirty="0" sz="2400" spc="68" b="1" u="sng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400" b="1" u="sng">
                <a:solidFill>
                  <a:srgbClr val="374c81"/>
                </a:solidFill>
                <a:latin typeface="NDMUKJ+CenturyGothic-Bold"/>
                <a:cs typeface="NDMUKJ+CenturyGothic-Bold"/>
              </a:rPr>
              <a:t>:-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61316" y="2155269"/>
            <a:ext cx="9745635" cy="896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It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is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a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type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of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recommendation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system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which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works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on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principle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of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popularity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and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or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anything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which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is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in</a:t>
            </a:r>
          </a:p>
          <a:p>
            <a:pPr marL="0" marR="0">
              <a:lnSpc>
                <a:spcPts val="1716"/>
              </a:lnSpc>
              <a:spcBef>
                <a:spcPts val="803"/>
              </a:spcBef>
              <a:spcAft>
                <a:spcPts val="0"/>
              </a:spcAft>
            </a:pP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trend.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These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systems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check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product,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movies,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or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books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that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are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in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trend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or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are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most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popular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among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users</a:t>
            </a:r>
          </a:p>
          <a:p>
            <a:pPr marL="0" marR="0">
              <a:lnSpc>
                <a:spcPts val="1716"/>
              </a:lnSpc>
              <a:spcBef>
                <a:spcPts val="853"/>
              </a:spcBef>
              <a:spcAft>
                <a:spcPts val="0"/>
              </a:spcAft>
            </a:pP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and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directly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recommend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those.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1316" y="3393055"/>
            <a:ext cx="7525750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374c81"/>
                </a:solidFill>
                <a:latin typeface="CQCHVR+Wingdings-Regular"/>
                <a:cs typeface="CQCHVR+Wingdings-Regular"/>
              </a:rPr>
              <a:t>Ø</a:t>
            </a:r>
            <a:r>
              <a:rPr dirty="0" sz="2050" spc="559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Advantage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of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popularity-based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recommendation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61316" y="4051341"/>
            <a:ext cx="219220" cy="20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CQCHVR+Wingdings-Regular"/>
                <a:cs typeface="CQCHVR+Wingdings-Regular"/>
              </a:rPr>
              <a:t>§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466" y="4003787"/>
            <a:ext cx="4012946" cy="25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There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is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no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need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for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user’s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historical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data.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61316" y="4856095"/>
            <a:ext cx="7551404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374c81"/>
                </a:solidFill>
                <a:latin typeface="CQCHVR+Wingdings-Regular"/>
                <a:cs typeface="CQCHVR+Wingdings-Regular"/>
              </a:rPr>
              <a:t>Ø</a:t>
            </a:r>
            <a:r>
              <a:rPr dirty="0" sz="2050" spc="559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Disadvantage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popularity-based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recommendation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system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61316" y="5480132"/>
            <a:ext cx="236652" cy="2424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374c81"/>
                </a:solidFill>
                <a:latin typeface="CQCHVR+Wingdings-Regular"/>
                <a:cs typeface="CQCHVR+Wingdings-Regular"/>
              </a:rPr>
              <a:t>§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04216" y="5466828"/>
            <a:ext cx="9041831" cy="469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system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would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recommend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same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sort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of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products/books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which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are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solely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based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on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popularity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to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every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other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user.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35113" y="757167"/>
            <a:ext cx="13106896" cy="3610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3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P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P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o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o</a:t>
            </a:r>
            <a:r>
              <a:rPr dirty="0" sz="2000" spc="-123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p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p</a:t>
            </a:r>
            <a:r>
              <a:rPr dirty="0" sz="2000" spc="-111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u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u</a:t>
            </a:r>
            <a:r>
              <a:rPr dirty="0" sz="2000" spc="-3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l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l</a:t>
            </a:r>
            <a:r>
              <a:rPr dirty="0" sz="2000" spc="-123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54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r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r</a:t>
            </a:r>
            <a:r>
              <a:rPr dirty="0" sz="2000" spc="-3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i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i</a:t>
            </a:r>
            <a:r>
              <a:rPr dirty="0" sz="2000" spc="-50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106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y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y</a:t>
            </a:r>
            <a:r>
              <a:rPr dirty="0" sz="2000" spc="-74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-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-</a:t>
            </a:r>
            <a:r>
              <a:rPr dirty="0" sz="2000" spc="-106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B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B</a:t>
            </a:r>
            <a:r>
              <a:rPr dirty="0" sz="2000" spc="-123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78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s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s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123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d</a:t>
            </a:r>
            <a:r>
              <a:rPr dirty="0" sz="2000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d</a:t>
            </a:r>
            <a:r>
              <a:rPr dirty="0" sz="2000" spc="-3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 </a:t>
            </a:r>
            <a:r>
              <a:rPr dirty="0" sz="2000" spc="-106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R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R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c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c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o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o</a:t>
            </a:r>
            <a:r>
              <a:rPr dirty="0" sz="2000" spc="-178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m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m</a:t>
            </a:r>
            <a:r>
              <a:rPr dirty="0" sz="2000" spc="-178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m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m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111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n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n</a:t>
            </a:r>
            <a:r>
              <a:rPr dirty="0" sz="2000" spc="-123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d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d</a:t>
            </a:r>
            <a:r>
              <a:rPr dirty="0" sz="2000" spc="-123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50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3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i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i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o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o</a:t>
            </a:r>
            <a:r>
              <a:rPr dirty="0" sz="2000" spc="-111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n</a:t>
            </a:r>
            <a:r>
              <a:rPr dirty="0" sz="2000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n</a:t>
            </a:r>
            <a:r>
              <a:rPr dirty="0" sz="2000" spc="-3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 </a:t>
            </a:r>
            <a:r>
              <a:rPr dirty="0" sz="2000" spc="-95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S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S</a:t>
            </a:r>
            <a:r>
              <a:rPr dirty="0" sz="2000" spc="-106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y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y</a:t>
            </a:r>
            <a:r>
              <a:rPr dirty="0" sz="2000" spc="-78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s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s</a:t>
            </a:r>
            <a:r>
              <a:rPr dirty="0" sz="2000" spc="-50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178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m</a:t>
            </a:r>
            <a:r>
              <a:rPr dirty="0" sz="2000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m</a:t>
            </a:r>
            <a:r>
              <a:rPr dirty="0" sz="2000" spc="-34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 </a:t>
            </a:r>
            <a:r>
              <a:rPr dirty="0" sz="2000" spc="-131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D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D</a:t>
            </a:r>
            <a:r>
              <a:rPr dirty="0" sz="2000" spc="-123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50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123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46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f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f</a:t>
            </a:r>
            <a:r>
              <a:rPr dirty="0" sz="2000" spc="-54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r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r</a:t>
            </a:r>
            <a:r>
              <a:rPr dirty="0" sz="2000" spc="-123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178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m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m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268" y="299107"/>
            <a:ext cx="4308171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6.2</a:t>
            </a:r>
            <a:r>
              <a:rPr dirty="0" sz="2400" spc="21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400" b="1" u="sng">
                <a:solidFill>
                  <a:srgbClr val="374c81"/>
                </a:solidFill>
                <a:latin typeface="NDMUKJ+CenturyGothic-Bold"/>
                <a:cs typeface="NDMUKJ+CenturyGothic-Bold"/>
              </a:rPr>
              <a:t>Content-Based</a:t>
            </a:r>
            <a:r>
              <a:rPr dirty="0" sz="2400" spc="70" b="1" u="sng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400" b="1" u="sng">
                <a:solidFill>
                  <a:srgbClr val="374c81"/>
                </a:solidFill>
                <a:latin typeface="NDMUKJ+CenturyGothic-Bold"/>
                <a:cs typeface="NDMUKJ+CenturyGothic-Bold"/>
              </a:rPr>
              <a:t>Filtering:-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268" y="1009732"/>
            <a:ext cx="7764022" cy="10187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content-based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recommender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works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with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data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that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user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provides,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either</a:t>
            </a:r>
          </a:p>
          <a:p>
            <a:pPr marL="0" marR="0">
              <a:lnSpc>
                <a:spcPts val="1961"/>
              </a:lnSpc>
              <a:spcBef>
                <a:spcPts val="868"/>
              </a:spcBef>
              <a:spcAft>
                <a:spcPts val="0"/>
              </a:spcAft>
            </a:pP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explicitly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(rating)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or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implicitly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(clicking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on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link).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Based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on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that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data,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user</a:t>
            </a:r>
          </a:p>
          <a:p>
            <a:pPr marL="0" marR="0">
              <a:lnSpc>
                <a:spcPts val="1961"/>
              </a:lnSpc>
              <a:spcBef>
                <a:spcPts val="918"/>
              </a:spcBef>
              <a:spcAft>
                <a:spcPts val="0"/>
              </a:spcAft>
            </a:pP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profile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generated,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which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then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used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to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make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suggestions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to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user.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268" y="2251037"/>
            <a:ext cx="7226538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374c81"/>
                </a:solidFill>
                <a:latin typeface="CQCHVR+Wingdings-Regular"/>
                <a:cs typeface="CQCHVR+Wingdings-Regular"/>
              </a:rPr>
              <a:t>Ø</a:t>
            </a:r>
            <a:r>
              <a:rPr dirty="0" sz="2050" spc="559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Advantage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of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content-based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recommendation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268" y="2960452"/>
            <a:ext cx="4735089" cy="6529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§</a:t>
            </a:r>
            <a:r>
              <a:rPr dirty="0" sz="1650" spc="183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Able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to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recommend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users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with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unique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tastes.</a:t>
            </a:r>
          </a:p>
          <a:p>
            <a:pPr marL="0" marR="0">
              <a:lnSpc>
                <a:spcPts val="1961"/>
              </a:lnSpc>
              <a:spcBef>
                <a:spcPts val="868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§</a:t>
            </a:r>
            <a:r>
              <a:rPr dirty="0" sz="1650" spc="183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Can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explain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recommendation.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268" y="4079837"/>
            <a:ext cx="7556484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374c81"/>
                </a:solidFill>
                <a:latin typeface="CQCHVR+Wingdings-Regular"/>
                <a:cs typeface="CQCHVR+Wingdings-Regular"/>
              </a:rPr>
              <a:t>Ø</a:t>
            </a:r>
            <a:r>
              <a:rPr dirty="0" sz="2050" spc="559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Disadvantage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of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content-based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recommendation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268" y="4789252"/>
            <a:ext cx="4240246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§</a:t>
            </a:r>
            <a:r>
              <a:rPr dirty="0" sz="1650" spc="1532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Data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should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be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structured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format.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268" y="5155012"/>
            <a:ext cx="5319644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§</a:t>
            </a:r>
            <a:r>
              <a:rPr dirty="0" sz="1650" spc="1532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Unable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to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use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quality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judgments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from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other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users.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19499" y="876998"/>
            <a:ext cx="6816923" cy="3610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46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C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C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o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o</a:t>
            </a:r>
            <a:r>
              <a:rPr dirty="0" sz="2000" spc="-111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n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n</a:t>
            </a:r>
            <a:r>
              <a:rPr dirty="0" sz="2000" spc="-50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111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n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n</a:t>
            </a:r>
            <a:r>
              <a:rPr dirty="0" sz="2000" spc="-50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74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-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-</a:t>
            </a:r>
            <a:r>
              <a:rPr dirty="0" sz="2000" spc="-106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B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B</a:t>
            </a:r>
            <a:r>
              <a:rPr dirty="0" sz="2000" spc="-123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78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s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s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3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 </a:t>
            </a:r>
            <a:r>
              <a:rPr dirty="0" sz="2000" spc="-86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F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F</a:t>
            </a:r>
            <a:r>
              <a:rPr dirty="0" sz="2000" spc="-3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i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i</a:t>
            </a:r>
            <a:r>
              <a:rPr dirty="0" sz="2000" spc="-3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l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l</a:t>
            </a:r>
            <a:r>
              <a:rPr dirty="0" sz="2000" spc="-50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54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r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r</a:t>
            </a:r>
            <a:r>
              <a:rPr dirty="0" sz="2000" spc="-3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i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i</a:t>
            </a:r>
            <a:r>
              <a:rPr dirty="0" sz="2000" spc="-111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n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n</a:t>
            </a:r>
            <a:r>
              <a:rPr dirty="0" sz="2000" spc="-123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g</a:t>
            </a:r>
            <a:r>
              <a:rPr dirty="0" sz="2000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g</a:t>
            </a:r>
            <a:r>
              <a:rPr dirty="0" sz="2000" spc="525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 </a:t>
            </a:r>
            <a:r>
              <a:rPr dirty="0" sz="2000" spc="-106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R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R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78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s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s</a:t>
            </a:r>
            <a:r>
              <a:rPr dirty="0" sz="2000" spc="-111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u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u</a:t>
            </a:r>
            <a:r>
              <a:rPr dirty="0" sz="2000" spc="-3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l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l</a:t>
            </a:r>
            <a:r>
              <a:rPr dirty="0" sz="2000" spc="-50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268" y="505774"/>
            <a:ext cx="4100603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6.3</a:t>
            </a:r>
            <a:r>
              <a:rPr dirty="0" sz="2400" spc="21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400" b="1" u="sng">
                <a:solidFill>
                  <a:srgbClr val="374c81"/>
                </a:solidFill>
                <a:latin typeface="NDMUKJ+CenturyGothic-Bold"/>
                <a:cs typeface="NDMUKJ+CenturyGothic-Bold"/>
              </a:rPr>
              <a:t>Collaborative</a:t>
            </a:r>
            <a:r>
              <a:rPr dirty="0" sz="2400" spc="70" b="1" u="sng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400" b="1" u="sng">
                <a:solidFill>
                  <a:srgbClr val="374c81"/>
                </a:solidFill>
                <a:latin typeface="NDMUKJ+CenturyGothic-Bold"/>
                <a:cs typeface="NDMUKJ+CenturyGothic-Bold"/>
              </a:rPr>
              <a:t>Filtering:-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268" y="972558"/>
            <a:ext cx="9001131" cy="10187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Collaborative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filtering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used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by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most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recommendation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systems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to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find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similar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patterns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or</a:t>
            </a:r>
          </a:p>
          <a:p>
            <a:pPr marL="0" marR="0">
              <a:lnSpc>
                <a:spcPts val="1961"/>
              </a:lnSpc>
              <a:spcBef>
                <a:spcPts val="868"/>
              </a:spcBef>
              <a:spcAft>
                <a:spcPts val="0"/>
              </a:spcAft>
            </a:pP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information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of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users,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this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technique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can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filter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out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items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that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users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like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on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basis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of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</a:p>
          <a:p>
            <a:pPr marL="0" marR="0">
              <a:lnSpc>
                <a:spcPts val="1961"/>
              </a:lnSpc>
              <a:spcBef>
                <a:spcPts val="918"/>
              </a:spcBef>
              <a:spcAft>
                <a:spcPts val="0"/>
              </a:spcAft>
            </a:pP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ratings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or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reactions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by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similar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users.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268" y="2213864"/>
            <a:ext cx="4914177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374c81"/>
                </a:solidFill>
                <a:latin typeface="CQCHVR+Wingdings-Regular"/>
                <a:cs typeface="CQCHVR+Wingdings-Regular"/>
              </a:rPr>
              <a:t>Ø</a:t>
            </a:r>
            <a:r>
              <a:rPr dirty="0" sz="2050" spc="109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Advantages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of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collaborative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filtering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268" y="2923278"/>
            <a:ext cx="3095163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§</a:t>
            </a:r>
            <a:r>
              <a:rPr dirty="0" sz="1650" spc="1082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Other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user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scores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are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used.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268" y="3289038"/>
            <a:ext cx="6420937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§</a:t>
            </a:r>
            <a:r>
              <a:rPr dirty="0" sz="1650" spc="1082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No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deterministic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result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since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chance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involved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system.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268" y="3859784"/>
            <a:ext cx="524412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374c81"/>
                </a:solidFill>
                <a:latin typeface="CQCHVR+Wingdings-Regular"/>
                <a:cs typeface="CQCHVR+Wingdings-Regular"/>
              </a:rPr>
              <a:t>Ø</a:t>
            </a:r>
            <a:r>
              <a:rPr dirty="0" sz="2050" spc="109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Disadvantages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of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collaborative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0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filtering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268" y="4569198"/>
            <a:ext cx="2240098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§</a:t>
            </a:r>
            <a:r>
              <a:rPr dirty="0" sz="1650" spc="1082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Needs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more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data.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268" y="4934958"/>
            <a:ext cx="4725436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§</a:t>
            </a:r>
            <a:r>
              <a:rPr dirty="0" sz="1650" spc="1082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Problems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with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new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users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and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new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products.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87811" y="996015"/>
            <a:ext cx="7375276" cy="3610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6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R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R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78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s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s</a:t>
            </a:r>
            <a:r>
              <a:rPr dirty="0" sz="2000" spc="-111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u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u</a:t>
            </a:r>
            <a:r>
              <a:rPr dirty="0" sz="2000" spc="-3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l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l</a:t>
            </a:r>
            <a:r>
              <a:rPr dirty="0" sz="2000" spc="-50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34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 </a:t>
            </a:r>
            <a:r>
              <a:rPr dirty="0" sz="2000" spc="-15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O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O</a:t>
            </a:r>
            <a:r>
              <a:rPr dirty="0" sz="2000" spc="-46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f</a:t>
            </a:r>
            <a:r>
              <a:rPr dirty="0" sz="2000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f</a:t>
            </a:r>
            <a:r>
              <a:rPr dirty="0" sz="2000" spc="-34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 </a:t>
            </a:r>
            <a:r>
              <a:rPr dirty="0" sz="2000" spc="-146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C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C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o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o</a:t>
            </a:r>
            <a:r>
              <a:rPr dirty="0" sz="2000" spc="-3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l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l</a:t>
            </a:r>
            <a:r>
              <a:rPr dirty="0" sz="2000" spc="-3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l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l</a:t>
            </a:r>
            <a:r>
              <a:rPr dirty="0" sz="2000" spc="-123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123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b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b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o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o</a:t>
            </a:r>
            <a:r>
              <a:rPr dirty="0" sz="2000" spc="-54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r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r</a:t>
            </a:r>
            <a:r>
              <a:rPr dirty="0" sz="2000" spc="-123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a</a:t>
            </a:r>
            <a:r>
              <a:rPr dirty="0" sz="2000" spc="-50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3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i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i</a:t>
            </a:r>
            <a:r>
              <a:rPr dirty="0" sz="2000" spc="-103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v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v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3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 </a:t>
            </a:r>
            <a:r>
              <a:rPr dirty="0" sz="2000" spc="-86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F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F</a:t>
            </a:r>
            <a:r>
              <a:rPr dirty="0" sz="2000" spc="-3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i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i</a:t>
            </a:r>
            <a:r>
              <a:rPr dirty="0" sz="2000" spc="-3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l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l</a:t>
            </a:r>
            <a:r>
              <a:rPr dirty="0" sz="2000" spc="-50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t</a:t>
            </a:r>
            <a:r>
              <a:rPr dirty="0" sz="2000" spc="-11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e</a:t>
            </a:r>
            <a:r>
              <a:rPr dirty="0" sz="2000" spc="-548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r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r</a:t>
            </a:r>
            <a:r>
              <a:rPr dirty="0" sz="2000" spc="-389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i</a:t>
            </a:r>
            <a:r>
              <a:rPr dirty="0" sz="2000" spc="-92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i</a:t>
            </a:r>
            <a:r>
              <a:rPr dirty="0" sz="2000" spc="-111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n</a:t>
            </a:r>
            <a:r>
              <a:rPr dirty="0" sz="2000" spc="-91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n</a:t>
            </a:r>
            <a:r>
              <a:rPr dirty="0" sz="2000" spc="-1230" b="1" u="sng">
                <a:solidFill>
                  <a:srgbClr val="374c81"/>
                </a:solidFill>
                <a:latin typeface="HNCRWH+CenturyGothic-BoldItalic"/>
                <a:cs typeface="HNCRWH+CenturyGothic-BoldItalic"/>
              </a:rPr>
              <a:t>g</a:t>
            </a:r>
            <a:r>
              <a:rPr dirty="0" sz="2000" b="1">
                <a:solidFill>
                  <a:srgbClr val="000000"/>
                </a:solidFill>
                <a:latin typeface="HNCRWH+CenturyGothic-BoldItalic"/>
                <a:cs typeface="HNCRWH+CenturyGothic-BoldItalic"/>
              </a:rPr>
              <a:t>g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40248" y="32408"/>
            <a:ext cx="4095184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8.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Deployment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5736" y="984286"/>
            <a:ext cx="11896701" cy="7749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Deployment</a:t>
            </a:r>
            <a:r>
              <a:rPr dirty="0" sz="1600" spc="85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is</a:t>
            </a:r>
            <a:r>
              <a:rPr dirty="0" sz="1600" spc="91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600" spc="77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process</a:t>
            </a:r>
            <a:r>
              <a:rPr dirty="0" sz="1600" spc="88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by</a:t>
            </a:r>
            <a:r>
              <a:rPr dirty="0" sz="1600" spc="82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which</a:t>
            </a:r>
            <a:r>
              <a:rPr dirty="0" sz="1600" spc="87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</a:t>
            </a:r>
            <a:r>
              <a:rPr dirty="0" sz="1600" spc="76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ML</a:t>
            </a:r>
            <a:r>
              <a:rPr dirty="0" sz="1600" spc="87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model</a:t>
            </a:r>
            <a:r>
              <a:rPr dirty="0" sz="1600" spc="94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is</a:t>
            </a:r>
            <a:r>
              <a:rPr dirty="0" sz="1600" spc="91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moved</a:t>
            </a:r>
            <a:r>
              <a:rPr dirty="0" sz="1600" spc="92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from</a:t>
            </a:r>
            <a:r>
              <a:rPr dirty="0" sz="1600" spc="8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an</a:t>
            </a:r>
            <a:r>
              <a:rPr dirty="0" sz="1600" spc="75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offline</a:t>
            </a:r>
            <a:r>
              <a:rPr dirty="0" sz="1600" spc="93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environment</a:t>
            </a:r>
            <a:r>
              <a:rPr dirty="0" sz="1600" spc="83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and</a:t>
            </a:r>
            <a:r>
              <a:rPr dirty="0" sz="1600" spc="81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integrated</a:t>
            </a:r>
            <a:r>
              <a:rPr dirty="0" sz="1600" spc="74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into</a:t>
            </a:r>
            <a:r>
              <a:rPr dirty="0" sz="1600" spc="87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an</a:t>
            </a:r>
            <a:r>
              <a:rPr dirty="0" sz="1600" spc="75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existing</a:t>
            </a:r>
          </a:p>
          <a:p>
            <a:pPr marL="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production</a:t>
            </a:r>
            <a:r>
              <a:rPr dirty="0" sz="1600" spc="1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environment,</a:t>
            </a:r>
            <a:r>
              <a:rPr dirty="0" sz="1600" spc="86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such</a:t>
            </a:r>
            <a:r>
              <a:rPr dirty="0" sz="1600" spc="1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as</a:t>
            </a:r>
            <a:r>
              <a:rPr dirty="0" sz="1600" spc="87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</a:t>
            </a:r>
            <a:r>
              <a:rPr dirty="0" sz="1600" spc="82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live</a:t>
            </a:r>
            <a:r>
              <a:rPr dirty="0" sz="1600" spc="98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application.</a:t>
            </a:r>
            <a:r>
              <a:rPr dirty="0" sz="1600" spc="86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It</a:t>
            </a:r>
            <a:r>
              <a:rPr dirty="0" sz="1600" spc="85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is</a:t>
            </a:r>
            <a:r>
              <a:rPr dirty="0" sz="1600" spc="98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</a:t>
            </a:r>
            <a:r>
              <a:rPr dirty="0" sz="1600" spc="82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critical</a:t>
            </a:r>
            <a:r>
              <a:rPr dirty="0" sz="1600" spc="98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step</a:t>
            </a:r>
            <a:r>
              <a:rPr dirty="0" sz="1600" spc="86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that</a:t>
            </a:r>
            <a:r>
              <a:rPr dirty="0" sz="1600" spc="76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must</a:t>
            </a:r>
            <a:r>
              <a:rPr dirty="0" sz="1600" spc="93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be</a:t>
            </a:r>
            <a:r>
              <a:rPr dirty="0" sz="1600" spc="82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completed</a:t>
            </a:r>
            <a:r>
              <a:rPr dirty="0" sz="1600" spc="98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in</a:t>
            </a:r>
            <a:r>
              <a:rPr dirty="0" sz="1600" spc="93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order</a:t>
            </a:r>
            <a:r>
              <a:rPr dirty="0" sz="1600" spc="85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for</a:t>
            </a:r>
            <a:r>
              <a:rPr dirty="0" sz="1600" spc="86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</a:t>
            </a:r>
            <a:r>
              <a:rPr dirty="0" sz="1600" spc="82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model</a:t>
            </a:r>
            <a:r>
              <a:rPr dirty="0" sz="1600" spc="101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to</a:t>
            </a: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serve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its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intended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purpose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and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solve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challenges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designed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for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52387" y="2315331"/>
            <a:ext cx="7503900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Using</a:t>
            </a:r>
            <a:r>
              <a:rPr dirty="0" sz="2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Streamlit</a:t>
            </a:r>
            <a:r>
              <a:rPr dirty="0" sz="2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we</a:t>
            </a:r>
            <a:r>
              <a:rPr dirty="0" sz="2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have</a:t>
            </a:r>
            <a:r>
              <a:rPr dirty="0" sz="2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deployed</a:t>
            </a:r>
            <a:r>
              <a:rPr dirty="0" sz="2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our</a:t>
            </a:r>
            <a:r>
              <a:rPr dirty="0" sz="2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2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application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0434" y="3140592"/>
            <a:ext cx="2272230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Sidebar</a:t>
            </a:r>
            <a:r>
              <a:rPr dirty="0" sz="18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8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Navigation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09987" y="3140592"/>
            <a:ext cx="2300357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Background</a:t>
            </a:r>
            <a:r>
              <a:rPr dirty="0" sz="18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8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Image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9208" y="746648"/>
            <a:ext cx="7901246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Mentors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And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Team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Members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236" y="1785877"/>
            <a:ext cx="835124" cy="25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Mentors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9236" y="2201000"/>
            <a:ext cx="212424" cy="619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374c81"/>
                </a:solidFill>
                <a:latin typeface="JLHGAT+ArialMT"/>
                <a:cs typeface="JLHGAT+ArialMT"/>
              </a:rPr>
              <a:t>•</a:t>
            </a:r>
          </a:p>
          <a:p>
            <a:pPr marL="0" marR="0">
              <a:lnSpc>
                <a:spcPts val="1508"/>
              </a:lnSpc>
              <a:spcBef>
                <a:spcPts val="1561"/>
              </a:spcBef>
              <a:spcAft>
                <a:spcPts val="0"/>
              </a:spcAft>
            </a:pPr>
            <a:r>
              <a:rPr dirty="0" sz="1350">
                <a:solidFill>
                  <a:srgbClr val="374c81"/>
                </a:solidFill>
                <a:latin typeface="JLHGAT+ArialMT"/>
                <a:cs typeface="JLHGAT+ArialMT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33983" y="2190142"/>
            <a:ext cx="2497808" cy="630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Dhanyapriya</a:t>
            </a: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Somasundaram</a:t>
            </a:r>
          </a:p>
          <a:p>
            <a:pPr marL="0" marR="0">
              <a:lnSpc>
                <a:spcPts val="1593"/>
              </a:lnSpc>
              <a:spcBef>
                <a:spcPts val="1476"/>
              </a:spcBef>
              <a:spcAft>
                <a:spcPts val="0"/>
              </a:spcAft>
            </a:pP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Karthik</a:t>
            </a: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Muskula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9236" y="3350026"/>
            <a:ext cx="1671104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Team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Members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29236" y="3794850"/>
            <a:ext cx="212424" cy="2179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374c81"/>
                </a:solidFill>
                <a:latin typeface="JLHGAT+ArialMT"/>
                <a:cs typeface="JLHGAT+ArialMT"/>
              </a:rPr>
              <a:t>•</a:t>
            </a:r>
          </a:p>
          <a:p>
            <a:pPr marL="0" marR="0">
              <a:lnSpc>
                <a:spcPts val="1508"/>
              </a:lnSpc>
              <a:spcBef>
                <a:spcPts val="1561"/>
              </a:spcBef>
              <a:spcAft>
                <a:spcPts val="0"/>
              </a:spcAft>
            </a:pPr>
            <a:r>
              <a:rPr dirty="0" sz="1350">
                <a:solidFill>
                  <a:srgbClr val="374c81"/>
                </a:solidFill>
                <a:latin typeface="JLHGAT+ArialMT"/>
                <a:cs typeface="JLHGAT+ArialMT"/>
              </a:rPr>
              <a:t>•</a:t>
            </a:r>
          </a:p>
          <a:p>
            <a:pPr marL="0" marR="0">
              <a:lnSpc>
                <a:spcPts val="1508"/>
              </a:lnSpc>
              <a:spcBef>
                <a:spcPts val="1511"/>
              </a:spcBef>
              <a:spcAft>
                <a:spcPts val="0"/>
              </a:spcAft>
            </a:pPr>
            <a:r>
              <a:rPr dirty="0" sz="1350">
                <a:solidFill>
                  <a:srgbClr val="374c81"/>
                </a:solidFill>
                <a:latin typeface="JLHGAT+ArialMT"/>
                <a:cs typeface="JLHGAT+ArialMT"/>
              </a:rPr>
              <a:t>•</a:t>
            </a:r>
          </a:p>
          <a:p>
            <a:pPr marL="0" marR="0">
              <a:lnSpc>
                <a:spcPts val="1508"/>
              </a:lnSpc>
              <a:spcBef>
                <a:spcPts val="1561"/>
              </a:spcBef>
              <a:spcAft>
                <a:spcPts val="0"/>
              </a:spcAft>
            </a:pPr>
            <a:r>
              <a:rPr dirty="0" sz="1350">
                <a:solidFill>
                  <a:srgbClr val="374c81"/>
                </a:solidFill>
                <a:latin typeface="JLHGAT+ArialMT"/>
                <a:cs typeface="JLHGAT+ArialMT"/>
              </a:rPr>
              <a:t>•</a:t>
            </a:r>
          </a:p>
          <a:p>
            <a:pPr marL="0" marR="0">
              <a:lnSpc>
                <a:spcPts val="1508"/>
              </a:lnSpc>
              <a:spcBef>
                <a:spcPts val="1561"/>
              </a:spcBef>
              <a:spcAft>
                <a:spcPts val="0"/>
              </a:spcAft>
            </a:pPr>
            <a:r>
              <a:rPr dirty="0" sz="1350">
                <a:solidFill>
                  <a:srgbClr val="374c81"/>
                </a:solidFill>
                <a:latin typeface="JLHGAT+ArialMT"/>
                <a:cs typeface="JLHGAT+ArialMT"/>
              </a:rPr>
              <a:t>•</a:t>
            </a:r>
          </a:p>
          <a:p>
            <a:pPr marL="0" marR="0">
              <a:lnSpc>
                <a:spcPts val="1508"/>
              </a:lnSpc>
              <a:spcBef>
                <a:spcPts val="1561"/>
              </a:spcBef>
              <a:spcAft>
                <a:spcPts val="0"/>
              </a:spcAft>
            </a:pPr>
            <a:r>
              <a:rPr dirty="0" sz="1350">
                <a:solidFill>
                  <a:srgbClr val="374c81"/>
                </a:solidFill>
                <a:latin typeface="JLHGAT+ArialMT"/>
                <a:cs typeface="JLHGAT+ArialMT"/>
              </a:rPr>
              <a:t>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33983" y="3783992"/>
            <a:ext cx="1264497" cy="1410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567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Ashish</a:t>
            </a: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Shinde</a:t>
            </a:r>
          </a:p>
          <a:p>
            <a:pPr marL="0" marR="0">
              <a:lnSpc>
                <a:spcPts val="1593"/>
              </a:lnSpc>
              <a:spcBef>
                <a:spcPts val="1476"/>
              </a:spcBef>
              <a:spcAft>
                <a:spcPts val="0"/>
              </a:spcAft>
            </a:pP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Disha</a:t>
            </a: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Sharma</a:t>
            </a:r>
          </a:p>
          <a:p>
            <a:pPr marL="0" marR="0">
              <a:lnSpc>
                <a:spcPts val="1593"/>
              </a:lnSpc>
              <a:spcBef>
                <a:spcPts val="1426"/>
              </a:spcBef>
              <a:spcAft>
                <a:spcPts val="0"/>
              </a:spcAft>
            </a:pP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Dhiraj</a:t>
            </a: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Navale</a:t>
            </a:r>
          </a:p>
          <a:p>
            <a:pPr marL="0" marR="0">
              <a:lnSpc>
                <a:spcPts val="1593"/>
              </a:lnSpc>
              <a:spcBef>
                <a:spcPts val="1476"/>
              </a:spcBef>
              <a:spcAft>
                <a:spcPts val="0"/>
              </a:spcAft>
            </a:pP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Jayesh</a:t>
            </a: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Patil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33983" y="5343552"/>
            <a:ext cx="1476830" cy="630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Pournima</a:t>
            </a: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Kotgiri</a:t>
            </a:r>
          </a:p>
          <a:p>
            <a:pPr marL="0" marR="0">
              <a:lnSpc>
                <a:spcPts val="1593"/>
              </a:lnSpc>
              <a:spcBef>
                <a:spcPts val="1476"/>
              </a:spcBef>
              <a:spcAft>
                <a:spcPts val="0"/>
              </a:spcAft>
            </a:pP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Shaheen</a:t>
            </a: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300">
                <a:solidFill>
                  <a:srgbClr val="374c81"/>
                </a:solidFill>
                <a:latin typeface="CRRMSS+CenturyGothic"/>
                <a:cs typeface="CRRMSS+CenturyGothic"/>
              </a:rPr>
              <a:t>Begum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11760" y="365064"/>
            <a:ext cx="4349963" cy="1393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CHALLENGES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IN</a:t>
            </a:r>
          </a:p>
          <a:p>
            <a:pPr marL="931068" marR="0">
              <a:lnSpc>
                <a:spcPts val="5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5252" y="2749019"/>
            <a:ext cx="10006900" cy="22379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650" spc="817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Start,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we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face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difficulty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with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dataset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we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have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three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datasets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that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multiple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columns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are</a:t>
            </a:r>
          </a:p>
          <a:p>
            <a:pPr marL="34290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interlinked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with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each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other.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that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pre-processed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data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and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finds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relationship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between</a:t>
            </a:r>
          </a:p>
          <a:p>
            <a:pPr marL="34290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variables.</a:t>
            </a: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650" spc="817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EDA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interesting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part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but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selection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of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variables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and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making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more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effective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visualization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is</a:t>
            </a:r>
          </a:p>
          <a:p>
            <a:pPr marL="34290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quite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tough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task</a:t>
            </a:r>
          </a:p>
          <a:p>
            <a:pPr marL="0" marR="0">
              <a:lnSpc>
                <a:spcPts val="192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650" spc="817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most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difficult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task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for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team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to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build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accurate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model,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we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made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5-6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models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and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selected</a:t>
            </a:r>
          </a:p>
          <a:p>
            <a:pPr marL="34290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only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three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that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show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accurate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recommendations.</a:t>
            </a:r>
          </a:p>
          <a:p>
            <a:pPr marL="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650" spc="817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deployment,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we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learned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streamlit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and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HTML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for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making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good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interface.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takes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time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and</a:t>
            </a:r>
          </a:p>
          <a:p>
            <a:pPr marL="34290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continuous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discussion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in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team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and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we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did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make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great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app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page.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81524" y="870673"/>
            <a:ext cx="3181325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1276" y="3007433"/>
            <a:ext cx="9337333" cy="10187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ü</a:t>
            </a:r>
            <a:r>
              <a:rPr dirty="0" sz="1650" spc="990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Pandas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documentation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link:-</a:t>
            </a:r>
            <a:r>
              <a:rPr dirty="0" sz="1600" spc="438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 u="sng">
                <a:solidFill>
                  <a:srgbClr val="0070c0"/>
                </a:solidFill>
                <a:latin typeface="CRRMSS+CenturyGothic"/>
                <a:cs typeface="CRRMSS+Century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https://pandas.pydata.org/docs/getting_started/index.html</a:t>
            </a: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ü</a:t>
            </a:r>
            <a:r>
              <a:rPr dirty="0" sz="1650" spc="990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Matplotlib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documentation:-</a:t>
            </a:r>
            <a:r>
              <a:rPr dirty="0" sz="1600" spc="436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 u="sng">
                <a:solidFill>
                  <a:srgbClr val="0070c0"/>
                </a:solidFill>
                <a:latin typeface="CRRMSS+CenturyGothic"/>
                <a:cs typeface="CRRMSS+Century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https://matplotlib.org/stable/index.html</a:t>
            </a:r>
          </a:p>
          <a:p>
            <a:pPr marL="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ü</a:t>
            </a:r>
            <a:r>
              <a:rPr dirty="0" sz="1650" spc="990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Streamlit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documentation:-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 u="sng">
                <a:solidFill>
                  <a:srgbClr val="0070c0"/>
                </a:solidFill>
                <a:latin typeface="CRRMSS+CenturyGothic"/>
                <a:cs typeface="CRRMSS+Century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https://docs.streamlit.io/library/get-started/main-concepts</a:t>
            </a:r>
          </a:p>
          <a:p>
            <a:pPr marL="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ü</a:t>
            </a:r>
            <a:r>
              <a:rPr dirty="0" sz="1650" spc="990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Kaggle.com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1276" y="3982793"/>
            <a:ext cx="3940308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ü</a:t>
            </a:r>
            <a:r>
              <a:rPr dirty="0" sz="1650" spc="990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KNN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>
                <a:solidFill>
                  <a:srgbClr val="374c81"/>
                </a:solidFill>
                <a:latin typeface="CRRMSS+CenturyGothic"/>
                <a:cs typeface="CRRMSS+CenturyGothic"/>
              </a:rPr>
              <a:t>documentation:-</a:t>
            </a:r>
            <a:r>
              <a:rPr dirty="0" sz="1600" spc="1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600" u="sng">
                <a:solidFill>
                  <a:srgbClr val="0070c0"/>
                </a:solidFill>
                <a:latin typeface="CRRMSS+CenturyGothic"/>
                <a:cs typeface="CRRMSS+Century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4176" y="4226633"/>
            <a:ext cx="8087518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u="sng">
                <a:solidFill>
                  <a:srgbClr val="0070c0"/>
                </a:solidFill>
                <a:latin typeface="CRRMSS+CenturyGothic"/>
                <a:cs typeface="CRRMSS+Century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learn.org/stable/modules/generated/sklearn.neighbors.KNeighborsClassifier.html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9208" y="176673"/>
            <a:ext cx="2555130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9208" y="1733022"/>
            <a:ext cx="3562675" cy="419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374c81"/>
                </a:solidFill>
                <a:latin typeface="CRRMSS+CenturyGothic"/>
                <a:cs typeface="CRRMSS+CenturyGothic"/>
              </a:rPr>
              <a:t>1.</a:t>
            </a:r>
            <a:r>
              <a:rPr dirty="0" sz="2450" spc="886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Project</a:t>
            </a:r>
            <a:r>
              <a:rPr dirty="0" sz="2400" spc="2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Architecture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9208" y="2321794"/>
            <a:ext cx="6671763" cy="1008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374c81"/>
                </a:solidFill>
                <a:latin typeface="CRRMSS+CenturyGothic"/>
                <a:cs typeface="CRRMSS+CenturyGothic"/>
              </a:rPr>
              <a:t>2.</a:t>
            </a:r>
            <a:r>
              <a:rPr dirty="0" sz="2450" spc="886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Introduction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to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Recommendation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System</a:t>
            </a:r>
          </a:p>
          <a:p>
            <a:pPr marL="0" marR="0">
              <a:lnSpc>
                <a:spcPts val="3003"/>
              </a:lnSpc>
              <a:spcBef>
                <a:spcPts val="1632"/>
              </a:spcBef>
              <a:spcAft>
                <a:spcPts val="0"/>
              </a:spcAft>
            </a:pPr>
            <a:r>
              <a:rPr dirty="0" sz="2450">
                <a:solidFill>
                  <a:srgbClr val="374c81"/>
                </a:solidFill>
                <a:latin typeface="CRRMSS+CenturyGothic"/>
                <a:cs typeface="CRRMSS+CenturyGothic"/>
              </a:rPr>
              <a:t>3.</a:t>
            </a:r>
            <a:r>
              <a:rPr dirty="0" sz="2450" spc="886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Data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set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Details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9208" y="3499339"/>
            <a:ext cx="4869517" cy="1008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374c81"/>
                </a:solidFill>
                <a:latin typeface="CRRMSS+CenturyGothic"/>
                <a:cs typeface="CRRMSS+CenturyGothic"/>
              </a:rPr>
              <a:t>4.</a:t>
            </a:r>
            <a:r>
              <a:rPr dirty="0" sz="2450" spc="886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Data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preprocessing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and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Eda</a:t>
            </a:r>
          </a:p>
          <a:p>
            <a:pPr marL="0" marR="0">
              <a:lnSpc>
                <a:spcPts val="3003"/>
              </a:lnSpc>
              <a:spcBef>
                <a:spcPts val="1632"/>
              </a:spcBef>
              <a:spcAft>
                <a:spcPts val="0"/>
              </a:spcAft>
            </a:pPr>
            <a:r>
              <a:rPr dirty="0" sz="2450">
                <a:solidFill>
                  <a:srgbClr val="374c81"/>
                </a:solidFill>
                <a:latin typeface="CRRMSS+CenturyGothic"/>
                <a:cs typeface="CRRMSS+CenturyGothic"/>
              </a:rPr>
              <a:t>5.</a:t>
            </a:r>
            <a:r>
              <a:rPr dirty="0" sz="2450" spc="886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Visualization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9208" y="4676882"/>
            <a:ext cx="6986375" cy="1008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374c81"/>
                </a:solidFill>
                <a:latin typeface="CRRMSS+CenturyGothic"/>
                <a:cs typeface="CRRMSS+CenturyGothic"/>
              </a:rPr>
              <a:t>6.</a:t>
            </a:r>
            <a:r>
              <a:rPr dirty="0" sz="2450" spc="886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Details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about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recommendation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techniques</a:t>
            </a:r>
          </a:p>
          <a:p>
            <a:pPr marL="0" marR="0">
              <a:lnSpc>
                <a:spcPts val="3003"/>
              </a:lnSpc>
              <a:spcBef>
                <a:spcPts val="1632"/>
              </a:spcBef>
              <a:spcAft>
                <a:spcPts val="0"/>
              </a:spcAft>
            </a:pPr>
            <a:r>
              <a:rPr dirty="0" sz="2450">
                <a:solidFill>
                  <a:srgbClr val="374c81"/>
                </a:solidFill>
                <a:latin typeface="CRRMSS+CenturyGothic"/>
                <a:cs typeface="CRRMSS+CenturyGothic"/>
              </a:rPr>
              <a:t>7.</a:t>
            </a:r>
            <a:r>
              <a:rPr dirty="0" sz="2450" spc="886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Model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selection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39208" y="5854427"/>
            <a:ext cx="2438054" cy="419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374c81"/>
                </a:solidFill>
                <a:latin typeface="CRRMSS+CenturyGothic"/>
                <a:cs typeface="CRRMSS+CenturyGothic"/>
              </a:rPr>
              <a:t>8.</a:t>
            </a:r>
            <a:r>
              <a:rPr dirty="0" sz="2450" spc="886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374c81"/>
                </a:solidFill>
                <a:latin typeface="CRRMSS+CenturyGothic"/>
                <a:cs typeface="CRRMSS+CenturyGothic"/>
              </a:rPr>
              <a:t>Deployment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9208" y="182169"/>
            <a:ext cx="5522545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Project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5359" y="1136720"/>
            <a:ext cx="630875" cy="1797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Datasets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05359" y="1306476"/>
            <a:ext cx="851163" cy="270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50">
                <a:solidFill>
                  <a:srgbClr val="ffffff"/>
                </a:solidFill>
                <a:latin typeface="CRRMSS+CenturyGothic"/>
                <a:cs typeface="CRRMSS+CenturyGothic"/>
              </a:rPr>
              <a:t>•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Import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Libraries</a:t>
            </a:r>
          </a:p>
          <a:p>
            <a:pPr marL="0" marR="0">
              <a:lnSpc>
                <a:spcPts val="894"/>
              </a:lnSpc>
              <a:spcBef>
                <a:spcPts val="0"/>
              </a:spcBef>
              <a:spcAft>
                <a:spcPts val="0"/>
              </a:spcAft>
            </a:pPr>
            <a:r>
              <a:rPr dirty="0" sz="750">
                <a:solidFill>
                  <a:srgbClr val="ffffff"/>
                </a:solidFill>
                <a:latin typeface="CRRMSS+CenturyGothic"/>
                <a:cs typeface="CRRMSS+CenturyGothic"/>
              </a:rPr>
              <a:t>•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Load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Data-sets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41240" y="2067455"/>
            <a:ext cx="963141" cy="1797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Data</a:t>
            </a: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Cleaning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41240" y="2237522"/>
            <a:ext cx="1268633" cy="2700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50">
                <a:solidFill>
                  <a:srgbClr val="ffffff"/>
                </a:solidFill>
                <a:latin typeface="CRRMSS+CenturyGothic"/>
                <a:cs typeface="CRRMSS+CenturyGothic"/>
              </a:rPr>
              <a:t>•</a:t>
            </a:r>
            <a:r>
              <a:rPr dirty="0" sz="7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Missing</a:t>
            </a:r>
            <a:r>
              <a:rPr dirty="0" sz="7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7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Value</a:t>
            </a:r>
            <a:r>
              <a:rPr dirty="0" sz="7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7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Treatment</a:t>
            </a:r>
          </a:p>
          <a:p>
            <a:pPr marL="0" marR="0">
              <a:lnSpc>
                <a:spcPts val="894"/>
              </a:lnSpc>
              <a:spcBef>
                <a:spcPts val="0"/>
              </a:spcBef>
              <a:spcAft>
                <a:spcPts val="0"/>
              </a:spcAft>
            </a:pPr>
            <a:r>
              <a:rPr dirty="0" sz="750">
                <a:solidFill>
                  <a:srgbClr val="ffffff"/>
                </a:solidFill>
                <a:latin typeface="CRRMSS+CenturyGothic"/>
                <a:cs typeface="CRRMSS+CenturyGothic"/>
              </a:rPr>
              <a:t>•</a:t>
            </a:r>
            <a:r>
              <a:rPr dirty="0" sz="7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Checking</a:t>
            </a:r>
            <a:r>
              <a:rPr dirty="0" sz="7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7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duplicates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41240" y="3059467"/>
            <a:ext cx="1581971" cy="1797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Data</a:t>
            </a: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Preprocessing</a:t>
            </a: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/</a:t>
            </a: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EDA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41240" y="3229223"/>
            <a:ext cx="2592994" cy="3836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50">
                <a:solidFill>
                  <a:srgbClr val="ffffff"/>
                </a:solidFill>
                <a:latin typeface="CRRMSS+CenturyGothic"/>
                <a:cs typeface="CRRMSS+CenturyGothic"/>
              </a:rPr>
              <a:t>•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Rename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column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names</a:t>
            </a:r>
          </a:p>
          <a:p>
            <a:pPr marL="0" marR="0">
              <a:lnSpc>
                <a:spcPts val="894"/>
              </a:lnSpc>
              <a:spcBef>
                <a:spcPts val="0"/>
              </a:spcBef>
              <a:spcAft>
                <a:spcPts val="0"/>
              </a:spcAft>
            </a:pPr>
            <a:r>
              <a:rPr dirty="0" sz="750">
                <a:solidFill>
                  <a:srgbClr val="ffffff"/>
                </a:solidFill>
                <a:latin typeface="CRRMSS+CenturyGothic"/>
                <a:cs typeface="CRRMSS+CenturyGothic"/>
              </a:rPr>
              <a:t>•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Construct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an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extra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column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for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the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location</a:t>
            </a:r>
          </a:p>
          <a:p>
            <a:pPr marL="0" marR="0">
              <a:lnSpc>
                <a:spcPts val="894"/>
              </a:lnSpc>
              <a:spcBef>
                <a:spcPts val="0"/>
              </a:spcBef>
              <a:spcAft>
                <a:spcPts val="0"/>
              </a:spcAft>
            </a:pPr>
            <a:r>
              <a:rPr dirty="0" sz="750">
                <a:solidFill>
                  <a:srgbClr val="ffffff"/>
                </a:solidFill>
                <a:latin typeface="CRRMSS+CenturyGothic"/>
                <a:cs typeface="CRRMSS+CenturyGothic"/>
              </a:rPr>
              <a:t>•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Changes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in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the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inappropriate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blanks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values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in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columns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41240" y="4051479"/>
            <a:ext cx="1147584" cy="1797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Data</a:t>
            </a: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Visualization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41240" y="4221235"/>
            <a:ext cx="2121748" cy="3836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50">
                <a:solidFill>
                  <a:srgbClr val="ffffff"/>
                </a:solidFill>
                <a:latin typeface="CRRMSS+CenturyGothic"/>
                <a:cs typeface="CRRMSS+CenturyGothic"/>
              </a:rPr>
              <a:t>•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Numerical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Data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Visualization</a:t>
            </a:r>
          </a:p>
          <a:p>
            <a:pPr marL="0" marR="0">
              <a:lnSpc>
                <a:spcPts val="894"/>
              </a:lnSpc>
              <a:spcBef>
                <a:spcPts val="0"/>
              </a:spcBef>
              <a:spcAft>
                <a:spcPts val="0"/>
              </a:spcAft>
            </a:pPr>
            <a:r>
              <a:rPr dirty="0" sz="750">
                <a:solidFill>
                  <a:srgbClr val="ffffff"/>
                </a:solidFill>
                <a:latin typeface="CRRMSS+CenturyGothic"/>
                <a:cs typeface="CRRMSS+CenturyGothic"/>
              </a:rPr>
              <a:t>•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Barh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Chart,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Pie-Chart,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Bar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Graph,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Histogram</a:t>
            </a:r>
          </a:p>
          <a:p>
            <a:pPr marL="0" marR="0">
              <a:lnSpc>
                <a:spcPts val="894"/>
              </a:lnSpc>
              <a:spcBef>
                <a:spcPts val="0"/>
              </a:spcBef>
              <a:spcAft>
                <a:spcPts val="0"/>
              </a:spcAft>
            </a:pPr>
            <a:r>
              <a:rPr dirty="0" sz="750">
                <a:solidFill>
                  <a:srgbClr val="ffffff"/>
                </a:solidFill>
                <a:latin typeface="CRRMSS+CenturyGothic"/>
                <a:cs typeface="CRRMSS+CenturyGothic"/>
              </a:rPr>
              <a:t>•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Outliers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Detection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through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700">
                <a:solidFill>
                  <a:srgbClr val="ffffff"/>
                </a:solidFill>
                <a:latin typeface="CRRMSS+CenturyGothic"/>
                <a:cs typeface="CRRMSS+CenturyGothic"/>
              </a:rPr>
              <a:t>Boxplot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41240" y="5328775"/>
            <a:ext cx="1055475" cy="1797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Model</a:t>
            </a: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Selection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41240" y="6320787"/>
            <a:ext cx="1226600" cy="1797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Model</a:t>
            </a: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9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Deployment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9208" y="744824"/>
            <a:ext cx="9908973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374c81"/>
                </a:solidFill>
                <a:latin typeface="CRRMSS+CenturyGothic"/>
                <a:cs typeface="CRRMSS+CenturyGothic"/>
              </a:rPr>
              <a:t>2.</a:t>
            </a:r>
            <a:r>
              <a:rPr dirty="0" sz="4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4400">
                <a:solidFill>
                  <a:srgbClr val="374c81"/>
                </a:solidFill>
                <a:latin typeface="CRRMSS+CenturyGothic"/>
                <a:cs typeface="CRRMSS+CenturyGothic"/>
              </a:rPr>
              <a:t>Introduction</a:t>
            </a:r>
            <a:r>
              <a:rPr dirty="0" sz="4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4400">
                <a:solidFill>
                  <a:srgbClr val="374c81"/>
                </a:solidFill>
                <a:latin typeface="CRRMSS+CenturyGothic"/>
                <a:cs typeface="CRRMSS+CenturyGothic"/>
              </a:rPr>
              <a:t>To</a:t>
            </a:r>
            <a:r>
              <a:rPr dirty="0" sz="4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4400">
                <a:solidFill>
                  <a:srgbClr val="374c81"/>
                </a:solidFill>
                <a:latin typeface="CRRMSS+CenturyGothic"/>
                <a:cs typeface="CRRMSS+CenturyGothic"/>
              </a:rPr>
              <a:t>Recommendation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9207" y="1693607"/>
            <a:ext cx="463618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374c81"/>
                </a:solidFill>
                <a:latin typeface="CQCHVR+Wingdings-Regular"/>
                <a:cs typeface="CQCHVR+Wingdings-Regular"/>
              </a:rPr>
              <a:t>Ø</a:t>
            </a:r>
            <a:r>
              <a:rPr dirty="0" sz="2050" spc="257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Recommendation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systems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involve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3954" y="1922207"/>
            <a:ext cx="3925514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predicting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user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preferences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3954" y="2150807"/>
            <a:ext cx="1822667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unseen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items.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9207" y="2620707"/>
            <a:ext cx="44012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374c81"/>
                </a:solidFill>
                <a:latin typeface="CQCHVR+Wingdings-Regular"/>
                <a:cs typeface="CQCHVR+Wingdings-Regular"/>
              </a:rPr>
              <a:t>Ø</a:t>
            </a:r>
            <a:r>
              <a:rPr dirty="0" sz="2050" spc="257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Recommendation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systems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have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3954" y="2849307"/>
            <a:ext cx="3897097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become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very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popular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with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43954" y="3077907"/>
            <a:ext cx="4354058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increasing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availability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of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millions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of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43954" y="3306507"/>
            <a:ext cx="2056867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products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online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39207" y="3776407"/>
            <a:ext cx="4695692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374c81"/>
                </a:solidFill>
                <a:latin typeface="CQCHVR+Wingdings-Regular"/>
                <a:cs typeface="CQCHVR+Wingdings-Regular"/>
              </a:rPr>
              <a:t>Ø</a:t>
            </a:r>
            <a:r>
              <a:rPr dirty="0" sz="2050" spc="257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Recommending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relevant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products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43954" y="4005007"/>
            <a:ext cx="4131530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increases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customer’s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interest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43954" y="4233607"/>
            <a:ext cx="3448267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and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sales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of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company.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39207" y="4703507"/>
            <a:ext cx="1768302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374c81"/>
                </a:solidFill>
                <a:latin typeface="CQCHVR+Wingdings-Regular"/>
                <a:cs typeface="CQCHVR+Wingdings-Regular"/>
              </a:rPr>
              <a:t>Ø</a:t>
            </a:r>
            <a:r>
              <a:rPr dirty="0" sz="2050" spc="257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74c81"/>
                </a:solidFill>
                <a:latin typeface="CRRMSS+CenturyGothic"/>
                <a:cs typeface="CRRMSS+CenturyGothic"/>
              </a:rPr>
              <a:t>Examples:-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65852" y="5082178"/>
            <a:ext cx="4397728" cy="9708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374c81"/>
                </a:solidFill>
                <a:latin typeface="CQCHVR+Wingdings-Regular"/>
                <a:cs typeface="CQCHVR+Wingdings-Regular"/>
              </a:rPr>
              <a:t>Ø</a:t>
            </a:r>
            <a:r>
              <a:rPr dirty="0" sz="1750" spc="571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Facebook-”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People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You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May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Know”</a:t>
            </a:r>
          </a:p>
          <a:p>
            <a:pPr marL="0" marR="0">
              <a:lnSpc>
                <a:spcPts val="2084"/>
              </a:lnSpc>
              <a:spcBef>
                <a:spcPts val="545"/>
              </a:spcBef>
              <a:spcAft>
                <a:spcPts val="0"/>
              </a:spcAft>
            </a:pPr>
            <a:r>
              <a:rPr dirty="0" sz="1750">
                <a:solidFill>
                  <a:srgbClr val="374c81"/>
                </a:solidFill>
                <a:latin typeface="CQCHVR+Wingdings-Regular"/>
                <a:cs typeface="CQCHVR+Wingdings-Regular"/>
              </a:rPr>
              <a:t>Ø</a:t>
            </a:r>
            <a:r>
              <a:rPr dirty="0" sz="1750" spc="571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Netflix-”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Other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Movies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You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May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Enjoy”</a:t>
            </a:r>
          </a:p>
          <a:p>
            <a:pPr marL="0" marR="0">
              <a:lnSpc>
                <a:spcPts val="2084"/>
              </a:lnSpc>
              <a:spcBef>
                <a:spcPts val="545"/>
              </a:spcBef>
              <a:spcAft>
                <a:spcPts val="0"/>
              </a:spcAft>
            </a:pPr>
            <a:r>
              <a:rPr dirty="0" sz="1750">
                <a:solidFill>
                  <a:srgbClr val="374c81"/>
                </a:solidFill>
                <a:latin typeface="CQCHVR+Wingdings-Regular"/>
                <a:cs typeface="CQCHVR+Wingdings-Regular"/>
              </a:rPr>
              <a:t>Ø</a:t>
            </a:r>
            <a:r>
              <a:rPr dirty="0" sz="1750" spc="571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Amazon-”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Customers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Who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brought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70599" y="5944509"/>
            <a:ext cx="2690927" cy="3028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this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item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also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700">
                <a:solidFill>
                  <a:srgbClr val="374c81"/>
                </a:solidFill>
                <a:latin typeface="CRRMSS+CenturyGothic"/>
                <a:cs typeface="CRRMSS+CenturyGothic"/>
              </a:rPr>
              <a:t>brought…”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9208" y="744824"/>
            <a:ext cx="5067148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374c81"/>
                </a:solidFill>
                <a:latin typeface="CRRMSS+CenturyGothic"/>
                <a:cs typeface="CRRMSS+CenturyGothic"/>
              </a:rPr>
              <a:t>3.</a:t>
            </a:r>
            <a:r>
              <a:rPr dirty="0" sz="4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4400">
                <a:solidFill>
                  <a:srgbClr val="374c81"/>
                </a:solidFill>
                <a:latin typeface="CRRMSS+CenturyGothic"/>
                <a:cs typeface="CRRMSS+CenturyGothic"/>
              </a:rPr>
              <a:t>Datasets</a:t>
            </a:r>
            <a:r>
              <a:rPr dirty="0" sz="4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4400">
                <a:solidFill>
                  <a:srgbClr val="374c81"/>
                </a:solidFill>
                <a:latin typeface="CRRMSS+CenturyGothic"/>
                <a:cs typeface="CRRMSS+CenturyGothic"/>
              </a:rPr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40464" y="1866552"/>
            <a:ext cx="2128378" cy="838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RRMSS+CenturyGothic"/>
                <a:cs typeface="CRRMSS+CenturyGothic"/>
              </a:rPr>
              <a:t>Book</a:t>
            </a:r>
            <a:r>
              <a:rPr dirty="0" sz="2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ffffff"/>
                </a:solidFill>
                <a:latin typeface="CRRMSS+CenturyGothic"/>
                <a:cs typeface="CRRMSS+CenturyGothic"/>
              </a:rPr>
              <a:t>Dataset</a:t>
            </a:r>
          </a:p>
          <a:p>
            <a:pPr marL="20637" marR="0">
              <a:lnSpc>
                <a:spcPts val="1716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JLHGAT+ArialMT"/>
                <a:cs typeface="JLHGAT+ArialMT"/>
              </a:rPr>
              <a:t>•</a:t>
            </a:r>
            <a:r>
              <a:rPr dirty="0" sz="1450" spc="1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No.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of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rows:-271360</a:t>
            </a:r>
          </a:p>
          <a:p>
            <a:pPr marL="10160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JLHGAT+ArialMT"/>
                <a:cs typeface="JLHGAT+ArialMT"/>
              </a:rPr>
              <a:t>•</a:t>
            </a:r>
            <a:r>
              <a:rPr dirty="0" sz="1450" spc="1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No.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of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columns:-8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92417" y="1934350"/>
            <a:ext cx="2127158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RRMSS+CenturyGothic"/>
                <a:cs typeface="CRRMSS+CenturyGothic"/>
              </a:rPr>
              <a:t>Users</a:t>
            </a:r>
            <a:r>
              <a:rPr dirty="0" sz="2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ffffff"/>
                </a:solidFill>
                <a:latin typeface="CRRMSS+CenturyGothic"/>
                <a:cs typeface="CRRMSS+CenturyGothic"/>
              </a:rPr>
              <a:t>Dataset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87556" y="1934350"/>
            <a:ext cx="2349358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RRMSS+CenturyGothic"/>
                <a:cs typeface="CRRMSS+CenturyGothic"/>
              </a:rPr>
              <a:t>Rating</a:t>
            </a:r>
            <a:r>
              <a:rPr dirty="0" sz="2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2400">
                <a:solidFill>
                  <a:srgbClr val="ffffff"/>
                </a:solidFill>
                <a:latin typeface="CRRMSS+CenturyGothic"/>
                <a:cs typeface="CRRMSS+CenturyGothic"/>
              </a:rPr>
              <a:t>Dataset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85273" y="2315759"/>
            <a:ext cx="216870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JLHGAT+ArialMT"/>
                <a:cs typeface="JLHGAT+ArialMT"/>
              </a:rPr>
              <a:t>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28173" y="2303623"/>
            <a:ext cx="1804730" cy="469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No.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of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rows:-278858</a:t>
            </a:r>
          </a:p>
          <a:p>
            <a:pPr marL="80962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No.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of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columns:-3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440737" y="2315759"/>
            <a:ext cx="216870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JLHGAT+ArialMT"/>
                <a:cs typeface="JLHGAT+ArialMT"/>
              </a:rPr>
              <a:t>•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70912" y="2303623"/>
            <a:ext cx="2115956" cy="469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2725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No.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of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rows:-1149780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JLHGAT+ArialMT"/>
                <a:cs typeface="JLHGAT+ArialMT"/>
              </a:rPr>
              <a:t>•</a:t>
            </a:r>
            <a:r>
              <a:rPr dirty="0" sz="1450" spc="18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No.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of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columns:-3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66236" y="2529119"/>
            <a:ext cx="216870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JLHGAT+ArialMT"/>
                <a:cs typeface="JLHGAT+ArialMT"/>
              </a:rPr>
              <a:t>•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9208" y="744824"/>
            <a:ext cx="6052686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374c81"/>
                </a:solidFill>
                <a:latin typeface="CRRMSS+CenturyGothic"/>
                <a:cs typeface="CRRMSS+CenturyGothic"/>
              </a:rPr>
              <a:t>4.</a:t>
            </a:r>
            <a:r>
              <a:rPr dirty="0" sz="4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4400">
                <a:solidFill>
                  <a:srgbClr val="374c81"/>
                </a:solidFill>
                <a:latin typeface="CRRMSS+CenturyGothic"/>
                <a:cs typeface="CRRMSS+CenturyGothic"/>
              </a:rPr>
              <a:t>Data</a:t>
            </a:r>
            <a:r>
              <a:rPr dirty="0" sz="44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4400">
                <a:solidFill>
                  <a:srgbClr val="374c81"/>
                </a:solidFill>
                <a:latin typeface="CRRMSS+CenturyGothic"/>
                <a:cs typeface="CRRMSS+CenturyGothic"/>
              </a:rPr>
              <a:t>Preprocessing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634" y="2191582"/>
            <a:ext cx="2839764" cy="26645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3169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In</a:t>
            </a:r>
            <a:r>
              <a:rPr dirty="0" sz="18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Books</a:t>
            </a:r>
            <a:r>
              <a:rPr dirty="0" sz="18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Dataset</a:t>
            </a:r>
          </a:p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450" spc="10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Checking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of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null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values</a:t>
            </a:r>
          </a:p>
          <a:p>
            <a:pPr marL="34290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and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missing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data.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450" spc="10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Removal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of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two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columns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of</a:t>
            </a:r>
          </a:p>
          <a:p>
            <a:pPr marL="34290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small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image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URL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and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large</a:t>
            </a:r>
          </a:p>
          <a:p>
            <a:pPr marL="34290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image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URL.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450" spc="10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Changing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column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names</a:t>
            </a:r>
          </a:p>
          <a:p>
            <a:pPr marL="34290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for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easy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recognition.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450" spc="10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In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the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publisher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column</a:t>
            </a:r>
          </a:p>
          <a:p>
            <a:pPr marL="34290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missing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value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with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others.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450" spc="10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In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the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Year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Of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Publication</a:t>
            </a:r>
          </a:p>
          <a:p>
            <a:pPr marL="34290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column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we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have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two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66013" y="2439614"/>
            <a:ext cx="2692890" cy="7443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000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In</a:t>
            </a:r>
            <a:r>
              <a:rPr dirty="0" sz="18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Users</a:t>
            </a:r>
            <a:r>
              <a:rPr dirty="0" sz="18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Dataset</a:t>
            </a:r>
          </a:p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450" spc="10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In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the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Users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dataset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in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the</a:t>
            </a:r>
          </a:p>
          <a:p>
            <a:pPr marL="34290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Age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column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we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find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73112" y="3114366"/>
            <a:ext cx="2691006" cy="11710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0193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In</a:t>
            </a:r>
            <a:r>
              <a:rPr dirty="0" sz="18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Rating</a:t>
            </a:r>
            <a:r>
              <a:rPr dirty="0" sz="18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DMUKJ+CenturyGothic-Bold"/>
                <a:cs typeface="NDMUKJ+CenturyGothic-Bold"/>
              </a:rPr>
              <a:t>Dataset</a:t>
            </a:r>
          </a:p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450" spc="5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In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this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data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set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we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check</a:t>
            </a:r>
          </a:p>
          <a:p>
            <a:pPr marL="183356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Book-rating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and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User-Id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are</a:t>
            </a:r>
          </a:p>
          <a:p>
            <a:pPr marL="173831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columns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that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are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numerical</a:t>
            </a:r>
          </a:p>
          <a:p>
            <a:pPr marL="1135856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type.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08913" y="3141181"/>
            <a:ext cx="2147113" cy="6828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unique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values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and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with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that,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we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calculate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the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mean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age.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66013" y="3781262"/>
            <a:ext cx="2597225" cy="469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450" spc="10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In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the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Location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columns,</a:t>
            </a:r>
          </a:p>
          <a:p>
            <a:pPr marL="34290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we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have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combined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08913" y="4207982"/>
            <a:ext cx="2442794" cy="896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information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about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the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city,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state,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and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country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we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split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this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information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into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three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different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columns.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092969" y="4242653"/>
            <a:ext cx="2476404" cy="469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450" spc="5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In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the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ISBN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column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we</a:t>
            </a:r>
          </a:p>
          <a:p>
            <a:pPr marL="143668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remove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extra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characters.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6534" y="4813389"/>
            <a:ext cx="2429697" cy="8961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object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data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DK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Publishing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Inc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replaced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this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with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2000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and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Gallimard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replace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it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with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CRRMSS+CenturyGothic"/>
                <a:cs typeface="CRRMSS+CenturyGothic"/>
              </a:rPr>
              <a:t>2003.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9208" y="326185"/>
            <a:ext cx="5566580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Final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Dataset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9308" y="1259451"/>
            <a:ext cx="7257105" cy="4078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After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applying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preprocessing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on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all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three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datasets.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We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merge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all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and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made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the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final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data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set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for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visualization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and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model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building.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27501" y="1862382"/>
            <a:ext cx="882100" cy="38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CRRMSS+CenturyGothic"/>
                <a:cs typeface="CRRMSS+CenturyGothic"/>
              </a:rPr>
              <a:t>Rows</a:t>
            </a:r>
            <a:r>
              <a:rPr dirty="0" sz="12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ffffff"/>
                </a:solidFill>
                <a:latin typeface="CRRMSS+CenturyGothic"/>
                <a:cs typeface="CRRMSS+CenturyGothic"/>
              </a:rPr>
              <a:t>And</a:t>
            </a:r>
          </a:p>
          <a:p>
            <a:pPr marL="45243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CRRMSS+CenturyGothic"/>
                <a:cs typeface="CRRMSS+CenturyGothic"/>
              </a:rPr>
              <a:t>Columns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37885" y="1862382"/>
            <a:ext cx="1189466" cy="38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CRRMSS+CenturyGothic"/>
                <a:cs typeface="CRRMSS+CenturyGothic"/>
              </a:rPr>
              <a:t>No.</a:t>
            </a:r>
            <a:r>
              <a:rPr dirty="0" sz="12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ffffff"/>
                </a:solidFill>
                <a:latin typeface="CRRMSS+CenturyGothic"/>
                <a:cs typeface="CRRMSS+CenturyGothic"/>
              </a:rPr>
              <a:t>Of</a:t>
            </a:r>
            <a:r>
              <a:rPr dirty="0" sz="12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ffffff"/>
                </a:solidFill>
                <a:latin typeface="CRRMSS+CenturyGothic"/>
                <a:cs typeface="CRRMSS+CenturyGothic"/>
              </a:rPr>
              <a:t>Unique</a:t>
            </a:r>
          </a:p>
          <a:p>
            <a:pPr marL="268287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CRRMSS+CenturyGothic"/>
                <a:cs typeface="CRRMSS+CenturyGothic"/>
              </a:rPr>
              <a:t>User-ID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04796" y="1934912"/>
            <a:ext cx="794667" cy="2249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CRRMSS+CenturyGothic"/>
                <a:cs typeface="CRRMSS+CenturyGothic"/>
              </a:rPr>
              <a:t>Datasets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21317" y="1944678"/>
            <a:ext cx="952680" cy="2249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CRRMSS+CenturyGothic"/>
                <a:cs typeface="CRRMSS+CenturyGothic"/>
              </a:rPr>
              <a:t>Null</a:t>
            </a:r>
            <a:r>
              <a:rPr dirty="0" sz="12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ffffff"/>
                </a:solidFill>
                <a:latin typeface="CRRMSS+CenturyGothic"/>
                <a:cs typeface="CRRMSS+CenturyGothic"/>
              </a:rPr>
              <a:t>Values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72196" y="1944678"/>
            <a:ext cx="975997" cy="2249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CRRMSS+CenturyGothic"/>
                <a:cs typeface="CRRMSS+CenturyGothic"/>
              </a:rPr>
              <a:t>Data</a:t>
            </a:r>
            <a:r>
              <a:rPr dirty="0" sz="1200">
                <a:solidFill>
                  <a:srgbClr val="ffffff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ffffff"/>
                </a:solidFill>
                <a:latin typeface="CRRMSS+CenturyGothic"/>
                <a:cs typeface="CRRMSS+CenturyGothic"/>
              </a:rPr>
              <a:t>Types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24246" y="2271519"/>
            <a:ext cx="1274704" cy="560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spc="142">
                <a:solidFill>
                  <a:srgbClr val="374c81"/>
                </a:solidFill>
                <a:latin typeface="CRRMSS+CenturyGothic"/>
                <a:cs typeface="CRRMSS+CenturyGothic"/>
              </a:rPr>
              <a:t>•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Total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null</a:t>
            </a:r>
          </a:p>
          <a:p>
            <a:pPr marL="114300" marR="0">
              <a:lnSpc>
                <a:spcPts val="12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values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of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all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3</a:t>
            </a:r>
          </a:p>
          <a:p>
            <a:pPr marL="11430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datasets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are6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08070" y="2301806"/>
            <a:ext cx="1223142" cy="232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spc="142">
                <a:solidFill>
                  <a:srgbClr val="374c81"/>
                </a:solidFill>
                <a:latin typeface="CRRMSS+CenturyGothic"/>
                <a:cs typeface="CRRMSS+CenturyGothic"/>
              </a:rPr>
              <a:t>•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Final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Dataset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71649" y="2301806"/>
            <a:ext cx="1108738" cy="4247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spc="142">
                <a:solidFill>
                  <a:srgbClr val="374c81"/>
                </a:solidFill>
                <a:latin typeface="CRRMSS+CenturyGothic"/>
                <a:cs typeface="CRRMSS+CenturyGothic"/>
              </a:rPr>
              <a:t>•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50815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Rows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spc="142">
                <a:solidFill>
                  <a:srgbClr val="374c81"/>
                </a:solidFill>
                <a:latin typeface="CRRMSS+CenturyGothic"/>
                <a:cs typeface="CRRMSS+CenturyGothic"/>
              </a:rPr>
              <a:t>•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8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Columns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35226" y="2301806"/>
            <a:ext cx="688878" cy="232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spc="142">
                <a:solidFill>
                  <a:srgbClr val="374c81"/>
                </a:solidFill>
                <a:latin typeface="CRRMSS+CenturyGothic"/>
                <a:cs typeface="CRRMSS+CenturyGothic"/>
              </a:rPr>
              <a:t>•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95513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362381" y="2301806"/>
            <a:ext cx="853317" cy="232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spc="142">
                <a:solidFill>
                  <a:srgbClr val="374c81"/>
                </a:solidFill>
                <a:latin typeface="CRRMSS+CenturyGothic"/>
                <a:cs typeface="CRRMSS+CenturyGothic"/>
              </a:rPr>
              <a:t>•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Int(32)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476681" y="2472786"/>
            <a:ext cx="768994" cy="2249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columns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08070" y="2493830"/>
            <a:ext cx="1280899" cy="232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spc="142">
                <a:solidFill>
                  <a:srgbClr val="374c81"/>
                </a:solidFill>
                <a:latin typeface="CRRMSS+CenturyGothic"/>
                <a:cs typeface="CRRMSS+CenturyGothic"/>
              </a:rPr>
              <a:t>•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After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merging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222370" y="2664810"/>
            <a:ext cx="936940" cy="2249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of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all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three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362381" y="2658423"/>
            <a:ext cx="909401" cy="3959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spc="142">
                <a:solidFill>
                  <a:srgbClr val="374c81"/>
                </a:solidFill>
                <a:latin typeface="CRRMSS+CenturyGothic"/>
                <a:cs typeface="CRRMSS+CenturyGothic"/>
              </a:rPr>
              <a:t>•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Object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8</a:t>
            </a:r>
          </a:p>
          <a:p>
            <a:pPr marL="11430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columns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222370" y="2829402"/>
            <a:ext cx="1170235" cy="38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preprocessed</a:t>
            </a:r>
          </a:p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datasets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793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93363" y="63232"/>
            <a:ext cx="4137257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5.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4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7299" y="1419600"/>
            <a:ext cx="2448701" cy="25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374c81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450" spc="594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In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Histogram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represents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03378" y="1450817"/>
            <a:ext cx="3141627" cy="25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374c81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450" spc="594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Graphical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representation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of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top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03049" y="1632960"/>
            <a:ext cx="2127597" cy="6821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the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Year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Of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Publication</a:t>
            </a:r>
          </a:p>
          <a:p>
            <a:pPr marL="49212" marR="0">
              <a:lnSpc>
                <a:spcPts val="1471"/>
              </a:lnSpc>
              <a:spcBef>
                <a:spcPts val="109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From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1990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to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2005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we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saw</a:t>
            </a:r>
          </a:p>
          <a:p>
            <a:pPr marL="0" marR="0">
              <a:lnSpc>
                <a:spcPts val="1679"/>
              </a:lnSpc>
              <a:spcBef>
                <a:spcPts val="7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there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are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many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publishers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55915" y="1664177"/>
            <a:ext cx="927420" cy="25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10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 </a:t>
            </a:r>
            <a:r>
              <a:rPr dirty="0" sz="14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books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17299" y="1857773"/>
            <a:ext cx="216870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374c81"/>
                </a:solidFill>
                <a:latin typeface="JLHGAT+ArialMT"/>
                <a:cs typeface="JLHGAT+ArialMT"/>
              </a:rPr>
              <a:t>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2056" y="3212194"/>
            <a:ext cx="1172706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74c81"/>
                </a:solidFill>
                <a:latin typeface="CQCHVR+Wingdings-Regular"/>
                <a:cs typeface="CQCHVR+Wingdings-Regular"/>
              </a:rPr>
              <a:t>v</a:t>
            </a:r>
            <a:r>
              <a:rPr dirty="0" sz="1650" spc="367">
                <a:solidFill>
                  <a:srgbClr val="374c81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374c81"/>
                </a:solidFill>
                <a:latin typeface="NDMUKJ+CenturyGothic-Bold"/>
                <a:cs typeface="NDMUKJ+CenturyGothic-Bold"/>
              </a:rPr>
              <a:t>Outliers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2056" y="3467248"/>
            <a:ext cx="225031" cy="4220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374c81"/>
                </a:solidFill>
                <a:latin typeface="CQCHVR+Wingdings-Regular"/>
                <a:cs typeface="CQCHVR+Wingdings-Regular"/>
              </a:rPr>
              <a:t>§</a:t>
            </a:r>
          </a:p>
          <a:p>
            <a:pPr marL="0" marR="0">
              <a:lnSpc>
                <a:spcPts val="1387"/>
              </a:lnSpc>
              <a:spcBef>
                <a:spcPts val="248"/>
              </a:spcBef>
              <a:spcAft>
                <a:spcPts val="0"/>
              </a:spcAft>
            </a:pPr>
            <a:r>
              <a:rPr dirty="0" sz="1250">
                <a:solidFill>
                  <a:srgbClr val="374c81"/>
                </a:solidFill>
                <a:latin typeface="CQCHVR+Wingdings-Regular"/>
                <a:cs typeface="CQCHVR+Wingdings-Regular"/>
              </a:rPr>
              <a:t>§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256" y="3456659"/>
            <a:ext cx="3028977" cy="4382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There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are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many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outliers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in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age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columns</a:t>
            </a:r>
          </a:p>
          <a:p>
            <a:pPr marL="42062" marR="0">
              <a:lnSpc>
                <a:spcPts val="163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Outliers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are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treated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with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mean</a:t>
            </a:r>
            <a:r>
              <a:rPr dirty="0" sz="1200">
                <a:solidFill>
                  <a:srgbClr val="374c81"/>
                </a:solidFill>
                <a:latin typeface="CRRMSS+CenturyGothic"/>
                <a:cs typeface="CRRMSS+CenturyGothic"/>
              </a:rPr>
              <a:t> </a:t>
            </a:r>
            <a:r>
              <a:rPr dirty="0" sz="1200" spc="10">
                <a:solidFill>
                  <a:srgbClr val="374c81"/>
                </a:solidFill>
                <a:latin typeface="CRRMSS+CenturyGothic"/>
                <a:cs typeface="CRRMSS+CenturyGothic"/>
              </a:rPr>
              <a:t>values</a:t>
            </a:r>
            <a:r>
              <a:rPr dirty="0" sz="1400">
                <a:solidFill>
                  <a:srgbClr val="374c81"/>
                </a:solidFill>
                <a:latin typeface="CRRMSS+CenturyGothic"/>
                <a:cs typeface="CRRMSS+CenturyGothic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2022-12-21T07:44:28-06:00</dcterms:modified>
</cp:coreProperties>
</file>