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1" r:id="rId6"/>
    <p:sldId id="262" r:id="rId8"/>
    <p:sldId id="259" r:id="rId9"/>
    <p:sldId id="263" r:id="rId10"/>
    <p:sldId id="264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0805" y="9525"/>
            <a:ext cx="512318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Setting baseline results:</a:t>
            </a:r>
            <a:endParaRPr lang="x-none" altLang="en-SG" sz="2800" b="1"/>
          </a:p>
        </p:txBody>
      </p:sp>
      <p:sp>
        <p:nvSpPr>
          <p:cNvPr id="3" name="TextBox 2"/>
          <p:cNvSpPr txBox="1"/>
          <p:nvPr/>
        </p:nvSpPr>
        <p:spPr>
          <a:xfrm>
            <a:off x="537210" y="554990"/>
            <a:ext cx="11353165" cy="653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This document describes how to to get LB=0.82 using a simple "Cnn_Trad_Pool2_Net" from paper [1].</a:t>
            </a:r>
            <a:br>
              <a:rPr lang="x-none" altLang="en-SG"/>
            </a:br>
            <a:r>
              <a:rPr lang="x-none" altLang="en-SG"/>
              <a:t>Implementation is in pytorch.</a:t>
            </a:r>
            <a:endParaRPr lang="x-none" altLang="en-SG"/>
          </a:p>
        </p:txBody>
      </p:sp>
      <p:sp>
        <p:nvSpPr>
          <p:cNvPr id="6" name="TextBox 5"/>
          <p:cNvSpPr txBox="1"/>
          <p:nvPr/>
        </p:nvSpPr>
        <p:spPr>
          <a:xfrm>
            <a:off x="382905" y="1881505"/>
            <a:ext cx="11353165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[References]</a:t>
            </a:r>
            <a:endParaRPr lang="x-none" altLang="en-SG" b="1"/>
          </a:p>
        </p:txBody>
      </p:sp>
      <p:sp>
        <p:nvSpPr>
          <p:cNvPr id="9" name="TextBox 8"/>
          <p:cNvSpPr txBox="1"/>
          <p:nvPr/>
        </p:nvSpPr>
        <p:spPr>
          <a:xfrm>
            <a:off x="847090" y="2287905"/>
            <a:ext cx="1055116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latin typeface="+mn-ea"/>
              </a:rPr>
              <a:t>[1] "</a:t>
            </a:r>
            <a:r>
              <a:rPr lang="en-SG" altLang="en-US" sz="1400">
                <a:latin typeface="+mn-ea"/>
              </a:rPr>
              <a:t>Convolutional Neural Networks for Small-footprint Keyword Spotting</a:t>
            </a:r>
            <a:r>
              <a:rPr lang="x-none" altLang="en-SG" sz="1400">
                <a:latin typeface="+mn-ea"/>
              </a:rPr>
              <a:t>" - </a:t>
            </a:r>
            <a:r>
              <a:rPr lang="en-SG" altLang="en-US" sz="1400">
                <a:latin typeface="+mn-ea"/>
              </a:rPr>
              <a:t>Tara N. Sainath, Carolina Parada</a:t>
            </a:r>
            <a:r>
              <a:rPr lang="x-none" altLang="en-SG" sz="1400">
                <a:latin typeface="+mn-ea"/>
              </a:rPr>
              <a:t>, INTERSPEECH 2015</a:t>
            </a:r>
            <a:endParaRPr lang="x-none" altLang="en-SG" sz="14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2908300"/>
            <a:ext cx="1055116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latin typeface="+mn-ea"/>
              </a:rPr>
              <a:t>[2] </a:t>
            </a:r>
            <a:r>
              <a:rPr sz="1400">
                <a:latin typeface="+mn-ea"/>
              </a:rPr>
              <a:t>https://research.googleblog.com/2017/08/launching-speech-commands-dataset.html</a:t>
            </a:r>
            <a:endParaRPr sz="14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090" y="3395980"/>
            <a:ext cx="10551160" cy="30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latin typeface="+mn-ea"/>
              </a:rPr>
              <a:t>[3] </a:t>
            </a:r>
            <a:r>
              <a:rPr sz="1400">
                <a:latin typeface="+mn-ea"/>
              </a:rPr>
              <a:t>https://github.com/castorini/honk</a:t>
            </a:r>
            <a:endParaRPr sz="140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573405"/>
            <a:ext cx="6580505" cy="6134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3030" y="109855"/>
            <a:ext cx="437578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example log file</a:t>
            </a:r>
            <a:endParaRPr lang="x-none" altLang="en-SG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272415" y="190500"/>
            <a:ext cx="512318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1. Network structure</a:t>
            </a:r>
            <a:endParaRPr lang="x-none" altLang="en-SG" sz="2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03910"/>
            <a:ext cx="7419340" cy="4123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272415" y="190500"/>
            <a:ext cx="1050925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2. Input (melspectrogram/MFCC)</a:t>
            </a:r>
            <a:endParaRPr lang="x-none" altLang="en-SG" sz="2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906780"/>
            <a:ext cx="11495405" cy="2228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3662045"/>
            <a:ext cx="1137158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81915" y="26670"/>
            <a:ext cx="512318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2. Dataset</a:t>
            </a:r>
            <a:endParaRPr lang="x-none" altLang="en-SG" sz="2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452120"/>
            <a:ext cx="6685915" cy="2284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8695" y="1271270"/>
            <a:ext cx="262318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this is a "zero array" audio file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758440"/>
            <a:ext cx="5086350" cy="403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090" y="644525"/>
            <a:ext cx="243268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split is a list of file paths, e.g.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20" y="948055"/>
            <a:ext cx="2858135" cy="17875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104255" y="4877435"/>
            <a:ext cx="281940" cy="581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33750" y="1480185"/>
            <a:ext cx="299720" cy="217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720" y="2842260"/>
            <a:ext cx="6351905" cy="389001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134870" y="1843405"/>
            <a:ext cx="5222875" cy="1325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50995" y="1843405"/>
            <a:ext cx="3197860" cy="2770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1890" y="6512560"/>
            <a:ext cx="262318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#divide sample index by class</a:t>
            </a:r>
            <a:endParaRPr lang="x-none" altLang="en-SG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574040"/>
            <a:ext cx="9051290" cy="5678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335" y="236220"/>
            <a:ext cx="708279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sampler for given silence and unknow samples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152140" y="2152650"/>
            <a:ext cx="5222875" cy="1325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3261360" y="2152650"/>
            <a:ext cx="5113655" cy="2579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951220" y="1834515"/>
            <a:ext cx="481203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epoch epoches uses different </a:t>
            </a:r>
            <a:r>
              <a:rPr lang="x-none" altLang="en-SG" sz="1200">
                <a:solidFill>
                  <a:srgbClr val="FF0000"/>
                </a:solidFill>
                <a:sym typeface="+mn-ea"/>
              </a:rPr>
              <a:t>silence and unknow samples</a:t>
            </a:r>
            <a:r>
              <a:rPr lang="x-none" altLang="en-SG" sz="1200">
                <a:solidFill>
                  <a:srgbClr val="FF0000"/>
                </a:solidFill>
              </a:rPr>
              <a:t> </a:t>
            </a:r>
            <a:endParaRPr lang="x-none" altLang="en-SG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509270"/>
            <a:ext cx="5343525" cy="4157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335" y="236220"/>
            <a:ext cx="708279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augmentation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310" y="450215"/>
            <a:ext cx="5735320" cy="4110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" y="3112770"/>
            <a:ext cx="5543550" cy="3729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890" y="63500"/>
            <a:ext cx="512318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3. Training (SGD)</a:t>
            </a:r>
            <a:endParaRPr lang="x-none" altLang="en-SG" sz="2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370" y="3103245"/>
            <a:ext cx="5276850" cy="2515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895" y="2789555"/>
            <a:ext cx="390398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train/valid augmentation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" y="603250"/>
            <a:ext cx="6569075" cy="219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" y="890270"/>
            <a:ext cx="6490335" cy="2108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745" y="2815590"/>
            <a:ext cx="102679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>
                <a:solidFill>
                  <a:srgbClr val="FF0000"/>
                </a:solidFill>
              </a:rPr>
              <a:t>...</a:t>
            </a:r>
            <a:endParaRPr lang="x-none" altLang="en-SG" sz="2800" b="1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578860" y="3296920"/>
            <a:ext cx="3811270" cy="681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88665" y="4750435"/>
            <a:ext cx="4164965" cy="944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19220" y="6123305"/>
            <a:ext cx="274129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fix sampling with given silence and unknown probabilities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0805" y="4415790"/>
            <a:ext cx="274129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random sampling with given silence and unknown probabilities</a:t>
            </a:r>
            <a:endParaRPr lang="x-none" altLang="en-SG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1595" y="3245485"/>
            <a:ext cx="5035550" cy="3424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35" y="1419225"/>
            <a:ext cx="4826635" cy="1720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" y="642620"/>
            <a:ext cx="6196330" cy="2518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" y="125095"/>
            <a:ext cx="5570855" cy="599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865" y="1200150"/>
            <a:ext cx="150622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optimizer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1980565" y="1071245"/>
            <a:ext cx="1534795" cy="208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H="1">
            <a:off x="2825115" y="1334770"/>
            <a:ext cx="699770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770" y="2943225"/>
            <a:ext cx="102679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>
                <a:solidFill>
                  <a:srgbClr val="FF0000"/>
                </a:solidFill>
              </a:rPr>
              <a:t>...</a:t>
            </a:r>
            <a:endParaRPr lang="x-none" altLang="en-SG" sz="2800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7805" y="2988945"/>
            <a:ext cx="1026795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>
                <a:solidFill>
                  <a:srgbClr val="FF0000"/>
                </a:solidFill>
              </a:rPr>
              <a:t>...</a:t>
            </a:r>
            <a:endParaRPr lang="x-none" altLang="en-SG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-8890" y="63500"/>
            <a:ext cx="5123180" cy="53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4. Example Results</a:t>
            </a:r>
            <a:endParaRPr lang="x-none" altLang="en-SG" sz="28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164590"/>
            <a:ext cx="6541770" cy="5416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80" y="645160"/>
            <a:ext cx="1002411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200"/>
              <a:t>/root/share/project/kaggle/tensorflow/results/cnn_trad_pool2_net-02a</a:t>
            </a:r>
            <a:endParaRPr lang="en-SG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663950" y="6358255"/>
            <a:ext cx="1041400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000">
                <a:solidFill>
                  <a:schemeClr val="tx1">
                    <a:lumMod val="50000"/>
                    <a:lumOff val="50000"/>
                  </a:schemeClr>
                </a:solidFill>
              </a:rPr>
              <a:t>'1000 iters</a:t>
            </a:r>
            <a:endParaRPr lang="x-none" altLang="en-SG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1980" y="6358255"/>
            <a:ext cx="1041400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000">
                <a:solidFill>
                  <a:schemeClr val="tx1">
                    <a:lumMod val="50000"/>
                    <a:lumOff val="50000"/>
                  </a:schemeClr>
                </a:solidFill>
              </a:rPr>
              <a:t>'1000 iters</a:t>
            </a:r>
            <a:endParaRPr lang="x-none" altLang="en-SG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5207000"/>
            <a:ext cx="7447915" cy="838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26610" y="4933315"/>
            <a:ext cx="390398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# public LB score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7530" y="1753870"/>
            <a:ext cx="437578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curve are "spiky" becuase the silence and unknown samples are changed per epoch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3825" y="4642485"/>
            <a:ext cx="91567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rate 0.005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6535" y="5269230"/>
            <a:ext cx="99695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rate 0.0005</a:t>
            </a:r>
            <a:endParaRPr lang="x-none" altLang="en-SG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Kingsoft Office WPP</Application>
  <PresentationFormat>Widescreen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29</cp:revision>
  <dcterms:created xsi:type="dcterms:W3CDTF">2018-01-06T08:41:41Z</dcterms:created>
  <dcterms:modified xsi:type="dcterms:W3CDTF">2018-01-06T08:41:41Z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18441హ-10.1.0.5707</vt:lpwstr>
  </property>
</Properties>
</file>