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2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0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2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3E0E37-46DE-487C-AECA-1E6FD63F830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1F84C2-C887-4486-A8FC-8A043BE49C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3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55CC-CE87-0F3C-80C3-5AD12E0A8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Prahari</a:t>
            </a:r>
            <a:r>
              <a:rPr lang="en-US" dirty="0"/>
              <a:t> - AML Application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0AFEE-143C-C46E-6A56-AAC0343DE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sunrisers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72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39C5-D2DC-C25B-4E1A-1518BFAE7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DC63B-11A8-3293-B878-021D1BB0F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6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DE9-9296-AE58-77EA-A44D6C90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6FCF-508E-A397-B470-E064541A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Technology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31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6AD-5F67-F063-1280-BA1CDA2C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F12D-025E-EE4E-F8F4-D558DE75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of the problem lies in the nature of </a:t>
            </a:r>
            <a:r>
              <a:rPr lang="en-US" b="1" dirty="0"/>
              <a:t>non-custodial wallets</a:t>
            </a:r>
            <a:r>
              <a:rPr lang="en-US" dirty="0"/>
              <a:t>. Unlike a traditional bank account or a custodial crypto wallet managed by an exchange, a non-custodial wallet gives the user complete control over their private keys. This means there's no third party—like a bank or crypto exchange—to monitor transactions, enforce compliance, or freeze funds. This lack of a central authority, while a key feature of decentralized finance, also creates a loophole for criminals.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CD83-4D94-3542-C45F-6F6D71AC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0AB-3138-1D34-9D28-920CE2C6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Objective:</a:t>
            </a:r>
            <a:r>
              <a:rPr lang="en-US" dirty="0"/>
              <a:t> To analyze financial transactions for suspicious activity using a microservices architecture and record legitimate transactions on a blockchain.</a:t>
            </a:r>
          </a:p>
          <a:p>
            <a:r>
              <a:rPr lang="en-US" b="1" dirty="0"/>
              <a:t>Core Components &amp; Technology:</a:t>
            </a:r>
            <a:endParaRPr lang="en-US" dirty="0"/>
          </a:p>
          <a:p>
            <a:r>
              <a:rPr lang="en-US" b="1" dirty="0"/>
              <a:t>Client App (React):</a:t>
            </a:r>
            <a:r>
              <a:rPr lang="en-US" dirty="0"/>
              <a:t> User-facing interface for submitting a transaction along with its CSV history (sender, receiver, amount, timestamp).</a:t>
            </a:r>
          </a:p>
          <a:p>
            <a:r>
              <a:rPr lang="en-US" b="1" dirty="0"/>
              <a:t>AML Service (Flask):</a:t>
            </a:r>
            <a:r>
              <a:rPr lang="en-US" dirty="0"/>
              <a:t> The central analysis engine.</a:t>
            </a:r>
          </a:p>
          <a:p>
            <a:pPr lvl="1"/>
            <a:r>
              <a:rPr lang="en-US" dirty="0"/>
              <a:t>Receives data and determines if a transaction is suspicious.</a:t>
            </a:r>
          </a:p>
          <a:p>
            <a:pPr lvl="1"/>
            <a:r>
              <a:rPr lang="en-US" dirty="0"/>
              <a:t>Statistical analytics on the transaction history and inputs.</a:t>
            </a:r>
          </a:p>
          <a:p>
            <a:pPr lvl="1"/>
            <a:r>
              <a:rPr lang="en-US" dirty="0"/>
              <a:t>Generates forensic reports for flagged activities.</a:t>
            </a:r>
          </a:p>
          <a:p>
            <a:r>
              <a:rPr lang="en-US" b="1" dirty="0"/>
              <a:t>Oracle Service (Express):</a:t>
            </a:r>
            <a:r>
              <a:rPr lang="en-US" dirty="0"/>
              <a:t> The blockchain gateway.</a:t>
            </a:r>
          </a:p>
          <a:p>
            <a:pPr lvl="1"/>
            <a:r>
              <a:rPr lang="en-US" dirty="0"/>
              <a:t>Receives non-flagged transactions from the AML service.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Cosmos SDK</a:t>
            </a:r>
            <a:r>
              <a:rPr lang="en-US" dirty="0"/>
              <a:t> to store the transaction on-chain.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D00D-B1C8-B6FF-FD60-6CF5C566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191FC1-F136-0CA4-33B4-2D26FE486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69937"/>
            <a:ext cx="1012744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Submission: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user submits a transaction through the React client.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Flask AML service screens the transaction for red flags.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Decision &amp; Action: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35508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FLAGGED: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forensic report is generated explaining the reason.</a:t>
            </a:r>
          </a:p>
          <a:p>
            <a:pPr marL="635508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transaction is forwarded to the Express Oracle service.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Oracle service records the cleared transaction on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159855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33B-BD5E-177D-67EE-4389965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pic>
        <p:nvPicPr>
          <p:cNvPr id="2050" name="Picture 2" descr="Why Is The Python Programming Language ...">
            <a:extLst>
              <a:ext uri="{FF2B5EF4-FFF2-40B4-BE49-F238E27FC236}">
                <a16:creationId xmlns:a16="http://schemas.microsoft.com/office/drawing/2014/main" id="{2D6A9AE7-D7C5-8E75-4A3D-CD12A9F48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6" y="18530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Rust Programming Language · GitHub">
            <a:extLst>
              <a:ext uri="{FF2B5EF4-FFF2-40B4-BE49-F238E27FC236}">
                <a16:creationId xmlns:a16="http://schemas.microsoft.com/office/drawing/2014/main" id="{A94E0AD7-DC3C-321C-10EC-48E22962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133" y="4389159"/>
            <a:ext cx="1669733" cy="166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(software) - Wikipedia">
            <a:extLst>
              <a:ext uri="{FF2B5EF4-FFF2-40B4-BE49-F238E27FC236}">
                <a16:creationId xmlns:a16="http://schemas.microsoft.com/office/drawing/2014/main" id="{784CE61C-FE92-619F-D91A-647C5E5B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7" y="1897418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s Express JS Used For Frontend Or ...">
            <a:extLst>
              <a:ext uri="{FF2B5EF4-FFF2-40B4-BE49-F238E27FC236}">
                <a16:creationId xmlns:a16="http://schemas.microsoft.com/office/drawing/2014/main" id="{D88550CF-D511-93C0-DAEE-4BE623C4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923" y="1897418"/>
            <a:ext cx="1998759" cy="12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roduction to Cosmos SDK. Cosmos SDK ...">
            <a:extLst>
              <a:ext uri="{FF2B5EF4-FFF2-40B4-BE49-F238E27FC236}">
                <a16:creationId xmlns:a16="http://schemas.microsoft.com/office/drawing/2014/main" id="{8B02F863-92D7-C3AF-2CED-F0A0A283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6" y="427038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smyWasmy">
            <a:extLst>
              <a:ext uri="{FF2B5EF4-FFF2-40B4-BE49-F238E27FC236}">
                <a16:creationId xmlns:a16="http://schemas.microsoft.com/office/drawing/2014/main" id="{70B54816-24E0-70F7-6C41-0FF49412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87" y="39961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Docker? - Viking Software A/S">
            <a:extLst>
              <a:ext uri="{FF2B5EF4-FFF2-40B4-BE49-F238E27FC236}">
                <a16:creationId xmlns:a16="http://schemas.microsoft.com/office/drawing/2014/main" id="{BAFC9016-4102-BA25-A7B9-F41F9A3D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46" y="40490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it: everything you need to know about ...">
            <a:extLst>
              <a:ext uri="{FF2B5EF4-FFF2-40B4-BE49-F238E27FC236}">
                <a16:creationId xmlns:a16="http://schemas.microsoft.com/office/drawing/2014/main" id="{CC2AD6F1-D960-C7D3-6D1D-360CC09B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11" y="2033795"/>
            <a:ext cx="1716248" cy="8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ogle Open Source Projects">
            <a:extLst>
              <a:ext uri="{FF2B5EF4-FFF2-40B4-BE49-F238E27FC236}">
                <a16:creationId xmlns:a16="http://schemas.microsoft.com/office/drawing/2014/main" id="{EC809420-8597-F5DC-F704-9A1E663F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504" y="291477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Node.js Development Services Company ...">
            <a:extLst>
              <a:ext uri="{FF2B5EF4-FFF2-40B4-BE49-F238E27FC236}">
                <a16:creationId xmlns:a16="http://schemas.microsoft.com/office/drawing/2014/main" id="{C4E0B597-E0AE-CCE5-866B-102728F2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96" y="4514978"/>
            <a:ext cx="1386563" cy="13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What is Flask?">
            <a:extLst>
              <a:ext uri="{FF2B5EF4-FFF2-40B4-BE49-F238E27FC236}">
                <a16:creationId xmlns:a16="http://schemas.microsoft.com/office/drawing/2014/main" id="{E384FB50-A2FD-1C1A-38D6-CA43C4AC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51" y="2021129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0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DB06-E4EE-E642-2E8F-664FCB64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3B125-49E0-1158-3CCD-BB58BF94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384" y="1846263"/>
            <a:ext cx="5635689" cy="44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8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4D93-3D24-61BA-C05A-EA0BA5F2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A0BC-9C3F-D989-C5AD-B25B102B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successfully establishes a proof-of-concept for a modern Anti-Money Laundering (AML) system by integrating a web-based user interface with a robust backend and a decentralized ledger. It effectively demonstrates a complete, end-to-end transaction processing pipeline: from user submission via a </a:t>
            </a:r>
            <a:r>
              <a:rPr lang="en-US" b="1" dirty="0"/>
              <a:t>React</a:t>
            </a:r>
            <a:r>
              <a:rPr lang="en-US" dirty="0"/>
              <a:t> client, through a crucial analysis phase in a </a:t>
            </a:r>
            <a:r>
              <a:rPr lang="en-US" b="1" dirty="0"/>
              <a:t>Python/Flask</a:t>
            </a:r>
            <a:r>
              <a:rPr lang="en-US" dirty="0"/>
              <a:t> service, to final, immutable storage on a </a:t>
            </a:r>
            <a:r>
              <a:rPr lang="en-US" b="1" dirty="0"/>
              <a:t>Cosmos SDK</a:t>
            </a:r>
            <a:r>
              <a:rPr lang="en-US" dirty="0"/>
              <a:t>-based blockchain via an </a:t>
            </a:r>
            <a:r>
              <a:rPr lang="en-US" b="1" dirty="0"/>
              <a:t>Express.js</a:t>
            </a:r>
            <a:r>
              <a:rPr lang="en-US" dirty="0"/>
              <a:t> oracle. The architecture is modular and clearly defines the separation of concerns, showcasing a practical application of microservices in the FinTech and compliance domain.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2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B7DE-10E3-5D45-52AE-2B960CF2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-91084"/>
            <a:ext cx="10058400" cy="1450757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7F384-06F8-E414-A07D-7A416E3D1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1915550"/>
            <a:ext cx="110947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the Client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immediate next step is to fully implement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client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is currently a placeholder, to enable a seamless user experience for transaction submission.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AML Logic: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core AML detection logic in the Python service can be significantly upgraded. This could involve integrating advanced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anomaly detection, incorporating more complex rule-based systems, and connecting to external APIs for real-time risk scoring.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Smart Contracts: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blockchain layer can be expanded by developing sophisticated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CosmWasm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 contracts written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These contracts could automate compliance actions, manage decentralized identity (DID) for users, or create transparent audit trails.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 real-time data streaming pipeline using technologies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RabbitMQ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would allow the AML service to analyze transactions as they occur, rather than relying on batch CSV uploads.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Scalability: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production environment, focus should be placed on securing the APIs, implementing robust authentication/authorization mechanisms (like OAuth 2.0), and containerizing the services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scalability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1123756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604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Prahari - AML Application </vt:lpstr>
      <vt:lpstr>Agenda </vt:lpstr>
      <vt:lpstr>Problem Statement</vt:lpstr>
      <vt:lpstr>Solution</vt:lpstr>
      <vt:lpstr>Application workflow</vt:lpstr>
      <vt:lpstr>Technology Stack</vt:lpstr>
      <vt:lpstr>Architecture</vt:lpstr>
      <vt:lpstr>Conclusion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DHIRAJ INTI</dc:creator>
  <cp:lastModifiedBy>DHIRAJ INTI</cp:lastModifiedBy>
  <cp:revision>5</cp:revision>
  <dcterms:created xsi:type="dcterms:W3CDTF">2025-09-21T14:04:42Z</dcterms:created>
  <dcterms:modified xsi:type="dcterms:W3CDTF">2025-09-21T16:56:52Z</dcterms:modified>
</cp:coreProperties>
</file>