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1" r:id="rId1"/>
  </p:sldMasterIdLst>
  <p:notesMasterIdLst>
    <p:notesMasterId r:id="rId28"/>
  </p:notesMasterIdLst>
  <p:sldIdLst>
    <p:sldId id="297" r:id="rId2"/>
    <p:sldId id="295" r:id="rId3"/>
    <p:sldId id="304" r:id="rId4"/>
    <p:sldId id="300" r:id="rId5"/>
    <p:sldId id="298" r:id="rId6"/>
    <p:sldId id="305" r:id="rId7"/>
    <p:sldId id="306" r:id="rId8"/>
    <p:sldId id="321" r:id="rId9"/>
    <p:sldId id="322" r:id="rId10"/>
    <p:sldId id="318" r:id="rId11"/>
    <p:sldId id="323" r:id="rId12"/>
    <p:sldId id="325" r:id="rId13"/>
    <p:sldId id="342" r:id="rId14"/>
    <p:sldId id="343" r:id="rId15"/>
    <p:sldId id="344" r:id="rId16"/>
    <p:sldId id="327" r:id="rId17"/>
    <p:sldId id="328" r:id="rId18"/>
    <p:sldId id="330" r:id="rId19"/>
    <p:sldId id="331" r:id="rId20"/>
    <p:sldId id="333" r:id="rId21"/>
    <p:sldId id="336" r:id="rId22"/>
    <p:sldId id="338" r:id="rId23"/>
    <p:sldId id="303" r:id="rId24"/>
    <p:sldId id="307" r:id="rId25"/>
    <p:sldId id="309" r:id="rId26"/>
    <p:sldId id="341"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09" autoAdjust="0"/>
  </p:normalViewPr>
  <p:slideViewPr>
    <p:cSldViewPr snapToGrid="0" snapToObjects="1">
      <p:cViewPr>
        <p:scale>
          <a:sx n="70" d="100"/>
          <a:sy n="70" d="100"/>
        </p:scale>
        <p:origin x="588" y="1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A97970F-C6A3-40CF-A050-4C1CE85A6CDC}" type="slidenum">
              <a:rPr lang="en-IN" smtClean="0"/>
              <a:pPr/>
              <a:t>‹#›</a:t>
            </a:fld>
            <a:endParaRPr lang="en-IN"/>
          </a:p>
        </p:txBody>
      </p:sp>
      <p:sp>
        <p:nvSpPr>
          <p:cNvPr id="7" name="Freeform: Shape 6">
            <a:extLst>
              <a:ext uri="{FF2B5EF4-FFF2-40B4-BE49-F238E27FC236}">
                <a16:creationId xmlns="" xmlns:a16="http://schemas.microsoft.com/office/drawing/2014/main" id="{51C63D9A-5983-AE59-1695-78CE2DA0DCB6}"/>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D0A8EEDE-80D8-985A-ABFD-A728C736048A}"/>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531892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7970F-C6A3-40CF-A050-4C1CE85A6CDC}" type="slidenum">
              <a:rPr lang="en-IN" smtClean="0"/>
              <a:pPr/>
              <a:t>‹#›</a:t>
            </a:fld>
            <a:endParaRPr lang="en-IN"/>
          </a:p>
        </p:txBody>
      </p:sp>
      <p:sp>
        <p:nvSpPr>
          <p:cNvPr id="7" name="Freeform: Shape 6">
            <a:extLst>
              <a:ext uri="{FF2B5EF4-FFF2-40B4-BE49-F238E27FC236}">
                <a16:creationId xmlns="" xmlns:a16="http://schemas.microsoft.com/office/drawing/2014/main" id="{BC79EC15-3D8F-AE12-7BD8-973AC4DB89F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4AE5261F-54BD-E4DB-98B4-849DABCC2AF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E9FA34F1-938B-40AE-4F04-BB183AF9EA1C}"/>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 xmlns:a16="http://schemas.microsoft.com/office/drawing/2014/main" id="{CCC737AB-1C33-6A3A-7E34-8E4B91189436}"/>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F0C0CB89-74C0-E261-7B52-CE0017ED2254}"/>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 xmlns:a16="http://schemas.microsoft.com/office/drawing/2014/main" id="{71FFEF3D-0972-37D8-F981-739E81D2509C}"/>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 xmlns:a16="http://schemas.microsoft.com/office/drawing/2014/main" id="{F4511FC8-03E2-3006-B7BA-36E86E0B7F14}"/>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CD3E61D-A324-8EA5-DACD-68A9B8D3BC49}"/>
              </a:ext>
            </a:extLst>
          </p:cNvPr>
          <p:cNvPicPr>
            <a:picLocks noChangeAspect="1"/>
          </p:cNvPicPr>
          <p:nvPr userDrawn="1"/>
        </p:nvPicPr>
        <p:blipFill>
          <a:blip cstate="screen">
            <a:extLst>
              <a:ext uri="{28A0092B-C50C-407E-A947-70E740481C1C}">
                <a14:useLocalDpi xmlns:a14="http://schemas.microsoft.com/office/drawing/2010/main"/>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 xmlns:a16="http://schemas.microsoft.com/office/drawing/2014/main" id="{C307AD08-AB99-661C-D10B-13F10696C742}"/>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 xmlns:a16="http://schemas.microsoft.com/office/drawing/2014/main" id="{E0DC856B-86D1-D503-2AF0-632AB58AE881}"/>
              </a:ext>
            </a:extLst>
          </p:cNvPr>
          <p:cNvPicPr>
            <a:picLocks noChangeAspect="1"/>
          </p:cNvPicPr>
          <p:nvPr userDrawn="1"/>
        </p:nvPicPr>
        <p:blipFill>
          <a:blip cstate="screen">
            <a:extLst>
              <a:ext uri="{28A0092B-C50C-407E-A947-70E740481C1C}">
                <a14:useLocalDpi xmlns:a14="http://schemas.microsoft.com/office/drawing/2010/main"/>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2">
            <a:extLst>
              <a:ext uri="{FF2B5EF4-FFF2-40B4-BE49-F238E27FC236}">
                <a16:creationId xmlns="" xmlns:a16="http://schemas.microsoft.com/office/drawing/2014/main" id="{2CF3DFDC-2A4D-10F3-D56D-BA99B1A2766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3">
            <a:extLst>
              <a:ext uri="{FF2B5EF4-FFF2-40B4-BE49-F238E27FC236}">
                <a16:creationId xmlns="" xmlns:a16="http://schemas.microsoft.com/office/drawing/2014/main" id="{CEDAAE7A-022F-2244-C3D0-03A1B785F36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1">
            <a:extLst>
              <a:ext uri="{FF2B5EF4-FFF2-40B4-BE49-F238E27FC236}">
                <a16:creationId xmlns="" xmlns:a16="http://schemas.microsoft.com/office/drawing/2014/main" id="{AB6FCD57-307B-A0A4-3549-280B6CE8B38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
            <a:extLst>
              <a:ext uri="{FF2B5EF4-FFF2-40B4-BE49-F238E27FC236}">
                <a16:creationId xmlns="" xmlns:a16="http://schemas.microsoft.com/office/drawing/2014/main" id="{367CD7DC-178C-9394-CAFA-3D7D7AF3F6F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 xmlns:a16="http://schemas.microsoft.com/office/drawing/2014/main" id="{3A46C6D2-60CF-EBB6-8667-63712F0F0F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6D26700-F0D2-4FEA-A126-E1E8C07D796E}" type="datetimeFigureOut">
              <a:rPr lang="en-IN" smtClean="0"/>
              <a:pPr/>
              <a:t>18-12-2023</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Freeform: Shape 7">
            <a:extLst>
              <a:ext uri="{FF2B5EF4-FFF2-40B4-BE49-F238E27FC236}">
                <a16:creationId xmlns="" xmlns:a16="http://schemas.microsoft.com/office/drawing/2014/main" id="{2A02F629-8A5E-2400-D95D-ECFF2F3F863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D26700-F0D2-4FEA-A126-E1E8C07D796E}" type="datetimeFigureOut">
              <a:rPr lang="en-IN" smtClean="0"/>
              <a:pPr/>
              <a:t>18-12-2023</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Presentation title</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3663" r:id="rId13"/>
    <p:sldLayoutId id="2147483669" r:id="rId14"/>
    <p:sldLayoutId id="2147483673" r:id="rId15"/>
    <p:sldLayoutId id="2147483671" r:id="rId16"/>
    <p:sldLayoutId id="2147483655" r:id="rId17"/>
    <p:sldLayoutId id="2147483654" r:id="rId18"/>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C056BE-9F3C-A87E-2122-1A0E7922CAB4}"/>
              </a:ext>
            </a:extLst>
          </p:cNvPr>
          <p:cNvSpPr>
            <a:spLocks noGrp="1"/>
          </p:cNvSpPr>
          <p:nvPr>
            <p:ph type="title"/>
          </p:nvPr>
        </p:nvSpPr>
        <p:spPr>
          <a:xfrm>
            <a:off x="1819923" y="1749368"/>
            <a:ext cx="7901126" cy="1400530"/>
          </a:xfrm>
        </p:spPr>
        <p:txBody>
          <a:bodyPr>
            <a:noAutofit/>
          </a:bodyPr>
          <a:lstStyle/>
          <a:p>
            <a:r>
              <a:rPr lang="en-IN" sz="6600" dirty="0">
                <a:latin typeface="Algerian" panose="04020705040A02060702" pitchFamily="82" charset="0"/>
              </a:rPr>
              <a:t>Online-banking</a:t>
            </a:r>
          </a:p>
        </p:txBody>
      </p:sp>
      <p:sp>
        <p:nvSpPr>
          <p:cNvPr id="3" name="Content Placeholder 2">
            <a:extLst>
              <a:ext uri="{FF2B5EF4-FFF2-40B4-BE49-F238E27FC236}">
                <a16:creationId xmlns="" xmlns:a16="http://schemas.microsoft.com/office/drawing/2014/main" id="{75DF128C-677F-ED80-F3ED-4DFCE27CDDA1}"/>
              </a:ext>
            </a:extLst>
          </p:cNvPr>
          <p:cNvSpPr>
            <a:spLocks noGrp="1"/>
          </p:cNvSpPr>
          <p:nvPr>
            <p:ph idx="1"/>
          </p:nvPr>
        </p:nvSpPr>
        <p:spPr>
          <a:xfrm>
            <a:off x="1819923" y="4851995"/>
            <a:ext cx="9213949" cy="1504356"/>
          </a:xfrm>
        </p:spPr>
        <p:txBody>
          <a:bodyPr>
            <a:noAutofit/>
          </a:bodyPr>
          <a:lstStyle/>
          <a:p>
            <a:pPr marL="0" indent="0">
              <a:buNone/>
            </a:pPr>
            <a:r>
              <a:rPr lang="en-IN" sz="2800" dirty="0"/>
              <a:t> GROUP NO – 9</a:t>
            </a:r>
          </a:p>
          <a:p>
            <a:pPr marL="0" indent="0">
              <a:buNone/>
            </a:pPr>
            <a:r>
              <a:rPr lang="en-IN" sz="2800" dirty="0"/>
              <a:t> TEAM LEAD – YADAV </a:t>
            </a:r>
            <a:r>
              <a:rPr lang="en-IN" sz="2800" dirty="0" smtClean="0"/>
              <a:t>DHIRAJ </a:t>
            </a:r>
            <a:r>
              <a:rPr lang="en-IN" sz="2800" dirty="0"/>
              <a:t>RAJENDRA PRASAD </a:t>
            </a:r>
          </a:p>
        </p:txBody>
      </p:sp>
      <p:sp>
        <p:nvSpPr>
          <p:cNvPr id="5" name="Slide Number Placeholder 4">
            <a:extLst>
              <a:ext uri="{FF2B5EF4-FFF2-40B4-BE49-F238E27FC236}">
                <a16:creationId xmlns="" xmlns:a16="http://schemas.microsoft.com/office/drawing/2014/main" id="{31F4CB1D-0201-9936-379F-6226A0281EE8}"/>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603920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CFBDE3-DEA8-D490-1E6F-F15550F65870}"/>
              </a:ext>
            </a:extLst>
          </p:cNvPr>
          <p:cNvSpPr>
            <a:spLocks noGrp="1"/>
          </p:cNvSpPr>
          <p:nvPr>
            <p:ph type="title"/>
          </p:nvPr>
        </p:nvSpPr>
        <p:spPr>
          <a:xfrm>
            <a:off x="3200400" y="704088"/>
            <a:ext cx="8382000" cy="682260"/>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Admin Dashboard</a:t>
            </a:r>
          </a:p>
        </p:txBody>
      </p:sp>
      <p:sp>
        <p:nvSpPr>
          <p:cNvPr id="5" name="Slide Number Placeholder 4">
            <a:extLst>
              <a:ext uri="{FF2B5EF4-FFF2-40B4-BE49-F238E27FC236}">
                <a16:creationId xmlns="" xmlns:a16="http://schemas.microsoft.com/office/drawing/2014/main" id="{8F382C57-CEBF-4CA5-DA82-E2448FAAD34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7" name="Content Placeholder 6" descr="adminhome.png"/>
          <p:cNvPicPr>
            <a:picLocks noGrp="1" noChangeAspect="1"/>
          </p:cNvPicPr>
          <p:nvPr>
            <p:ph idx="1"/>
          </p:nvPr>
        </p:nvPicPr>
        <p:blipFill>
          <a:blip r:embed="rId2"/>
          <a:stretch>
            <a:fillRect/>
          </a:stretch>
        </p:blipFill>
        <p:spPr>
          <a:xfrm>
            <a:off x="1560609" y="1935163"/>
            <a:ext cx="9070782" cy="4389437"/>
          </a:xfrm>
        </p:spPr>
      </p:pic>
    </p:spTree>
    <p:extLst>
      <p:ext uri="{BB962C8B-B14F-4D97-AF65-F5344CB8AC3E}">
        <p14:creationId xmlns:p14="http://schemas.microsoft.com/office/powerpoint/2010/main" val="273572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C58D8E-4A1E-7CCD-A297-BDF358EEA846}"/>
              </a:ext>
            </a:extLst>
          </p:cNvPr>
          <p:cNvSpPr>
            <a:spLocks noGrp="1"/>
          </p:cNvSpPr>
          <p:nvPr>
            <p:ph type="title"/>
          </p:nvPr>
        </p:nvSpPr>
        <p:spPr>
          <a:xfrm>
            <a:off x="2227006" y="704088"/>
            <a:ext cx="9355394" cy="741254"/>
          </a:xfrm>
        </p:spPr>
        <p:txBody>
          <a:bodyPr>
            <a:normAutofit/>
          </a:bodyPr>
          <a:lstStyle/>
          <a:p>
            <a:r>
              <a:rPr lang="en-IN" sz="3600" b="1" kern="0" dirty="0">
                <a:solidFill>
                  <a:schemeClr val="tx1"/>
                </a:solidFill>
                <a:effectLst/>
                <a:latin typeface="Times New Roman" panose="02020603050405020304" pitchFamily="18" charset="0"/>
                <a:cs typeface="Times New Roman" panose="02020603050405020304" pitchFamily="18" charset="0"/>
              </a:rPr>
              <a:t>REGISTRATION AND LOGIN MODULE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ED66B2E-079E-3058-830A-7B27C485FFA4}"/>
              </a:ext>
            </a:extLst>
          </p:cNvPr>
          <p:cNvSpPr>
            <a:spLocks noGrp="1"/>
          </p:cNvSpPr>
          <p:nvPr>
            <p:ph idx="1"/>
          </p:nvPr>
        </p:nvSpPr>
        <p:spPr/>
        <p:txBody>
          <a:bodyPr>
            <a:normAutofit fontScale="85000" lnSpcReduction="20000"/>
          </a:bodyPr>
          <a:lstStyle/>
          <a:p>
            <a:pPr marL="0" indent="0">
              <a:lnSpc>
                <a:spcPct val="150000"/>
              </a:lnSpc>
              <a:spcAft>
                <a:spcPts val="1200"/>
              </a:spcAft>
              <a:buNone/>
            </a:pPr>
            <a:r>
              <a:rPr lang="en-IN" sz="3200" b="1" dirty="0">
                <a:solidFill>
                  <a:schemeClr val="tx1"/>
                </a:solidFill>
                <a:latin typeface="Times New Roman" panose="02020603050405020304" pitchFamily="18" charset="0"/>
                <a:cs typeface="Times New Roman" panose="02020603050405020304" pitchFamily="18" charset="0"/>
              </a:rPr>
              <a:t>User actions:</a:t>
            </a:r>
            <a:r>
              <a:rPr lang="en-IN" sz="3200" dirty="0">
                <a:solidFill>
                  <a:schemeClr val="tx1"/>
                </a:solidFill>
                <a:latin typeface="Times New Roman" panose="02020603050405020304" pitchFamily="18" charset="0"/>
                <a:cs typeface="Times New Roman" panose="02020603050405020304" pitchFamily="18" charset="0"/>
              </a:rPr>
              <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1.Create account </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2.Login to account.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3.User can change the password , address , email, and phone no.</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4.User can deposit and withdraw money from the account.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5. User can view  the balance in their primary and savings account.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6. User can request for cheque book for different accounts.</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7. User can apply for loan.</a:t>
            </a:r>
            <a:endParaRPr lang="en-US" dirty="0"/>
          </a:p>
        </p:txBody>
      </p:sp>
      <p:sp>
        <p:nvSpPr>
          <p:cNvPr id="5" name="Slide Number Placeholder 4">
            <a:extLst>
              <a:ext uri="{FF2B5EF4-FFF2-40B4-BE49-F238E27FC236}">
                <a16:creationId xmlns="" xmlns:a16="http://schemas.microsoft.com/office/drawing/2014/main" id="{725C167A-9475-31F1-947F-E5B04720772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28268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D0C647-180A-C47F-1ECB-4DB8559AA281}"/>
              </a:ext>
            </a:extLst>
          </p:cNvPr>
          <p:cNvSpPr>
            <a:spLocks noGrp="1"/>
          </p:cNvSpPr>
          <p:nvPr>
            <p:ph type="title"/>
          </p:nvPr>
        </p:nvSpPr>
        <p:spPr>
          <a:xfrm>
            <a:off x="2984090" y="533400"/>
            <a:ext cx="10972800"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User Dashboard</a:t>
            </a:r>
          </a:p>
        </p:txBody>
      </p:sp>
      <p:pic>
        <p:nvPicPr>
          <p:cNvPr id="7" name="Content Placeholder 6">
            <a:extLst>
              <a:ext uri="{FF2B5EF4-FFF2-40B4-BE49-F238E27FC236}">
                <a16:creationId xmlns="" xmlns:a16="http://schemas.microsoft.com/office/drawing/2014/main" id="{3E5BB620-FCF1-23A2-6C5C-25F556C2B625}"/>
              </a:ext>
            </a:extLst>
          </p:cNvPr>
          <p:cNvPicPr>
            <a:picLocks noGrp="1" noChangeAspect="1"/>
          </p:cNvPicPr>
          <p:nvPr>
            <p:ph idx="1"/>
          </p:nvPr>
        </p:nvPicPr>
        <p:blipFill>
          <a:blip r:embed="rId2"/>
          <a:stretch>
            <a:fillRect/>
          </a:stretch>
        </p:blipFill>
        <p:spPr>
          <a:xfrm>
            <a:off x="1032388" y="1935163"/>
            <a:ext cx="9420916" cy="4389437"/>
          </a:xfrm>
        </p:spPr>
      </p:pic>
      <p:sp>
        <p:nvSpPr>
          <p:cNvPr id="5" name="Slide Number Placeholder 4">
            <a:extLst>
              <a:ext uri="{FF2B5EF4-FFF2-40B4-BE49-F238E27FC236}">
                <a16:creationId xmlns="" xmlns:a16="http://schemas.microsoft.com/office/drawing/2014/main" id="{E0E5B567-62C9-9181-FE22-1452FFEF9772}"/>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34874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Account Module</a:t>
            </a:r>
            <a:endParaRPr lang="en-IN" sz="3600" dirty="0"/>
          </a:p>
        </p:txBody>
      </p:sp>
      <p:sp>
        <p:nvSpPr>
          <p:cNvPr id="3" name="Content Placeholder 2"/>
          <p:cNvSpPr>
            <a:spLocks noGrp="1"/>
          </p:cNvSpPr>
          <p:nvPr>
            <p:ph idx="1"/>
          </p:nvPr>
        </p:nvSpPr>
        <p:spPr/>
        <p:txBody>
          <a:bodyPr/>
          <a:lstStyle/>
          <a:p>
            <a:r>
              <a:rPr lang="en-US" dirty="0" smtClean="0"/>
              <a:t>In account module user is able to see the details of his/her account.</a:t>
            </a:r>
          </a:p>
          <a:p>
            <a:r>
              <a:rPr lang="en-US" dirty="0" smtClean="0"/>
              <a:t>There are two types of accounts Primary Account and Saving Account</a:t>
            </a:r>
          </a:p>
          <a:p>
            <a:r>
              <a:rPr lang="en-US" dirty="0" smtClean="0"/>
              <a:t>In Saving Account we can only deposit and withdraw the money.</a:t>
            </a:r>
          </a:p>
          <a:p>
            <a:r>
              <a:rPr lang="en-US" dirty="0" smtClean="0"/>
              <a:t>In Primary Account we can do the operation of transfer and we can request for Loan and </a:t>
            </a:r>
            <a:r>
              <a:rPr lang="en-US" dirty="0" err="1" smtClean="0"/>
              <a:t>Chequebook</a:t>
            </a:r>
            <a:r>
              <a:rPr lang="en-US" dirty="0" smtClean="0"/>
              <a:t> also.</a:t>
            </a:r>
            <a:endParaRPr lang="en-IN"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73369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rPr>
              <a:t>Primary Account</a:t>
            </a:r>
            <a:endParaRPr lang="en-IN" sz="4000" dirty="0">
              <a:solidFill>
                <a:schemeClr val="tx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373" y="1935163"/>
            <a:ext cx="7807253" cy="4389437"/>
          </a:xfrm>
        </p:spPr>
      </p:pic>
      <p:sp>
        <p:nvSpPr>
          <p:cNvPr id="5" name="Slide Number Placeholder 4"/>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20497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rPr>
              <a:t>Saving Account</a:t>
            </a:r>
            <a:endParaRPr lang="en-IN" sz="4800"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373" y="1935163"/>
            <a:ext cx="7807253" cy="4389437"/>
          </a:xfrm>
        </p:spPr>
      </p:pic>
      <p:sp>
        <p:nvSpPr>
          <p:cNvPr id="5" name="Slide Number Placeholder 4"/>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39023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743D1-C2F7-DF21-FDD0-43757C0CCFD4}"/>
              </a:ext>
            </a:extLst>
          </p:cNvPr>
          <p:cNvSpPr>
            <a:spLocks noGrp="1"/>
          </p:cNvSpPr>
          <p:nvPr>
            <p:ph type="title"/>
          </p:nvPr>
        </p:nvSpPr>
        <p:spPr>
          <a:xfrm>
            <a:off x="4365523" y="704088"/>
            <a:ext cx="7216876" cy="770751"/>
          </a:xfrm>
        </p:spPr>
        <p:txBody>
          <a:bodyPr>
            <a:normAutofit/>
          </a:bodyPr>
          <a:lstStyle/>
          <a:p>
            <a:r>
              <a:rPr lang="en-IN" sz="3600" b="1" kern="0" dirty="0">
                <a:solidFill>
                  <a:schemeClr val="tx1"/>
                </a:solidFill>
                <a:effectLst/>
                <a:latin typeface="Times New Roman" panose="02020603050405020304" pitchFamily="18" charset="0"/>
                <a:cs typeface="Times New Roman" panose="02020603050405020304" pitchFamily="18" charset="0"/>
              </a:rPr>
              <a:t>Deposit module</a:t>
            </a:r>
            <a:endParaRPr lang="en-US" sz="3600" b="1" dirty="0">
              <a:solidFill>
                <a:schemeClr val="tx1"/>
              </a:solidFill>
            </a:endParaRPr>
          </a:p>
        </p:txBody>
      </p:sp>
      <p:sp>
        <p:nvSpPr>
          <p:cNvPr id="3" name="Content Placeholder 2">
            <a:extLst>
              <a:ext uri="{FF2B5EF4-FFF2-40B4-BE49-F238E27FC236}">
                <a16:creationId xmlns="" xmlns:a16="http://schemas.microsoft.com/office/drawing/2014/main" id="{DA639B1D-2FC4-6762-FF33-DAF9AEE45577}"/>
              </a:ext>
            </a:extLst>
          </p:cNvPr>
          <p:cNvSpPr>
            <a:spLocks noGrp="1"/>
          </p:cNvSpPr>
          <p:nvPr>
            <p:ph idx="1"/>
          </p:nvPr>
        </p:nvSpPr>
        <p:spPr/>
        <p:txBody>
          <a:bodyPr/>
          <a:lstStyle/>
          <a:p>
            <a:pPr>
              <a:lnSpc>
                <a:spcPct val="150000"/>
              </a:lnSpc>
            </a:pPr>
            <a:r>
              <a:rPr lang="en-US" sz="2800" kern="0" dirty="0">
                <a:effectLst/>
                <a:latin typeface="Times New Roman" panose="02020603050405020304" pitchFamily="18" charset="0"/>
                <a:cs typeface="Times New Roman" panose="02020603050405020304" pitchFamily="18" charset="0"/>
              </a:rPr>
              <a:t>In Deposit module the user can deposit money to the account . </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kern="0" dirty="0">
                <a:effectLst/>
                <a:latin typeface="Times New Roman" panose="02020603050405020304" pitchFamily="18" charset="0"/>
                <a:cs typeface="Times New Roman" panose="02020603050405020304" pitchFamily="18" charset="0"/>
              </a:rPr>
              <a:t>The User need to click on the Deposit option provided in the user portal and needs to enter the amount to be deposited .</a:t>
            </a:r>
          </a:p>
          <a:p>
            <a:pPr>
              <a:lnSpc>
                <a:spcPct val="150000"/>
              </a:lnSpc>
            </a:pPr>
            <a:r>
              <a:rPr lang="en-US" sz="2800" kern="0" dirty="0">
                <a:effectLst/>
                <a:latin typeface="Times New Roman" panose="02020603050405020304" pitchFamily="18" charset="0"/>
                <a:cs typeface="Times New Roman" panose="02020603050405020304" pitchFamily="18" charset="0"/>
              </a:rPr>
              <a:t>The amount </a:t>
            </a:r>
            <a:r>
              <a:rPr lang="en-US" sz="2800" kern="0" dirty="0" smtClean="0">
                <a:effectLst/>
                <a:latin typeface="Times New Roman" panose="02020603050405020304" pitchFamily="18" charset="0"/>
                <a:cs typeface="Times New Roman" panose="02020603050405020304" pitchFamily="18" charset="0"/>
              </a:rPr>
              <a:t>he/she </a:t>
            </a:r>
            <a:r>
              <a:rPr lang="en-US" sz="2800" kern="0" dirty="0">
                <a:effectLst/>
                <a:latin typeface="Times New Roman" panose="02020603050405020304" pitchFamily="18" charset="0"/>
                <a:cs typeface="Times New Roman" panose="02020603050405020304" pitchFamily="18" charset="0"/>
              </a:rPr>
              <a:t>entered will be credited to his account and the same Reflected in Account Balance.</a:t>
            </a: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 xmlns:a16="http://schemas.microsoft.com/office/drawing/2014/main" id="{7B021F4C-1D55-9B7E-D775-12FAF4721BE3}"/>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1529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B5A063-7AA9-CFDD-08A0-015011FDAD58}"/>
              </a:ext>
            </a:extLst>
          </p:cNvPr>
          <p:cNvSpPr>
            <a:spLocks noGrp="1"/>
          </p:cNvSpPr>
          <p:nvPr>
            <p:ph type="title"/>
          </p:nvPr>
        </p:nvSpPr>
        <p:spPr>
          <a:xfrm>
            <a:off x="2654710" y="704088"/>
            <a:ext cx="8927690" cy="873989"/>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Withdraw module</a:t>
            </a:r>
          </a:p>
        </p:txBody>
      </p:sp>
      <p:sp>
        <p:nvSpPr>
          <p:cNvPr id="3" name="Content Placeholder 2">
            <a:extLst>
              <a:ext uri="{FF2B5EF4-FFF2-40B4-BE49-F238E27FC236}">
                <a16:creationId xmlns="" xmlns:a16="http://schemas.microsoft.com/office/drawing/2014/main" id="{7384F2C5-F2D9-758A-3B42-0F02AE84A8F0}"/>
              </a:ext>
            </a:extLst>
          </p:cNvPr>
          <p:cNvSpPr>
            <a:spLocks noGrp="1"/>
          </p:cNvSpPr>
          <p:nvPr>
            <p:ph idx="1"/>
          </p:nvPr>
        </p:nvSpPr>
        <p:spPr/>
        <p:txBody>
          <a:bodyPr>
            <a:normAutofit fontScale="85000" lnSpcReduction="20000"/>
          </a:bodyPr>
          <a:lstStyle/>
          <a:p>
            <a:pPr>
              <a:lnSpc>
                <a:spcPct val="170000"/>
              </a:lnSpc>
            </a:pPr>
            <a:r>
              <a:rPr lang="en-US" sz="2800" kern="0" dirty="0">
                <a:effectLst/>
                <a:latin typeface="Times New Roman" panose="02020603050405020304" pitchFamily="18" charset="0"/>
                <a:cs typeface="Times New Roman" panose="02020603050405020304" pitchFamily="18" charset="0"/>
              </a:rPr>
              <a:t>In withdraw module, the user can withdraw money from the</a:t>
            </a:r>
            <a:r>
              <a:rPr lang="en-US" sz="2800" dirty="0">
                <a:latin typeface="Times New Roman" panose="02020603050405020304" pitchFamily="18" charset="0"/>
                <a:cs typeface="Times New Roman" panose="02020603050405020304" pitchFamily="18" charset="0"/>
              </a:rPr>
              <a:t> </a:t>
            </a:r>
            <a:r>
              <a:rPr lang="en-US" sz="2800" kern="0" dirty="0">
                <a:effectLst/>
                <a:latin typeface="Times New Roman" panose="02020603050405020304" pitchFamily="18" charset="0"/>
                <a:cs typeface="Times New Roman" panose="02020603050405020304" pitchFamily="18" charset="0"/>
              </a:rPr>
              <a:t>account.</a:t>
            </a:r>
          </a:p>
          <a:p>
            <a:pPr>
              <a:lnSpc>
                <a:spcPct val="170000"/>
              </a:lnSpc>
            </a:pPr>
            <a:r>
              <a:rPr lang="en-US" sz="2800" kern="0" dirty="0">
                <a:effectLst/>
                <a:latin typeface="Times New Roman" panose="02020603050405020304" pitchFamily="18" charset="0"/>
                <a:cs typeface="Times New Roman" panose="02020603050405020304" pitchFamily="18" charset="0"/>
              </a:rPr>
              <a:t>The User need to click on the withdraw option provided in the user portal needs to enter the amount to be withdrawn. </a:t>
            </a:r>
            <a:endParaRPr lang="en-US" sz="2800" dirty="0">
              <a:latin typeface="Times New Roman" panose="02020603050405020304" pitchFamily="18" charset="0"/>
              <a:cs typeface="Times New Roman" panose="02020603050405020304" pitchFamily="18" charset="0"/>
            </a:endParaRPr>
          </a:p>
          <a:p>
            <a:pPr>
              <a:lnSpc>
                <a:spcPct val="170000"/>
              </a:lnSpc>
            </a:pPr>
            <a:r>
              <a:rPr lang="en-US" sz="2800" kern="0" dirty="0">
                <a:effectLst/>
                <a:latin typeface="Times New Roman" panose="02020603050405020304" pitchFamily="18" charset="0"/>
                <a:cs typeface="Times New Roman" panose="02020603050405020304" pitchFamily="18" charset="0"/>
              </a:rPr>
              <a:t>The amount </a:t>
            </a:r>
            <a:r>
              <a:rPr lang="en-US" sz="2800" kern="0" dirty="0" smtClean="0">
                <a:effectLst/>
                <a:latin typeface="Times New Roman" panose="02020603050405020304" pitchFamily="18" charset="0"/>
                <a:cs typeface="Times New Roman" panose="02020603050405020304" pitchFamily="18" charset="0"/>
              </a:rPr>
              <a:t>he/she </a:t>
            </a:r>
            <a:r>
              <a:rPr lang="en-US" sz="2800" kern="0" dirty="0">
                <a:effectLst/>
                <a:latin typeface="Times New Roman" panose="02020603050405020304" pitchFamily="18" charset="0"/>
                <a:cs typeface="Times New Roman" panose="02020603050405020304" pitchFamily="18" charset="0"/>
              </a:rPr>
              <a:t>entered will be debited from his account and Reflected in the Account Balance.</a:t>
            </a:r>
            <a:endParaRPr lang="en-US" sz="2800" dirty="0">
              <a:latin typeface="Times New Roman" panose="02020603050405020304" pitchFamily="18" charset="0"/>
              <a:cs typeface="Times New Roman" panose="02020603050405020304" pitchFamily="18" charset="0"/>
            </a:endParaRPr>
          </a:p>
          <a:p>
            <a:pPr>
              <a:lnSpc>
                <a:spcPct val="170000"/>
              </a:lnSpc>
            </a:pPr>
            <a:r>
              <a:rPr lang="en-US" sz="2800" dirty="0">
                <a:latin typeface="Times New Roman" panose="02020603050405020304" pitchFamily="18" charset="0"/>
                <a:cs typeface="Times New Roman" panose="02020603050405020304" pitchFamily="18" charset="0"/>
              </a:rPr>
              <a:t>The amount user entered to withdraw must be less than the amount present in the account (Account Balance). (Withdraw &lt;= Balance).</a:t>
            </a:r>
            <a:endParaRPr lang="en-IN" sz="280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 xmlns:a16="http://schemas.microsoft.com/office/drawing/2014/main" id="{091FBBC5-D4AB-955A-B388-FCB492BCF047}"/>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579936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81B9C0-F00B-7F3C-5DA6-84B8D31ADE07}"/>
              </a:ext>
            </a:extLst>
          </p:cNvPr>
          <p:cNvSpPr>
            <a:spLocks noGrp="1"/>
          </p:cNvSpPr>
          <p:nvPr>
            <p:ph type="title"/>
          </p:nvPr>
        </p:nvSpPr>
        <p:spPr>
          <a:xfrm>
            <a:off x="3228108" y="704088"/>
            <a:ext cx="8354291" cy="764494"/>
          </a:xfrm>
        </p:spPr>
        <p:txBody>
          <a:bodyPr>
            <a:normAutofit/>
          </a:bodyPr>
          <a:lstStyle/>
          <a:p>
            <a:r>
              <a:rPr lang="en-IN" sz="3600" b="1" kern="0" dirty="0">
                <a:solidFill>
                  <a:schemeClr val="tx1"/>
                </a:solidFill>
                <a:effectLst/>
                <a:latin typeface="Times New Roman" panose="02020603050405020304" pitchFamily="18" charset="0"/>
                <a:cs typeface="Times New Roman" panose="02020603050405020304" pitchFamily="18" charset="0"/>
              </a:rPr>
              <a:t>Loan request module</a:t>
            </a:r>
            <a:endParaRPr lang="en-US" sz="3600" b="1" dirty="0">
              <a:solidFill>
                <a:schemeClr val="tx1"/>
              </a:solidFill>
            </a:endParaRPr>
          </a:p>
        </p:txBody>
      </p:sp>
      <p:sp>
        <p:nvSpPr>
          <p:cNvPr id="3" name="Content Placeholder 2">
            <a:extLst>
              <a:ext uri="{FF2B5EF4-FFF2-40B4-BE49-F238E27FC236}">
                <a16:creationId xmlns="" xmlns:a16="http://schemas.microsoft.com/office/drawing/2014/main" id="{3477517B-7364-4603-5606-50CEFEBF5A55}"/>
              </a:ext>
            </a:extLst>
          </p:cNvPr>
          <p:cNvSpPr>
            <a:spLocks noGrp="1"/>
          </p:cNvSpPr>
          <p:nvPr>
            <p:ph idx="1"/>
          </p:nvPr>
        </p:nvSpPr>
        <p:spPr/>
        <p:txBody>
          <a:bodyPr/>
          <a:lstStyle/>
          <a:p>
            <a:pPr algn="just"/>
            <a:r>
              <a:rPr lang="en-US" sz="2800" kern="0" dirty="0">
                <a:effectLst/>
                <a:latin typeface="Times New Roman" panose="02020603050405020304" pitchFamily="18" charset="0"/>
                <a:cs typeface="Times New Roman" panose="02020603050405020304" pitchFamily="18" charset="0"/>
              </a:rPr>
              <a:t>In loan request module the user have </a:t>
            </a:r>
            <a:r>
              <a:rPr lang="en-US" sz="2800" kern="0" dirty="0" smtClean="0">
                <a:effectLst/>
                <a:latin typeface="Times New Roman" panose="02020603050405020304" pitchFamily="18" charset="0"/>
                <a:cs typeface="Times New Roman" panose="02020603050405020304" pitchFamily="18" charset="0"/>
              </a:rPr>
              <a:t>to give the description of loan like  </a:t>
            </a:r>
            <a:r>
              <a:rPr lang="en-US" sz="2800" kern="0" dirty="0">
                <a:effectLst/>
                <a:latin typeface="Times New Roman" panose="02020603050405020304" pitchFamily="18" charset="0"/>
                <a:cs typeface="Times New Roman" panose="02020603050405020304" pitchFamily="18" charset="0"/>
              </a:rPr>
              <a:t>which type of loan (Home </a:t>
            </a:r>
            <a:r>
              <a:rPr lang="en-US" sz="2800" dirty="0">
                <a:latin typeface="Times New Roman" panose="02020603050405020304" pitchFamily="18" charset="0"/>
                <a:cs typeface="Times New Roman" panose="02020603050405020304" pitchFamily="18" charset="0"/>
              </a:rPr>
              <a:t> </a:t>
            </a:r>
            <a:r>
              <a:rPr lang="en-US" sz="2800" kern="0" dirty="0">
                <a:effectLst/>
                <a:latin typeface="Times New Roman" panose="02020603050405020304" pitchFamily="18" charset="0"/>
                <a:cs typeface="Times New Roman" panose="02020603050405020304" pitchFamily="18" charset="0"/>
              </a:rPr>
              <a:t>loan ,Educational loan , </a:t>
            </a:r>
            <a:r>
              <a:rPr lang="en-US" sz="2800" kern="0" dirty="0" err="1">
                <a:effectLst/>
                <a:latin typeface="Times New Roman" panose="02020603050405020304" pitchFamily="18" charset="0"/>
                <a:cs typeface="Times New Roman" panose="02020603050405020304" pitchFamily="18" charset="0"/>
              </a:rPr>
              <a:t>etc</a:t>
            </a:r>
            <a:r>
              <a:rPr lang="en-US" sz="2800" kern="0" dirty="0" smtClean="0">
                <a:effectLst/>
                <a:latin typeface="Times New Roman" panose="02020603050405020304" pitchFamily="18" charset="0"/>
                <a:cs typeface="Times New Roman" panose="02020603050405020304" pitchFamily="18" charset="0"/>
              </a:rPr>
              <a:t>) and </a:t>
            </a:r>
            <a:r>
              <a:rPr lang="en-US" sz="2800" kern="0" dirty="0">
                <a:effectLst/>
                <a:latin typeface="Times New Roman" panose="02020603050405020304" pitchFamily="18" charset="0"/>
                <a:cs typeface="Times New Roman" panose="02020603050405020304" pitchFamily="18" charset="0"/>
              </a:rPr>
              <a:t>how much amount he is requesting. </a:t>
            </a:r>
            <a:endParaRPr lang="en-US" sz="2800" dirty="0">
              <a:latin typeface="Times New Roman" panose="02020603050405020304" pitchFamily="18" charset="0"/>
              <a:cs typeface="Times New Roman" panose="02020603050405020304" pitchFamily="18" charset="0"/>
            </a:endParaRPr>
          </a:p>
          <a:p>
            <a:pPr algn="just"/>
            <a:r>
              <a:rPr lang="en-US" sz="2800" kern="0" dirty="0">
                <a:effectLst/>
                <a:latin typeface="Times New Roman" panose="02020603050405020304" pitchFamily="18" charset="0"/>
                <a:cs typeface="Times New Roman" panose="02020603050405020304" pitchFamily="18" charset="0"/>
              </a:rPr>
              <a:t>The request send to Admin for approval after admin approves the user </a:t>
            </a:r>
            <a:r>
              <a:rPr lang="en-US" sz="2800" dirty="0">
                <a:latin typeface="Times New Roman" panose="02020603050405020304" pitchFamily="18" charset="0"/>
                <a:cs typeface="Times New Roman" panose="02020603050405020304" pitchFamily="18" charset="0"/>
              </a:rPr>
              <a:t> </a:t>
            </a:r>
            <a:r>
              <a:rPr lang="en-US" sz="2800" kern="0" dirty="0">
                <a:effectLst/>
                <a:latin typeface="Times New Roman" panose="02020603050405020304" pitchFamily="18" charset="0"/>
                <a:cs typeface="Times New Roman" panose="02020603050405020304" pitchFamily="18" charset="0"/>
              </a:rPr>
              <a:t>can take the loan </a:t>
            </a:r>
            <a:r>
              <a:rPr lang="en-US" sz="2800" kern="0" dirty="0" smtClean="0">
                <a:effectLst/>
                <a:latin typeface="Times New Roman" panose="02020603050405020304" pitchFamily="18" charset="0"/>
                <a:cs typeface="Times New Roman" panose="02020603050405020304" pitchFamily="18" charset="0"/>
              </a:rPr>
              <a:t>amount.</a:t>
            </a:r>
            <a:endParaRPr lang="en-IN" sz="2800" dirty="0">
              <a:latin typeface="Times New Roman" panose="02020603050405020304" pitchFamily="18" charset="0"/>
              <a:cs typeface="Times New Roman" panose="02020603050405020304" pitchFamily="18" charset="0"/>
            </a:endParaRPr>
          </a:p>
          <a:p>
            <a:pPr marL="0" indent="0" algn="just">
              <a:buNone/>
            </a:pPr>
            <a:endParaRPr lang="en-US" dirty="0"/>
          </a:p>
        </p:txBody>
      </p:sp>
      <p:sp>
        <p:nvSpPr>
          <p:cNvPr id="5" name="Slide Number Placeholder 4">
            <a:extLst>
              <a:ext uri="{FF2B5EF4-FFF2-40B4-BE49-F238E27FC236}">
                <a16:creationId xmlns="" xmlns:a16="http://schemas.microsoft.com/office/drawing/2014/main" id="{D16C2A6C-AAC3-D0CE-DF6B-D45A9F27A3F5}"/>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323792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6BF89B-E1BE-9E06-6D0B-4AC4D4380F2A}"/>
              </a:ext>
            </a:extLst>
          </p:cNvPr>
          <p:cNvSpPr>
            <a:spLocks noGrp="1"/>
          </p:cNvSpPr>
          <p:nvPr>
            <p:ph type="title"/>
          </p:nvPr>
        </p:nvSpPr>
        <p:spPr>
          <a:xfrm>
            <a:off x="3048000" y="704088"/>
            <a:ext cx="8534400" cy="1143000"/>
          </a:xfrm>
        </p:spPr>
        <p:txBody>
          <a:bodyPr>
            <a:normAutofit/>
          </a:bodyPr>
          <a:lstStyle/>
          <a:p>
            <a:r>
              <a:rPr lang="en-IN" sz="3600" b="1" kern="0" dirty="0">
                <a:solidFill>
                  <a:schemeClr val="tx1"/>
                </a:solidFill>
                <a:effectLst/>
                <a:latin typeface="Times New Roman" panose="02020603050405020304" pitchFamily="18" charset="0"/>
                <a:cs typeface="Times New Roman" panose="02020603050405020304" pitchFamily="18" charset="0"/>
              </a:rPr>
              <a:t>Cheque book request module</a:t>
            </a:r>
            <a:endParaRPr lang="en-US" sz="3600" b="1" dirty="0">
              <a:solidFill>
                <a:schemeClr val="tx1"/>
              </a:solidFill>
            </a:endParaRPr>
          </a:p>
        </p:txBody>
      </p:sp>
      <p:sp>
        <p:nvSpPr>
          <p:cNvPr id="3" name="Content Placeholder 2">
            <a:extLst>
              <a:ext uri="{FF2B5EF4-FFF2-40B4-BE49-F238E27FC236}">
                <a16:creationId xmlns="" xmlns:a16="http://schemas.microsoft.com/office/drawing/2014/main" id="{41632D9A-43D1-5F7D-6BE7-9AB4F2F115D5}"/>
              </a:ext>
            </a:extLst>
          </p:cNvPr>
          <p:cNvSpPr>
            <a:spLocks noGrp="1"/>
          </p:cNvSpPr>
          <p:nvPr>
            <p:ph idx="1"/>
          </p:nvPr>
        </p:nvSpPr>
        <p:spPr/>
        <p:txBody>
          <a:bodyPr/>
          <a:lstStyle/>
          <a:p>
            <a:pPr algn="just">
              <a:lnSpc>
                <a:spcPct val="150000"/>
              </a:lnSpc>
            </a:pPr>
            <a:r>
              <a:rPr lang="en-US" sz="2800" kern="0" dirty="0">
                <a:effectLst/>
                <a:latin typeface="Times New Roman" panose="02020603050405020304" pitchFamily="18" charset="0"/>
                <a:cs typeface="Times New Roman" panose="02020603050405020304" pitchFamily="18" charset="0"/>
              </a:rPr>
              <a:t>To maintain details of requested cheque books and update the status of checks in each issued cheque book, use the ‘Cheque Book Request Detail’ screen. </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kern="0" dirty="0">
                <a:effectLst/>
                <a:latin typeface="Times New Roman" panose="02020603050405020304" pitchFamily="18" charset="0"/>
                <a:cs typeface="Times New Roman" panose="02020603050405020304" pitchFamily="18" charset="0"/>
              </a:rPr>
              <a:t>User can apply for cheque book . </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kern="0" dirty="0">
                <a:effectLst/>
                <a:latin typeface="Times New Roman" panose="02020603050405020304" pitchFamily="18" charset="0"/>
                <a:cs typeface="Times New Roman" panose="02020603050405020304" pitchFamily="18" charset="0"/>
              </a:rPr>
              <a:t>After admin will be Notified and approval the user can get checkbook</a:t>
            </a:r>
            <a:endParaRPr lang="en-IN" sz="2800" dirty="0">
              <a:latin typeface="Times New Roman" panose="02020603050405020304" pitchFamily="18" charset="0"/>
              <a:cs typeface="Times New Roman" panose="02020603050405020304" pitchFamily="18" charset="0"/>
            </a:endParaRPr>
          </a:p>
          <a:p>
            <a:pPr marL="0" indent="0" algn="just">
              <a:buNone/>
            </a:pPr>
            <a:endParaRPr lang="en-US" dirty="0"/>
          </a:p>
        </p:txBody>
      </p:sp>
      <p:sp>
        <p:nvSpPr>
          <p:cNvPr id="5" name="Slide Number Placeholder 4">
            <a:extLst>
              <a:ext uri="{FF2B5EF4-FFF2-40B4-BE49-F238E27FC236}">
                <a16:creationId xmlns="" xmlns:a16="http://schemas.microsoft.com/office/drawing/2014/main" id="{7EA51555-3F83-4739-CEB5-1582E940BFAB}"/>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1951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E2E9C9-B243-4773-5DF6-973C15B7265B}"/>
              </a:ext>
            </a:extLst>
          </p:cNvPr>
          <p:cNvSpPr>
            <a:spLocks noGrp="1"/>
          </p:cNvSpPr>
          <p:nvPr>
            <p:ph type="title"/>
          </p:nvPr>
        </p:nvSpPr>
        <p:spPr>
          <a:xfrm>
            <a:off x="5011270" y="950259"/>
            <a:ext cx="6813175" cy="2088776"/>
          </a:xfrm>
        </p:spPr>
        <p:txBody>
          <a:bodyPr/>
          <a:lstStyle/>
          <a:p>
            <a:r>
              <a:rPr lang="en-IN" dirty="0"/>
              <a:t>Real Life Lab(Rll)- </a:t>
            </a:r>
            <a:r>
              <a:rPr lang="en-IN" sz="2800" dirty="0">
                <a:latin typeface="Calibri" panose="020F0502020204030204" pitchFamily="34" charset="0"/>
                <a:cs typeface="Calibri" panose="020F0502020204030204" pitchFamily="34" charset="0"/>
              </a:rPr>
              <a:t>Team Project </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                          </a:t>
            </a:r>
            <a:r>
              <a:rPr lang="en-IN" sz="3600" dirty="0">
                <a:latin typeface="Calibri" panose="020F0502020204030204" pitchFamily="34" charset="0"/>
                <a:cs typeface="Calibri" panose="020F0502020204030204" pitchFamily="34" charset="0"/>
              </a:rPr>
              <a:t>Online Banking</a:t>
            </a:r>
            <a:r>
              <a:rPr lang="en-IN" sz="2800" dirty="0">
                <a:latin typeface="Calibri" panose="020F0502020204030204" pitchFamily="34" charset="0"/>
                <a:cs typeface="Calibri" panose="020F0502020204030204" pitchFamily="34" charset="0"/>
              </a:rPr>
              <a:t> </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                         </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                     </a:t>
            </a:r>
            <a:endParaRPr lang="en-IN" dirty="0"/>
          </a:p>
        </p:txBody>
      </p:sp>
      <p:sp>
        <p:nvSpPr>
          <p:cNvPr id="3" name="Text Placeholder 2">
            <a:extLst>
              <a:ext uri="{FF2B5EF4-FFF2-40B4-BE49-F238E27FC236}">
                <a16:creationId xmlns="" xmlns:a16="http://schemas.microsoft.com/office/drawing/2014/main" id="{F3473E73-7A1B-49F8-3F5D-47BA46BDBB0C}"/>
              </a:ext>
            </a:extLst>
          </p:cNvPr>
          <p:cNvSpPr>
            <a:spLocks noGrp="1"/>
          </p:cNvSpPr>
          <p:nvPr>
            <p:ph type="body" sz="quarter" idx="15"/>
          </p:nvPr>
        </p:nvSpPr>
        <p:spPr>
          <a:xfrm flipH="1">
            <a:off x="4150659" y="68132"/>
            <a:ext cx="70821" cy="45719"/>
          </a:xfrm>
        </p:spPr>
        <p:txBody>
          <a:bodyPr/>
          <a:lstStyle/>
          <a:p>
            <a:endParaRPr lang="en-IN" dirty="0"/>
          </a:p>
        </p:txBody>
      </p:sp>
      <p:sp>
        <p:nvSpPr>
          <p:cNvPr id="4" name="Text Placeholder 3">
            <a:extLst>
              <a:ext uri="{FF2B5EF4-FFF2-40B4-BE49-F238E27FC236}">
                <a16:creationId xmlns="" xmlns:a16="http://schemas.microsoft.com/office/drawing/2014/main" id="{BFAEA389-D5A6-797D-E71F-3C771CE2521C}"/>
              </a:ext>
            </a:extLst>
          </p:cNvPr>
          <p:cNvSpPr>
            <a:spLocks noGrp="1"/>
          </p:cNvSpPr>
          <p:nvPr>
            <p:ph type="body" sz="quarter" idx="13"/>
          </p:nvPr>
        </p:nvSpPr>
        <p:spPr>
          <a:xfrm>
            <a:off x="3166366" y="2206192"/>
            <a:ext cx="7042637" cy="4150159"/>
          </a:xfrm>
        </p:spPr>
        <p:txBody>
          <a:bodyPr/>
          <a:lstStyle/>
          <a:p>
            <a:r>
              <a:rPr lang="en-IN" sz="3600" b="1" dirty="0">
                <a:latin typeface="Times New Roman" panose="02020603050405020304" pitchFamily="18" charset="0"/>
                <a:cs typeface="Times New Roman" panose="02020603050405020304" pitchFamily="18" charset="0"/>
              </a:rPr>
              <a:t>Group Members:-</a:t>
            </a:r>
          </a:p>
          <a:p>
            <a:pPr>
              <a:lnSpc>
                <a:spcPct val="150000"/>
              </a:lnSpc>
            </a:pPr>
            <a:r>
              <a:rPr lang="en-IN" sz="1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Yadav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Dhiraj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Rajendra</a:t>
            </a:r>
            <a:r>
              <a:rPr lang="en-US" sz="2000" dirty="0">
                <a:latin typeface="Times New Roman" panose="02020603050405020304" pitchFamily="18" charset="0"/>
                <a:cs typeface="Times New Roman" panose="02020603050405020304" pitchFamily="18" charset="0"/>
              </a:rPr>
              <a:t> Prasad</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V Naga Lakshmi</a:t>
            </a:r>
          </a:p>
          <a:p>
            <a:pPr>
              <a:lnSpc>
                <a:spcPct val="150000"/>
              </a:lnSpc>
            </a:pPr>
            <a:r>
              <a:rPr lang="en-US" sz="2000" dirty="0">
                <a:latin typeface="Times New Roman" panose="02020603050405020304" pitchFamily="18" charset="0"/>
                <a:cs typeface="Times New Roman" panose="02020603050405020304" pitchFamily="18" charset="0"/>
              </a:rPr>
              <a:t>3.V </a:t>
            </a:r>
            <a:r>
              <a:rPr lang="en-US" sz="2000" dirty="0" err="1">
                <a:latin typeface="Times New Roman" panose="02020603050405020304" pitchFamily="18" charset="0"/>
                <a:cs typeface="Times New Roman" panose="02020603050405020304" pitchFamily="18" charset="0"/>
              </a:rPr>
              <a:t>Sarathkumar</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Vimalraj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Mohanasundaram</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Yalapalli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Swaroop</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Yarraguntla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Obul</a:t>
            </a:r>
            <a:r>
              <a:rPr lang="en-US" sz="2000" dirty="0">
                <a:latin typeface="Times New Roman" panose="02020603050405020304" pitchFamily="18" charset="0"/>
                <a:cs typeface="Times New Roman" panose="02020603050405020304" pitchFamily="18" charset="0"/>
              </a:rPr>
              <a:t> Reddy</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Yenugu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Sravani</a:t>
            </a:r>
            <a:endParaRPr lang="en-IN" sz="2000" dirty="0">
              <a:latin typeface="Times New Roman" panose="02020603050405020304" pitchFamily="18" charset="0"/>
              <a:cs typeface="Times New Roman" panose="02020603050405020304" pitchFamily="18" charset="0"/>
            </a:endParaRPr>
          </a:p>
          <a:p>
            <a:endParaRPr lang="en-IN" sz="1600" dirty="0"/>
          </a:p>
          <a:p>
            <a:endParaRPr lang="en-IN" dirty="0"/>
          </a:p>
          <a:p>
            <a:endParaRPr lang="en-IN" dirty="0"/>
          </a:p>
          <a:p>
            <a:endParaRPr lang="en-IN" sz="2000" dirty="0"/>
          </a:p>
          <a:p>
            <a:endParaRPr lang="en-IN" sz="1400" dirty="0"/>
          </a:p>
        </p:txBody>
      </p:sp>
      <p:sp>
        <p:nvSpPr>
          <p:cNvPr id="5" name="Text Placeholder 4">
            <a:extLst>
              <a:ext uri="{FF2B5EF4-FFF2-40B4-BE49-F238E27FC236}">
                <a16:creationId xmlns="" xmlns:a16="http://schemas.microsoft.com/office/drawing/2014/main" id="{73761111-DC30-3796-F178-3DB30AE99528}"/>
              </a:ext>
            </a:extLst>
          </p:cNvPr>
          <p:cNvSpPr>
            <a:spLocks noGrp="1"/>
          </p:cNvSpPr>
          <p:nvPr>
            <p:ph type="body" sz="quarter" idx="14"/>
          </p:nvPr>
        </p:nvSpPr>
        <p:spPr>
          <a:xfrm>
            <a:off x="11259670" y="1362634"/>
            <a:ext cx="45719" cy="45719"/>
          </a:xfrm>
        </p:spPr>
        <p:txBody>
          <a:bodyPr/>
          <a:lstStyle/>
          <a:p>
            <a:endParaRPr lang="en-IN" dirty="0"/>
          </a:p>
        </p:txBody>
      </p:sp>
      <p:sp>
        <p:nvSpPr>
          <p:cNvPr id="6" name="Slide Number Placeholder 5">
            <a:extLst>
              <a:ext uri="{FF2B5EF4-FFF2-40B4-BE49-F238E27FC236}">
                <a16:creationId xmlns="" xmlns:a16="http://schemas.microsoft.com/office/drawing/2014/main" id="{E96C3A2C-3EBB-D017-3A66-1E95A59F4143}"/>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70906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D09783-E333-C382-EA67-DEA4F57ADA86}"/>
              </a:ext>
            </a:extLst>
          </p:cNvPr>
          <p:cNvSpPr>
            <a:spLocks noGrp="1"/>
          </p:cNvSpPr>
          <p:nvPr>
            <p:ph type="title"/>
          </p:nvPr>
        </p:nvSpPr>
        <p:spPr>
          <a:xfrm>
            <a:off x="1780041" y="447259"/>
            <a:ext cx="8188036" cy="710746"/>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Transaction Module</a:t>
            </a:r>
          </a:p>
        </p:txBody>
      </p:sp>
      <p:sp>
        <p:nvSpPr>
          <p:cNvPr id="3" name="Content Placeholder 2">
            <a:extLst>
              <a:ext uri="{FF2B5EF4-FFF2-40B4-BE49-F238E27FC236}">
                <a16:creationId xmlns="" xmlns:a16="http://schemas.microsoft.com/office/drawing/2014/main" id="{6C41F0E2-9CCC-EF6C-571A-1FB168780AE5}"/>
              </a:ext>
            </a:extLst>
          </p:cNvPr>
          <p:cNvSpPr>
            <a:spLocks noGrp="1"/>
          </p:cNvSpPr>
          <p:nvPr>
            <p:ph idx="1"/>
          </p:nvPr>
        </p:nvSpPr>
        <p:spPr>
          <a:xfrm>
            <a:off x="387659" y="1234440"/>
            <a:ext cx="10972800" cy="4389120"/>
          </a:xfrm>
        </p:spPr>
        <p:txBody>
          <a:bodyPr>
            <a:noAutofit/>
          </a:bodyPr>
          <a:lstStyle/>
          <a:p>
            <a:pPr algn="just">
              <a:lnSpc>
                <a:spcPct val="150000"/>
              </a:lnSpc>
              <a:buFont typeface="Arial" panose="020B0604020202020204" pitchFamily="34" charset="0"/>
              <a:buChar char="•"/>
            </a:pPr>
            <a:r>
              <a:rPr lang="en-US" sz="2000" kern="0" dirty="0">
                <a:effectLst/>
                <a:latin typeface="Times New Roman" panose="02020603050405020304" pitchFamily="18" charset="0"/>
                <a:cs typeface="Times New Roman" panose="02020603050405020304" pitchFamily="18" charset="0"/>
              </a:rPr>
              <a:t> The transaction amount from the Transaction object using the statement </a:t>
            </a:r>
          </a:p>
          <a:p>
            <a:pPr algn="just">
              <a:lnSpc>
                <a:spcPct val="150000"/>
              </a:lnSpc>
              <a:buFont typeface="Arial" panose="020B0604020202020204" pitchFamily="34" charset="0"/>
              <a:buChar char="•"/>
            </a:pPr>
            <a:r>
              <a:rPr lang="en-US" sz="2000" kern="0" dirty="0">
                <a:solidFill>
                  <a:schemeClr val="tx2"/>
                </a:solidFill>
                <a:effectLst/>
                <a:latin typeface="Times New Roman" panose="02020603050405020304" pitchFamily="18" charset="0"/>
                <a:cs typeface="Times New Roman" panose="02020603050405020304" pitchFamily="18" charset="0"/>
              </a:rPr>
              <a:t>Long </a:t>
            </a:r>
            <a:r>
              <a:rPr lang="en-US" sz="2000" kern="0" dirty="0" err="1">
                <a:solidFill>
                  <a:schemeClr val="tx2"/>
                </a:solidFill>
                <a:effectLst/>
                <a:latin typeface="Times New Roman" panose="02020603050405020304" pitchFamily="18" charset="0"/>
                <a:cs typeface="Times New Roman" panose="02020603050405020304" pitchFamily="18" charset="0"/>
              </a:rPr>
              <a:t>transactionAmount</a:t>
            </a:r>
            <a:r>
              <a:rPr lang="en-US" sz="2000" kern="0" dirty="0">
                <a:solidFill>
                  <a:schemeClr val="tx2"/>
                </a:solidFill>
                <a:effectLst/>
                <a:latin typeface="Times New Roman" panose="02020603050405020304" pitchFamily="18" charset="0"/>
                <a:cs typeface="Times New Roman" panose="02020603050405020304" pitchFamily="18" charset="0"/>
              </a:rPr>
              <a:t> = </a:t>
            </a:r>
            <a:r>
              <a:rPr lang="en-US" sz="2000" kern="0" dirty="0" err="1">
                <a:solidFill>
                  <a:schemeClr val="tx2"/>
                </a:solidFill>
                <a:effectLst/>
                <a:latin typeface="Times New Roman" panose="02020603050405020304" pitchFamily="18" charset="0"/>
                <a:cs typeface="Times New Roman" panose="02020603050405020304" pitchFamily="18" charset="0"/>
              </a:rPr>
              <a:t>transaction.getTransactionAmount</a:t>
            </a:r>
            <a:r>
              <a:rPr lang="en-US" sz="2000" kern="0" dirty="0">
                <a:solidFill>
                  <a:schemeClr val="tx2"/>
                </a:solidFill>
                <a:effectLst/>
                <a:latin typeface="Times New Roman" panose="02020603050405020304" pitchFamily="18" charset="0"/>
                <a:cs typeface="Times New Roman" panose="02020603050405020304" pitchFamily="18" charset="0"/>
              </a:rPr>
              <a:t>(); </a:t>
            </a:r>
            <a:endParaRPr 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Updates the source account balance by subtracting the transaction amount</a:t>
            </a:r>
          </a:p>
          <a:p>
            <a:pPr algn="just">
              <a:lnSpc>
                <a:spcPct val="150000"/>
              </a:lnSpc>
              <a:buFont typeface="Arial" panose="020B0604020202020204" pitchFamily="34" charset="0"/>
              <a:buChar char="•"/>
            </a:pPr>
            <a:r>
              <a:rPr lang="en-US" sz="2000" dirty="0" err="1">
                <a:solidFill>
                  <a:schemeClr val="tx2"/>
                </a:solidFill>
                <a:latin typeface="Times New Roman" panose="02020603050405020304" pitchFamily="18" charset="0"/>
                <a:cs typeface="Times New Roman" panose="02020603050405020304" pitchFamily="18" charset="0"/>
              </a:rPr>
              <a:t>sourceAccount.setAccountBalance</a:t>
            </a:r>
            <a:r>
              <a:rPr lang="en-US" sz="2000" dirty="0">
                <a:solidFill>
                  <a:schemeClr val="tx2"/>
                </a:solidFill>
                <a:latin typeface="Times New Roman" panose="02020603050405020304" pitchFamily="18" charset="0"/>
                <a:cs typeface="Times New Roman" panose="02020603050405020304" pitchFamily="18" charset="0"/>
              </a:rPr>
              <a:t>(</a:t>
            </a:r>
            <a:r>
              <a:rPr lang="en-US" sz="2000" dirty="0" err="1">
                <a:solidFill>
                  <a:schemeClr val="tx2"/>
                </a:solidFill>
                <a:latin typeface="Times New Roman" panose="02020603050405020304" pitchFamily="18" charset="0"/>
                <a:cs typeface="Times New Roman" panose="02020603050405020304" pitchFamily="18" charset="0"/>
              </a:rPr>
              <a:t>sourceAccount.getAccountBalance</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err="1">
                <a:solidFill>
                  <a:schemeClr val="tx2"/>
                </a:solidFill>
                <a:latin typeface="Times New Roman" panose="02020603050405020304" pitchFamily="18" charset="0"/>
                <a:cs typeface="Times New Roman" panose="02020603050405020304" pitchFamily="18" charset="0"/>
              </a:rPr>
              <a:t>transactionAmount</a:t>
            </a:r>
            <a:r>
              <a:rPr lang="en-US" sz="2000" dirty="0">
                <a:solidFill>
                  <a:schemeClr val="tx2"/>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Updates the destination account balance by adding the transaction amount:</a:t>
            </a:r>
          </a:p>
          <a:p>
            <a:pPr algn="just">
              <a:lnSpc>
                <a:spcPct val="150000"/>
              </a:lnSpc>
              <a:buFont typeface="Arial" panose="020B0604020202020204" pitchFamily="34" charset="0"/>
              <a:buChar char="•"/>
            </a:pPr>
            <a:r>
              <a:rPr lang="en-US" sz="2000" dirty="0" err="1">
                <a:solidFill>
                  <a:schemeClr val="tx2"/>
                </a:solidFill>
                <a:latin typeface="Times New Roman" panose="02020603050405020304" pitchFamily="18" charset="0"/>
                <a:cs typeface="Times New Roman" panose="02020603050405020304" pitchFamily="18" charset="0"/>
              </a:rPr>
              <a:t>destinationAccount.setAccountBalance</a:t>
            </a:r>
            <a:r>
              <a:rPr lang="en-US" sz="2000" dirty="0">
                <a:solidFill>
                  <a:schemeClr val="tx2"/>
                </a:solidFill>
                <a:latin typeface="Times New Roman" panose="02020603050405020304" pitchFamily="18" charset="0"/>
                <a:cs typeface="Times New Roman" panose="02020603050405020304" pitchFamily="18" charset="0"/>
              </a:rPr>
              <a:t>(</a:t>
            </a:r>
            <a:r>
              <a:rPr lang="en-US" sz="2000" dirty="0" err="1">
                <a:solidFill>
                  <a:schemeClr val="tx2"/>
                </a:solidFill>
                <a:latin typeface="Times New Roman" panose="02020603050405020304" pitchFamily="18" charset="0"/>
                <a:cs typeface="Times New Roman" panose="02020603050405020304" pitchFamily="18" charset="0"/>
              </a:rPr>
              <a:t>destinationAccount.getAccountBalance</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err="1">
                <a:solidFill>
                  <a:schemeClr val="tx2"/>
                </a:solidFill>
                <a:latin typeface="Times New Roman" panose="02020603050405020304" pitchFamily="18" charset="0"/>
                <a:cs typeface="Times New Roman" panose="02020603050405020304" pitchFamily="18" charset="0"/>
              </a:rPr>
              <a:t>transactionAmount</a:t>
            </a:r>
            <a:r>
              <a:rPr lang="en-US" sz="2000" dirty="0">
                <a:solidFill>
                  <a:schemeClr val="tx2"/>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set of code represents the logic for transferring the transaction amount from the source account to the destination account. It involves subtraction from the source account and addition to the destination account.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99ED6554-02BE-E805-3476-2339A0448927}"/>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139750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12FF0-BB0C-9FEB-E0C6-42A505F9F4D8}"/>
              </a:ext>
            </a:extLst>
          </p:cNvPr>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Transaction </a:t>
            </a:r>
            <a:r>
              <a:rPr lang="en-US" dirty="0">
                <a:solidFill>
                  <a:schemeClr val="tx1"/>
                </a:solidFill>
                <a:latin typeface="Times New Roman" panose="02020603050405020304" pitchFamily="18" charset="0"/>
                <a:cs typeface="Times New Roman" panose="02020603050405020304" pitchFamily="18" charset="0"/>
              </a:rPr>
              <a:t>Database</a:t>
            </a:r>
          </a:p>
        </p:txBody>
      </p:sp>
      <p:sp>
        <p:nvSpPr>
          <p:cNvPr id="5" name="Slide Number Placeholder 4">
            <a:extLst>
              <a:ext uri="{FF2B5EF4-FFF2-40B4-BE49-F238E27FC236}">
                <a16:creationId xmlns="" xmlns:a16="http://schemas.microsoft.com/office/drawing/2014/main" id="{F938E668-1700-946A-5803-D9C00B51A64B}"/>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3" name="Content Placeholder 2">
            <a:extLst>
              <a:ext uri="{FF2B5EF4-FFF2-40B4-BE49-F238E27FC236}">
                <a16:creationId xmlns="" xmlns:a16="http://schemas.microsoft.com/office/drawing/2014/main" id="{0A374B58-D2CB-F438-9321-B2C989A2BEFD}"/>
              </a:ext>
            </a:extLst>
          </p:cNvPr>
          <p:cNvPicPr>
            <a:picLocks noGrp="1" noChangeAspect="1"/>
          </p:cNvPicPr>
          <p:nvPr>
            <p:ph idx="1"/>
          </p:nvPr>
        </p:nvPicPr>
        <p:blipFill>
          <a:blip r:embed="rId2"/>
          <a:stretch>
            <a:fillRect/>
          </a:stretch>
        </p:blipFill>
        <p:spPr>
          <a:xfrm>
            <a:off x="1501254" y="1847088"/>
            <a:ext cx="8843749" cy="4389437"/>
          </a:xfrm>
          <a:prstGeom prst="rect">
            <a:avLst/>
          </a:prstGeom>
        </p:spPr>
      </p:pic>
    </p:spTree>
    <p:extLst>
      <p:ext uri="{BB962C8B-B14F-4D97-AF65-F5344CB8AC3E}">
        <p14:creationId xmlns:p14="http://schemas.microsoft.com/office/powerpoint/2010/main" val="3877594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17B7B4-9408-1D77-1C41-11A42E26AEB4}"/>
              </a:ext>
            </a:extLst>
          </p:cNvPr>
          <p:cNvSpPr>
            <a:spLocks noGrp="1"/>
          </p:cNvSpPr>
          <p:nvPr>
            <p:ph type="title"/>
          </p:nvPr>
        </p:nvSpPr>
        <p:spPr>
          <a:xfrm>
            <a:off x="2992582" y="704088"/>
            <a:ext cx="8589818" cy="861476"/>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Functional Testing</a:t>
            </a:r>
            <a:endParaRPr lang="en-US" sz="3600" b="1" dirty="0">
              <a:solidFill>
                <a:schemeClr val="tx1"/>
              </a:solidFill>
            </a:endParaRPr>
          </a:p>
        </p:txBody>
      </p:sp>
      <p:sp>
        <p:nvSpPr>
          <p:cNvPr id="5" name="Slide Number Placeholder 4">
            <a:extLst>
              <a:ext uri="{FF2B5EF4-FFF2-40B4-BE49-F238E27FC236}">
                <a16:creationId xmlns="" xmlns:a16="http://schemas.microsoft.com/office/drawing/2014/main" id="{076B2068-511E-C25F-6B45-250D9D3D95E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11" name="Content Placeholder 10">
            <a:extLst>
              <a:ext uri="{FF2B5EF4-FFF2-40B4-BE49-F238E27FC236}">
                <a16:creationId xmlns="" xmlns:a16="http://schemas.microsoft.com/office/drawing/2014/main" id="{18345E2A-67BF-5193-B00C-2AB67C8BC9F5}"/>
              </a:ext>
            </a:extLst>
          </p:cNvPr>
          <p:cNvPicPr>
            <a:picLocks noGrp="1" noChangeAspect="1"/>
          </p:cNvPicPr>
          <p:nvPr>
            <p:ph idx="1"/>
          </p:nvPr>
        </p:nvPicPr>
        <p:blipFill>
          <a:blip r:embed="rId2"/>
          <a:stretch>
            <a:fillRect/>
          </a:stretch>
        </p:blipFill>
        <p:spPr>
          <a:xfrm>
            <a:off x="609600" y="4337051"/>
            <a:ext cx="10620375" cy="2019300"/>
          </a:xfrm>
        </p:spPr>
      </p:pic>
      <p:pic>
        <p:nvPicPr>
          <p:cNvPr id="7" name="Picture 6" descr="Screenshot (78).png"/>
          <p:cNvPicPr>
            <a:picLocks noChangeAspect="1"/>
          </p:cNvPicPr>
          <p:nvPr/>
        </p:nvPicPr>
        <p:blipFill>
          <a:blip r:embed="rId3"/>
          <a:srcRect b="5128"/>
          <a:stretch>
            <a:fillRect/>
          </a:stretch>
        </p:blipFill>
        <p:spPr>
          <a:xfrm>
            <a:off x="0" y="-360485"/>
            <a:ext cx="12192000" cy="6506308"/>
          </a:xfrm>
          <a:prstGeom prst="rect">
            <a:avLst/>
          </a:prstGeom>
        </p:spPr>
      </p:pic>
    </p:spTree>
    <p:extLst>
      <p:ext uri="{BB962C8B-B14F-4D97-AF65-F5344CB8AC3E}">
        <p14:creationId xmlns:p14="http://schemas.microsoft.com/office/powerpoint/2010/main" val="52673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8A61B3-E725-CCDF-5338-BD4130484EB9}"/>
              </a:ext>
            </a:extLst>
          </p:cNvPr>
          <p:cNvSpPr>
            <a:spLocks noGrp="1"/>
          </p:cNvSpPr>
          <p:nvPr>
            <p:ph type="title"/>
          </p:nvPr>
        </p:nvSpPr>
        <p:spPr>
          <a:xfrm>
            <a:off x="2846439" y="533399"/>
            <a:ext cx="8735960" cy="1855839"/>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Tools and Technologies:</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91B18BCD-96AB-44DD-2255-33C0239B6E9F}"/>
              </a:ext>
            </a:extLst>
          </p:cNvPr>
          <p:cNvSpPr>
            <a:spLocks noGrp="1"/>
          </p:cNvSpPr>
          <p:nvPr>
            <p:ph idx="1"/>
          </p:nvPr>
        </p:nvSpPr>
        <p:spPr>
          <a:xfrm>
            <a:off x="609600" y="2389238"/>
            <a:ext cx="10972799" cy="3935362"/>
          </a:xfrm>
        </p:spPr>
        <p:txBody>
          <a:bodyPr/>
          <a:lstStyle/>
          <a:p>
            <a:pPr marL="285750" indent="-285750">
              <a:lnSpc>
                <a:spcPct val="150000"/>
              </a:lnSpc>
              <a:buFont typeface="Arial" panose="020B0604020202020204" pitchFamily="34" charset="0"/>
              <a:buChar char="•"/>
            </a:pPr>
            <a:r>
              <a:rPr lang="en-IN" dirty="0"/>
              <a:t>Front-End : Angular </a:t>
            </a:r>
          </a:p>
          <a:p>
            <a:pPr marL="285750" indent="-285750">
              <a:lnSpc>
                <a:spcPct val="150000"/>
              </a:lnSpc>
              <a:buFont typeface="Arial" panose="020B0604020202020204" pitchFamily="34" charset="0"/>
              <a:buChar char="•"/>
            </a:pPr>
            <a:r>
              <a:rPr lang="en-IN" dirty="0"/>
              <a:t>Server-side :Spring Boot </a:t>
            </a:r>
          </a:p>
          <a:p>
            <a:pPr marL="285750" indent="-285750">
              <a:lnSpc>
                <a:spcPct val="150000"/>
              </a:lnSpc>
              <a:buFont typeface="Arial" panose="020B0604020202020204" pitchFamily="34" charset="0"/>
              <a:buChar char="•"/>
            </a:pPr>
            <a:r>
              <a:rPr lang="en-IN" dirty="0"/>
              <a:t>Back-end :MYSQL, Hibernate</a:t>
            </a:r>
          </a:p>
          <a:p>
            <a:pPr marL="285750" indent="-285750">
              <a:lnSpc>
                <a:spcPct val="150000"/>
              </a:lnSpc>
              <a:buFont typeface="Arial" panose="020B0604020202020204" pitchFamily="34" charset="0"/>
              <a:buChar char="•"/>
            </a:pPr>
            <a:r>
              <a:rPr lang="en-IN" dirty="0"/>
              <a:t>Web Server : Tomcat</a:t>
            </a:r>
          </a:p>
          <a:p>
            <a:pPr marL="285750" indent="-285750">
              <a:lnSpc>
                <a:spcPct val="150000"/>
              </a:lnSpc>
              <a:buFont typeface="Arial" panose="020B0604020202020204" pitchFamily="34" charset="0"/>
              <a:buChar char="•"/>
            </a:pPr>
            <a:endParaRPr lang="en-IN" dirty="0"/>
          </a:p>
          <a:p>
            <a:endParaRPr lang="en-IN" dirty="0"/>
          </a:p>
        </p:txBody>
      </p:sp>
      <p:sp>
        <p:nvSpPr>
          <p:cNvPr id="5" name="Slide Number Placeholder 4">
            <a:extLst>
              <a:ext uri="{FF2B5EF4-FFF2-40B4-BE49-F238E27FC236}">
                <a16:creationId xmlns="" xmlns:a16="http://schemas.microsoft.com/office/drawing/2014/main" id="{3AEF4294-F26E-C4CF-C117-769140D09765}"/>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2161635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E4A7FF-3449-9034-B613-AE0C94E7CE21}"/>
              </a:ext>
            </a:extLst>
          </p:cNvPr>
          <p:cNvSpPr>
            <a:spLocks noGrp="1"/>
          </p:cNvSpPr>
          <p:nvPr>
            <p:ph type="title"/>
          </p:nvPr>
        </p:nvSpPr>
        <p:spPr>
          <a:xfrm>
            <a:off x="1963993" y="665055"/>
            <a:ext cx="8264013" cy="78028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DATA BASE</a:t>
            </a:r>
          </a:p>
        </p:txBody>
      </p:sp>
      <p:sp>
        <p:nvSpPr>
          <p:cNvPr id="3" name="Content Placeholder 2">
            <a:extLst>
              <a:ext uri="{FF2B5EF4-FFF2-40B4-BE49-F238E27FC236}">
                <a16:creationId xmlns="" xmlns:a16="http://schemas.microsoft.com/office/drawing/2014/main" id="{00A0B5C1-E0B0-D648-8D94-334F40A8EB70}"/>
              </a:ext>
            </a:extLst>
          </p:cNvPr>
          <p:cNvSpPr>
            <a:spLocks noGrp="1"/>
          </p:cNvSpPr>
          <p:nvPr>
            <p:ph idx="1"/>
          </p:nvPr>
        </p:nvSpPr>
        <p:spPr>
          <a:xfrm>
            <a:off x="1086099" y="1791634"/>
            <a:ext cx="9403742" cy="4401311"/>
          </a:xfrm>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rll_project_online_banking</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Tables: admin</a:t>
            </a:r>
          </a:p>
          <a:p>
            <a:pPr marL="0" indent="0" algn="just">
              <a:buNone/>
            </a:pPr>
            <a:r>
              <a:rPr lang="en-IN" dirty="0">
                <a:latin typeface="Times New Roman" panose="02020603050405020304" pitchFamily="18" charset="0"/>
                <a:cs typeface="Times New Roman" panose="02020603050405020304" pitchFamily="18" charset="0"/>
              </a:rPr>
              <a:t>             account</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cheque_book</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loan</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personal_transaction</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primary_account</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savings_account</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transaction</a:t>
            </a:r>
          </a:p>
          <a:p>
            <a:pPr marL="0" indent="0" algn="just">
              <a:buNone/>
            </a:pPr>
            <a:r>
              <a:rPr lang="en-IN" dirty="0">
                <a:latin typeface="Times New Roman" panose="02020603050405020304" pitchFamily="18" charset="0"/>
                <a:cs typeface="Times New Roman" panose="02020603050405020304" pitchFamily="18" charset="0"/>
              </a:rPr>
              <a:t>	user</a:t>
            </a:r>
          </a:p>
          <a:p>
            <a:pPr marL="0" indent="0">
              <a:buNone/>
            </a:pPr>
            <a:r>
              <a:rPr lang="en-IN" dirty="0"/>
              <a:t>		</a:t>
            </a:r>
          </a:p>
        </p:txBody>
      </p:sp>
      <p:sp>
        <p:nvSpPr>
          <p:cNvPr id="5" name="Slide Number Placeholder 4">
            <a:extLst>
              <a:ext uri="{FF2B5EF4-FFF2-40B4-BE49-F238E27FC236}">
                <a16:creationId xmlns="" xmlns:a16="http://schemas.microsoft.com/office/drawing/2014/main" id="{2518C6C7-B2CF-CD93-2088-4BD89E8AC23A}"/>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1025031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E9CEC-A1E5-10F7-CA26-39DD98C5FF01}"/>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1797C603-DCF8-45C7-5BAB-866C404389B8}"/>
              </a:ext>
            </a:extLst>
          </p:cNvPr>
          <p:cNvSpPr>
            <a:spLocks noGrp="1"/>
          </p:cNvSpPr>
          <p:nvPr>
            <p:ph idx="1"/>
          </p:nvPr>
        </p:nvSpPr>
        <p:spPr>
          <a:xfrm>
            <a:off x="646112" y="2052918"/>
            <a:ext cx="9403742" cy="4195481"/>
          </a:xfrm>
        </p:spPr>
        <p:txBody>
          <a:bodyPr>
            <a:normAutofit/>
          </a:bodyPr>
          <a:lstStyle/>
          <a:p>
            <a:pPr marL="0" indent="0" algn="just">
              <a:buNone/>
            </a:pPr>
            <a:r>
              <a:rPr lang="en-IN" sz="2800" dirty="0"/>
              <a:t>	The creation of online banking is done successfully and is tested for the accurate results. During the completion of this project all the requirements for the project are accomplished and it meets the organisation needs. </a:t>
            </a:r>
          </a:p>
        </p:txBody>
      </p:sp>
      <p:sp>
        <p:nvSpPr>
          <p:cNvPr id="5" name="Slide Number Placeholder 4">
            <a:extLst>
              <a:ext uri="{FF2B5EF4-FFF2-40B4-BE49-F238E27FC236}">
                <a16:creationId xmlns="" xmlns:a16="http://schemas.microsoft.com/office/drawing/2014/main" id="{49F7B95C-8236-CC13-64CD-EF5D9ACD9473}"/>
              </a:ext>
            </a:extLst>
          </p:cNvPr>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490704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A5EF0D-570A-C956-B3F7-ED239D2AFB65}"/>
              </a:ext>
            </a:extLst>
          </p:cNvPr>
          <p:cNvSpPr>
            <a:spLocks noGrp="1"/>
          </p:cNvSpPr>
          <p:nvPr>
            <p:ph idx="1"/>
          </p:nvPr>
        </p:nvSpPr>
        <p:spPr/>
        <p:txBody>
          <a:bodyPr>
            <a:normAutofit/>
          </a:bodyPr>
          <a:lstStyle/>
          <a:p>
            <a:pPr marL="0" indent="0" algn="ctr">
              <a:buNone/>
            </a:pPr>
            <a:r>
              <a:rPr lang="en-US" sz="4000" b="0" i="0" dirty="0">
                <a:solidFill>
                  <a:srgbClr val="374151"/>
                </a:solidFill>
                <a:effectLst/>
                <a:latin typeface="Times New Roman" panose="02020603050405020304" pitchFamily="18" charset="0"/>
                <a:cs typeface="Times New Roman" panose="02020603050405020304" pitchFamily="18" charset="0"/>
              </a:rPr>
              <a:t>Thank you for your time and attention</a:t>
            </a:r>
            <a:endParaRPr lang="en-IN" sz="4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845F7BD9-3B77-F5FB-91EA-6FEC678B1BD7}"/>
              </a:ext>
            </a:extLst>
          </p:cNvPr>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212273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5C7D9-D3F2-5525-E888-97B043F02CA2}"/>
              </a:ext>
            </a:extLst>
          </p:cNvPr>
          <p:cNvSpPr>
            <a:spLocks noGrp="1"/>
          </p:cNvSpPr>
          <p:nvPr>
            <p:ph type="title"/>
          </p:nvPr>
        </p:nvSpPr>
        <p:spPr>
          <a:xfrm>
            <a:off x="2816942" y="452718"/>
            <a:ext cx="7233892" cy="914443"/>
          </a:xfrm>
        </p:spPr>
        <p:txBody>
          <a:bodyPr/>
          <a:lstStyle/>
          <a:p>
            <a:r>
              <a:rPr lang="en-IN"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3E0F139E-2D70-440D-CCD3-8966AFDF39CD}"/>
              </a:ext>
            </a:extLst>
          </p:cNvPr>
          <p:cNvSpPr>
            <a:spLocks noGrp="1"/>
          </p:cNvSpPr>
          <p:nvPr>
            <p:ph idx="1"/>
          </p:nvPr>
        </p:nvSpPr>
        <p:spPr>
          <a:xfrm>
            <a:off x="727970" y="1740023"/>
            <a:ext cx="10244830" cy="4517253"/>
          </a:xfrm>
        </p:spPr>
        <p:txBody>
          <a:bodyPr/>
          <a:lstStyle/>
          <a:p>
            <a:pPr marL="0" indent="0" algn="just">
              <a:lnSpc>
                <a:spcPct val="150000"/>
              </a:lnSpc>
              <a:buNone/>
            </a:pPr>
            <a:r>
              <a:rPr lang="en-US" dirty="0">
                <a:latin typeface="Arial" panose="020B0604020202020204" pitchFamily="34" charset="0"/>
              </a:rPr>
              <a:t>	</a:t>
            </a:r>
            <a:r>
              <a:rPr lang="en-US" dirty="0">
                <a:latin typeface="Times New Roman" panose="02020603050405020304" pitchFamily="18" charset="0"/>
                <a:cs typeface="Times New Roman" panose="02020603050405020304" pitchFamily="18" charset="0"/>
              </a:rPr>
              <a:t>T</a:t>
            </a:r>
            <a:r>
              <a:rPr lang="en-US" i="0" dirty="0">
                <a:effectLst/>
                <a:latin typeface="Times New Roman" panose="02020603050405020304" pitchFamily="18" charset="0"/>
                <a:cs typeface="Times New Roman" panose="02020603050405020304" pitchFamily="18" charset="0"/>
              </a:rPr>
              <a:t>he business analysts noticed a drop in the number of customers of the bank. They find out that online banking systems are making profits by eliminating the middle men. In order to eliminate the middle men we have to built a online application with a rich and user friendly interface. In this application user can perform all the </a:t>
            </a:r>
            <a:r>
              <a:rPr lang="en-US" i="0">
                <a:effectLst/>
                <a:latin typeface="Times New Roman" panose="02020603050405020304" pitchFamily="18" charset="0"/>
                <a:cs typeface="Times New Roman" panose="02020603050405020304" pitchFamily="18" charset="0"/>
              </a:rPr>
              <a:t>operations </a:t>
            </a:r>
            <a:r>
              <a:rPr lang="en-US" i="0" smtClean="0">
                <a:effectLst/>
                <a:latin typeface="Times New Roman" panose="02020603050405020304" pitchFamily="18" charset="0"/>
                <a:cs typeface="Times New Roman" panose="02020603050405020304" pitchFamily="18" charset="0"/>
              </a:rPr>
              <a:t>without </a:t>
            </a:r>
            <a:r>
              <a:rPr lang="en-US" i="0" dirty="0">
                <a:effectLst/>
                <a:latin typeface="Times New Roman" panose="02020603050405020304" pitchFamily="18" charset="0"/>
                <a:cs typeface="Times New Roman" panose="02020603050405020304" pitchFamily="18" charset="0"/>
              </a:rPr>
              <a:t>involving another person.</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3182C343-97C7-05DE-0814-DB736B4D297A}"/>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695393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857E4F0-4E9C-567A-37D8-83B93AB05628}"/>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4" name="TextBox 3">
            <a:extLst>
              <a:ext uri="{FF2B5EF4-FFF2-40B4-BE49-F238E27FC236}">
                <a16:creationId xmlns="" xmlns:a16="http://schemas.microsoft.com/office/drawing/2014/main" id="{50F7BD74-5C1A-15F1-BA0F-F8D4181E4FF2}"/>
              </a:ext>
            </a:extLst>
          </p:cNvPr>
          <p:cNvSpPr txBox="1"/>
          <p:nvPr/>
        </p:nvSpPr>
        <p:spPr>
          <a:xfrm>
            <a:off x="4616245" y="1078468"/>
            <a:ext cx="392104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 xmlns:a16="http://schemas.microsoft.com/office/drawing/2014/main" id="{26944636-7EAF-C4CA-347F-F8F6CD299FAA}"/>
              </a:ext>
            </a:extLst>
          </p:cNvPr>
          <p:cNvSpPr txBox="1"/>
          <p:nvPr/>
        </p:nvSpPr>
        <p:spPr>
          <a:xfrm>
            <a:off x="1559858" y="1613647"/>
            <a:ext cx="9768049" cy="4653646"/>
          </a:xfrm>
          <a:prstGeom prst="rect">
            <a:avLst/>
          </a:prstGeom>
          <a:noFill/>
        </p:spPr>
        <p:txBody>
          <a:bodyPr wrap="square" rtlCol="0">
            <a:spAutoFit/>
          </a:bodyPr>
          <a:lstStyle/>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It is for an online comprehensive solution to manage Online Banking .This is accessible to all customers who have a valid user id and passwords . In todays world  a number of banks have  either gone  for online banking  or are on verge of going  for it. Online Banking enables the customers to transact business on line in real time.</a:t>
            </a:r>
          </a:p>
          <a:p>
            <a:pPr algn="just">
              <a:lnSpc>
                <a:spcPct val="150000"/>
              </a:lnSpc>
            </a:pPr>
            <a:r>
              <a:rPr lang="en-IN" sz="2000" dirty="0">
                <a:latin typeface="Times New Roman" panose="02020603050405020304" pitchFamily="18" charset="0"/>
                <a:cs typeface="Times New Roman" panose="02020603050405020304" pitchFamily="18" charset="0"/>
              </a:rPr>
              <a:t>                     Online banking system provides the facilities like Balance enquiry , Funds transfer , Loan enquires , Request for cheque book/change of address/viewing monthly and annual statements . Online banking system has developed a new security infrastructure for commerce  on the internet . The initiative, called ICIN Bank aims to provide a secure infrastructure for customers. </a:t>
            </a:r>
          </a:p>
        </p:txBody>
      </p:sp>
    </p:spTree>
    <p:extLst>
      <p:ext uri="{BB962C8B-B14F-4D97-AF65-F5344CB8AC3E}">
        <p14:creationId xmlns:p14="http://schemas.microsoft.com/office/powerpoint/2010/main" val="2967184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0A63013F-84D7-5147-A873-E6E03A67674B}"/>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6" name="TextBox 5">
            <a:extLst>
              <a:ext uri="{FF2B5EF4-FFF2-40B4-BE49-F238E27FC236}">
                <a16:creationId xmlns="" xmlns:a16="http://schemas.microsoft.com/office/drawing/2014/main" id="{84EA12F3-F21C-1967-021A-9B37FC546E56}"/>
              </a:ext>
            </a:extLst>
          </p:cNvPr>
          <p:cNvSpPr txBox="1"/>
          <p:nvPr/>
        </p:nvSpPr>
        <p:spPr>
          <a:xfrm>
            <a:off x="1873189" y="1640541"/>
            <a:ext cx="9197264" cy="960328"/>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Project Objective: </a:t>
            </a:r>
            <a:r>
              <a:rPr lang="en-IN" sz="2000" dirty="0">
                <a:latin typeface="Times New Roman" panose="02020603050405020304" pitchFamily="18" charset="0"/>
                <a:cs typeface="Times New Roman" panose="02020603050405020304" pitchFamily="18" charset="0"/>
              </a:rPr>
              <a:t>Create a dynamic and responsive Java online banking web application  to  deposit ,withdraw , and transfer money between accounts</a:t>
            </a:r>
            <a:r>
              <a:rPr lang="en-IN"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 xmlns:a16="http://schemas.microsoft.com/office/drawing/2014/main" id="{C6370BB8-7FCC-61A3-6512-50F5032A1EF5}"/>
              </a:ext>
            </a:extLst>
          </p:cNvPr>
          <p:cNvSpPr txBox="1"/>
          <p:nvPr/>
        </p:nvSpPr>
        <p:spPr>
          <a:xfrm>
            <a:off x="1873189" y="2919046"/>
            <a:ext cx="9197265" cy="2400657"/>
          </a:xfrm>
          <a:prstGeom prst="rect">
            <a:avLst/>
          </a:prstGeom>
          <a:noFill/>
        </p:spPr>
        <p:txBody>
          <a:bodyPr wrap="square" rtlCol="0">
            <a:spAutoFit/>
          </a:bodyPr>
          <a:lstStyle/>
          <a:p>
            <a:pPr algn="just">
              <a:lnSpc>
                <a:spcPct val="150000"/>
              </a:lnSpc>
            </a:pPr>
            <a:r>
              <a:rPr lang="en-IN" b="1" dirty="0"/>
              <a:t>Proposed System: </a:t>
            </a:r>
            <a:r>
              <a:rPr lang="en-IN" sz="2000" dirty="0">
                <a:latin typeface="Times New Roman" panose="02020603050405020304" pitchFamily="18" charset="0"/>
                <a:cs typeface="Times New Roman" panose="02020603050405020304" pitchFamily="18" charset="0"/>
              </a:rPr>
              <a:t>In this system, Customer will have a unique login id and password. By using this id and password only user can enter into account and he can create a new account and perform operations. Admin will also have a unique id and password through which he can enter into application. He can block a account or he can </a:t>
            </a:r>
            <a:r>
              <a:rPr lang="en-IN" sz="2000" dirty="0" smtClean="0">
                <a:latin typeface="Times New Roman" panose="02020603050405020304" pitchFamily="18" charset="0"/>
                <a:cs typeface="Times New Roman" panose="02020603050405020304" pitchFamily="18" charset="0"/>
              </a:rPr>
              <a:t>accept or  </a:t>
            </a:r>
            <a:r>
              <a:rPr lang="en-IN" sz="2000" dirty="0">
                <a:latin typeface="Times New Roman" panose="02020603050405020304" pitchFamily="18" charset="0"/>
                <a:cs typeface="Times New Roman" panose="02020603050405020304" pitchFamily="18" charset="0"/>
              </a:rPr>
              <a:t>decline the </a:t>
            </a:r>
            <a:r>
              <a:rPr lang="en-IN" sz="2000" dirty="0" smtClean="0">
                <a:latin typeface="Times New Roman" panose="02020603050405020304" pitchFamily="18" charset="0"/>
                <a:cs typeface="Times New Roman" panose="02020603050405020304" pitchFamily="18" charset="0"/>
              </a:rPr>
              <a:t>loan </a:t>
            </a:r>
            <a:r>
              <a:rPr lang="en-IN" sz="2000" dirty="0">
                <a:latin typeface="Times New Roman" panose="02020603050405020304" pitchFamily="18" charset="0"/>
                <a:cs typeface="Times New Roman" panose="02020603050405020304" pitchFamily="18" charset="0"/>
              </a:rPr>
              <a:t>request, cheque book request. </a:t>
            </a:r>
          </a:p>
        </p:txBody>
      </p:sp>
    </p:spTree>
    <p:extLst>
      <p:ext uri="{BB962C8B-B14F-4D97-AF65-F5344CB8AC3E}">
        <p14:creationId xmlns:p14="http://schemas.microsoft.com/office/powerpoint/2010/main" val="2021289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54830C-C0F3-AE75-BB05-519D437C3499}"/>
              </a:ext>
            </a:extLst>
          </p:cNvPr>
          <p:cNvSpPr>
            <a:spLocks noGrp="1"/>
          </p:cNvSpPr>
          <p:nvPr>
            <p:ph type="title"/>
          </p:nvPr>
        </p:nvSpPr>
        <p:spPr>
          <a:xfrm>
            <a:off x="3451123" y="452718"/>
            <a:ext cx="6599711" cy="610698"/>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OVERALL FLOW CHART</a:t>
            </a:r>
          </a:p>
        </p:txBody>
      </p:sp>
      <p:pic>
        <p:nvPicPr>
          <p:cNvPr id="7" name="Content Placeholder 6">
            <a:extLst>
              <a:ext uri="{FF2B5EF4-FFF2-40B4-BE49-F238E27FC236}">
                <a16:creationId xmlns="" xmlns:a16="http://schemas.microsoft.com/office/drawing/2014/main" id="{A8CCEF1B-4B52-C37E-B8AA-CF4842BCA4C1}"/>
              </a:ext>
            </a:extLst>
          </p:cNvPr>
          <p:cNvPicPr>
            <a:picLocks noGrp="1" noChangeAspect="1"/>
          </p:cNvPicPr>
          <p:nvPr>
            <p:ph idx="1"/>
          </p:nvPr>
        </p:nvPicPr>
        <p:blipFill>
          <a:blip r:embed="rId2"/>
          <a:stretch>
            <a:fillRect/>
          </a:stretch>
        </p:blipFill>
        <p:spPr>
          <a:xfrm>
            <a:off x="790575" y="1098034"/>
            <a:ext cx="9561513" cy="5141715"/>
          </a:xfrm>
        </p:spPr>
      </p:pic>
      <p:sp>
        <p:nvSpPr>
          <p:cNvPr id="5" name="Slide Number Placeholder 4">
            <a:extLst>
              <a:ext uri="{FF2B5EF4-FFF2-40B4-BE49-F238E27FC236}">
                <a16:creationId xmlns="" xmlns:a16="http://schemas.microsoft.com/office/drawing/2014/main" id="{5C4BF734-6D17-B640-F87E-F2CDBCB5639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367681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3BD98E-E7B5-79E9-0333-CFA5451739C7}"/>
              </a:ext>
            </a:extLst>
          </p:cNvPr>
          <p:cNvSpPr>
            <a:spLocks noGrp="1"/>
          </p:cNvSpPr>
          <p:nvPr>
            <p:ph type="title"/>
          </p:nvPr>
        </p:nvSpPr>
        <p:spPr>
          <a:xfrm>
            <a:off x="2861186" y="704088"/>
            <a:ext cx="8721213"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SPRINGBOOT ARCHITECTURE</a:t>
            </a:r>
            <a:endParaRPr lang="en-IN" sz="3600" b="1" dirty="0"/>
          </a:p>
        </p:txBody>
      </p:sp>
      <p:pic>
        <p:nvPicPr>
          <p:cNvPr id="7" name="Content Placeholder 6">
            <a:extLst>
              <a:ext uri="{FF2B5EF4-FFF2-40B4-BE49-F238E27FC236}">
                <a16:creationId xmlns="" xmlns:a16="http://schemas.microsoft.com/office/drawing/2014/main" id="{01C40D77-F566-FB88-40B1-A77722AAB668}"/>
              </a:ext>
            </a:extLst>
          </p:cNvPr>
          <p:cNvPicPr>
            <a:picLocks noGrp="1" noChangeAspect="1"/>
          </p:cNvPicPr>
          <p:nvPr>
            <p:ph idx="1"/>
          </p:nvPr>
        </p:nvPicPr>
        <p:blipFill>
          <a:blip r:embed="rId2"/>
          <a:stretch>
            <a:fillRect/>
          </a:stretch>
        </p:blipFill>
        <p:spPr>
          <a:xfrm>
            <a:off x="1835323" y="2069554"/>
            <a:ext cx="8521353" cy="4120654"/>
          </a:xfrm>
        </p:spPr>
      </p:pic>
      <p:sp>
        <p:nvSpPr>
          <p:cNvPr id="5" name="Slide Number Placeholder 4">
            <a:extLst>
              <a:ext uri="{FF2B5EF4-FFF2-40B4-BE49-F238E27FC236}">
                <a16:creationId xmlns="" xmlns:a16="http://schemas.microsoft.com/office/drawing/2014/main" id="{0655D380-B02B-2DA9-A1A6-44F21BC86B96}"/>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030604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835A1-BC59-C75A-7AF0-C4BE45C71CD3}"/>
              </a:ext>
            </a:extLst>
          </p:cNvPr>
          <p:cNvSpPr>
            <a:spLocks noGrp="1"/>
          </p:cNvSpPr>
          <p:nvPr>
            <p:ph type="title"/>
          </p:nvPr>
        </p:nvSpPr>
        <p:spPr>
          <a:xfrm>
            <a:off x="3406876" y="704088"/>
            <a:ext cx="8175523" cy="741254"/>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 xmlns:a16="http://schemas.microsoft.com/office/drawing/2014/main" id="{70027104-C02F-1750-9F2A-B81EC9B4B1C6}"/>
              </a:ext>
            </a:extLst>
          </p:cNvPr>
          <p:cNvSpPr>
            <a:spLocks noGrp="1"/>
          </p:cNvSpPr>
          <p:nvPr>
            <p:ph idx="1"/>
          </p:nvPr>
        </p:nvSpPr>
        <p:spPr/>
        <p:txBody>
          <a:bodyPr>
            <a:normAutofit fontScale="92500" lnSpcReduction="10000"/>
          </a:bodyPr>
          <a:lstStyle/>
          <a:p>
            <a:pPr>
              <a:lnSpc>
                <a:spcPct val="110000"/>
              </a:lnSpc>
            </a:pPr>
            <a:r>
              <a:rPr lang="en-IN" sz="2800" kern="0" dirty="0">
                <a:effectLst/>
                <a:latin typeface="Times New Roman" panose="02020603050405020304" pitchFamily="18" charset="0"/>
                <a:cs typeface="Times New Roman" panose="02020603050405020304" pitchFamily="18" charset="0"/>
              </a:rPr>
              <a:t>Administrator module</a:t>
            </a:r>
          </a:p>
          <a:p>
            <a:pPr>
              <a:lnSpc>
                <a:spcPct val="110000"/>
              </a:lnSpc>
            </a:pPr>
            <a:r>
              <a:rPr lang="en-IN" sz="2800" kern="0" dirty="0" smtClean="0">
                <a:effectLst/>
                <a:latin typeface="Times New Roman" panose="02020603050405020304" pitchFamily="18" charset="0"/>
                <a:cs typeface="Times New Roman" panose="02020603050405020304" pitchFamily="18" charset="0"/>
              </a:rPr>
              <a:t>User Registration </a:t>
            </a:r>
            <a:r>
              <a:rPr lang="en-IN" sz="2800" kern="0" dirty="0">
                <a:effectLst/>
                <a:latin typeface="Times New Roman" panose="02020603050405020304" pitchFamily="18" charset="0"/>
                <a:cs typeface="Times New Roman" panose="02020603050405020304" pitchFamily="18" charset="0"/>
              </a:rPr>
              <a:t>and Login </a:t>
            </a:r>
            <a:r>
              <a:rPr lang="en-IN" sz="2800" kern="0" dirty="0" smtClean="0">
                <a:effectLst/>
                <a:latin typeface="Times New Roman" panose="02020603050405020304" pitchFamily="18" charset="0"/>
                <a:cs typeface="Times New Roman" panose="02020603050405020304" pitchFamily="18" charset="0"/>
              </a:rPr>
              <a:t>m</a:t>
            </a:r>
            <a:r>
              <a:rPr lang="en-IN" sz="2800" dirty="0" smtClean="0">
                <a:latin typeface="Times New Roman" panose="02020603050405020304" pitchFamily="18" charset="0"/>
                <a:cs typeface="Times New Roman" panose="02020603050405020304" pitchFamily="18" charset="0"/>
              </a:rPr>
              <a:t>odule</a:t>
            </a:r>
          </a:p>
          <a:p>
            <a:pPr>
              <a:lnSpc>
                <a:spcPct val="110000"/>
              </a:lnSpc>
            </a:pPr>
            <a:r>
              <a:rPr lang="en-US" sz="2800" dirty="0" smtClean="0">
                <a:latin typeface="Times New Roman" panose="02020603050405020304" pitchFamily="18" charset="0"/>
                <a:cs typeface="Times New Roman" panose="02020603050405020304" pitchFamily="18" charset="0"/>
              </a:rPr>
              <a:t>Account module</a:t>
            </a:r>
            <a:endParaRPr lang="en-IN" sz="2800" dirty="0">
              <a:latin typeface="Times New Roman" panose="02020603050405020304" pitchFamily="18" charset="0"/>
              <a:cs typeface="Times New Roman" panose="02020603050405020304" pitchFamily="18" charset="0"/>
            </a:endParaRPr>
          </a:p>
          <a:p>
            <a:pPr>
              <a:lnSpc>
                <a:spcPct val="110000"/>
              </a:lnSpc>
            </a:pPr>
            <a:r>
              <a:rPr lang="en-IN" sz="2800" kern="0" dirty="0">
                <a:effectLst/>
                <a:latin typeface="Times New Roman" panose="02020603050405020304" pitchFamily="18" charset="0"/>
                <a:cs typeface="Times New Roman" panose="02020603050405020304" pitchFamily="18" charset="0"/>
              </a:rPr>
              <a:t>Deposit module</a:t>
            </a:r>
          </a:p>
          <a:p>
            <a:pPr>
              <a:lnSpc>
                <a:spcPct val="110000"/>
              </a:lnSpc>
            </a:pPr>
            <a:r>
              <a:rPr lang="en-IN" sz="2800" kern="0" dirty="0">
                <a:effectLst/>
                <a:latin typeface="Times New Roman" panose="02020603050405020304" pitchFamily="18" charset="0"/>
                <a:cs typeface="Times New Roman" panose="02020603050405020304" pitchFamily="18" charset="0"/>
              </a:rPr>
              <a:t>Withdraw module</a:t>
            </a:r>
            <a:endParaRPr lang="en-IN" sz="2800" dirty="0">
              <a:latin typeface="Times New Roman" panose="02020603050405020304" pitchFamily="18" charset="0"/>
              <a:cs typeface="Times New Roman" panose="02020603050405020304" pitchFamily="18" charset="0"/>
            </a:endParaRPr>
          </a:p>
          <a:p>
            <a:pPr>
              <a:lnSpc>
                <a:spcPct val="110000"/>
              </a:lnSpc>
            </a:pPr>
            <a:r>
              <a:rPr lang="en-IN" sz="2800" kern="0" dirty="0">
                <a:effectLst/>
                <a:latin typeface="Times New Roman" panose="02020603050405020304" pitchFamily="18" charset="0"/>
                <a:cs typeface="Times New Roman" panose="02020603050405020304" pitchFamily="18" charset="0"/>
              </a:rPr>
              <a:t>Loan request module</a:t>
            </a:r>
          </a:p>
          <a:p>
            <a:pPr>
              <a:lnSpc>
                <a:spcPct val="110000"/>
              </a:lnSpc>
            </a:pPr>
            <a:r>
              <a:rPr lang="en-IN" sz="2800" kern="0" dirty="0">
                <a:effectLst/>
                <a:latin typeface="Times New Roman" panose="02020603050405020304" pitchFamily="18" charset="0"/>
                <a:cs typeface="Times New Roman" panose="02020603050405020304" pitchFamily="18" charset="0"/>
              </a:rPr>
              <a:t>Cheque book request module</a:t>
            </a:r>
            <a:endParaRPr lang="en-IN" sz="2800" dirty="0">
              <a:latin typeface="Times New Roman" panose="02020603050405020304" pitchFamily="18" charset="0"/>
              <a:cs typeface="Times New Roman" panose="02020603050405020304" pitchFamily="18" charset="0"/>
            </a:endParaRPr>
          </a:p>
          <a:p>
            <a:pPr>
              <a:lnSpc>
                <a:spcPct val="110000"/>
              </a:lnSpc>
            </a:pPr>
            <a:r>
              <a:rPr lang="en-IN" sz="2800" kern="0" dirty="0">
                <a:effectLst/>
                <a:latin typeface="Times New Roman" panose="02020603050405020304" pitchFamily="18" charset="0"/>
                <a:cs typeface="Times New Roman" panose="02020603050405020304" pitchFamily="18" charset="0"/>
              </a:rPr>
              <a:t>Transaction module</a:t>
            </a:r>
          </a:p>
          <a:p>
            <a:pPr>
              <a:lnSpc>
                <a:spcPct val="110000"/>
              </a:lnSpc>
            </a:pPr>
            <a:r>
              <a:rPr lang="en-IN" sz="2800" dirty="0" err="1" smtClean="0">
                <a:latin typeface="Times New Roman" panose="02020603050405020304" pitchFamily="18" charset="0"/>
                <a:cs typeface="Times New Roman" panose="02020603050405020304" pitchFamily="18" charset="0"/>
              </a:rPr>
              <a:t>PostMan</a:t>
            </a:r>
            <a:r>
              <a:rPr lang="en-IN" sz="2800" dirty="0" smtClean="0">
                <a:latin typeface="Times New Roman" panose="02020603050405020304" pitchFamily="18" charset="0"/>
                <a:cs typeface="Times New Roman" panose="02020603050405020304" pitchFamily="18" charset="0"/>
              </a:rPr>
              <a:t> Testing</a:t>
            </a: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 xmlns:a16="http://schemas.microsoft.com/office/drawing/2014/main" id="{DB5D0C41-0881-20E9-0463-84C7B43C453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72488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E665DB-12DA-8147-A658-23A324E1D18E}"/>
              </a:ext>
            </a:extLst>
          </p:cNvPr>
          <p:cNvSpPr>
            <a:spLocks noGrp="1"/>
          </p:cNvSpPr>
          <p:nvPr>
            <p:ph type="title"/>
          </p:nvPr>
        </p:nvSpPr>
        <p:spPr>
          <a:xfrm>
            <a:off x="3269672" y="704088"/>
            <a:ext cx="8312727" cy="1083148"/>
          </a:xfrm>
        </p:spPr>
        <p:txBody>
          <a:bodyPr>
            <a:normAutofit/>
          </a:bodyPr>
          <a:lstStyle/>
          <a:p>
            <a:r>
              <a:rPr lang="en-IN" sz="3600" b="1" kern="0" dirty="0">
                <a:solidFill>
                  <a:schemeClr val="tx1"/>
                </a:solidFill>
                <a:effectLst/>
                <a:latin typeface="Times New Roman" panose="02020603050405020304" pitchFamily="18" charset="0"/>
                <a:cs typeface="Times New Roman" panose="02020603050405020304" pitchFamily="18" charset="0"/>
              </a:rPr>
              <a:t>Administrator module</a:t>
            </a:r>
            <a:endParaRPr lang="en-US" sz="3600" b="1" dirty="0"/>
          </a:p>
        </p:txBody>
      </p:sp>
      <p:sp>
        <p:nvSpPr>
          <p:cNvPr id="3" name="Content Placeholder 2">
            <a:extLst>
              <a:ext uri="{FF2B5EF4-FFF2-40B4-BE49-F238E27FC236}">
                <a16:creationId xmlns="" xmlns:a16="http://schemas.microsoft.com/office/drawing/2014/main" id="{3556CEBE-C074-CB7D-D65A-497E3C462652}"/>
              </a:ext>
            </a:extLst>
          </p:cNvPr>
          <p:cNvSpPr>
            <a:spLocks noGrp="1"/>
          </p:cNvSpPr>
          <p:nvPr>
            <p:ph idx="1"/>
          </p:nvPr>
        </p:nvSpPr>
        <p:spPr/>
        <p:txBody>
          <a:bodyPr>
            <a:normAutofit fontScale="70000" lnSpcReduction="20000"/>
          </a:bodyPr>
          <a:lstStyle/>
          <a:p>
            <a:pPr marL="514350" indent="-514350">
              <a:lnSpc>
                <a:spcPct val="170000"/>
              </a:lnSpc>
              <a:buClr>
                <a:schemeClr val="bg1"/>
              </a:buClr>
              <a:buFont typeface="+mj-lt"/>
              <a:buAutoNum type="arabicPeriod"/>
            </a:pPr>
            <a:r>
              <a:rPr lang="en-IN" sz="2800" b="1" dirty="0">
                <a:solidFill>
                  <a:schemeClr val="tx1"/>
                </a:solidFill>
                <a:latin typeface="Times New Roman" panose="02020603050405020304" pitchFamily="18" charset="0"/>
                <a:cs typeface="Times New Roman" panose="02020603050405020304" pitchFamily="18" charset="0"/>
              </a:rPr>
              <a:t>Admin action</a:t>
            </a:r>
            <a:r>
              <a:rPr lang="en-IN" sz="2800" dirty="0">
                <a:solidFill>
                  <a:schemeClr val="tx1"/>
                </a:solidFill>
                <a:latin typeface="Times New Roman" panose="02020603050405020304" pitchFamily="18" charset="0"/>
                <a:cs typeface="Times New Roman" panose="02020603050405020304" pitchFamily="18" charset="0"/>
              </a:rPr>
              <a:t/>
            </a:r>
            <a:br>
              <a:rPr lang="en-IN" sz="2800" dirty="0">
                <a:solidFill>
                  <a:schemeClr val="tx1"/>
                </a:solidFill>
                <a:latin typeface="Times New Roman" panose="02020603050405020304" pitchFamily="18" charset="0"/>
                <a:cs typeface="Times New Roman" panose="02020603050405020304" pitchFamily="18" charset="0"/>
              </a:rPr>
            </a:br>
            <a:r>
              <a:rPr lang="en-IN" sz="2900" dirty="0">
                <a:solidFill>
                  <a:schemeClr val="tx1"/>
                </a:solidFill>
                <a:latin typeface="Times New Roman" panose="02020603050405020304" pitchFamily="18" charset="0"/>
                <a:cs typeface="Times New Roman" panose="02020603050405020304" pitchFamily="18" charset="0"/>
              </a:rPr>
              <a:t>1.Login to portal</a:t>
            </a:r>
            <a:r>
              <a:rPr lang="en-IN" sz="2900" dirty="0" smtClean="0">
                <a:solidFill>
                  <a:schemeClr val="tx1"/>
                </a:solidFill>
                <a:latin typeface="Times New Roman" panose="02020603050405020304" pitchFamily="18" charset="0"/>
                <a:cs typeface="Times New Roman" panose="02020603050405020304" pitchFamily="18" charset="0"/>
              </a:rPr>
              <a:t>.</a:t>
            </a:r>
            <a:r>
              <a:rPr lang="en-IN" sz="2900" dirty="0">
                <a:solidFill>
                  <a:schemeClr val="tx1"/>
                </a:solidFill>
                <a:latin typeface="Times New Roman" panose="02020603050405020304" pitchFamily="18" charset="0"/>
                <a:cs typeface="Times New Roman" panose="02020603050405020304" pitchFamily="18" charset="0"/>
              </a:rPr>
              <a:t/>
            </a:r>
            <a:br>
              <a:rPr lang="en-IN" sz="2900" dirty="0">
                <a:solidFill>
                  <a:schemeClr val="tx1"/>
                </a:solidFill>
                <a:latin typeface="Times New Roman" panose="02020603050405020304" pitchFamily="18" charset="0"/>
                <a:cs typeface="Times New Roman" panose="02020603050405020304" pitchFamily="18" charset="0"/>
              </a:rPr>
            </a:br>
            <a:r>
              <a:rPr lang="en-IN" sz="2900" dirty="0" smtClean="0">
                <a:solidFill>
                  <a:schemeClr val="tx1"/>
                </a:solidFill>
                <a:latin typeface="Times New Roman" panose="02020603050405020304" pitchFamily="18" charset="0"/>
                <a:cs typeface="Times New Roman" panose="02020603050405020304" pitchFamily="18" charset="0"/>
              </a:rPr>
              <a:t>2.Grant </a:t>
            </a:r>
            <a:r>
              <a:rPr lang="en-IN" sz="2900" dirty="0">
                <a:solidFill>
                  <a:schemeClr val="tx1"/>
                </a:solidFill>
                <a:latin typeface="Times New Roman" panose="02020603050405020304" pitchFamily="18" charset="0"/>
                <a:cs typeface="Times New Roman" panose="02020603050405020304" pitchFamily="18" charset="0"/>
              </a:rPr>
              <a:t>access to the users regarding money transfer, deposits , and withdrawal.</a:t>
            </a:r>
            <a:br>
              <a:rPr lang="en-IN" sz="2900" dirty="0">
                <a:solidFill>
                  <a:schemeClr val="tx1"/>
                </a:solidFill>
                <a:latin typeface="Times New Roman" panose="02020603050405020304" pitchFamily="18" charset="0"/>
                <a:cs typeface="Times New Roman" panose="02020603050405020304" pitchFamily="18" charset="0"/>
              </a:rPr>
            </a:br>
            <a:r>
              <a:rPr lang="en-IN" sz="2900" dirty="0" smtClean="0">
                <a:solidFill>
                  <a:schemeClr val="tx1"/>
                </a:solidFill>
                <a:latin typeface="Times New Roman" panose="02020603050405020304" pitchFamily="18" charset="0"/>
                <a:cs typeface="Times New Roman" panose="02020603050405020304" pitchFamily="18" charset="0"/>
              </a:rPr>
              <a:t>3.Block  </a:t>
            </a:r>
            <a:r>
              <a:rPr lang="en-IN" sz="2900" dirty="0">
                <a:solidFill>
                  <a:schemeClr val="tx1"/>
                </a:solidFill>
                <a:latin typeface="Times New Roman" panose="02020603050405020304" pitchFamily="18" charset="0"/>
                <a:cs typeface="Times New Roman" panose="02020603050405020304" pitchFamily="18" charset="0"/>
              </a:rPr>
              <a:t>a user account in case of any </a:t>
            </a:r>
            <a:r>
              <a:rPr lang="en-IN" sz="2900" dirty="0" smtClean="0">
                <a:solidFill>
                  <a:schemeClr val="tx1"/>
                </a:solidFill>
                <a:latin typeface="Times New Roman" panose="02020603050405020304" pitchFamily="18" charset="0"/>
                <a:cs typeface="Times New Roman" panose="02020603050405020304" pitchFamily="18" charset="0"/>
              </a:rPr>
              <a:t>threat</a:t>
            </a:r>
          </a:p>
          <a:p>
            <a:pPr marL="514350" indent="-514350">
              <a:lnSpc>
                <a:spcPct val="170000"/>
              </a:lnSpc>
              <a:buClr>
                <a:schemeClr val="bg1"/>
              </a:buClr>
              <a:buFont typeface="+mj-lt"/>
              <a:buAutoNum type="arabicPeriod"/>
            </a:pPr>
            <a:r>
              <a:rPr lang="en-IN" sz="2900" dirty="0" smtClean="0">
                <a:latin typeface="Times New Roman" panose="02020603050405020304" pitchFamily="18" charset="0"/>
                <a:cs typeface="Times New Roman" panose="02020603050405020304" pitchFamily="18" charset="0"/>
              </a:rPr>
              <a:t>4.</a:t>
            </a:r>
            <a:r>
              <a:rPr lang="en-IN" sz="2900" dirty="0" smtClean="0">
                <a:solidFill>
                  <a:schemeClr val="tx1"/>
                </a:solidFill>
                <a:latin typeface="Times New Roman" panose="02020603050405020304" pitchFamily="18" charset="0"/>
                <a:cs typeface="Times New Roman" panose="02020603050405020304" pitchFamily="18" charset="0"/>
              </a:rPr>
              <a:t>Authorize </a:t>
            </a:r>
            <a:r>
              <a:rPr lang="en-IN" sz="2900" dirty="0">
                <a:solidFill>
                  <a:schemeClr val="tx1"/>
                </a:solidFill>
                <a:latin typeface="Times New Roman" panose="02020603050405020304" pitchFamily="18" charset="0"/>
                <a:cs typeface="Times New Roman" panose="02020603050405020304" pitchFamily="18" charset="0"/>
              </a:rPr>
              <a:t>cheque book </a:t>
            </a:r>
            <a:r>
              <a:rPr lang="en-IN" sz="2900" dirty="0" smtClean="0">
                <a:solidFill>
                  <a:schemeClr val="tx1"/>
                </a:solidFill>
                <a:latin typeface="Times New Roman" panose="02020603050405020304" pitchFamily="18" charset="0"/>
                <a:cs typeface="Times New Roman" panose="02020603050405020304" pitchFamily="18" charset="0"/>
              </a:rPr>
              <a:t>requests</a:t>
            </a:r>
            <a:r>
              <a:rPr lang="en-IN" sz="2900" dirty="0">
                <a:latin typeface="Times New Roman" panose="02020603050405020304" pitchFamily="18" charset="0"/>
                <a:cs typeface="Times New Roman" panose="02020603050405020304" pitchFamily="18" charset="0"/>
              </a:rPr>
              <a:t>.</a:t>
            </a:r>
            <a:r>
              <a:rPr lang="en-IN" sz="2900" dirty="0">
                <a:solidFill>
                  <a:schemeClr val="tx1"/>
                </a:solidFill>
                <a:latin typeface="Times New Roman" panose="02020603050405020304" pitchFamily="18" charset="0"/>
                <a:cs typeface="Times New Roman" panose="02020603050405020304" pitchFamily="18" charset="0"/>
              </a:rPr>
              <a:t/>
            </a:r>
            <a:br>
              <a:rPr lang="en-IN" sz="2900" dirty="0">
                <a:solidFill>
                  <a:schemeClr val="tx1"/>
                </a:solidFill>
                <a:latin typeface="Times New Roman" panose="02020603050405020304" pitchFamily="18" charset="0"/>
                <a:cs typeface="Times New Roman" panose="02020603050405020304" pitchFamily="18" charset="0"/>
              </a:rPr>
            </a:br>
            <a:r>
              <a:rPr lang="en-IN" sz="2900" dirty="0" smtClean="0">
                <a:solidFill>
                  <a:schemeClr val="tx1"/>
                </a:solidFill>
                <a:latin typeface="Times New Roman" panose="02020603050405020304" pitchFamily="18" charset="0"/>
                <a:cs typeface="Times New Roman" panose="02020603050405020304" pitchFamily="18" charset="0"/>
              </a:rPr>
              <a:t>5.Handel </a:t>
            </a:r>
            <a:r>
              <a:rPr lang="en-IN" sz="2900" dirty="0">
                <a:solidFill>
                  <a:schemeClr val="tx1"/>
                </a:solidFill>
                <a:latin typeface="Times New Roman" panose="02020603050405020304" pitchFamily="18" charset="0"/>
                <a:cs typeface="Times New Roman" panose="02020603050405020304" pitchFamily="18" charset="0"/>
              </a:rPr>
              <a:t>new loans requests and also view the list of all approved and rejected loan request.</a:t>
            </a:r>
            <a:br>
              <a:rPr lang="en-IN" sz="2900" dirty="0">
                <a:solidFill>
                  <a:schemeClr val="tx1"/>
                </a:solidFill>
                <a:latin typeface="Times New Roman" panose="02020603050405020304" pitchFamily="18" charset="0"/>
                <a:cs typeface="Times New Roman" panose="02020603050405020304" pitchFamily="18" charset="0"/>
              </a:rPr>
            </a:br>
            <a:r>
              <a:rPr lang="en-IN" sz="2900" dirty="0" smtClean="0">
                <a:solidFill>
                  <a:schemeClr val="tx1"/>
                </a:solidFill>
                <a:latin typeface="Times New Roman" panose="02020603050405020304" pitchFamily="18" charset="0"/>
                <a:cs typeface="Times New Roman" panose="02020603050405020304" pitchFamily="18" charset="0"/>
              </a:rPr>
              <a:t>6.View </a:t>
            </a:r>
            <a:r>
              <a:rPr lang="en-IN" sz="2900" dirty="0">
                <a:solidFill>
                  <a:schemeClr val="tx1"/>
                </a:solidFill>
                <a:latin typeface="Times New Roman" panose="02020603050405020304" pitchFamily="18" charset="0"/>
                <a:cs typeface="Times New Roman" panose="02020603050405020304" pitchFamily="18" charset="0"/>
              </a:rPr>
              <a:t>the funds transferred.</a:t>
            </a:r>
            <a:br>
              <a:rPr lang="en-IN" sz="2900" dirty="0">
                <a:solidFill>
                  <a:schemeClr val="tx1"/>
                </a:solidFill>
                <a:latin typeface="Times New Roman" panose="02020603050405020304" pitchFamily="18" charset="0"/>
                <a:cs typeface="Times New Roman" panose="02020603050405020304" pitchFamily="18" charset="0"/>
              </a:rPr>
            </a:br>
            <a:r>
              <a:rPr lang="en-IN" sz="2900" dirty="0" smtClean="0">
                <a:solidFill>
                  <a:schemeClr val="tx1"/>
                </a:solidFill>
                <a:latin typeface="Times New Roman" panose="02020603050405020304" pitchFamily="18" charset="0"/>
                <a:cs typeface="Times New Roman" panose="02020603050405020304" pitchFamily="18" charset="0"/>
              </a:rPr>
              <a:t>7. </a:t>
            </a:r>
            <a:r>
              <a:rPr lang="en-IN" sz="2900" dirty="0">
                <a:solidFill>
                  <a:schemeClr val="tx1"/>
                </a:solidFill>
                <a:latin typeface="Times New Roman" panose="02020603050405020304" pitchFamily="18" charset="0"/>
                <a:cs typeface="Times New Roman" panose="02020603050405020304" pitchFamily="18" charset="0"/>
              </a:rPr>
              <a:t>Check  the balance</a:t>
            </a:r>
            <a:r>
              <a:rPr lang="en-IN" sz="2800" dirty="0">
                <a:solidFill>
                  <a:schemeClr val="tx1"/>
                </a:solidFill>
                <a:latin typeface="Times New Roman" panose="02020603050405020304" pitchFamily="18" charset="0"/>
                <a:cs typeface="Times New Roman" panose="02020603050405020304" pitchFamily="18" charset="0"/>
              </a:rPr>
              <a:t>.</a:t>
            </a:r>
            <a:endParaRPr lang="en-US" dirty="0"/>
          </a:p>
        </p:txBody>
      </p:sp>
      <p:sp>
        <p:nvSpPr>
          <p:cNvPr id="5" name="Slide Number Placeholder 4">
            <a:extLst>
              <a:ext uri="{FF2B5EF4-FFF2-40B4-BE49-F238E27FC236}">
                <a16:creationId xmlns="" xmlns:a16="http://schemas.microsoft.com/office/drawing/2014/main" id="{6E96E6D8-F1A0-2A38-699D-01033FCDAB3E}"/>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861025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Flow</Template>
  <TotalTime>2511</TotalTime>
  <Words>787</Words>
  <Application>Microsoft Office PowerPoint</Application>
  <PresentationFormat>Widescreen</PresentationFormat>
  <Paragraphs>122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Constantia</vt:lpstr>
      <vt:lpstr>Times New Roman</vt:lpstr>
      <vt:lpstr>Wingdings 2</vt:lpstr>
      <vt:lpstr>Flow</vt:lpstr>
      <vt:lpstr>Online-banking</vt:lpstr>
      <vt:lpstr>Real Life Lab(Rll)- Team Project                            Online Banking                                                 </vt:lpstr>
      <vt:lpstr>Problem Statement</vt:lpstr>
      <vt:lpstr>PowerPoint Presentation</vt:lpstr>
      <vt:lpstr>PowerPoint Presentation</vt:lpstr>
      <vt:lpstr>OVERALL FLOW CHART</vt:lpstr>
      <vt:lpstr>SPRINGBOOT ARCHITECTURE</vt:lpstr>
      <vt:lpstr>MODULES</vt:lpstr>
      <vt:lpstr>Administrator module</vt:lpstr>
      <vt:lpstr>Admin Dashboard</vt:lpstr>
      <vt:lpstr>REGISTRATION AND LOGIN MODULE</vt:lpstr>
      <vt:lpstr>User Dashboard</vt:lpstr>
      <vt:lpstr>Account Module</vt:lpstr>
      <vt:lpstr>Primary Account</vt:lpstr>
      <vt:lpstr>Saving Account</vt:lpstr>
      <vt:lpstr>Deposit module</vt:lpstr>
      <vt:lpstr>Withdraw module</vt:lpstr>
      <vt:lpstr>Loan request module</vt:lpstr>
      <vt:lpstr>Cheque book request module</vt:lpstr>
      <vt:lpstr>Transaction Module</vt:lpstr>
      <vt:lpstr>Transaction Database</vt:lpstr>
      <vt:lpstr>Functional Testing</vt:lpstr>
      <vt:lpstr>Tools and Technologies: </vt:lpstr>
      <vt:lpstr>DATA BASE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ONLINE BANKING</dc:title>
  <dc:subject/>
  <dc:creator>Partha Pratim Das</dc:creator>
  <cp:lastModifiedBy>Microsoft account</cp:lastModifiedBy>
  <cp:revision>45</cp:revision>
  <dcterms:created xsi:type="dcterms:W3CDTF">2022-10-18T08:27:56Z</dcterms:created>
  <dcterms:modified xsi:type="dcterms:W3CDTF">2023-12-18T06:58:45Z</dcterms:modified>
</cp:coreProperties>
</file>