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24.xml" ContentType="application/vnd.openxmlformats-officedocument.presentationml.tags+xml"/>
  <Override PartName="/ppt/notesSlides/notesSlide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59.xml" ContentType="application/vnd.openxmlformats-officedocument.presentationml.tags+xml"/>
  <Override PartName="/ppt/tags/tag60.xml" ContentType="application/vnd.openxmlformats-officedocument.presentationml.tags+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5.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6.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8.xml" ContentType="application/vnd.openxmlformats-officedocument.presentationml.notesSlide+xml"/>
  <Override PartName="/ppt/theme/themeOverride1.xml" ContentType="application/vnd.openxmlformats-officedocument.themeOverride+xml"/>
  <Override PartName="/ppt/tags/tag111.xml" ContentType="application/vnd.openxmlformats-officedocument.presentationml.tags+xml"/>
  <Override PartName="/ppt/tags/tag112.xml" ContentType="application/vnd.openxmlformats-officedocument.presentationml.tags+xml"/>
  <Override PartName="/ppt/notesSlides/notesSlide9.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115.xml" ContentType="application/vnd.openxmlformats-officedocument.presentationml.tags+xml"/>
  <Override PartName="/ppt/tags/tag116.xml" ContentType="application/vnd.openxmlformats-officedocument.presentationml.tags+xml"/>
  <Override PartName="/ppt/notesSlides/notesSlide11.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notesSlides/notesSlide1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notesSlides/notesSlide1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4.xml" ContentType="application/vnd.openxmlformats-officedocument.presentationml.notesSlide+xml"/>
  <Override PartName="/ppt/tags/tag177.xml" ContentType="application/vnd.openxmlformats-officedocument.presentationml.tags+xml"/>
  <Override PartName="/ppt/tags/tag178.xml" ContentType="application/vnd.openxmlformats-officedocument.presentationml.tags+xml"/>
  <Override PartName="/ppt/notesSlides/notesSlide15.xml" ContentType="application/vnd.openxmlformats-officedocument.presentationml.notesSlide+xml"/>
  <Override PartName="/ppt/tags/tag179.xml" ContentType="application/vnd.openxmlformats-officedocument.presentationml.tags+xml"/>
  <Override PartName="/ppt/tags/tag180.xml" ContentType="application/vnd.openxmlformats-officedocument.presentationml.tags+xml"/>
  <Override PartName="/ppt/notesSlides/notesSlide16.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notesSlides/notesSlide1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185.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831" r:id="rId4"/>
    <p:sldMasterId id="2147483839" r:id="rId5"/>
  </p:sldMasterIdLst>
  <p:notesMasterIdLst>
    <p:notesMasterId r:id="rId48"/>
  </p:notesMasterIdLst>
  <p:handoutMasterIdLst>
    <p:handoutMasterId r:id="rId49"/>
  </p:handoutMasterIdLst>
  <p:sldIdLst>
    <p:sldId id="1810" r:id="rId6"/>
    <p:sldId id="872" r:id="rId7"/>
    <p:sldId id="1844" r:id="rId8"/>
    <p:sldId id="1856" r:id="rId9"/>
    <p:sldId id="548" r:id="rId10"/>
    <p:sldId id="585" r:id="rId11"/>
    <p:sldId id="1842" r:id="rId12"/>
    <p:sldId id="1843" r:id="rId13"/>
    <p:sldId id="1864" r:id="rId14"/>
    <p:sldId id="1806" r:id="rId15"/>
    <p:sldId id="1804" r:id="rId16"/>
    <p:sldId id="1865" r:id="rId17"/>
    <p:sldId id="1811" r:id="rId18"/>
    <p:sldId id="1866" r:id="rId19"/>
    <p:sldId id="833" r:id="rId20"/>
    <p:sldId id="1857" r:id="rId21"/>
    <p:sldId id="1859" r:id="rId22"/>
    <p:sldId id="1867" r:id="rId23"/>
    <p:sldId id="1852" r:id="rId24"/>
    <p:sldId id="1832" r:id="rId25"/>
    <p:sldId id="1868" r:id="rId26"/>
    <p:sldId id="1797" r:id="rId27"/>
    <p:sldId id="1816" r:id="rId28"/>
    <p:sldId id="1799" r:id="rId29"/>
    <p:sldId id="1869" r:id="rId30"/>
    <p:sldId id="1863" r:id="rId31"/>
    <p:sldId id="581" r:id="rId32"/>
    <p:sldId id="1860" r:id="rId33"/>
    <p:sldId id="1562" r:id="rId34"/>
    <p:sldId id="1563" r:id="rId35"/>
    <p:sldId id="1835" r:id="rId36"/>
    <p:sldId id="1862" r:id="rId37"/>
    <p:sldId id="1826" r:id="rId38"/>
    <p:sldId id="1827" r:id="rId39"/>
    <p:sldId id="1830" r:id="rId40"/>
    <p:sldId id="1828" r:id="rId41"/>
    <p:sldId id="1829" r:id="rId42"/>
    <p:sldId id="1837" r:id="rId43"/>
    <p:sldId id="1838" r:id="rId44"/>
    <p:sldId id="1840" r:id="rId45"/>
    <p:sldId id="1861" r:id="rId46"/>
    <p:sldId id="1834" r:id="rId47"/>
  </p:sldIdLst>
  <p:sldSz cx="12192000" cy="6858000"/>
  <p:notesSz cx="6858000" cy="9144000"/>
  <p:custDataLst>
    <p:tags r:id="rId5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A5942D0-88B5-4367-8FDE-480B5334BCEA}">
          <p14:sldIdLst>
            <p14:sldId id="1810"/>
            <p14:sldId id="872"/>
            <p14:sldId id="1844"/>
            <p14:sldId id="1856"/>
            <p14:sldId id="548"/>
            <p14:sldId id="585"/>
            <p14:sldId id="1842"/>
            <p14:sldId id="1843"/>
            <p14:sldId id="1864"/>
            <p14:sldId id="1806"/>
            <p14:sldId id="1804"/>
            <p14:sldId id="1865"/>
            <p14:sldId id="1811"/>
            <p14:sldId id="1866"/>
            <p14:sldId id="833"/>
            <p14:sldId id="1857"/>
            <p14:sldId id="1859"/>
            <p14:sldId id="1867"/>
            <p14:sldId id="1852"/>
            <p14:sldId id="1832"/>
            <p14:sldId id="1868"/>
            <p14:sldId id="1797"/>
            <p14:sldId id="1816"/>
            <p14:sldId id="1799"/>
            <p14:sldId id="1869"/>
            <p14:sldId id="1863"/>
            <p14:sldId id="581"/>
            <p14:sldId id="1860"/>
            <p14:sldId id="1562"/>
            <p14:sldId id="1563"/>
            <p14:sldId id="1835"/>
            <p14:sldId id="1862"/>
            <p14:sldId id="1826"/>
            <p14:sldId id="1827"/>
            <p14:sldId id="1830"/>
            <p14:sldId id="1828"/>
            <p14:sldId id="1829"/>
            <p14:sldId id="1837"/>
            <p14:sldId id="1838"/>
            <p14:sldId id="1840"/>
            <p14:sldId id="1861"/>
            <p14:sldId id="1834"/>
          </p14:sldIdLst>
        </p14:section>
      </p14:sectionLst>
    </p:ext>
    <p:ext uri="{EFAFB233-063F-42B5-8137-9DF3F51BA10A}">
      <p15:sldGuideLst xmlns:p15="http://schemas.microsoft.com/office/powerpoint/2012/main">
        <p15:guide id="1" pos="3738" userDrawn="1">
          <p15:clr>
            <a:srgbClr val="A4A3A4"/>
          </p15:clr>
        </p15:guide>
        <p15:guide id="2" orient="horz" pos="2610" userDrawn="1">
          <p15:clr>
            <a:srgbClr val="A4A3A4"/>
          </p15:clr>
        </p15:guide>
        <p15:guide id="3" pos="3024" userDrawn="1">
          <p15:clr>
            <a:srgbClr val="A4A3A4"/>
          </p15:clr>
        </p15:guide>
        <p15:guide id="4" pos="2802" userDrawn="1">
          <p15:clr>
            <a:srgbClr val="A4A3A4"/>
          </p15:clr>
        </p15:guide>
        <p15:guide id="5" pos="2088" userDrawn="1">
          <p15:clr>
            <a:srgbClr val="A4A3A4"/>
          </p15:clr>
        </p15:guide>
        <p15:guide id="6" pos="1872" userDrawn="1">
          <p15:clr>
            <a:srgbClr val="A4A3A4"/>
          </p15:clr>
        </p15:guide>
        <p15:guide id="7" pos="1152" userDrawn="1">
          <p15:clr>
            <a:srgbClr val="A4A3A4"/>
          </p15:clr>
        </p15:guide>
        <p15:guide id="8" pos="930" userDrawn="1">
          <p15:clr>
            <a:srgbClr val="A4A3A4"/>
          </p15:clr>
        </p15:guide>
        <p15:guide id="9" pos="211" userDrawn="1">
          <p15:clr>
            <a:srgbClr val="A4A3A4"/>
          </p15:clr>
        </p15:guide>
        <p15:guide id="10" pos="3954" userDrawn="1">
          <p15:clr>
            <a:srgbClr val="A4A3A4"/>
          </p15:clr>
        </p15:guide>
        <p15:guide id="11" pos="4668" userDrawn="1">
          <p15:clr>
            <a:srgbClr val="A4A3A4"/>
          </p15:clr>
        </p15:guide>
        <p15:guide id="13" pos="5602" userDrawn="1">
          <p15:clr>
            <a:srgbClr val="A4A3A4"/>
          </p15:clr>
        </p15:guide>
        <p15:guide id="14" pos="5820" userDrawn="1">
          <p15:clr>
            <a:srgbClr val="A4A3A4"/>
          </p15:clr>
        </p15:guide>
        <p15:guide id="15" pos="6532" userDrawn="1">
          <p15:clr>
            <a:srgbClr val="A4A3A4"/>
          </p15:clr>
        </p15:guide>
        <p15:guide id="16" pos="6747" userDrawn="1">
          <p15:clr>
            <a:srgbClr val="A4A3A4"/>
          </p15:clr>
        </p15:guide>
        <p15:guide id="17" pos="7248" userDrawn="1">
          <p15:clr>
            <a:srgbClr val="A4A3A4"/>
          </p15:clr>
        </p15:guide>
        <p15:guide id="18" orient="horz" pos="204" userDrawn="1">
          <p15:clr>
            <a:srgbClr val="A4A3A4"/>
          </p15:clr>
        </p15:guide>
        <p15:guide id="19" orient="horz" pos="1114" userDrawn="1">
          <p15:clr>
            <a:srgbClr val="A4A3A4"/>
          </p15:clr>
        </p15:guide>
        <p15:guide id="20" orient="horz" pos="1410" userDrawn="1">
          <p15:clr>
            <a:srgbClr val="A4A3A4"/>
          </p15:clr>
        </p15:guide>
        <p15:guide id="21" orient="horz" pos="2184" userDrawn="1">
          <p15:clr>
            <a:srgbClr val="A4A3A4"/>
          </p15:clr>
        </p15:guide>
        <p15:guide id="22" orient="horz" pos="4008" userDrawn="1">
          <p15:clr>
            <a:srgbClr val="A4A3A4"/>
          </p15:clr>
        </p15:guide>
        <p15:guide id="23" orient="horz" pos="4110" userDrawn="1">
          <p15:clr>
            <a:srgbClr val="A4A3A4"/>
          </p15:clr>
        </p15:guide>
        <p15:guide id="24" pos="4886" userDrawn="1">
          <p15:clr>
            <a:srgbClr val="A4A3A4"/>
          </p15:clr>
        </p15:guide>
        <p15:guide id="25" orient="horz" pos="772" userDrawn="1">
          <p15:clr>
            <a:srgbClr val="A4A3A4"/>
          </p15:clr>
        </p15:guide>
        <p15:guide id="26" orient="horz" pos="105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lucci, Mike A." initials="CMA" lastIdx="1" clrIdx="0">
    <p:extLst>
      <p:ext uri="{19B8F6BF-5375-455C-9EA6-DF929625EA0E}">
        <p15:presenceInfo xmlns:p15="http://schemas.microsoft.com/office/powerpoint/2012/main" userId="S-1-5-21-329068152-1454471165-1417001333-41379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A38"/>
    <a:srgbClr val="F5A555"/>
    <a:srgbClr val="3E3E3F"/>
    <a:srgbClr val="040503"/>
    <a:srgbClr val="0070C0"/>
    <a:srgbClr val="5CA136"/>
    <a:srgbClr val="5B9BD5"/>
    <a:srgbClr val="00A2DF"/>
    <a:srgbClr val="005B7F"/>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20" autoAdjust="0"/>
  </p:normalViewPr>
  <p:slideViewPr>
    <p:cSldViewPr snapToGrid="0">
      <p:cViewPr varScale="1">
        <p:scale>
          <a:sx n="100" d="100"/>
          <a:sy n="100" d="100"/>
        </p:scale>
        <p:origin x="102" y="72"/>
      </p:cViewPr>
      <p:guideLst>
        <p:guide pos="3738"/>
        <p:guide orient="horz" pos="2610"/>
        <p:guide pos="3024"/>
        <p:guide pos="2802"/>
        <p:guide pos="2088"/>
        <p:guide pos="1872"/>
        <p:guide pos="1152"/>
        <p:guide pos="930"/>
        <p:guide pos="211"/>
        <p:guide pos="3954"/>
        <p:guide pos="4668"/>
        <p:guide pos="5602"/>
        <p:guide pos="5820"/>
        <p:guide pos="6532"/>
        <p:guide pos="6747"/>
        <p:guide pos="7248"/>
        <p:guide orient="horz" pos="204"/>
        <p:guide orient="horz" pos="1114"/>
        <p:guide orient="horz" pos="1410"/>
        <p:guide orient="horz" pos="2184"/>
        <p:guide orient="horz" pos="4008"/>
        <p:guide orient="horz" pos="4110"/>
        <p:guide pos="4886"/>
        <p:guide orient="horz" pos="772"/>
        <p:guide orient="horz" pos="105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tags" Target="tags/tag1.xml"/><Relationship Id="rId55"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5870646766169153E-2"/>
          <c:y val="4.7926267281105994E-2"/>
          <c:w val="0.94825870646766164"/>
          <c:h val="0.90414746543778801"/>
        </c:manualLayout>
      </c:layout>
      <c:barChart>
        <c:barDir val="col"/>
        <c:grouping val="stacked"/>
        <c:varyColors val="0"/>
        <c:ser>
          <c:idx val="0"/>
          <c:order val="0"/>
          <c:spPr>
            <a:solidFill>
              <a:srgbClr val="C0C0C0"/>
            </a:solidFill>
            <a:ln>
              <a:noFill/>
            </a:ln>
          </c:spPr>
          <c:invertIfNegative val="0"/>
          <c:dLbls>
            <c:dLbl>
              <c:idx val="0"/>
              <c:layout>
                <c:manualLayout>
                  <c:x val="0"/>
                  <c:y val="-2.7649769585253456E-3"/>
                </c:manualLayout>
              </c:layout>
              <c:numFmt formatCode="&quot;$&quot;#,##0&quot;k&quot;;&quot;-&quot;&quot;$&quot;#,##0&quot;k&quot;" sourceLinked="0"/>
              <c:spPr>
                <a:noFill/>
                <a:ln>
                  <a:noFill/>
                </a:ln>
              </c:spPr>
              <c:txPr>
                <a:bodyPr wrap="none"/>
                <a:lstStyle/>
                <a:p>
                  <a:pPr>
                    <a:defRPr sz="14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6607-4F5C-8058-FBB5D7CBCB06}"/>
                </c:ext>
              </c:extLst>
            </c:dLbl>
            <c:dLbl>
              <c:idx val="1"/>
              <c:layout>
                <c:manualLayout>
                  <c:x val="0"/>
                  <c:y val="-2.7649769585253456E-3"/>
                </c:manualLayout>
              </c:layout>
              <c:numFmt formatCode="&quot;$&quot;#,##0&quot;k&quot;;&quot;-&quot;&quot;$&quot;#,##0&quot;k&quot;" sourceLinked="0"/>
              <c:spPr>
                <a:noFill/>
                <a:ln>
                  <a:noFill/>
                </a:ln>
              </c:spPr>
              <c:txPr>
                <a:bodyPr wrap="none"/>
                <a:lstStyle/>
                <a:p>
                  <a:pPr>
                    <a:defRPr sz="14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6607-4F5C-8058-FBB5D7CBCB06}"/>
                </c:ext>
              </c:extLst>
            </c:dLbl>
            <c:dLbl>
              <c:idx val="2"/>
              <c:layout>
                <c:manualLayout>
                  <c:x val="0"/>
                  <c:y val="-2.7649769585253456E-3"/>
                </c:manualLayout>
              </c:layout>
              <c:numFmt formatCode="&quot;$&quot;#,##0&quot;k&quot;;&quot;-&quot;&quot;$&quot;#,##0&quot;k&quot;" sourceLinked="0"/>
              <c:spPr>
                <a:noFill/>
                <a:ln>
                  <a:noFill/>
                </a:ln>
              </c:spPr>
              <c:txPr>
                <a:bodyPr wrap="none"/>
                <a:lstStyle/>
                <a:p>
                  <a:pPr>
                    <a:defRPr sz="14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6607-4F5C-8058-FBB5D7CBCB0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Sheet1!$A$1:$C$1</c:f>
              <c:numCache>
                <c:formatCode>General</c:formatCode>
                <c:ptCount val="3"/>
                <c:pt idx="0">
                  <c:v>75</c:v>
                </c:pt>
                <c:pt idx="1">
                  <c:v>75</c:v>
                </c:pt>
                <c:pt idx="2">
                  <c:v>75</c:v>
                </c:pt>
              </c:numCache>
            </c:numRef>
          </c:val>
          <c:extLst>
            <c:ext xmlns:c16="http://schemas.microsoft.com/office/drawing/2014/chart" uri="{C3380CC4-5D6E-409C-BE32-E72D297353CC}">
              <c16:uniqueId val="{00000003-6607-4F5C-8058-FBB5D7CBCB06}"/>
            </c:ext>
          </c:extLst>
        </c:ser>
        <c:ser>
          <c:idx val="1"/>
          <c:order val="1"/>
          <c:spPr>
            <a:solidFill>
              <a:schemeClr val="accent1"/>
            </a:solidFill>
            <a:ln>
              <a:noFill/>
            </a:ln>
          </c:spPr>
          <c:invertIfNegative val="0"/>
          <c:dLbls>
            <c:dLbl>
              <c:idx val="0"/>
              <c:layout>
                <c:manualLayout>
                  <c:x val="0"/>
                  <c:y val="-2.7649769585253456E-3"/>
                </c:manualLayout>
              </c:layout>
              <c:numFmt formatCode="&quot;$&quot;#,##0&quot;k&quot;;&quot;-&quot;&quot;$&quot;#,##0&quot;k&quot;" sourceLinked="0"/>
              <c:spPr>
                <a:noFill/>
                <a:ln>
                  <a:noFill/>
                </a:ln>
              </c:spPr>
              <c:txPr>
                <a:bodyPr wrap="none"/>
                <a:lstStyle/>
                <a:p>
                  <a:pPr>
                    <a:defRPr sz="14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6607-4F5C-8058-FBB5D7CBCB06}"/>
                </c:ext>
              </c:extLst>
            </c:dLbl>
            <c:dLbl>
              <c:idx val="1"/>
              <c:layout>
                <c:manualLayout>
                  <c:x val="0"/>
                  <c:y val="-2.7649769585253456E-3"/>
                </c:manualLayout>
              </c:layout>
              <c:numFmt formatCode="&quot;$&quot;#,##0&quot;k&quot;;&quot;-&quot;&quot;$&quot;#,##0&quot;k&quot;" sourceLinked="0"/>
              <c:spPr>
                <a:noFill/>
                <a:ln>
                  <a:noFill/>
                </a:ln>
              </c:spPr>
              <c:txPr>
                <a:bodyPr wrap="none"/>
                <a:lstStyle/>
                <a:p>
                  <a:pPr>
                    <a:defRPr sz="14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6607-4F5C-8058-FBB5D7CBCB06}"/>
                </c:ext>
              </c:extLst>
            </c:dLbl>
            <c:dLbl>
              <c:idx val="2"/>
              <c:layout>
                <c:manualLayout>
                  <c:x val="0"/>
                  <c:y val="-2.7649769585253456E-3"/>
                </c:manualLayout>
              </c:layout>
              <c:numFmt formatCode="&quot;$&quot;#,##0&quot;k&quot;;&quot;-&quot;&quot;$&quot;#,##0&quot;k&quot;" sourceLinked="0"/>
              <c:spPr>
                <a:noFill/>
                <a:ln>
                  <a:noFill/>
                </a:ln>
              </c:spPr>
              <c:txPr>
                <a:bodyPr wrap="none"/>
                <a:lstStyle/>
                <a:p>
                  <a:pPr>
                    <a:defRPr sz="14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6607-4F5C-8058-FBB5D7CBCB0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Sheet1!$A$2:$C$2</c:f>
              <c:numCache>
                <c:formatCode>General</c:formatCode>
                <c:ptCount val="3"/>
                <c:pt idx="0">
                  <c:v>35</c:v>
                </c:pt>
                <c:pt idx="1">
                  <c:v>35</c:v>
                </c:pt>
                <c:pt idx="2">
                  <c:v>35</c:v>
                </c:pt>
              </c:numCache>
            </c:numRef>
          </c:val>
          <c:extLst>
            <c:ext xmlns:c16="http://schemas.microsoft.com/office/drawing/2014/chart" uri="{C3380CC4-5D6E-409C-BE32-E72D297353CC}">
              <c16:uniqueId val="{00000007-6607-4F5C-8058-FBB5D7CBCB06}"/>
            </c:ext>
          </c:extLst>
        </c:ser>
        <c:ser>
          <c:idx val="2"/>
          <c:order val="2"/>
          <c:spPr>
            <a:solidFill>
              <a:srgbClr val="006A38"/>
            </a:solidFill>
            <a:ln>
              <a:noFill/>
            </a:ln>
          </c:spPr>
          <c:invertIfNegative val="0"/>
          <c:dLbls>
            <c:dLbl>
              <c:idx val="0"/>
              <c:layout>
                <c:manualLayout>
                  <c:x val="0"/>
                  <c:y val="-2.7649769585253456E-3"/>
                </c:manualLayout>
              </c:layout>
              <c:numFmt formatCode="&quot;$&quot;#,##0&quot;k&quot;;&quot;-&quot;&quot;$&quot;#,##0&quot;k&quot;" sourceLinked="0"/>
              <c:spPr>
                <a:noFill/>
                <a:ln>
                  <a:noFill/>
                </a:ln>
              </c:spPr>
              <c:txPr>
                <a:bodyPr wrap="none"/>
                <a:lstStyle/>
                <a:p>
                  <a:pPr>
                    <a:defRPr sz="1400">
                      <a:solidFill>
                        <a:schemeClr val="bg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6607-4F5C-8058-FBB5D7CBCB06}"/>
                </c:ext>
              </c:extLst>
            </c:dLbl>
            <c:dLbl>
              <c:idx val="1"/>
              <c:layout>
                <c:manualLayout>
                  <c:x val="0"/>
                  <c:y val="-2.7649769585253456E-3"/>
                </c:manualLayout>
              </c:layout>
              <c:numFmt formatCode="&quot;$&quot;#,##0&quot;k&quot;;&quot;-&quot;&quot;$&quot;#,##0&quot;k&quot;" sourceLinked="0"/>
              <c:spPr>
                <a:noFill/>
                <a:ln>
                  <a:noFill/>
                </a:ln>
              </c:spPr>
              <c:txPr>
                <a:bodyPr wrap="none"/>
                <a:lstStyle/>
                <a:p>
                  <a:pPr>
                    <a:defRPr sz="1400">
                      <a:solidFill>
                        <a:schemeClr val="bg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6607-4F5C-8058-FBB5D7CBCB06}"/>
                </c:ext>
              </c:extLst>
            </c:dLbl>
            <c:dLbl>
              <c:idx val="2"/>
              <c:layout>
                <c:manualLayout>
                  <c:x val="0"/>
                  <c:y val="-2.7649769585253456E-3"/>
                </c:manualLayout>
              </c:layout>
              <c:numFmt formatCode="&quot;$&quot;#,##0&quot;k&quot;;&quot;-&quot;&quot;$&quot;#,##0&quot;k&quot;" sourceLinked="0"/>
              <c:spPr>
                <a:noFill/>
                <a:ln>
                  <a:noFill/>
                </a:ln>
              </c:spPr>
              <c:txPr>
                <a:bodyPr wrap="none"/>
                <a:lstStyle/>
                <a:p>
                  <a:pPr>
                    <a:defRPr sz="1400">
                      <a:solidFill>
                        <a:schemeClr val="bg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6607-4F5C-8058-FBB5D7CBCB0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Sheet1!$A$3:$C$3</c:f>
              <c:numCache>
                <c:formatCode>General</c:formatCode>
                <c:ptCount val="3"/>
                <c:pt idx="0">
                  <c:v>52</c:v>
                </c:pt>
                <c:pt idx="1">
                  <c:v>104</c:v>
                </c:pt>
                <c:pt idx="2">
                  <c:v>140</c:v>
                </c:pt>
              </c:numCache>
            </c:numRef>
          </c:val>
          <c:extLst>
            <c:ext xmlns:c16="http://schemas.microsoft.com/office/drawing/2014/chart" uri="{C3380CC4-5D6E-409C-BE32-E72D297353CC}">
              <c16:uniqueId val="{0000000B-6607-4F5C-8058-FBB5D7CBCB06}"/>
            </c:ext>
          </c:extLst>
        </c:ser>
        <c:dLbls>
          <c:showLegendKey val="0"/>
          <c:showVal val="0"/>
          <c:showCatName val="0"/>
          <c:showSerName val="0"/>
          <c:showPercent val="0"/>
          <c:showBubbleSize val="0"/>
        </c:dLbls>
        <c:gapWidth val="80"/>
        <c:overlap val="100"/>
        <c:axId val="829010488"/>
        <c:axId val="1"/>
      </c:barChart>
      <c:catAx>
        <c:axId val="829010488"/>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250"/>
          <c:min val="0"/>
        </c:scaling>
        <c:delete val="1"/>
        <c:axPos val="l"/>
        <c:numFmt formatCode="General" sourceLinked="1"/>
        <c:majorTickMark val="out"/>
        <c:minorTickMark val="none"/>
        <c:tickLblPos val="nextTo"/>
        <c:crossAx val="829010488"/>
        <c:crosses val="min"/>
        <c:crossBetween val="between"/>
      </c:valAx>
    </c:plotArea>
    <c:plotVisOnly val="0"/>
    <c:dispBlanksAs val="gap"/>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5860215053763441"/>
          <c:y val="5.3278688524590168E-2"/>
          <c:w val="0.68333333333333335"/>
          <c:h val="0.89344262295081966"/>
        </c:manualLayout>
      </c:layout>
      <c:barChart>
        <c:barDir val="col"/>
        <c:grouping val="stacked"/>
        <c:varyColors val="0"/>
        <c:ser>
          <c:idx val="0"/>
          <c:order val="0"/>
          <c:spPr>
            <a:solidFill>
              <a:srgbClr val="C0C0C0"/>
            </a:solidFill>
            <a:ln>
              <a:noFill/>
            </a:ln>
          </c:spPr>
          <c:invertIfNegative val="0"/>
          <c:dLbls>
            <c:dLbl>
              <c:idx val="0"/>
              <c:layout>
                <c:manualLayout>
                  <c:x val="0"/>
                  <c:y val="-3.0737704918032786E-3"/>
                </c:manualLayout>
              </c:layout>
              <c:numFmt formatCode="&quot;$&quot;#,##0&quot;k&quot;;&quot;-&quot;&quot;$&quot;#,##0&quot;k&quot;" sourceLinked="0"/>
              <c:spPr>
                <a:noFill/>
                <a:ln>
                  <a:noFill/>
                </a:ln>
              </c:spPr>
              <c:txPr>
                <a:bodyPr wrap="none"/>
                <a:lstStyle/>
                <a:p>
                  <a:pPr>
                    <a:defRPr sz="14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E35E-4287-B997-0281DAB04113}"/>
                </c:ext>
              </c:extLst>
            </c:dLbl>
            <c:dLbl>
              <c:idx val="1"/>
              <c:layout>
                <c:manualLayout>
                  <c:x val="0"/>
                  <c:y val="-3.0737704918032786E-3"/>
                </c:manualLayout>
              </c:layout>
              <c:numFmt formatCode="&quot;$&quot;#,##0&quot;k&quot;;&quot;-&quot;&quot;$&quot;#,##0&quot;k&quot;" sourceLinked="0"/>
              <c:spPr>
                <a:noFill/>
                <a:ln>
                  <a:noFill/>
                </a:ln>
              </c:spPr>
              <c:txPr>
                <a:bodyPr wrap="none"/>
                <a:lstStyle/>
                <a:p>
                  <a:pPr>
                    <a:defRPr sz="14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E35E-4287-B997-0281DAB0411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Sheet1!$A$1:$B$1</c:f>
              <c:numCache>
                <c:formatCode>General</c:formatCode>
                <c:ptCount val="2"/>
                <c:pt idx="0">
                  <c:v>75</c:v>
                </c:pt>
                <c:pt idx="1">
                  <c:v>75</c:v>
                </c:pt>
              </c:numCache>
            </c:numRef>
          </c:val>
          <c:extLst>
            <c:ext xmlns:c16="http://schemas.microsoft.com/office/drawing/2014/chart" uri="{C3380CC4-5D6E-409C-BE32-E72D297353CC}">
              <c16:uniqueId val="{00000002-E35E-4287-B997-0281DAB04113}"/>
            </c:ext>
          </c:extLst>
        </c:ser>
        <c:ser>
          <c:idx val="1"/>
          <c:order val="1"/>
          <c:spPr>
            <a:solidFill>
              <a:schemeClr val="accent1"/>
            </a:solidFill>
            <a:ln>
              <a:noFill/>
            </a:ln>
          </c:spPr>
          <c:invertIfNegative val="0"/>
          <c:dLbls>
            <c:dLbl>
              <c:idx val="0"/>
              <c:layout>
                <c:manualLayout>
                  <c:x val="0"/>
                  <c:y val="-3.0737704918032786E-3"/>
                </c:manualLayout>
              </c:layout>
              <c:numFmt formatCode="&quot;$&quot;#,##0&quot;k&quot;;&quot;-&quot;&quot;$&quot;#,##0&quot;k&quot;" sourceLinked="0"/>
              <c:spPr>
                <a:noFill/>
                <a:ln>
                  <a:noFill/>
                </a:ln>
              </c:spPr>
              <c:txPr>
                <a:bodyPr wrap="none"/>
                <a:lstStyle/>
                <a:p>
                  <a:pPr>
                    <a:defRPr sz="14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E35E-4287-B997-0281DAB04113}"/>
                </c:ext>
              </c:extLst>
            </c:dLbl>
            <c:dLbl>
              <c:idx val="1"/>
              <c:layout>
                <c:manualLayout>
                  <c:x val="0"/>
                  <c:y val="-3.0737704918032786E-3"/>
                </c:manualLayout>
              </c:layout>
              <c:numFmt formatCode="&quot;$&quot;#,##0&quot;k&quot;;&quot;-&quot;&quot;$&quot;#,##0&quot;k&quot;" sourceLinked="0"/>
              <c:spPr>
                <a:noFill/>
                <a:ln>
                  <a:noFill/>
                </a:ln>
              </c:spPr>
              <c:txPr>
                <a:bodyPr wrap="none"/>
                <a:lstStyle/>
                <a:p>
                  <a:pPr>
                    <a:defRPr sz="14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E35E-4287-B997-0281DAB0411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Sheet1!$A$2:$B$2</c:f>
              <c:numCache>
                <c:formatCode>General</c:formatCode>
                <c:ptCount val="2"/>
                <c:pt idx="0">
                  <c:v>30</c:v>
                </c:pt>
                <c:pt idx="1">
                  <c:v>30</c:v>
                </c:pt>
              </c:numCache>
            </c:numRef>
          </c:val>
          <c:extLst>
            <c:ext xmlns:c16="http://schemas.microsoft.com/office/drawing/2014/chart" uri="{C3380CC4-5D6E-409C-BE32-E72D297353CC}">
              <c16:uniqueId val="{00000005-E35E-4287-B997-0281DAB04113}"/>
            </c:ext>
          </c:extLst>
        </c:ser>
        <c:ser>
          <c:idx val="2"/>
          <c:order val="2"/>
          <c:spPr>
            <a:solidFill>
              <a:srgbClr val="006A38"/>
            </a:solidFill>
            <a:ln>
              <a:noFill/>
            </a:ln>
          </c:spPr>
          <c:invertIfNegative val="0"/>
          <c:dLbls>
            <c:dLbl>
              <c:idx val="0"/>
              <c:layout>
                <c:manualLayout>
                  <c:x val="0"/>
                  <c:y val="-3.0737704918032786E-3"/>
                </c:manualLayout>
              </c:layout>
              <c:numFmt formatCode="&quot;$&quot;#,##0&quot;k&quot;;&quot;-&quot;&quot;$&quot;#,##0&quot;k&quot;" sourceLinked="0"/>
              <c:spPr>
                <a:noFill/>
                <a:ln>
                  <a:noFill/>
                </a:ln>
              </c:spPr>
              <c:txPr>
                <a:bodyPr wrap="none"/>
                <a:lstStyle/>
                <a:p>
                  <a:pPr>
                    <a:defRPr sz="1400">
                      <a:solidFill>
                        <a:schemeClr val="bg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E35E-4287-B997-0281DAB04113}"/>
                </c:ext>
              </c:extLst>
            </c:dLbl>
            <c:dLbl>
              <c:idx val="1"/>
              <c:layout>
                <c:manualLayout>
                  <c:x val="0"/>
                  <c:y val="-3.0737704918032786E-3"/>
                </c:manualLayout>
              </c:layout>
              <c:numFmt formatCode="&quot;$&quot;#,##0&quot;k&quot;;&quot;-&quot;&quot;$&quot;#,##0&quot;k&quot;" sourceLinked="0"/>
              <c:spPr>
                <a:noFill/>
                <a:ln>
                  <a:noFill/>
                </a:ln>
              </c:spPr>
              <c:txPr>
                <a:bodyPr wrap="none"/>
                <a:lstStyle/>
                <a:p>
                  <a:pPr>
                    <a:defRPr sz="1400">
                      <a:solidFill>
                        <a:schemeClr val="bg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E35E-4287-B997-0281DAB0411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Sheet1!$A$3:$B$3</c:f>
              <c:numCache>
                <c:formatCode>General</c:formatCode>
                <c:ptCount val="2"/>
                <c:pt idx="0">
                  <c:v>112</c:v>
                </c:pt>
                <c:pt idx="1">
                  <c:v>90</c:v>
                </c:pt>
              </c:numCache>
            </c:numRef>
          </c:val>
          <c:extLst>
            <c:ext xmlns:c16="http://schemas.microsoft.com/office/drawing/2014/chart" uri="{C3380CC4-5D6E-409C-BE32-E72D297353CC}">
              <c16:uniqueId val="{00000008-E35E-4287-B997-0281DAB04113}"/>
            </c:ext>
          </c:extLst>
        </c:ser>
        <c:dLbls>
          <c:showLegendKey val="0"/>
          <c:showVal val="0"/>
          <c:showCatName val="0"/>
          <c:showSerName val="0"/>
          <c:showPercent val="0"/>
          <c:showBubbleSize val="0"/>
        </c:dLbls>
        <c:gapWidth val="80"/>
        <c:overlap val="100"/>
        <c:axId val="606272536"/>
        <c:axId val="1"/>
      </c:barChart>
      <c:catAx>
        <c:axId val="606272536"/>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217"/>
          <c:min val="0"/>
        </c:scaling>
        <c:delete val="1"/>
        <c:axPos val="l"/>
        <c:numFmt formatCode="General" sourceLinked="1"/>
        <c:majorTickMark val="out"/>
        <c:minorTickMark val="none"/>
        <c:tickLblPos val="nextTo"/>
        <c:crossAx val="606272536"/>
        <c:crosses val="min"/>
        <c:crossBetween val="between"/>
      </c:valAx>
    </c:plotArea>
    <c:plotVisOnly val="0"/>
    <c:dispBlanksAs val="gap"/>
    <c:showDLblsOverMax val="1"/>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5870646766169153E-2"/>
          <c:y val="7.7265973254086184E-2"/>
          <c:w val="0.94825870646766164"/>
          <c:h val="0.84546805349182763"/>
        </c:manualLayout>
      </c:layout>
      <c:barChart>
        <c:barDir val="col"/>
        <c:grouping val="stacked"/>
        <c:varyColors val="0"/>
        <c:ser>
          <c:idx val="0"/>
          <c:order val="0"/>
          <c:spPr>
            <a:solidFill>
              <a:srgbClr val="006A38"/>
            </a:solidFill>
            <a:ln>
              <a:noFill/>
            </a:ln>
          </c:spPr>
          <c:invertIfNegative val="0"/>
          <c:dLbls>
            <c:dLbl>
              <c:idx val="0"/>
              <c:layout>
                <c:manualLayout>
                  <c:x val="0"/>
                  <c:y val="-4.4576523031203564E-3"/>
                </c:manualLayout>
              </c:layout>
              <c:numFmt formatCode="&quot;$&quot;#,##0&quot;k&quot;;&quot;-&quot;&quot;$&quot;#,##0&quot;k&quot;" sourceLinked="0"/>
              <c:spPr>
                <a:noFill/>
                <a:ln>
                  <a:noFill/>
                </a:ln>
              </c:spPr>
              <c:txPr>
                <a:bodyPr wrap="none"/>
                <a:lstStyle/>
                <a:p>
                  <a:pPr>
                    <a:defRPr sz="1400">
                      <a:solidFill>
                        <a:schemeClr val="bg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AFC2-4A2A-9D7F-2C390CE74764}"/>
                </c:ext>
              </c:extLst>
            </c:dLbl>
            <c:dLbl>
              <c:idx val="1"/>
              <c:layout>
                <c:manualLayout>
                  <c:x val="0"/>
                  <c:y val="-4.4576523031203564E-3"/>
                </c:manualLayout>
              </c:layout>
              <c:numFmt formatCode="&quot;$&quot;#,##0&quot;k&quot;;&quot;-&quot;&quot;$&quot;#,##0&quot;k&quot;" sourceLinked="0"/>
              <c:spPr>
                <a:noFill/>
                <a:ln>
                  <a:noFill/>
                </a:ln>
              </c:spPr>
              <c:txPr>
                <a:bodyPr wrap="none"/>
                <a:lstStyle/>
                <a:p>
                  <a:pPr>
                    <a:defRPr sz="1400">
                      <a:solidFill>
                        <a:schemeClr val="bg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AFC2-4A2A-9D7F-2C390CE74764}"/>
                </c:ext>
              </c:extLst>
            </c:dLbl>
            <c:dLbl>
              <c:idx val="2"/>
              <c:layout>
                <c:manualLayout>
                  <c:x val="0"/>
                  <c:y val="-4.4576523031203564E-3"/>
                </c:manualLayout>
              </c:layout>
              <c:numFmt formatCode="&quot;$&quot;#,##0&quot;k&quot;;&quot;-&quot;&quot;$&quot;#,##0&quot;k&quot;" sourceLinked="0"/>
              <c:spPr>
                <a:noFill/>
                <a:ln>
                  <a:noFill/>
                </a:ln>
              </c:spPr>
              <c:txPr>
                <a:bodyPr wrap="none"/>
                <a:lstStyle/>
                <a:p>
                  <a:pPr>
                    <a:defRPr sz="1400">
                      <a:solidFill>
                        <a:schemeClr val="bg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AFC2-4A2A-9D7F-2C390CE7476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Sheet1!$A$1:$C$1</c:f>
              <c:numCache>
                <c:formatCode>General</c:formatCode>
                <c:ptCount val="3"/>
                <c:pt idx="0">
                  <c:v>88</c:v>
                </c:pt>
                <c:pt idx="1">
                  <c:v>120</c:v>
                </c:pt>
                <c:pt idx="2">
                  <c:v>90</c:v>
                </c:pt>
              </c:numCache>
            </c:numRef>
          </c:val>
          <c:extLst>
            <c:ext xmlns:c16="http://schemas.microsoft.com/office/drawing/2014/chart" uri="{C3380CC4-5D6E-409C-BE32-E72D297353CC}">
              <c16:uniqueId val="{00000003-AFC2-4A2A-9D7F-2C390CE74764}"/>
            </c:ext>
          </c:extLst>
        </c:ser>
        <c:ser>
          <c:idx val="1"/>
          <c:order val="1"/>
          <c:spPr>
            <a:solidFill>
              <a:schemeClr val="accent1"/>
            </a:solidFill>
            <a:ln>
              <a:noFill/>
            </a:ln>
          </c:spPr>
          <c:invertIfNegative val="0"/>
          <c:val>
            <c:numRef>
              <c:f>Sheet1!$A$2:$C$2</c:f>
              <c:numCache>
                <c:formatCode>General</c:formatCode>
                <c:ptCount val="3"/>
                <c:pt idx="0">
                  <c:v>0</c:v>
                </c:pt>
                <c:pt idx="1">
                  <c:v>0</c:v>
                </c:pt>
                <c:pt idx="2">
                  <c:v>0</c:v>
                </c:pt>
              </c:numCache>
            </c:numRef>
          </c:val>
          <c:extLst>
            <c:ext xmlns:c16="http://schemas.microsoft.com/office/drawing/2014/chart" uri="{C3380CC4-5D6E-409C-BE32-E72D297353CC}">
              <c16:uniqueId val="{00000004-AFC2-4A2A-9D7F-2C390CE74764}"/>
            </c:ext>
          </c:extLst>
        </c:ser>
        <c:ser>
          <c:idx val="2"/>
          <c:order val="2"/>
          <c:spPr>
            <a:solidFill>
              <a:srgbClr val="C0C0C0"/>
            </a:solidFill>
            <a:ln>
              <a:noFill/>
            </a:ln>
          </c:spPr>
          <c:invertIfNegative val="0"/>
          <c:val>
            <c:numRef>
              <c:f>Sheet1!$A$3:$C$3</c:f>
              <c:numCache>
                <c:formatCode>General</c:formatCode>
                <c:ptCount val="3"/>
                <c:pt idx="0">
                  <c:v>0</c:v>
                </c:pt>
                <c:pt idx="1">
                  <c:v>0</c:v>
                </c:pt>
                <c:pt idx="2">
                  <c:v>0</c:v>
                </c:pt>
              </c:numCache>
            </c:numRef>
          </c:val>
          <c:extLst>
            <c:ext xmlns:c16="http://schemas.microsoft.com/office/drawing/2014/chart" uri="{C3380CC4-5D6E-409C-BE32-E72D297353CC}">
              <c16:uniqueId val="{00000005-AFC2-4A2A-9D7F-2C390CE74764}"/>
            </c:ext>
          </c:extLst>
        </c:ser>
        <c:dLbls>
          <c:showLegendKey val="0"/>
          <c:showVal val="0"/>
          <c:showCatName val="0"/>
          <c:showSerName val="0"/>
          <c:showPercent val="0"/>
          <c:showBubbleSize val="0"/>
        </c:dLbls>
        <c:gapWidth val="80"/>
        <c:overlap val="100"/>
        <c:axId val="679296768"/>
        <c:axId val="1"/>
      </c:barChart>
      <c:catAx>
        <c:axId val="679296768"/>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120"/>
          <c:min val="0"/>
        </c:scaling>
        <c:delete val="1"/>
        <c:axPos val="l"/>
        <c:numFmt formatCode="General" sourceLinked="1"/>
        <c:majorTickMark val="out"/>
        <c:minorTickMark val="none"/>
        <c:tickLblPos val="nextTo"/>
        <c:crossAx val="679296768"/>
        <c:crosses val="min"/>
        <c:crossBetween val="between"/>
      </c:valAx>
    </c:plotArea>
    <c:plotVisOnly val="0"/>
    <c:dispBlanksAs val="gap"/>
    <c:showDLblsOverMax val="1"/>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8447557743279058E-3"/>
          <c:y val="7.6134699853587118E-2"/>
          <c:w val="0.98031048845134416"/>
          <c:h val="0.84773060029282576"/>
        </c:manualLayout>
      </c:layout>
      <c:barChart>
        <c:barDir val="col"/>
        <c:grouping val="stacked"/>
        <c:varyColors val="0"/>
        <c:ser>
          <c:idx val="0"/>
          <c:order val="0"/>
          <c:spPr>
            <a:noFill/>
            <a:ln>
              <a:noFill/>
            </a:ln>
          </c:spPr>
          <c:invertIfNegative val="0"/>
          <c:dPt>
            <c:idx val="0"/>
            <c:invertIfNegative val="0"/>
            <c:bubble3D val="0"/>
            <c:spPr>
              <a:solidFill>
                <a:srgbClr val="C0C0C0"/>
              </a:solidFill>
              <a:ln>
                <a:noFill/>
              </a:ln>
            </c:spPr>
            <c:extLst>
              <c:ext xmlns:c16="http://schemas.microsoft.com/office/drawing/2014/chart" uri="{C3380CC4-5D6E-409C-BE32-E72D297353CC}">
                <c16:uniqueId val="{00000000-1E13-4C67-9B74-3E3189E79466}"/>
              </c:ext>
            </c:extLst>
          </c:dPt>
          <c:dPt>
            <c:idx val="3"/>
            <c:invertIfNegative val="0"/>
            <c:bubble3D val="0"/>
            <c:spPr>
              <a:solidFill>
                <a:srgbClr val="C0C0C0"/>
              </a:solidFill>
              <a:ln>
                <a:noFill/>
              </a:ln>
            </c:spPr>
            <c:extLst>
              <c:ext xmlns:c16="http://schemas.microsoft.com/office/drawing/2014/chart" uri="{C3380CC4-5D6E-409C-BE32-E72D297353CC}">
                <c16:uniqueId val="{00000001-1E13-4C67-9B74-3E3189E79466}"/>
              </c:ext>
            </c:extLst>
          </c:dPt>
          <c:val>
            <c:numRef>
              <c:f>Sheet1!$A$1:$D$1</c:f>
              <c:numCache>
                <c:formatCode>General</c:formatCode>
                <c:ptCount val="4"/>
                <c:pt idx="0">
                  <c:v>13</c:v>
                </c:pt>
                <c:pt idx="1">
                  <c:v>145</c:v>
                </c:pt>
                <c:pt idx="2">
                  <c:v>303</c:v>
                </c:pt>
                <c:pt idx="3">
                  <c:v>30</c:v>
                </c:pt>
              </c:numCache>
            </c:numRef>
          </c:val>
          <c:extLst>
            <c:ext xmlns:c16="http://schemas.microsoft.com/office/drawing/2014/chart" uri="{C3380CC4-5D6E-409C-BE32-E72D297353CC}">
              <c16:uniqueId val="{00000002-1E13-4C67-9B74-3E3189E79466}"/>
            </c:ext>
          </c:extLst>
        </c:ser>
        <c:ser>
          <c:idx val="1"/>
          <c:order val="1"/>
          <c:spPr>
            <a:solidFill>
              <a:srgbClr val="C0C0C0"/>
            </a:solidFill>
            <a:ln>
              <a:noFill/>
            </a:ln>
          </c:spPr>
          <c:invertIfNegative val="0"/>
          <c:dPt>
            <c:idx val="0"/>
            <c:invertIfNegative val="0"/>
            <c:bubble3D val="0"/>
            <c:spPr>
              <a:solidFill>
                <a:schemeClr val="accent1"/>
              </a:solidFill>
              <a:ln>
                <a:noFill/>
              </a:ln>
            </c:spPr>
            <c:extLst>
              <c:ext xmlns:c16="http://schemas.microsoft.com/office/drawing/2014/chart" uri="{C3380CC4-5D6E-409C-BE32-E72D297353CC}">
                <c16:uniqueId val="{00000003-1E13-4C67-9B74-3E3189E79466}"/>
              </c:ext>
            </c:extLst>
          </c:dPt>
          <c:dPt>
            <c:idx val="3"/>
            <c:invertIfNegative val="0"/>
            <c:bubble3D val="0"/>
            <c:spPr>
              <a:solidFill>
                <a:schemeClr val="accent1"/>
              </a:solidFill>
              <a:ln>
                <a:noFill/>
              </a:ln>
            </c:spPr>
            <c:extLst>
              <c:ext xmlns:c16="http://schemas.microsoft.com/office/drawing/2014/chart" uri="{C3380CC4-5D6E-409C-BE32-E72D297353CC}">
                <c16:uniqueId val="{00000004-1E13-4C67-9B74-3E3189E79466}"/>
              </c:ext>
            </c:extLst>
          </c:dPt>
          <c:dLbls>
            <c:dLbl>
              <c:idx val="2"/>
              <c:layout>
                <c:manualLayout>
                  <c:x val="9.485043544112079E-2"/>
                  <c:y val="3.6603221083455345E-2"/>
                </c:manualLayout>
              </c:layout>
              <c:numFmt formatCode="&quot;$&quot;#,##0&quot;k&quot;;&quot;$&quot;#,##0&quot;k&quot;" sourceLinked="0"/>
              <c:spPr>
                <a:noFill/>
                <a:ln>
                  <a:noFill/>
                </a:ln>
              </c:spPr>
              <c:txPr>
                <a:bodyPr wrap="none"/>
                <a:lstStyle/>
                <a:p>
                  <a:pPr>
                    <a:defRPr sz="14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1E13-4C67-9B74-3E3189E7946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Sheet1!$A$2:$D$2</c:f>
              <c:numCache>
                <c:formatCode>General</c:formatCode>
                <c:ptCount val="4"/>
                <c:pt idx="0">
                  <c:v>17</c:v>
                </c:pt>
                <c:pt idx="1">
                  <c:v>7</c:v>
                </c:pt>
                <c:pt idx="2">
                  <c:v>10</c:v>
                </c:pt>
                <c:pt idx="3">
                  <c:v>40</c:v>
                </c:pt>
              </c:numCache>
            </c:numRef>
          </c:val>
          <c:extLst>
            <c:ext xmlns:c16="http://schemas.microsoft.com/office/drawing/2014/chart" uri="{C3380CC4-5D6E-409C-BE32-E72D297353CC}">
              <c16:uniqueId val="{00000006-1E13-4C67-9B74-3E3189E79466}"/>
            </c:ext>
          </c:extLst>
        </c:ser>
        <c:ser>
          <c:idx val="2"/>
          <c:order val="2"/>
          <c:spPr>
            <a:solidFill>
              <a:srgbClr val="006A38"/>
            </a:solidFill>
            <a:ln>
              <a:noFill/>
            </a:ln>
          </c:spPr>
          <c:invertIfNegative val="0"/>
          <c:dPt>
            <c:idx val="1"/>
            <c:invertIfNegative val="0"/>
            <c:bubble3D val="0"/>
            <c:spPr>
              <a:solidFill>
                <a:schemeClr val="accent1"/>
              </a:solidFill>
              <a:ln>
                <a:noFill/>
              </a:ln>
            </c:spPr>
            <c:extLst>
              <c:ext xmlns:c16="http://schemas.microsoft.com/office/drawing/2014/chart" uri="{C3380CC4-5D6E-409C-BE32-E72D297353CC}">
                <c16:uniqueId val="{00000007-1E13-4C67-9B74-3E3189E79466}"/>
              </c:ext>
            </c:extLst>
          </c:dPt>
          <c:dPt>
            <c:idx val="2"/>
            <c:invertIfNegative val="0"/>
            <c:bubble3D val="0"/>
            <c:spPr>
              <a:solidFill>
                <a:schemeClr val="accent1"/>
              </a:solidFill>
              <a:ln>
                <a:noFill/>
              </a:ln>
            </c:spPr>
            <c:extLst>
              <c:ext xmlns:c16="http://schemas.microsoft.com/office/drawing/2014/chart" uri="{C3380CC4-5D6E-409C-BE32-E72D297353CC}">
                <c16:uniqueId val="{00000008-1E13-4C67-9B74-3E3189E79466}"/>
              </c:ext>
            </c:extLst>
          </c:dPt>
          <c:dLbls>
            <c:dLbl>
              <c:idx val="0"/>
              <c:layout>
                <c:manualLayout>
                  <c:x val="0"/>
                  <c:y val="-4.3923865300146414E-3"/>
                </c:manualLayout>
              </c:layout>
              <c:numFmt formatCode="&quot;$&quot;#,##0&quot;k&quot;;&quot;$&quot;#,##0&quot;k&quot;" sourceLinked="0"/>
              <c:spPr>
                <a:noFill/>
                <a:ln>
                  <a:noFill/>
                </a:ln>
              </c:spPr>
              <c:txPr>
                <a:bodyPr wrap="none"/>
                <a:lstStyle/>
                <a:p>
                  <a:pPr>
                    <a:defRPr sz="1400">
                      <a:solidFill>
                        <a:schemeClr val="bg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1E13-4C67-9B74-3E3189E79466}"/>
                </c:ext>
              </c:extLst>
            </c:dLbl>
            <c:dLbl>
              <c:idx val="3"/>
              <c:layout>
                <c:manualLayout>
                  <c:x val="0"/>
                  <c:y val="-4.3923865300146414E-3"/>
                </c:manualLayout>
              </c:layout>
              <c:numFmt formatCode="&quot;$&quot;#,##0&quot;k&quot;;&quot;$&quot;#,##0&quot;k&quot;" sourceLinked="0"/>
              <c:spPr>
                <a:noFill/>
                <a:ln>
                  <a:noFill/>
                </a:ln>
              </c:spPr>
              <c:txPr>
                <a:bodyPr wrap="none"/>
                <a:lstStyle/>
                <a:p>
                  <a:pPr>
                    <a:defRPr sz="1400">
                      <a:solidFill>
                        <a:schemeClr val="bg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1E13-4C67-9B74-3E3189E7946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Sheet1!$A$3:$D$3</c:f>
              <c:numCache>
                <c:formatCode>General</c:formatCode>
                <c:ptCount val="4"/>
                <c:pt idx="0">
                  <c:v>115</c:v>
                </c:pt>
                <c:pt idx="1">
                  <c:v>20</c:v>
                </c:pt>
                <c:pt idx="2">
                  <c:v>3</c:v>
                </c:pt>
                <c:pt idx="3">
                  <c:v>266</c:v>
                </c:pt>
              </c:numCache>
            </c:numRef>
          </c:val>
          <c:extLst>
            <c:ext xmlns:c16="http://schemas.microsoft.com/office/drawing/2014/chart" uri="{C3380CC4-5D6E-409C-BE32-E72D297353CC}">
              <c16:uniqueId val="{0000000B-1E13-4C67-9B74-3E3189E79466}"/>
            </c:ext>
          </c:extLst>
        </c:ser>
        <c:ser>
          <c:idx val="3"/>
          <c:order val="3"/>
          <c:spPr>
            <a:solidFill>
              <a:srgbClr val="006A38"/>
            </a:solidFill>
            <a:ln>
              <a:noFill/>
            </a:ln>
          </c:spPr>
          <c:invertIfNegative val="0"/>
          <c:dPt>
            <c:idx val="3"/>
            <c:invertIfNegative val="0"/>
            <c:bubble3D val="0"/>
            <c:spPr>
              <a:solidFill>
                <a:schemeClr val="accent1"/>
              </a:solidFill>
              <a:ln>
                <a:noFill/>
              </a:ln>
            </c:spPr>
            <c:extLst>
              <c:ext xmlns:c16="http://schemas.microsoft.com/office/drawing/2014/chart" uri="{C3380CC4-5D6E-409C-BE32-E72D297353CC}">
                <c16:uniqueId val="{0000000C-1E13-4C67-9B74-3E3189E79466}"/>
              </c:ext>
            </c:extLst>
          </c:dPt>
          <c:dLbls>
            <c:dLbl>
              <c:idx val="1"/>
              <c:layout>
                <c:manualLayout>
                  <c:x val="0"/>
                  <c:y val="-4.3923865300146414E-3"/>
                </c:manualLayout>
              </c:layout>
              <c:numFmt formatCode="&quot;$&quot;#,##0&quot;k&quot;;&quot;$&quot;#,##0&quot;k&quot;" sourceLinked="0"/>
              <c:spPr>
                <a:noFill/>
                <a:ln>
                  <a:noFill/>
                </a:ln>
              </c:spPr>
              <c:txPr>
                <a:bodyPr wrap="none"/>
                <a:lstStyle/>
                <a:p>
                  <a:pPr>
                    <a:defRPr sz="1400">
                      <a:solidFill>
                        <a:schemeClr val="bg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1E13-4C67-9B74-3E3189E7946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Sheet1!$A$4:$D$4</c:f>
              <c:numCache>
                <c:formatCode>General</c:formatCode>
                <c:ptCount val="4"/>
                <c:pt idx="1">
                  <c:v>131</c:v>
                </c:pt>
                <c:pt idx="2">
                  <c:v>20</c:v>
                </c:pt>
                <c:pt idx="3">
                  <c:v>0</c:v>
                </c:pt>
              </c:numCache>
            </c:numRef>
          </c:val>
          <c:extLst>
            <c:ext xmlns:c16="http://schemas.microsoft.com/office/drawing/2014/chart" uri="{C3380CC4-5D6E-409C-BE32-E72D297353CC}">
              <c16:uniqueId val="{0000000E-1E13-4C67-9B74-3E3189E79466}"/>
            </c:ext>
          </c:extLst>
        </c:ser>
        <c:dLbls>
          <c:showLegendKey val="0"/>
          <c:showVal val="0"/>
          <c:showCatName val="0"/>
          <c:showSerName val="0"/>
          <c:showPercent val="0"/>
          <c:showBubbleSize val="0"/>
        </c:dLbls>
        <c:gapWidth val="80"/>
        <c:overlap val="100"/>
        <c:axId val="700962512"/>
        <c:axId val="1"/>
      </c:barChart>
      <c:catAx>
        <c:axId val="700962512"/>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336"/>
          <c:min val="0"/>
        </c:scaling>
        <c:delete val="1"/>
        <c:axPos val="l"/>
        <c:numFmt formatCode="General" sourceLinked="1"/>
        <c:majorTickMark val="out"/>
        <c:minorTickMark val="none"/>
        <c:tickLblPos val="nextTo"/>
        <c:crossAx val="700962512"/>
        <c:crosses val="min"/>
        <c:crossBetween val="between"/>
      </c:valAx>
    </c:plotArea>
    <c:plotVisOnly val="0"/>
    <c:dispBlanksAs val="gap"/>
    <c:showDLblsOverMax val="1"/>
  </c:chart>
  <c:externalData r:id="rId1">
    <c:autoUpdate val="0"/>
  </c:externalData>
</c:chartSpace>
</file>

<file path=ppt/diagrams/_rels/data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diagrams/_rels/drawing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79ACF0-CC4A-4A40-91EF-E03A335D9B1E}" type="doc">
      <dgm:prSet loTypeId="urn:microsoft.com/office/officeart/2005/8/layout/chevron1" loCatId="process" qsTypeId="urn:microsoft.com/office/officeart/2005/8/quickstyle/simple1" qsCatId="simple" csTypeId="urn:microsoft.com/office/officeart/2005/8/colors/accent1_2" csCatId="accent1" phldr="1"/>
      <dgm:spPr/>
    </dgm:pt>
    <dgm:pt modelId="{F9668537-9B91-4FE6-ABD8-7634A7226D8B}">
      <dgm:prSet phldrT="[Text]" custT="1"/>
      <dgm:spPr>
        <a:xfrm>
          <a:off x="2477" y="0"/>
          <a:ext cx="3019015" cy="993577"/>
        </a:xfrm>
        <a:prstGeom prst="chevron">
          <a:avLst/>
        </a:prstGeom>
        <a:solidFill>
          <a:srgbClr val="006A38"/>
        </a:solidFill>
        <a:ln w="25400" cap="flat" cmpd="sng" algn="ctr">
          <a:noFill/>
          <a:prstDash val="solid"/>
        </a:ln>
        <a:effectLst/>
      </dgm:spPr>
      <dgm:t>
        <a:bodyPr lIns="45720" rIns="0"/>
        <a:lstStyle/>
        <a:p>
          <a:pPr>
            <a:spcAft>
              <a:spcPct val="35000"/>
            </a:spcAft>
            <a:buNone/>
          </a:pPr>
          <a:r>
            <a:rPr lang="en-US" sz="1800" b="1" dirty="0">
              <a:solidFill>
                <a:sysClr val="window" lastClr="FFFFFF"/>
              </a:solidFill>
              <a:latin typeface="Calibri" panose="020F0502020204030204"/>
              <a:ea typeface="+mn-ea"/>
              <a:cs typeface="+mn-cs"/>
            </a:rPr>
            <a:t>Step 1: </a:t>
          </a:r>
        </a:p>
        <a:p>
          <a:pPr>
            <a:spcAft>
              <a:spcPts val="0"/>
            </a:spcAft>
            <a:buNone/>
          </a:pPr>
          <a:r>
            <a:rPr lang="en-US" sz="1800" b="0" dirty="0">
              <a:solidFill>
                <a:sysClr val="window" lastClr="FFFFFF"/>
              </a:solidFill>
              <a:latin typeface="Calibri" panose="020F0502020204030204"/>
              <a:ea typeface="+mn-ea"/>
              <a:cs typeface="+mn-cs"/>
            </a:rPr>
            <a:t>Best of breed product selection</a:t>
          </a:r>
        </a:p>
      </dgm:t>
    </dgm:pt>
    <dgm:pt modelId="{A397F361-AB66-4B3E-AF89-CCFDCCF3AB3B}" type="parTrans" cxnId="{E157BB88-CA94-49E9-A7C3-546F333EB800}">
      <dgm:prSet/>
      <dgm:spPr/>
      <dgm:t>
        <a:bodyPr/>
        <a:lstStyle/>
        <a:p>
          <a:endParaRPr lang="en-US" sz="1800"/>
        </a:p>
      </dgm:t>
    </dgm:pt>
    <dgm:pt modelId="{01F11430-C942-42D8-B63D-34A309D08D85}" type="sibTrans" cxnId="{E157BB88-CA94-49E9-A7C3-546F333EB800}">
      <dgm:prSet/>
      <dgm:spPr/>
      <dgm:t>
        <a:bodyPr/>
        <a:lstStyle/>
        <a:p>
          <a:endParaRPr lang="en-US" sz="1800"/>
        </a:p>
      </dgm:t>
    </dgm:pt>
    <dgm:pt modelId="{89C8CDCA-166F-488D-9CF4-EA69E249E434}">
      <dgm:prSet custT="1"/>
      <dgm:spPr>
        <a:xfrm>
          <a:off x="2719592" y="0"/>
          <a:ext cx="3019015" cy="993577"/>
        </a:xfrm>
        <a:prstGeom prst="chevron">
          <a:avLst/>
        </a:prstGeom>
        <a:solidFill>
          <a:srgbClr val="006A38"/>
        </a:solidFill>
        <a:ln w="25400" cap="flat" cmpd="sng" algn="ctr">
          <a:noFill/>
          <a:prstDash val="solid"/>
        </a:ln>
        <a:effectLst/>
      </dgm:spPr>
      <dgm:t>
        <a:bodyPr/>
        <a:lstStyle/>
        <a:p>
          <a:pPr>
            <a:buNone/>
          </a:pPr>
          <a:r>
            <a:rPr lang="en-US" sz="1800" b="1" kern="1200" dirty="0">
              <a:solidFill>
                <a:sysClr val="window" lastClr="FFFFFF"/>
              </a:solidFill>
              <a:latin typeface="Calibri" panose="020F0502020204030204"/>
              <a:ea typeface="+mn-ea"/>
              <a:cs typeface="+mn-cs"/>
            </a:rPr>
            <a:t>Step 2:</a:t>
          </a:r>
        </a:p>
        <a:p>
          <a:pPr>
            <a:buNone/>
          </a:pPr>
          <a:r>
            <a:rPr lang="en-US" sz="1800" b="0" kern="1200" dirty="0">
              <a:solidFill>
                <a:sysClr val="window" lastClr="FFFFFF"/>
              </a:solidFill>
              <a:latin typeface="Calibri" panose="020F0502020204030204"/>
              <a:ea typeface="+mn-ea"/>
              <a:cs typeface="+mn-cs"/>
            </a:rPr>
            <a:t>Software Review and POC </a:t>
          </a:r>
          <a:endParaRPr lang="en-US" sz="1800" kern="1200" dirty="0">
            <a:solidFill>
              <a:sysClr val="window" lastClr="FFFFFF"/>
            </a:solidFill>
            <a:latin typeface="Calibri" panose="020F0502020204030204"/>
            <a:ea typeface="+mn-ea"/>
            <a:cs typeface="+mn-cs"/>
          </a:endParaRPr>
        </a:p>
      </dgm:t>
    </dgm:pt>
    <dgm:pt modelId="{01027CD5-E135-4B20-9613-3FD34BA7A417}" type="parTrans" cxnId="{B094CA45-3DBA-467F-90BD-03F0772EC655}">
      <dgm:prSet/>
      <dgm:spPr/>
      <dgm:t>
        <a:bodyPr/>
        <a:lstStyle/>
        <a:p>
          <a:endParaRPr lang="en-US" sz="1800"/>
        </a:p>
      </dgm:t>
    </dgm:pt>
    <dgm:pt modelId="{132FB3C8-F799-4B3E-973E-F59155AF98FF}" type="sibTrans" cxnId="{B094CA45-3DBA-467F-90BD-03F0772EC655}">
      <dgm:prSet/>
      <dgm:spPr/>
      <dgm:t>
        <a:bodyPr/>
        <a:lstStyle/>
        <a:p>
          <a:endParaRPr lang="en-US" sz="1800"/>
        </a:p>
      </dgm:t>
    </dgm:pt>
    <dgm:pt modelId="{CCA775BC-02DD-4490-A1EA-E86F2ED193B5}">
      <dgm:prSet custT="1"/>
      <dgm:spPr>
        <a:xfrm>
          <a:off x="5436706" y="0"/>
          <a:ext cx="3019015" cy="993577"/>
        </a:xfrm>
        <a:prstGeom prst="chevron">
          <a:avLst/>
        </a:prstGeom>
        <a:solidFill>
          <a:srgbClr val="006A38"/>
        </a:solidFill>
        <a:ln w="25400" cap="flat" cmpd="sng" algn="ctr">
          <a:noFill/>
          <a:prstDash val="solid"/>
        </a:ln>
        <a:effectLst/>
      </dgm:spPr>
      <dgm:t>
        <a:bodyPr/>
        <a:lstStyle/>
        <a:p>
          <a:pPr>
            <a:buNone/>
          </a:pPr>
          <a:r>
            <a:rPr lang="en-US" sz="1800" b="1" dirty="0">
              <a:solidFill>
                <a:sysClr val="window" lastClr="FFFFFF"/>
              </a:solidFill>
              <a:latin typeface="Calibri" panose="020F0502020204030204"/>
              <a:ea typeface="+mn-ea"/>
              <a:cs typeface="+mn-cs"/>
            </a:rPr>
            <a:t>Step 3:</a:t>
          </a:r>
        </a:p>
        <a:p>
          <a:pPr>
            <a:buNone/>
          </a:pPr>
          <a:r>
            <a:rPr lang="en-US" sz="1800" dirty="0">
              <a:solidFill>
                <a:schemeClr val="bg1"/>
              </a:solidFill>
            </a:rPr>
            <a:t>Software Feedback </a:t>
          </a:r>
          <a:r>
            <a:rPr lang="en-US" sz="1800" b="1" dirty="0">
              <a:solidFill>
                <a:sysClr val="window" lastClr="FFFFFF"/>
              </a:solidFill>
              <a:latin typeface="Calibri" panose="020F0502020204030204"/>
              <a:ea typeface="+mn-ea"/>
              <a:cs typeface="+mn-cs"/>
            </a:rPr>
            <a:t> </a:t>
          </a:r>
          <a:endParaRPr lang="en-US" sz="1800" dirty="0">
            <a:solidFill>
              <a:sysClr val="window" lastClr="FFFFFF"/>
            </a:solidFill>
            <a:latin typeface="Calibri" panose="020F0502020204030204"/>
            <a:ea typeface="+mn-ea"/>
            <a:cs typeface="+mn-cs"/>
          </a:endParaRPr>
        </a:p>
      </dgm:t>
    </dgm:pt>
    <dgm:pt modelId="{60E50428-9367-4407-B2B6-661F0A7377A5}" type="parTrans" cxnId="{1C0025B2-2B0B-4DA2-8AE7-569ADED368BA}">
      <dgm:prSet/>
      <dgm:spPr/>
      <dgm:t>
        <a:bodyPr/>
        <a:lstStyle/>
        <a:p>
          <a:endParaRPr lang="en-US" sz="1800"/>
        </a:p>
      </dgm:t>
    </dgm:pt>
    <dgm:pt modelId="{C7A6D9E0-B4AB-4BC0-94A4-B0553B8E4C2C}" type="sibTrans" cxnId="{1C0025B2-2B0B-4DA2-8AE7-569ADED368BA}">
      <dgm:prSet/>
      <dgm:spPr/>
      <dgm:t>
        <a:bodyPr/>
        <a:lstStyle/>
        <a:p>
          <a:endParaRPr lang="en-US" sz="1800"/>
        </a:p>
      </dgm:t>
    </dgm:pt>
    <dgm:pt modelId="{3CEED56D-5FAB-43FF-838F-9432EA8E3BBE}" type="pres">
      <dgm:prSet presAssocID="{F679ACF0-CC4A-4A40-91EF-E03A335D9B1E}" presName="Name0" presStyleCnt="0">
        <dgm:presLayoutVars>
          <dgm:dir/>
          <dgm:animLvl val="lvl"/>
          <dgm:resizeHandles val="exact"/>
        </dgm:presLayoutVars>
      </dgm:prSet>
      <dgm:spPr/>
    </dgm:pt>
    <dgm:pt modelId="{D69A6065-6F9B-47C8-905E-AAD596E96F5F}" type="pres">
      <dgm:prSet presAssocID="{F9668537-9B91-4FE6-ABD8-7634A7226D8B}" presName="parTxOnly" presStyleLbl="node1" presStyleIdx="0" presStyleCnt="3">
        <dgm:presLayoutVars>
          <dgm:chMax val="0"/>
          <dgm:chPref val="0"/>
          <dgm:bulletEnabled val="1"/>
        </dgm:presLayoutVars>
      </dgm:prSet>
      <dgm:spPr/>
    </dgm:pt>
    <dgm:pt modelId="{1C51AC95-0D8F-4AB5-93CE-10F08E64C76C}" type="pres">
      <dgm:prSet presAssocID="{01F11430-C942-42D8-B63D-34A309D08D85}" presName="parTxOnlySpace" presStyleCnt="0"/>
      <dgm:spPr/>
    </dgm:pt>
    <dgm:pt modelId="{783A5209-B1D2-4C28-913A-A7B4D0C97506}" type="pres">
      <dgm:prSet presAssocID="{89C8CDCA-166F-488D-9CF4-EA69E249E434}" presName="parTxOnly" presStyleLbl="node1" presStyleIdx="1" presStyleCnt="3">
        <dgm:presLayoutVars>
          <dgm:chMax val="0"/>
          <dgm:chPref val="0"/>
          <dgm:bulletEnabled val="1"/>
        </dgm:presLayoutVars>
      </dgm:prSet>
      <dgm:spPr/>
    </dgm:pt>
    <dgm:pt modelId="{730718E3-A743-493C-B154-3D14FC5EE11B}" type="pres">
      <dgm:prSet presAssocID="{132FB3C8-F799-4B3E-973E-F59155AF98FF}" presName="parTxOnlySpace" presStyleCnt="0"/>
      <dgm:spPr/>
    </dgm:pt>
    <dgm:pt modelId="{546B9334-416B-4DD3-A83A-B2F6E46C47E1}" type="pres">
      <dgm:prSet presAssocID="{CCA775BC-02DD-4490-A1EA-E86F2ED193B5}" presName="parTxOnly" presStyleLbl="node1" presStyleIdx="2" presStyleCnt="3" custLinFactNeighborY="-38322">
        <dgm:presLayoutVars>
          <dgm:chMax val="0"/>
          <dgm:chPref val="0"/>
          <dgm:bulletEnabled val="1"/>
        </dgm:presLayoutVars>
      </dgm:prSet>
      <dgm:spPr/>
    </dgm:pt>
  </dgm:ptLst>
  <dgm:cxnLst>
    <dgm:cxn modelId="{639A453F-5456-47FE-B02D-BAFD1F68E93F}" type="presOf" srcId="{CCA775BC-02DD-4490-A1EA-E86F2ED193B5}" destId="{546B9334-416B-4DD3-A83A-B2F6E46C47E1}" srcOrd="0" destOrd="0" presId="urn:microsoft.com/office/officeart/2005/8/layout/chevron1"/>
    <dgm:cxn modelId="{B094CA45-3DBA-467F-90BD-03F0772EC655}" srcId="{F679ACF0-CC4A-4A40-91EF-E03A335D9B1E}" destId="{89C8CDCA-166F-488D-9CF4-EA69E249E434}" srcOrd="1" destOrd="0" parTransId="{01027CD5-E135-4B20-9613-3FD34BA7A417}" sibTransId="{132FB3C8-F799-4B3E-973E-F59155AF98FF}"/>
    <dgm:cxn modelId="{15E7174F-244B-4B0A-8ACC-957E7ADD4817}" type="presOf" srcId="{F9668537-9B91-4FE6-ABD8-7634A7226D8B}" destId="{D69A6065-6F9B-47C8-905E-AAD596E96F5F}" srcOrd="0" destOrd="0" presId="urn:microsoft.com/office/officeart/2005/8/layout/chevron1"/>
    <dgm:cxn modelId="{ACA6A957-E526-4358-A747-F45E13A55440}" type="presOf" srcId="{89C8CDCA-166F-488D-9CF4-EA69E249E434}" destId="{783A5209-B1D2-4C28-913A-A7B4D0C97506}" srcOrd="0" destOrd="0" presId="urn:microsoft.com/office/officeart/2005/8/layout/chevron1"/>
    <dgm:cxn modelId="{E157BB88-CA94-49E9-A7C3-546F333EB800}" srcId="{F679ACF0-CC4A-4A40-91EF-E03A335D9B1E}" destId="{F9668537-9B91-4FE6-ABD8-7634A7226D8B}" srcOrd="0" destOrd="0" parTransId="{A397F361-AB66-4B3E-AF89-CCFDCCF3AB3B}" sibTransId="{01F11430-C942-42D8-B63D-34A309D08D85}"/>
    <dgm:cxn modelId="{1C0025B2-2B0B-4DA2-8AE7-569ADED368BA}" srcId="{F679ACF0-CC4A-4A40-91EF-E03A335D9B1E}" destId="{CCA775BC-02DD-4490-A1EA-E86F2ED193B5}" srcOrd="2" destOrd="0" parTransId="{60E50428-9367-4407-B2B6-661F0A7377A5}" sibTransId="{C7A6D9E0-B4AB-4BC0-94A4-B0553B8E4C2C}"/>
    <dgm:cxn modelId="{DAA9ACFB-72FE-4D3F-B845-85E8891D651B}" type="presOf" srcId="{F679ACF0-CC4A-4A40-91EF-E03A335D9B1E}" destId="{3CEED56D-5FAB-43FF-838F-9432EA8E3BBE}" srcOrd="0" destOrd="0" presId="urn:microsoft.com/office/officeart/2005/8/layout/chevron1"/>
    <dgm:cxn modelId="{0F497398-1835-4DB3-972F-818EDD05EC6A}" type="presParOf" srcId="{3CEED56D-5FAB-43FF-838F-9432EA8E3BBE}" destId="{D69A6065-6F9B-47C8-905E-AAD596E96F5F}" srcOrd="0" destOrd="0" presId="urn:microsoft.com/office/officeart/2005/8/layout/chevron1"/>
    <dgm:cxn modelId="{7627A89E-D7DB-40A2-B574-83C9276BB60C}" type="presParOf" srcId="{3CEED56D-5FAB-43FF-838F-9432EA8E3BBE}" destId="{1C51AC95-0D8F-4AB5-93CE-10F08E64C76C}" srcOrd="1" destOrd="0" presId="urn:microsoft.com/office/officeart/2005/8/layout/chevron1"/>
    <dgm:cxn modelId="{3DA0865A-9D15-42ED-8095-2AC708A44CE2}" type="presParOf" srcId="{3CEED56D-5FAB-43FF-838F-9432EA8E3BBE}" destId="{783A5209-B1D2-4C28-913A-A7B4D0C97506}" srcOrd="2" destOrd="0" presId="urn:microsoft.com/office/officeart/2005/8/layout/chevron1"/>
    <dgm:cxn modelId="{52F85F51-67DF-4BC1-90F2-1AC98785F9C6}" type="presParOf" srcId="{3CEED56D-5FAB-43FF-838F-9432EA8E3BBE}" destId="{730718E3-A743-493C-B154-3D14FC5EE11B}" srcOrd="3" destOrd="0" presId="urn:microsoft.com/office/officeart/2005/8/layout/chevron1"/>
    <dgm:cxn modelId="{78150561-06C6-4F54-9FBA-CC5243C12781}" type="presParOf" srcId="{3CEED56D-5FAB-43FF-838F-9432EA8E3BBE}" destId="{546B9334-416B-4DD3-A83A-B2F6E46C47E1}" srcOrd="4"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2FF5208-F72D-4652-AE56-574985847C0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DA9CBFE-290F-4865-9B96-ACF7E23F025E}">
      <dgm:prSet/>
      <dgm:spPr/>
      <dgm:t>
        <a:bodyPr/>
        <a:lstStyle/>
        <a:p>
          <a:r>
            <a:rPr lang="en-US" b="1"/>
            <a:t>Key Performance Indicator (KPI)</a:t>
          </a:r>
          <a:r>
            <a:rPr lang="en-US"/>
            <a:t>—A specific, high-level measure used to gauge a quantifiable component of an organization’s performance.</a:t>
          </a:r>
        </a:p>
      </dgm:t>
    </dgm:pt>
    <dgm:pt modelId="{3FB3B268-C5FA-4605-B072-F90FD0F6D12C}" type="parTrans" cxnId="{39DC35E8-DB68-47E1-BBCC-C5CDB5FFE2CE}">
      <dgm:prSet/>
      <dgm:spPr/>
      <dgm:t>
        <a:bodyPr/>
        <a:lstStyle/>
        <a:p>
          <a:endParaRPr lang="en-US"/>
        </a:p>
      </dgm:t>
    </dgm:pt>
    <dgm:pt modelId="{B059DC65-FAAF-42A7-A725-7A8ED6E6344A}" type="sibTrans" cxnId="{39DC35E8-DB68-47E1-BBCC-C5CDB5FFE2CE}">
      <dgm:prSet/>
      <dgm:spPr/>
      <dgm:t>
        <a:bodyPr/>
        <a:lstStyle/>
        <a:p>
          <a:endParaRPr lang="en-US"/>
        </a:p>
      </dgm:t>
    </dgm:pt>
    <dgm:pt modelId="{C9435688-F98E-47F0-84AF-798B2CAE377F}">
      <dgm:prSet/>
      <dgm:spPr/>
      <dgm:t>
        <a:bodyPr/>
        <a:lstStyle/>
        <a:p>
          <a:r>
            <a:rPr lang="en-US"/>
            <a:t>KPIs are of </a:t>
          </a:r>
          <a:r>
            <a:rPr lang="en-US" b="1"/>
            <a:t>strategic importance</a:t>
          </a:r>
          <a:r>
            <a:rPr lang="en-US"/>
            <a:t>, result from operational objectives, and are central to measuring the impact on key stakeholders (e.g., stockholders, customers, and employees).</a:t>
          </a:r>
        </a:p>
      </dgm:t>
    </dgm:pt>
    <dgm:pt modelId="{FD4E7E65-897C-4ED5-A195-7CC3C70EC8BE}" type="parTrans" cxnId="{6F9D1E3D-7E1C-458F-90A1-7BFF68897220}">
      <dgm:prSet/>
      <dgm:spPr/>
      <dgm:t>
        <a:bodyPr/>
        <a:lstStyle/>
        <a:p>
          <a:endParaRPr lang="en-US"/>
        </a:p>
      </dgm:t>
    </dgm:pt>
    <dgm:pt modelId="{D1FCB69E-5A32-476E-88CF-F9BC7C8359E2}" type="sibTrans" cxnId="{6F9D1E3D-7E1C-458F-90A1-7BFF68897220}">
      <dgm:prSet/>
      <dgm:spPr/>
      <dgm:t>
        <a:bodyPr/>
        <a:lstStyle/>
        <a:p>
          <a:endParaRPr lang="en-US"/>
        </a:p>
      </dgm:t>
    </dgm:pt>
    <dgm:pt modelId="{1BEF198F-CA91-482B-9E31-1288F43DA14F}">
      <dgm:prSet/>
      <dgm:spPr/>
      <dgm:t>
        <a:bodyPr/>
        <a:lstStyle/>
        <a:p>
          <a:r>
            <a:rPr lang="en-US"/>
            <a:t>KPIs typically correspond to the organization’s critical success factors and business goals.</a:t>
          </a:r>
        </a:p>
      </dgm:t>
    </dgm:pt>
    <dgm:pt modelId="{39E5A427-0011-4D1F-BB3A-3A702B0E7F4A}" type="parTrans" cxnId="{7E604308-4C3A-4133-AADD-E5E9C6BFA4FA}">
      <dgm:prSet/>
      <dgm:spPr/>
      <dgm:t>
        <a:bodyPr/>
        <a:lstStyle/>
        <a:p>
          <a:endParaRPr lang="en-US"/>
        </a:p>
      </dgm:t>
    </dgm:pt>
    <dgm:pt modelId="{9D7C10D9-EC5E-48EC-8BA1-601BFFD67AA5}" type="sibTrans" cxnId="{7E604308-4C3A-4133-AADD-E5E9C6BFA4FA}">
      <dgm:prSet/>
      <dgm:spPr/>
      <dgm:t>
        <a:bodyPr/>
        <a:lstStyle/>
        <a:p>
          <a:endParaRPr lang="en-US"/>
        </a:p>
      </dgm:t>
    </dgm:pt>
    <dgm:pt modelId="{0380FEC4-4B24-4F50-ADA1-B0A995A47E69}">
      <dgm:prSet/>
      <dgm:spPr/>
      <dgm:t>
        <a:bodyPr/>
        <a:lstStyle/>
        <a:p>
          <a:r>
            <a:rPr lang="en-US"/>
            <a:t>There is typically a single KPI backed by supporting indicators used to manage and monitor performance.</a:t>
          </a:r>
        </a:p>
      </dgm:t>
    </dgm:pt>
    <dgm:pt modelId="{A493B29A-E85D-452A-8090-9EDE6E33D1C8}" type="parTrans" cxnId="{EF4274C4-39F2-4411-8754-F40A938DD497}">
      <dgm:prSet/>
      <dgm:spPr/>
      <dgm:t>
        <a:bodyPr/>
        <a:lstStyle/>
        <a:p>
          <a:endParaRPr lang="en-US"/>
        </a:p>
      </dgm:t>
    </dgm:pt>
    <dgm:pt modelId="{2A282C64-398D-432C-94D0-C51042AAE29D}" type="sibTrans" cxnId="{EF4274C4-39F2-4411-8754-F40A938DD497}">
      <dgm:prSet/>
      <dgm:spPr/>
      <dgm:t>
        <a:bodyPr/>
        <a:lstStyle/>
        <a:p>
          <a:endParaRPr lang="en-US"/>
        </a:p>
      </dgm:t>
    </dgm:pt>
    <dgm:pt modelId="{3708DB44-9239-4264-A1C9-0565CC7A2420}">
      <dgm:prSet/>
      <dgm:spPr/>
      <dgm:t>
        <a:bodyPr/>
        <a:lstStyle/>
        <a:p>
          <a:r>
            <a:rPr lang="en-US" b="1"/>
            <a:t>Measure</a:t>
          </a:r>
          <a:r>
            <a:rPr lang="en-US"/>
            <a:t>–A specific, defined observation on the performance of a process. The four primary measures categories include:</a:t>
          </a:r>
        </a:p>
      </dgm:t>
    </dgm:pt>
    <dgm:pt modelId="{CCC6A869-1E92-4A00-A9C6-98E4FF2B72D6}" type="parTrans" cxnId="{F2111634-B034-4C46-B1AB-1655A31B22E9}">
      <dgm:prSet/>
      <dgm:spPr/>
      <dgm:t>
        <a:bodyPr/>
        <a:lstStyle/>
        <a:p>
          <a:endParaRPr lang="en-US"/>
        </a:p>
      </dgm:t>
    </dgm:pt>
    <dgm:pt modelId="{D27B2CC9-B14C-4CF4-867D-EDBED211C79C}" type="sibTrans" cxnId="{F2111634-B034-4C46-B1AB-1655A31B22E9}">
      <dgm:prSet/>
      <dgm:spPr/>
      <dgm:t>
        <a:bodyPr/>
        <a:lstStyle/>
        <a:p>
          <a:endParaRPr lang="en-US"/>
        </a:p>
      </dgm:t>
    </dgm:pt>
    <dgm:pt modelId="{14C439DA-E1FA-48C6-9D78-725F61B50415}">
      <dgm:prSet/>
      <dgm:spPr/>
      <dgm:t>
        <a:bodyPr/>
        <a:lstStyle/>
        <a:p>
          <a:r>
            <a:rPr lang="en-US" b="1"/>
            <a:t>Cost effectiveness</a:t>
          </a:r>
          <a:r>
            <a:rPr lang="en-US"/>
            <a:t>—provides information concerning how well operating cost are managed</a:t>
          </a:r>
        </a:p>
      </dgm:t>
    </dgm:pt>
    <dgm:pt modelId="{D2B85F57-4A4E-49C3-8072-0FD5EFC933FC}" type="parTrans" cxnId="{112D94B4-3FE3-4DD1-9E33-FA7354841DE0}">
      <dgm:prSet/>
      <dgm:spPr/>
      <dgm:t>
        <a:bodyPr/>
        <a:lstStyle/>
        <a:p>
          <a:endParaRPr lang="en-US"/>
        </a:p>
      </dgm:t>
    </dgm:pt>
    <dgm:pt modelId="{A1A1E156-6B40-4568-BE45-0BA3154A2BA6}" type="sibTrans" cxnId="{112D94B4-3FE3-4DD1-9E33-FA7354841DE0}">
      <dgm:prSet/>
      <dgm:spPr/>
      <dgm:t>
        <a:bodyPr/>
        <a:lstStyle/>
        <a:p>
          <a:endParaRPr lang="en-US"/>
        </a:p>
      </dgm:t>
    </dgm:pt>
    <dgm:pt modelId="{1CB6B41F-57D7-40E3-93A2-3BB4261680EC}">
      <dgm:prSet/>
      <dgm:spPr/>
      <dgm:t>
        <a:bodyPr/>
        <a:lstStyle/>
        <a:p>
          <a:r>
            <a:rPr lang="en-US" b="1"/>
            <a:t>Staff productivity</a:t>
          </a:r>
          <a:r>
            <a:rPr lang="en-US"/>
            <a:t>—provides insights into how much output each full-time equivalent employee (FTE) has produced</a:t>
          </a:r>
        </a:p>
      </dgm:t>
    </dgm:pt>
    <dgm:pt modelId="{D8EF6557-55FA-4F79-A98E-CCBFAD8B25E9}" type="parTrans" cxnId="{F73B5EC7-8845-4EEA-943F-3A45E4BE9CF2}">
      <dgm:prSet/>
      <dgm:spPr/>
      <dgm:t>
        <a:bodyPr/>
        <a:lstStyle/>
        <a:p>
          <a:endParaRPr lang="en-US"/>
        </a:p>
      </dgm:t>
    </dgm:pt>
    <dgm:pt modelId="{5CF96939-C137-4B5C-BF79-B28F53B0DBD9}" type="sibTrans" cxnId="{F73B5EC7-8845-4EEA-943F-3A45E4BE9CF2}">
      <dgm:prSet/>
      <dgm:spPr/>
      <dgm:t>
        <a:bodyPr/>
        <a:lstStyle/>
        <a:p>
          <a:endParaRPr lang="en-US"/>
        </a:p>
      </dgm:t>
    </dgm:pt>
    <dgm:pt modelId="{8C57F3F4-3F0A-4ADE-91EA-98AE5660648D}">
      <dgm:prSet/>
      <dgm:spPr/>
      <dgm:t>
        <a:bodyPr/>
        <a:lstStyle/>
        <a:p>
          <a:r>
            <a:rPr lang="en-US" b="1"/>
            <a:t>Process efficiency</a:t>
          </a:r>
          <a:r>
            <a:rPr lang="en-US"/>
            <a:t>—provides insights into how well procedures and systems are supporting the operation	</a:t>
          </a:r>
        </a:p>
      </dgm:t>
    </dgm:pt>
    <dgm:pt modelId="{94167503-5341-4838-B1A3-182957D323FF}" type="parTrans" cxnId="{137B2CD7-2CC8-49A4-A094-19D4C9BCB02F}">
      <dgm:prSet/>
      <dgm:spPr/>
      <dgm:t>
        <a:bodyPr/>
        <a:lstStyle/>
        <a:p>
          <a:endParaRPr lang="en-US"/>
        </a:p>
      </dgm:t>
    </dgm:pt>
    <dgm:pt modelId="{8B786F3E-F301-42A7-A722-29986B27822E}" type="sibTrans" cxnId="{137B2CD7-2CC8-49A4-A094-19D4C9BCB02F}">
      <dgm:prSet/>
      <dgm:spPr/>
      <dgm:t>
        <a:bodyPr/>
        <a:lstStyle/>
        <a:p>
          <a:endParaRPr lang="en-US"/>
        </a:p>
      </dgm:t>
    </dgm:pt>
    <dgm:pt modelId="{F2BD685C-7435-49BA-8DE7-42AE20E20E68}">
      <dgm:prSet/>
      <dgm:spPr/>
      <dgm:t>
        <a:bodyPr/>
        <a:lstStyle/>
        <a:p>
          <a:r>
            <a:rPr lang="en-US" b="1"/>
            <a:t>Cycle time</a:t>
          </a:r>
          <a:r>
            <a:rPr lang="en-US"/>
            <a:t>—indicates the duration to complete a task</a:t>
          </a:r>
        </a:p>
      </dgm:t>
    </dgm:pt>
    <dgm:pt modelId="{2F981403-B57F-4ED3-BB48-92B040FC91A4}" type="parTrans" cxnId="{0BD28147-66CD-4DC1-B357-8826362ADEDE}">
      <dgm:prSet/>
      <dgm:spPr/>
      <dgm:t>
        <a:bodyPr/>
        <a:lstStyle/>
        <a:p>
          <a:endParaRPr lang="en-US"/>
        </a:p>
      </dgm:t>
    </dgm:pt>
    <dgm:pt modelId="{2CEEB952-843F-427D-AEBB-3E2BACA78CBA}" type="sibTrans" cxnId="{0BD28147-66CD-4DC1-B357-8826362ADEDE}">
      <dgm:prSet/>
      <dgm:spPr/>
      <dgm:t>
        <a:bodyPr/>
        <a:lstStyle/>
        <a:p>
          <a:endParaRPr lang="en-US"/>
        </a:p>
      </dgm:t>
    </dgm:pt>
    <dgm:pt modelId="{E092DE56-4A49-4F65-AA0C-62C1DA0B003A}">
      <dgm:prSet/>
      <dgm:spPr/>
      <dgm:t>
        <a:bodyPr/>
        <a:lstStyle/>
        <a:p>
          <a:r>
            <a:rPr lang="en-US" b="1"/>
            <a:t>Metric</a:t>
          </a:r>
          <a:r>
            <a:rPr lang="en-US"/>
            <a:t>–the quantifiable elements that result from measuring the performance of a process. Most commonly reported as a number, percent, or ratio (e.g., $1.67)</a:t>
          </a:r>
        </a:p>
      </dgm:t>
    </dgm:pt>
    <dgm:pt modelId="{2DA7A23F-09CB-4379-9B38-1367DADECEA9}" type="parTrans" cxnId="{5C5294FB-1B06-4575-848D-6331F59EF21B}">
      <dgm:prSet/>
      <dgm:spPr/>
      <dgm:t>
        <a:bodyPr/>
        <a:lstStyle/>
        <a:p>
          <a:endParaRPr lang="en-US"/>
        </a:p>
      </dgm:t>
    </dgm:pt>
    <dgm:pt modelId="{864307BA-BCDB-4BCC-9DD6-212A4CD834B9}" type="sibTrans" cxnId="{5C5294FB-1B06-4575-848D-6331F59EF21B}">
      <dgm:prSet/>
      <dgm:spPr/>
      <dgm:t>
        <a:bodyPr/>
        <a:lstStyle/>
        <a:p>
          <a:endParaRPr lang="en-US"/>
        </a:p>
      </dgm:t>
    </dgm:pt>
    <dgm:pt modelId="{481D1E9F-F68D-468E-981B-C406E47C11E6}" type="pres">
      <dgm:prSet presAssocID="{92FF5208-F72D-4652-AE56-574985847C00}" presName="linear" presStyleCnt="0">
        <dgm:presLayoutVars>
          <dgm:animLvl val="lvl"/>
          <dgm:resizeHandles val="exact"/>
        </dgm:presLayoutVars>
      </dgm:prSet>
      <dgm:spPr/>
    </dgm:pt>
    <dgm:pt modelId="{B414986A-4E96-42F4-A684-A939BFCE1E28}" type="pres">
      <dgm:prSet presAssocID="{6DA9CBFE-290F-4865-9B96-ACF7E23F025E}" presName="parentText" presStyleLbl="node1" presStyleIdx="0" presStyleCnt="3">
        <dgm:presLayoutVars>
          <dgm:chMax val="0"/>
          <dgm:bulletEnabled val="1"/>
        </dgm:presLayoutVars>
      </dgm:prSet>
      <dgm:spPr/>
    </dgm:pt>
    <dgm:pt modelId="{E92BE5BB-7693-43DA-A3D7-797B305EE7F3}" type="pres">
      <dgm:prSet presAssocID="{6DA9CBFE-290F-4865-9B96-ACF7E23F025E}" presName="childText" presStyleLbl="revTx" presStyleIdx="0" presStyleCnt="2">
        <dgm:presLayoutVars>
          <dgm:bulletEnabled val="1"/>
        </dgm:presLayoutVars>
      </dgm:prSet>
      <dgm:spPr/>
    </dgm:pt>
    <dgm:pt modelId="{661B2BD4-562B-416F-A282-85D50CA38005}" type="pres">
      <dgm:prSet presAssocID="{3708DB44-9239-4264-A1C9-0565CC7A2420}" presName="parentText" presStyleLbl="node1" presStyleIdx="1" presStyleCnt="3">
        <dgm:presLayoutVars>
          <dgm:chMax val="0"/>
          <dgm:bulletEnabled val="1"/>
        </dgm:presLayoutVars>
      </dgm:prSet>
      <dgm:spPr/>
    </dgm:pt>
    <dgm:pt modelId="{6C83C986-E6A4-4529-BC24-FA1518CD2BA9}" type="pres">
      <dgm:prSet presAssocID="{3708DB44-9239-4264-A1C9-0565CC7A2420}" presName="childText" presStyleLbl="revTx" presStyleIdx="1" presStyleCnt="2">
        <dgm:presLayoutVars>
          <dgm:bulletEnabled val="1"/>
        </dgm:presLayoutVars>
      </dgm:prSet>
      <dgm:spPr/>
    </dgm:pt>
    <dgm:pt modelId="{D073E42C-EBBC-4918-83F2-913D00F26B1D}" type="pres">
      <dgm:prSet presAssocID="{E092DE56-4A49-4F65-AA0C-62C1DA0B003A}" presName="parentText" presStyleLbl="node1" presStyleIdx="2" presStyleCnt="3">
        <dgm:presLayoutVars>
          <dgm:chMax val="0"/>
          <dgm:bulletEnabled val="1"/>
        </dgm:presLayoutVars>
      </dgm:prSet>
      <dgm:spPr/>
    </dgm:pt>
  </dgm:ptLst>
  <dgm:cxnLst>
    <dgm:cxn modelId="{2799FE03-6723-4C5D-B5FB-815F75FDFFD9}" type="presOf" srcId="{3708DB44-9239-4264-A1C9-0565CC7A2420}" destId="{661B2BD4-562B-416F-A282-85D50CA38005}" srcOrd="0" destOrd="0" presId="urn:microsoft.com/office/officeart/2005/8/layout/vList2"/>
    <dgm:cxn modelId="{7E604308-4C3A-4133-AADD-E5E9C6BFA4FA}" srcId="{6DA9CBFE-290F-4865-9B96-ACF7E23F025E}" destId="{1BEF198F-CA91-482B-9E31-1288F43DA14F}" srcOrd="1" destOrd="0" parTransId="{39E5A427-0011-4D1F-BB3A-3A702B0E7F4A}" sibTransId="{9D7C10D9-EC5E-48EC-8BA1-601BFFD67AA5}"/>
    <dgm:cxn modelId="{F2111634-B034-4C46-B1AB-1655A31B22E9}" srcId="{92FF5208-F72D-4652-AE56-574985847C00}" destId="{3708DB44-9239-4264-A1C9-0565CC7A2420}" srcOrd="1" destOrd="0" parTransId="{CCC6A869-1E92-4A00-A9C6-98E4FF2B72D6}" sibTransId="{D27B2CC9-B14C-4CF4-867D-EDBED211C79C}"/>
    <dgm:cxn modelId="{6F9D1E3D-7E1C-458F-90A1-7BFF68897220}" srcId="{6DA9CBFE-290F-4865-9B96-ACF7E23F025E}" destId="{C9435688-F98E-47F0-84AF-798B2CAE377F}" srcOrd="0" destOrd="0" parTransId="{FD4E7E65-897C-4ED5-A195-7CC3C70EC8BE}" sibTransId="{D1FCB69E-5A32-476E-88CF-F9BC7C8359E2}"/>
    <dgm:cxn modelId="{4F56E95D-1011-48FC-A944-9BCCF6A92738}" type="presOf" srcId="{14C439DA-E1FA-48C6-9D78-725F61B50415}" destId="{6C83C986-E6A4-4529-BC24-FA1518CD2BA9}" srcOrd="0" destOrd="0" presId="urn:microsoft.com/office/officeart/2005/8/layout/vList2"/>
    <dgm:cxn modelId="{0BD28147-66CD-4DC1-B357-8826362ADEDE}" srcId="{3708DB44-9239-4264-A1C9-0565CC7A2420}" destId="{F2BD685C-7435-49BA-8DE7-42AE20E20E68}" srcOrd="3" destOrd="0" parTransId="{2F981403-B57F-4ED3-BB48-92B040FC91A4}" sibTransId="{2CEEB952-843F-427D-AEBB-3E2BACA78CBA}"/>
    <dgm:cxn modelId="{778C3C69-BAE9-495A-90D6-69B22333D299}" type="presOf" srcId="{1BEF198F-CA91-482B-9E31-1288F43DA14F}" destId="{E92BE5BB-7693-43DA-A3D7-797B305EE7F3}" srcOrd="0" destOrd="1" presId="urn:microsoft.com/office/officeart/2005/8/layout/vList2"/>
    <dgm:cxn modelId="{4CAE0A74-3923-4B65-B1C3-6BD1BACF638A}" type="presOf" srcId="{0380FEC4-4B24-4F50-ADA1-B0A995A47E69}" destId="{E92BE5BB-7693-43DA-A3D7-797B305EE7F3}" srcOrd="0" destOrd="2" presId="urn:microsoft.com/office/officeart/2005/8/layout/vList2"/>
    <dgm:cxn modelId="{0E806854-FA66-4D1B-B051-0199807E66AE}" type="presOf" srcId="{6DA9CBFE-290F-4865-9B96-ACF7E23F025E}" destId="{B414986A-4E96-42F4-A684-A939BFCE1E28}" srcOrd="0" destOrd="0" presId="urn:microsoft.com/office/officeart/2005/8/layout/vList2"/>
    <dgm:cxn modelId="{9BD8B382-A57C-4FDF-A25B-57D950CFEFB3}" type="presOf" srcId="{F2BD685C-7435-49BA-8DE7-42AE20E20E68}" destId="{6C83C986-E6A4-4529-BC24-FA1518CD2BA9}" srcOrd="0" destOrd="3" presId="urn:microsoft.com/office/officeart/2005/8/layout/vList2"/>
    <dgm:cxn modelId="{E487D08C-C1E9-4F10-80E4-787055C0494D}" type="presOf" srcId="{C9435688-F98E-47F0-84AF-798B2CAE377F}" destId="{E92BE5BB-7693-43DA-A3D7-797B305EE7F3}" srcOrd="0" destOrd="0" presId="urn:microsoft.com/office/officeart/2005/8/layout/vList2"/>
    <dgm:cxn modelId="{99390491-9B40-4A3D-AEA2-947273E6E44F}" type="presOf" srcId="{1CB6B41F-57D7-40E3-93A2-3BB4261680EC}" destId="{6C83C986-E6A4-4529-BC24-FA1518CD2BA9}" srcOrd="0" destOrd="1" presId="urn:microsoft.com/office/officeart/2005/8/layout/vList2"/>
    <dgm:cxn modelId="{112D94B4-3FE3-4DD1-9E33-FA7354841DE0}" srcId="{3708DB44-9239-4264-A1C9-0565CC7A2420}" destId="{14C439DA-E1FA-48C6-9D78-725F61B50415}" srcOrd="0" destOrd="0" parTransId="{D2B85F57-4A4E-49C3-8072-0FD5EFC933FC}" sibTransId="{A1A1E156-6B40-4568-BE45-0BA3154A2BA6}"/>
    <dgm:cxn modelId="{EF4274C4-39F2-4411-8754-F40A938DD497}" srcId="{6DA9CBFE-290F-4865-9B96-ACF7E23F025E}" destId="{0380FEC4-4B24-4F50-ADA1-B0A995A47E69}" srcOrd="2" destOrd="0" parTransId="{A493B29A-E85D-452A-8090-9EDE6E33D1C8}" sibTransId="{2A282C64-398D-432C-94D0-C51042AAE29D}"/>
    <dgm:cxn modelId="{F73B5EC7-8845-4EEA-943F-3A45E4BE9CF2}" srcId="{3708DB44-9239-4264-A1C9-0565CC7A2420}" destId="{1CB6B41F-57D7-40E3-93A2-3BB4261680EC}" srcOrd="1" destOrd="0" parTransId="{D8EF6557-55FA-4F79-A98E-CCBFAD8B25E9}" sibTransId="{5CF96939-C137-4B5C-BF79-B28F53B0DBD9}"/>
    <dgm:cxn modelId="{BB5260D2-4F82-4B33-B661-87C2645F8D46}" type="presOf" srcId="{8C57F3F4-3F0A-4ADE-91EA-98AE5660648D}" destId="{6C83C986-E6A4-4529-BC24-FA1518CD2BA9}" srcOrd="0" destOrd="2" presId="urn:microsoft.com/office/officeart/2005/8/layout/vList2"/>
    <dgm:cxn modelId="{137B2CD7-2CC8-49A4-A094-19D4C9BCB02F}" srcId="{3708DB44-9239-4264-A1C9-0565CC7A2420}" destId="{8C57F3F4-3F0A-4ADE-91EA-98AE5660648D}" srcOrd="2" destOrd="0" parTransId="{94167503-5341-4838-B1A3-182957D323FF}" sibTransId="{8B786F3E-F301-42A7-A722-29986B27822E}"/>
    <dgm:cxn modelId="{39DC35E8-DB68-47E1-BBCC-C5CDB5FFE2CE}" srcId="{92FF5208-F72D-4652-AE56-574985847C00}" destId="{6DA9CBFE-290F-4865-9B96-ACF7E23F025E}" srcOrd="0" destOrd="0" parTransId="{3FB3B268-C5FA-4605-B072-F90FD0F6D12C}" sibTransId="{B059DC65-FAAF-42A7-A725-7A8ED6E6344A}"/>
    <dgm:cxn modelId="{9FE91BEE-C856-49F8-AF6E-29F8B2475BE4}" type="presOf" srcId="{E092DE56-4A49-4F65-AA0C-62C1DA0B003A}" destId="{D073E42C-EBBC-4918-83F2-913D00F26B1D}" srcOrd="0" destOrd="0" presId="urn:microsoft.com/office/officeart/2005/8/layout/vList2"/>
    <dgm:cxn modelId="{5C7AB6EF-FDB3-4A87-BF0E-4ABD3475D2FD}" type="presOf" srcId="{92FF5208-F72D-4652-AE56-574985847C00}" destId="{481D1E9F-F68D-468E-981B-C406E47C11E6}" srcOrd="0" destOrd="0" presId="urn:microsoft.com/office/officeart/2005/8/layout/vList2"/>
    <dgm:cxn modelId="{5C5294FB-1B06-4575-848D-6331F59EF21B}" srcId="{92FF5208-F72D-4652-AE56-574985847C00}" destId="{E092DE56-4A49-4F65-AA0C-62C1DA0B003A}" srcOrd="2" destOrd="0" parTransId="{2DA7A23F-09CB-4379-9B38-1367DADECEA9}" sibTransId="{864307BA-BCDB-4BCC-9DD6-212A4CD834B9}"/>
    <dgm:cxn modelId="{20E508B7-D847-41FC-B22C-C68953A0172C}" type="presParOf" srcId="{481D1E9F-F68D-468E-981B-C406E47C11E6}" destId="{B414986A-4E96-42F4-A684-A939BFCE1E28}" srcOrd="0" destOrd="0" presId="urn:microsoft.com/office/officeart/2005/8/layout/vList2"/>
    <dgm:cxn modelId="{233EC4D4-DA94-44B8-9B6E-44F4B284A5CB}" type="presParOf" srcId="{481D1E9F-F68D-468E-981B-C406E47C11E6}" destId="{E92BE5BB-7693-43DA-A3D7-797B305EE7F3}" srcOrd="1" destOrd="0" presId="urn:microsoft.com/office/officeart/2005/8/layout/vList2"/>
    <dgm:cxn modelId="{88031EA8-5F2A-497C-8EB5-EE6C0C5369C4}" type="presParOf" srcId="{481D1E9F-F68D-468E-981B-C406E47C11E6}" destId="{661B2BD4-562B-416F-A282-85D50CA38005}" srcOrd="2" destOrd="0" presId="urn:microsoft.com/office/officeart/2005/8/layout/vList2"/>
    <dgm:cxn modelId="{A4A04DDD-6BF9-4BB1-80E7-15FC25D89258}" type="presParOf" srcId="{481D1E9F-F68D-468E-981B-C406E47C11E6}" destId="{6C83C986-E6A4-4529-BC24-FA1518CD2BA9}" srcOrd="3" destOrd="0" presId="urn:microsoft.com/office/officeart/2005/8/layout/vList2"/>
    <dgm:cxn modelId="{3C10131B-D0DB-4770-A955-A1CC30179B3C}" type="presParOf" srcId="{481D1E9F-F68D-468E-981B-C406E47C11E6}" destId="{D073E42C-EBBC-4918-83F2-913D00F26B1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456671-820E-4107-B73F-3A05AEEE674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71AE998-92BC-4907-A1E7-EE95A42F4871}">
      <dgm:prSet/>
      <dgm:spPr/>
      <dgm:t>
        <a:bodyPr/>
        <a:lstStyle/>
        <a:p>
          <a:r>
            <a:rPr lang="en-US" dirty="0"/>
            <a:t>Reporting in Fusion requires multiple reporting tools to address business needs.</a:t>
          </a:r>
        </a:p>
      </dgm:t>
    </dgm:pt>
    <dgm:pt modelId="{10E9AE6F-73E5-4FE6-8210-F6AF3B132891}" type="parTrans" cxnId="{73244A9A-D9BB-4441-AB96-B2ED3CEEFA16}">
      <dgm:prSet/>
      <dgm:spPr/>
      <dgm:t>
        <a:bodyPr/>
        <a:lstStyle/>
        <a:p>
          <a:endParaRPr lang="en-US"/>
        </a:p>
      </dgm:t>
    </dgm:pt>
    <dgm:pt modelId="{3D009A16-0C47-412F-A3C5-149E43B25992}" type="sibTrans" cxnId="{73244A9A-D9BB-4441-AB96-B2ED3CEEFA16}">
      <dgm:prSet/>
      <dgm:spPr/>
      <dgm:t>
        <a:bodyPr/>
        <a:lstStyle/>
        <a:p>
          <a:endParaRPr lang="en-US"/>
        </a:p>
      </dgm:t>
    </dgm:pt>
    <dgm:pt modelId="{BAB69F5C-6B5F-4083-BA37-7E864C06307E}">
      <dgm:prSet/>
      <dgm:spPr/>
      <dgm:t>
        <a:bodyPr/>
        <a:lstStyle/>
        <a:p>
          <a:r>
            <a:rPr lang="en-US" dirty="0"/>
            <a:t>Data mashups between multiple applications is difficult and cumbersome. </a:t>
          </a:r>
        </a:p>
      </dgm:t>
    </dgm:pt>
    <dgm:pt modelId="{70F9D5FC-E6DC-4FDA-9F28-5D49CFB71F63}" type="parTrans" cxnId="{C0F65027-B97E-43B2-89DA-58DE293A0C62}">
      <dgm:prSet/>
      <dgm:spPr/>
      <dgm:t>
        <a:bodyPr/>
        <a:lstStyle/>
        <a:p>
          <a:endParaRPr lang="en-US"/>
        </a:p>
      </dgm:t>
    </dgm:pt>
    <dgm:pt modelId="{E9D33D24-5A10-4DC7-9BE5-92DD0F875F07}" type="sibTrans" cxnId="{C0F65027-B97E-43B2-89DA-58DE293A0C62}">
      <dgm:prSet/>
      <dgm:spPr/>
      <dgm:t>
        <a:bodyPr/>
        <a:lstStyle/>
        <a:p>
          <a:endParaRPr lang="en-US"/>
        </a:p>
      </dgm:t>
    </dgm:pt>
    <dgm:pt modelId="{6563ED9A-A248-446E-A977-07E51E9AA15A}">
      <dgm:prSet/>
      <dgm:spPr/>
      <dgm:t>
        <a:bodyPr/>
        <a:lstStyle/>
        <a:p>
          <a:r>
            <a:rPr lang="en-US"/>
            <a:t>Data replication using OAC Data replicator has proven to be unreliable and is not scalable.</a:t>
          </a:r>
        </a:p>
      </dgm:t>
    </dgm:pt>
    <dgm:pt modelId="{713F56AD-CBD5-4AAC-BC02-FC6AD94B99A8}" type="parTrans" cxnId="{C0CD0A2D-BB0D-426F-AD43-B61BAA4466E1}">
      <dgm:prSet/>
      <dgm:spPr/>
      <dgm:t>
        <a:bodyPr/>
        <a:lstStyle/>
        <a:p>
          <a:endParaRPr lang="en-US"/>
        </a:p>
      </dgm:t>
    </dgm:pt>
    <dgm:pt modelId="{220AFA25-C10C-4404-8A35-EDCE1F17019B}" type="sibTrans" cxnId="{C0CD0A2D-BB0D-426F-AD43-B61BAA4466E1}">
      <dgm:prSet/>
      <dgm:spPr/>
      <dgm:t>
        <a:bodyPr/>
        <a:lstStyle/>
        <a:p>
          <a:endParaRPr lang="en-US"/>
        </a:p>
      </dgm:t>
    </dgm:pt>
    <dgm:pt modelId="{CB0E6FA1-B874-4D8F-911A-0498566E15CC}">
      <dgm:prSet/>
      <dgm:spPr/>
      <dgm:t>
        <a:bodyPr/>
        <a:lstStyle/>
        <a:p>
          <a:r>
            <a:rPr lang="en-US" dirty="0"/>
            <a:t>Current architecture does not include Data Warehouse build.</a:t>
          </a:r>
        </a:p>
      </dgm:t>
    </dgm:pt>
    <dgm:pt modelId="{6C230042-2755-490A-9AC1-551D931ED192}" type="parTrans" cxnId="{7CC461D6-D857-4CB3-A81E-88AE37D652E5}">
      <dgm:prSet/>
      <dgm:spPr/>
      <dgm:t>
        <a:bodyPr/>
        <a:lstStyle/>
        <a:p>
          <a:endParaRPr lang="en-US"/>
        </a:p>
      </dgm:t>
    </dgm:pt>
    <dgm:pt modelId="{8AA3544A-DAA5-4B19-A9E3-F9E1F0DCA8F0}" type="sibTrans" cxnId="{7CC461D6-D857-4CB3-A81E-88AE37D652E5}">
      <dgm:prSet/>
      <dgm:spPr/>
      <dgm:t>
        <a:bodyPr/>
        <a:lstStyle/>
        <a:p>
          <a:endParaRPr lang="en-US"/>
        </a:p>
      </dgm:t>
    </dgm:pt>
    <dgm:pt modelId="{7DBFBF11-0EFD-4D38-8926-41ECF5B7BACD}">
      <dgm:prSet/>
      <dgm:spPr/>
      <dgm:t>
        <a:bodyPr/>
        <a:lstStyle/>
        <a:p>
          <a:r>
            <a:rPr lang="en-US" dirty="0"/>
            <a:t>Existing Oracle EBS have their own reporting tools such as Noetix, APEX, BI Pub etc.</a:t>
          </a:r>
        </a:p>
      </dgm:t>
    </dgm:pt>
    <dgm:pt modelId="{4EAEFF80-458B-4F16-BD43-1CA33B373953}" type="parTrans" cxnId="{47ED965E-BA12-483A-8934-4AAA122E0569}">
      <dgm:prSet/>
      <dgm:spPr/>
      <dgm:t>
        <a:bodyPr/>
        <a:lstStyle/>
        <a:p>
          <a:endParaRPr lang="en-US"/>
        </a:p>
      </dgm:t>
    </dgm:pt>
    <dgm:pt modelId="{C5460237-84EA-4322-8D13-EE65E6ACB722}" type="sibTrans" cxnId="{47ED965E-BA12-483A-8934-4AAA122E0569}">
      <dgm:prSet/>
      <dgm:spPr/>
      <dgm:t>
        <a:bodyPr/>
        <a:lstStyle/>
        <a:p>
          <a:endParaRPr lang="en-US"/>
        </a:p>
      </dgm:t>
    </dgm:pt>
    <dgm:pt modelId="{668749E4-02B2-495B-8205-76143092EE44}" type="pres">
      <dgm:prSet presAssocID="{54456671-820E-4107-B73F-3A05AEEE674E}" presName="vert0" presStyleCnt="0">
        <dgm:presLayoutVars>
          <dgm:dir/>
          <dgm:animOne val="branch"/>
          <dgm:animLvl val="lvl"/>
        </dgm:presLayoutVars>
      </dgm:prSet>
      <dgm:spPr/>
    </dgm:pt>
    <dgm:pt modelId="{6D6A0EE9-856F-4B61-9FDC-2D716D4A38DC}" type="pres">
      <dgm:prSet presAssocID="{871AE998-92BC-4907-A1E7-EE95A42F4871}" presName="thickLine" presStyleLbl="alignNode1" presStyleIdx="0" presStyleCnt="5"/>
      <dgm:spPr/>
    </dgm:pt>
    <dgm:pt modelId="{CDD76DB0-C0B6-4DD0-A06E-3A8F231F40C8}" type="pres">
      <dgm:prSet presAssocID="{871AE998-92BC-4907-A1E7-EE95A42F4871}" presName="horz1" presStyleCnt="0"/>
      <dgm:spPr/>
    </dgm:pt>
    <dgm:pt modelId="{BA2381C4-E18A-477C-9ABE-55D6E874508E}" type="pres">
      <dgm:prSet presAssocID="{871AE998-92BC-4907-A1E7-EE95A42F4871}" presName="tx1" presStyleLbl="revTx" presStyleIdx="0" presStyleCnt="5"/>
      <dgm:spPr/>
    </dgm:pt>
    <dgm:pt modelId="{4AE6FE96-F5AD-4A94-B743-DCC1E7D02581}" type="pres">
      <dgm:prSet presAssocID="{871AE998-92BC-4907-A1E7-EE95A42F4871}" presName="vert1" presStyleCnt="0"/>
      <dgm:spPr/>
    </dgm:pt>
    <dgm:pt modelId="{6C83A117-A54E-490A-856A-D42715F1AE7A}" type="pres">
      <dgm:prSet presAssocID="{BAB69F5C-6B5F-4083-BA37-7E864C06307E}" presName="thickLine" presStyleLbl="alignNode1" presStyleIdx="1" presStyleCnt="5"/>
      <dgm:spPr/>
    </dgm:pt>
    <dgm:pt modelId="{928EB791-576B-4C99-945D-F266089CA155}" type="pres">
      <dgm:prSet presAssocID="{BAB69F5C-6B5F-4083-BA37-7E864C06307E}" presName="horz1" presStyleCnt="0"/>
      <dgm:spPr/>
    </dgm:pt>
    <dgm:pt modelId="{B1E3A6E3-062D-428E-8AF3-54BB9C13F899}" type="pres">
      <dgm:prSet presAssocID="{BAB69F5C-6B5F-4083-BA37-7E864C06307E}" presName="tx1" presStyleLbl="revTx" presStyleIdx="1" presStyleCnt="5"/>
      <dgm:spPr/>
    </dgm:pt>
    <dgm:pt modelId="{5722882F-D13E-4446-9EE2-5A682D6B2091}" type="pres">
      <dgm:prSet presAssocID="{BAB69F5C-6B5F-4083-BA37-7E864C06307E}" presName="vert1" presStyleCnt="0"/>
      <dgm:spPr/>
    </dgm:pt>
    <dgm:pt modelId="{A7E6C3A5-D7B3-4018-B762-55F8D6B8758C}" type="pres">
      <dgm:prSet presAssocID="{6563ED9A-A248-446E-A977-07E51E9AA15A}" presName="thickLine" presStyleLbl="alignNode1" presStyleIdx="2" presStyleCnt="5"/>
      <dgm:spPr/>
    </dgm:pt>
    <dgm:pt modelId="{98C16091-B936-4E98-AEAE-FA1330A07E2A}" type="pres">
      <dgm:prSet presAssocID="{6563ED9A-A248-446E-A977-07E51E9AA15A}" presName="horz1" presStyleCnt="0"/>
      <dgm:spPr/>
    </dgm:pt>
    <dgm:pt modelId="{7A8176BF-A9C4-46C0-8831-51182458BD01}" type="pres">
      <dgm:prSet presAssocID="{6563ED9A-A248-446E-A977-07E51E9AA15A}" presName="tx1" presStyleLbl="revTx" presStyleIdx="2" presStyleCnt="5"/>
      <dgm:spPr/>
    </dgm:pt>
    <dgm:pt modelId="{F67ABEF8-56CE-4C5C-8BE8-EEF59466A218}" type="pres">
      <dgm:prSet presAssocID="{6563ED9A-A248-446E-A977-07E51E9AA15A}" presName="vert1" presStyleCnt="0"/>
      <dgm:spPr/>
    </dgm:pt>
    <dgm:pt modelId="{F6E47C57-CEDF-4996-93F1-A8555B06318F}" type="pres">
      <dgm:prSet presAssocID="{CB0E6FA1-B874-4D8F-911A-0498566E15CC}" presName="thickLine" presStyleLbl="alignNode1" presStyleIdx="3" presStyleCnt="5"/>
      <dgm:spPr/>
    </dgm:pt>
    <dgm:pt modelId="{454AC26C-E80B-4F55-B370-C1AABC878484}" type="pres">
      <dgm:prSet presAssocID="{CB0E6FA1-B874-4D8F-911A-0498566E15CC}" presName="horz1" presStyleCnt="0"/>
      <dgm:spPr/>
    </dgm:pt>
    <dgm:pt modelId="{1C0E54AB-D51F-4282-9853-D100787E1DC4}" type="pres">
      <dgm:prSet presAssocID="{CB0E6FA1-B874-4D8F-911A-0498566E15CC}" presName="tx1" presStyleLbl="revTx" presStyleIdx="3" presStyleCnt="5"/>
      <dgm:spPr/>
    </dgm:pt>
    <dgm:pt modelId="{BC44D326-3BC5-4219-B209-9C0955EA5387}" type="pres">
      <dgm:prSet presAssocID="{CB0E6FA1-B874-4D8F-911A-0498566E15CC}" presName="vert1" presStyleCnt="0"/>
      <dgm:spPr/>
    </dgm:pt>
    <dgm:pt modelId="{F8EDF4F5-1C40-4EE8-9203-A37220F5273E}" type="pres">
      <dgm:prSet presAssocID="{7DBFBF11-0EFD-4D38-8926-41ECF5B7BACD}" presName="thickLine" presStyleLbl="alignNode1" presStyleIdx="4" presStyleCnt="5"/>
      <dgm:spPr/>
    </dgm:pt>
    <dgm:pt modelId="{1A30574B-725A-4A3E-95A9-E00384BE1B08}" type="pres">
      <dgm:prSet presAssocID="{7DBFBF11-0EFD-4D38-8926-41ECF5B7BACD}" presName="horz1" presStyleCnt="0"/>
      <dgm:spPr/>
    </dgm:pt>
    <dgm:pt modelId="{14CD1DD0-794B-47E1-9DAA-338F607F3AB8}" type="pres">
      <dgm:prSet presAssocID="{7DBFBF11-0EFD-4D38-8926-41ECF5B7BACD}" presName="tx1" presStyleLbl="revTx" presStyleIdx="4" presStyleCnt="5"/>
      <dgm:spPr/>
    </dgm:pt>
    <dgm:pt modelId="{D699425E-9CF7-42B7-9ADC-345853A03D33}" type="pres">
      <dgm:prSet presAssocID="{7DBFBF11-0EFD-4D38-8926-41ECF5B7BACD}" presName="vert1" presStyleCnt="0"/>
      <dgm:spPr/>
    </dgm:pt>
  </dgm:ptLst>
  <dgm:cxnLst>
    <dgm:cxn modelId="{95CA4921-4AE5-49EC-9679-BC3084B126AE}" type="presOf" srcId="{6563ED9A-A248-446E-A977-07E51E9AA15A}" destId="{7A8176BF-A9C4-46C0-8831-51182458BD01}" srcOrd="0" destOrd="0" presId="urn:microsoft.com/office/officeart/2008/layout/LinedList"/>
    <dgm:cxn modelId="{C0F65027-B97E-43B2-89DA-58DE293A0C62}" srcId="{54456671-820E-4107-B73F-3A05AEEE674E}" destId="{BAB69F5C-6B5F-4083-BA37-7E864C06307E}" srcOrd="1" destOrd="0" parTransId="{70F9D5FC-E6DC-4FDA-9F28-5D49CFB71F63}" sibTransId="{E9D33D24-5A10-4DC7-9BE5-92DD0F875F07}"/>
    <dgm:cxn modelId="{C0CD0A2D-BB0D-426F-AD43-B61BAA4466E1}" srcId="{54456671-820E-4107-B73F-3A05AEEE674E}" destId="{6563ED9A-A248-446E-A977-07E51E9AA15A}" srcOrd="2" destOrd="0" parTransId="{713F56AD-CBD5-4AAC-BC02-FC6AD94B99A8}" sibTransId="{220AFA25-C10C-4404-8A35-EDCE1F17019B}"/>
    <dgm:cxn modelId="{371CE83D-23C0-46E1-9EE2-0054DB8E25B8}" type="presOf" srcId="{CB0E6FA1-B874-4D8F-911A-0498566E15CC}" destId="{1C0E54AB-D51F-4282-9853-D100787E1DC4}" srcOrd="0" destOrd="0" presId="urn:microsoft.com/office/officeart/2008/layout/LinedList"/>
    <dgm:cxn modelId="{47ED965E-BA12-483A-8934-4AAA122E0569}" srcId="{54456671-820E-4107-B73F-3A05AEEE674E}" destId="{7DBFBF11-0EFD-4D38-8926-41ECF5B7BACD}" srcOrd="4" destOrd="0" parTransId="{4EAEFF80-458B-4F16-BD43-1CA33B373953}" sibTransId="{C5460237-84EA-4322-8D13-EE65E6ACB722}"/>
    <dgm:cxn modelId="{307E2676-1224-4D3B-8CD5-C4645C766D22}" type="presOf" srcId="{7DBFBF11-0EFD-4D38-8926-41ECF5B7BACD}" destId="{14CD1DD0-794B-47E1-9DAA-338F607F3AB8}" srcOrd="0" destOrd="0" presId="urn:microsoft.com/office/officeart/2008/layout/LinedList"/>
    <dgm:cxn modelId="{73244A9A-D9BB-4441-AB96-B2ED3CEEFA16}" srcId="{54456671-820E-4107-B73F-3A05AEEE674E}" destId="{871AE998-92BC-4907-A1E7-EE95A42F4871}" srcOrd="0" destOrd="0" parTransId="{10E9AE6F-73E5-4FE6-8210-F6AF3B132891}" sibTransId="{3D009A16-0C47-412F-A3C5-149E43B25992}"/>
    <dgm:cxn modelId="{6F4AEFC8-D294-46B9-8B9D-53DFF1649E29}" type="presOf" srcId="{54456671-820E-4107-B73F-3A05AEEE674E}" destId="{668749E4-02B2-495B-8205-76143092EE44}" srcOrd="0" destOrd="0" presId="urn:microsoft.com/office/officeart/2008/layout/LinedList"/>
    <dgm:cxn modelId="{AF4AF6CB-6983-4301-B830-0672DDC934C8}" type="presOf" srcId="{871AE998-92BC-4907-A1E7-EE95A42F4871}" destId="{BA2381C4-E18A-477C-9ABE-55D6E874508E}" srcOrd="0" destOrd="0" presId="urn:microsoft.com/office/officeart/2008/layout/LinedList"/>
    <dgm:cxn modelId="{7BAA00D1-0A7E-4A19-8B26-E8EABBC1C288}" type="presOf" srcId="{BAB69F5C-6B5F-4083-BA37-7E864C06307E}" destId="{B1E3A6E3-062D-428E-8AF3-54BB9C13F899}" srcOrd="0" destOrd="0" presId="urn:microsoft.com/office/officeart/2008/layout/LinedList"/>
    <dgm:cxn modelId="{7CC461D6-D857-4CB3-A81E-88AE37D652E5}" srcId="{54456671-820E-4107-B73F-3A05AEEE674E}" destId="{CB0E6FA1-B874-4D8F-911A-0498566E15CC}" srcOrd="3" destOrd="0" parTransId="{6C230042-2755-490A-9AC1-551D931ED192}" sibTransId="{8AA3544A-DAA5-4B19-A9E3-F9E1F0DCA8F0}"/>
    <dgm:cxn modelId="{CF8BB786-0E82-4B56-894C-12C302A047D6}" type="presParOf" srcId="{668749E4-02B2-495B-8205-76143092EE44}" destId="{6D6A0EE9-856F-4B61-9FDC-2D716D4A38DC}" srcOrd="0" destOrd="0" presId="urn:microsoft.com/office/officeart/2008/layout/LinedList"/>
    <dgm:cxn modelId="{B9A3AEE2-CAE0-4E9B-B70E-DEA5F8EAD799}" type="presParOf" srcId="{668749E4-02B2-495B-8205-76143092EE44}" destId="{CDD76DB0-C0B6-4DD0-A06E-3A8F231F40C8}" srcOrd="1" destOrd="0" presId="urn:microsoft.com/office/officeart/2008/layout/LinedList"/>
    <dgm:cxn modelId="{5F17A01E-0178-4D5B-B331-4624B213FCBE}" type="presParOf" srcId="{CDD76DB0-C0B6-4DD0-A06E-3A8F231F40C8}" destId="{BA2381C4-E18A-477C-9ABE-55D6E874508E}" srcOrd="0" destOrd="0" presId="urn:microsoft.com/office/officeart/2008/layout/LinedList"/>
    <dgm:cxn modelId="{C55FB7C7-0884-41A4-A15F-1DFF161B3AE1}" type="presParOf" srcId="{CDD76DB0-C0B6-4DD0-A06E-3A8F231F40C8}" destId="{4AE6FE96-F5AD-4A94-B743-DCC1E7D02581}" srcOrd="1" destOrd="0" presId="urn:microsoft.com/office/officeart/2008/layout/LinedList"/>
    <dgm:cxn modelId="{F11F6DE4-E857-4980-BCEC-DBE8F7C579B1}" type="presParOf" srcId="{668749E4-02B2-495B-8205-76143092EE44}" destId="{6C83A117-A54E-490A-856A-D42715F1AE7A}" srcOrd="2" destOrd="0" presId="urn:microsoft.com/office/officeart/2008/layout/LinedList"/>
    <dgm:cxn modelId="{6BBE6759-F149-41D0-9405-5C3B6682BFB6}" type="presParOf" srcId="{668749E4-02B2-495B-8205-76143092EE44}" destId="{928EB791-576B-4C99-945D-F266089CA155}" srcOrd="3" destOrd="0" presId="urn:microsoft.com/office/officeart/2008/layout/LinedList"/>
    <dgm:cxn modelId="{CA8BF442-632C-4BAF-9C8A-AAC253C03E87}" type="presParOf" srcId="{928EB791-576B-4C99-945D-F266089CA155}" destId="{B1E3A6E3-062D-428E-8AF3-54BB9C13F899}" srcOrd="0" destOrd="0" presId="urn:microsoft.com/office/officeart/2008/layout/LinedList"/>
    <dgm:cxn modelId="{CE3C68E7-1E1C-484A-8063-428AFA29CE72}" type="presParOf" srcId="{928EB791-576B-4C99-945D-F266089CA155}" destId="{5722882F-D13E-4446-9EE2-5A682D6B2091}" srcOrd="1" destOrd="0" presId="urn:microsoft.com/office/officeart/2008/layout/LinedList"/>
    <dgm:cxn modelId="{CB544970-3A74-4E82-A8C2-FE4F7675F21D}" type="presParOf" srcId="{668749E4-02B2-495B-8205-76143092EE44}" destId="{A7E6C3A5-D7B3-4018-B762-55F8D6B8758C}" srcOrd="4" destOrd="0" presId="urn:microsoft.com/office/officeart/2008/layout/LinedList"/>
    <dgm:cxn modelId="{51336BDB-6387-47F8-9DC5-21A834BBD7A1}" type="presParOf" srcId="{668749E4-02B2-495B-8205-76143092EE44}" destId="{98C16091-B936-4E98-AEAE-FA1330A07E2A}" srcOrd="5" destOrd="0" presId="urn:microsoft.com/office/officeart/2008/layout/LinedList"/>
    <dgm:cxn modelId="{67471BC4-BF0C-4F78-9C25-20955D826D37}" type="presParOf" srcId="{98C16091-B936-4E98-AEAE-FA1330A07E2A}" destId="{7A8176BF-A9C4-46C0-8831-51182458BD01}" srcOrd="0" destOrd="0" presId="urn:microsoft.com/office/officeart/2008/layout/LinedList"/>
    <dgm:cxn modelId="{62532E02-F11F-4E13-B32C-F6101EB1F386}" type="presParOf" srcId="{98C16091-B936-4E98-AEAE-FA1330A07E2A}" destId="{F67ABEF8-56CE-4C5C-8BE8-EEF59466A218}" srcOrd="1" destOrd="0" presId="urn:microsoft.com/office/officeart/2008/layout/LinedList"/>
    <dgm:cxn modelId="{696A91CD-3370-4E89-A69F-19DF2237DEE8}" type="presParOf" srcId="{668749E4-02B2-495B-8205-76143092EE44}" destId="{F6E47C57-CEDF-4996-93F1-A8555B06318F}" srcOrd="6" destOrd="0" presId="urn:microsoft.com/office/officeart/2008/layout/LinedList"/>
    <dgm:cxn modelId="{C317FA11-0457-4EB1-A4F1-9D7CE239F623}" type="presParOf" srcId="{668749E4-02B2-495B-8205-76143092EE44}" destId="{454AC26C-E80B-4F55-B370-C1AABC878484}" srcOrd="7" destOrd="0" presId="urn:microsoft.com/office/officeart/2008/layout/LinedList"/>
    <dgm:cxn modelId="{797E289E-D0EE-4145-8686-641246A38B12}" type="presParOf" srcId="{454AC26C-E80B-4F55-B370-C1AABC878484}" destId="{1C0E54AB-D51F-4282-9853-D100787E1DC4}" srcOrd="0" destOrd="0" presId="urn:microsoft.com/office/officeart/2008/layout/LinedList"/>
    <dgm:cxn modelId="{15A69F82-F252-4C79-862A-641987F52AAF}" type="presParOf" srcId="{454AC26C-E80B-4F55-B370-C1AABC878484}" destId="{BC44D326-3BC5-4219-B209-9C0955EA5387}" srcOrd="1" destOrd="0" presId="urn:microsoft.com/office/officeart/2008/layout/LinedList"/>
    <dgm:cxn modelId="{7C320228-E450-4822-A4DE-653BFD4CB033}" type="presParOf" srcId="{668749E4-02B2-495B-8205-76143092EE44}" destId="{F8EDF4F5-1C40-4EE8-9203-A37220F5273E}" srcOrd="8" destOrd="0" presId="urn:microsoft.com/office/officeart/2008/layout/LinedList"/>
    <dgm:cxn modelId="{2581A913-1398-4A9B-8A78-1A5D9C8FD034}" type="presParOf" srcId="{668749E4-02B2-495B-8205-76143092EE44}" destId="{1A30574B-725A-4A3E-95A9-E00384BE1B08}" srcOrd="9" destOrd="0" presId="urn:microsoft.com/office/officeart/2008/layout/LinedList"/>
    <dgm:cxn modelId="{36752B27-EB25-4157-850E-2D233BD66084}" type="presParOf" srcId="{1A30574B-725A-4A3E-95A9-E00384BE1B08}" destId="{14CD1DD0-794B-47E1-9DAA-338F607F3AB8}" srcOrd="0" destOrd="0" presId="urn:microsoft.com/office/officeart/2008/layout/LinedList"/>
    <dgm:cxn modelId="{80A34606-6157-4037-AE3F-9E1689509E08}" type="presParOf" srcId="{1A30574B-725A-4A3E-95A9-E00384BE1B08}" destId="{D699425E-9CF7-42B7-9ADC-345853A03D33}" srcOrd="1" destOrd="0" presId="urn:microsoft.com/office/officeart/2008/layout/Lin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E233D4-537E-4530-82AD-9C5481087F8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DA93BB1F-734F-44EF-8A2E-C05486A2524B}">
      <dgm:prSet/>
      <dgm:spPr/>
      <dgm:t>
        <a:bodyPr/>
        <a:lstStyle/>
        <a:p>
          <a:r>
            <a:rPr lang="en-US" dirty="0"/>
            <a:t>Existing reporting tools from current systems will continue to function as primary reporting tool for respective systems. </a:t>
          </a:r>
        </a:p>
      </dgm:t>
    </dgm:pt>
    <dgm:pt modelId="{06EC5F82-87D5-4050-BCAB-E653B4452E62}" type="parTrans" cxnId="{7EA4326B-4A61-47AD-A6BE-018DE71A5CCA}">
      <dgm:prSet/>
      <dgm:spPr/>
      <dgm:t>
        <a:bodyPr/>
        <a:lstStyle/>
        <a:p>
          <a:endParaRPr lang="en-US"/>
        </a:p>
      </dgm:t>
    </dgm:pt>
    <dgm:pt modelId="{5529FC46-8311-44CD-AA8B-88CD2004DD2A}" type="sibTrans" cxnId="{7EA4326B-4A61-47AD-A6BE-018DE71A5CCA}">
      <dgm:prSet/>
      <dgm:spPr/>
      <dgm:t>
        <a:bodyPr/>
        <a:lstStyle/>
        <a:p>
          <a:endParaRPr lang="en-US"/>
        </a:p>
      </dgm:t>
    </dgm:pt>
    <dgm:pt modelId="{1751E2CB-A496-487A-813B-B472DAE677E3}">
      <dgm:prSet/>
      <dgm:spPr/>
      <dgm:t>
        <a:bodyPr/>
        <a:lstStyle/>
        <a:p>
          <a:r>
            <a:rPr lang="en-US" dirty="0"/>
            <a:t>ODS / Data Lake will serve reporting needs from disparate sources  and Realtime reporting needs </a:t>
          </a:r>
        </a:p>
      </dgm:t>
    </dgm:pt>
    <dgm:pt modelId="{18EDE725-7BA0-47C1-BD8B-70DECD093097}" type="parTrans" cxnId="{188026C4-D1A9-4325-894C-89619174A8E2}">
      <dgm:prSet/>
      <dgm:spPr/>
      <dgm:t>
        <a:bodyPr/>
        <a:lstStyle/>
        <a:p>
          <a:endParaRPr lang="en-US"/>
        </a:p>
      </dgm:t>
    </dgm:pt>
    <dgm:pt modelId="{5BAEC524-5413-436B-8026-6EA624BEC4F0}" type="sibTrans" cxnId="{188026C4-D1A9-4325-894C-89619174A8E2}">
      <dgm:prSet/>
      <dgm:spPr/>
      <dgm:t>
        <a:bodyPr/>
        <a:lstStyle/>
        <a:p>
          <a:endParaRPr lang="en-US"/>
        </a:p>
      </dgm:t>
    </dgm:pt>
    <dgm:pt modelId="{CD89A52B-71F0-4553-BA58-551D433E6DD0}">
      <dgm:prSet/>
      <dgm:spPr/>
      <dgm:t>
        <a:bodyPr/>
        <a:lstStyle/>
        <a:p>
          <a:r>
            <a:rPr lang="en-US" dirty="0"/>
            <a:t>Data warehouse will serve as a foundation for BI needs </a:t>
          </a:r>
        </a:p>
      </dgm:t>
    </dgm:pt>
    <dgm:pt modelId="{BEF1BFEE-7C6C-4371-ADC5-A29F8349A366}" type="parTrans" cxnId="{58766262-927C-4F20-8FD9-8C86D13FECCD}">
      <dgm:prSet/>
      <dgm:spPr/>
      <dgm:t>
        <a:bodyPr/>
        <a:lstStyle/>
        <a:p>
          <a:endParaRPr lang="en-US"/>
        </a:p>
      </dgm:t>
    </dgm:pt>
    <dgm:pt modelId="{A75CB452-2E05-499C-8356-35829332601B}" type="sibTrans" cxnId="{58766262-927C-4F20-8FD9-8C86D13FECCD}">
      <dgm:prSet/>
      <dgm:spPr/>
      <dgm:t>
        <a:bodyPr/>
        <a:lstStyle/>
        <a:p>
          <a:endParaRPr lang="en-US"/>
        </a:p>
      </dgm:t>
    </dgm:pt>
    <dgm:pt modelId="{37CA22CE-6548-47C1-B833-8DD1F4BB4A51}">
      <dgm:prSet/>
      <dgm:spPr/>
      <dgm:t>
        <a:bodyPr/>
        <a:lstStyle/>
        <a:p>
          <a:r>
            <a:rPr lang="en-US" dirty="0"/>
            <a:t>For existing Oracle EBS systems, the architecture can satisfy their reporting/BI needs and further details are needed on a case basis. </a:t>
          </a:r>
        </a:p>
      </dgm:t>
    </dgm:pt>
    <dgm:pt modelId="{C43BED5D-9386-4A72-8129-7976CE4DEF6E}" type="parTrans" cxnId="{5C92977B-7B4D-41D0-B6B2-55DE5C29E38E}">
      <dgm:prSet/>
      <dgm:spPr/>
      <dgm:t>
        <a:bodyPr/>
        <a:lstStyle/>
        <a:p>
          <a:endParaRPr lang="en-US"/>
        </a:p>
      </dgm:t>
    </dgm:pt>
    <dgm:pt modelId="{C299130E-5AD0-49FC-8C22-C789AFD82C78}" type="sibTrans" cxnId="{5C92977B-7B4D-41D0-B6B2-55DE5C29E38E}">
      <dgm:prSet/>
      <dgm:spPr/>
      <dgm:t>
        <a:bodyPr/>
        <a:lstStyle/>
        <a:p>
          <a:endParaRPr lang="en-US"/>
        </a:p>
      </dgm:t>
    </dgm:pt>
    <dgm:pt modelId="{3322B9EE-9861-4826-8DFB-7EA1C30A5B9D}" type="pres">
      <dgm:prSet presAssocID="{BBE233D4-537E-4530-82AD-9C5481087F87}" presName="vert0" presStyleCnt="0">
        <dgm:presLayoutVars>
          <dgm:dir/>
          <dgm:animOne val="branch"/>
          <dgm:animLvl val="lvl"/>
        </dgm:presLayoutVars>
      </dgm:prSet>
      <dgm:spPr/>
    </dgm:pt>
    <dgm:pt modelId="{75BF2EEB-1F7D-47B7-8696-F0AEA8B5B8A4}" type="pres">
      <dgm:prSet presAssocID="{DA93BB1F-734F-44EF-8A2E-C05486A2524B}" presName="thickLine" presStyleLbl="alignNode1" presStyleIdx="0" presStyleCnt="4"/>
      <dgm:spPr/>
    </dgm:pt>
    <dgm:pt modelId="{80C65A1C-3301-4FF8-B931-138F76D2E174}" type="pres">
      <dgm:prSet presAssocID="{DA93BB1F-734F-44EF-8A2E-C05486A2524B}" presName="horz1" presStyleCnt="0"/>
      <dgm:spPr/>
    </dgm:pt>
    <dgm:pt modelId="{2FE40A5B-3D8D-4A07-989D-24B6093D40D5}" type="pres">
      <dgm:prSet presAssocID="{DA93BB1F-734F-44EF-8A2E-C05486A2524B}" presName="tx1" presStyleLbl="revTx" presStyleIdx="0" presStyleCnt="4" custScaleX="500000"/>
      <dgm:spPr/>
    </dgm:pt>
    <dgm:pt modelId="{331A1145-964A-4122-878E-278961FEE316}" type="pres">
      <dgm:prSet presAssocID="{DA93BB1F-734F-44EF-8A2E-C05486A2524B}" presName="vert1" presStyleCnt="0"/>
      <dgm:spPr/>
    </dgm:pt>
    <dgm:pt modelId="{C4D1FCDE-52A9-4430-BDF8-7B5C452BE369}" type="pres">
      <dgm:prSet presAssocID="{1751E2CB-A496-487A-813B-B472DAE677E3}" presName="thickLine" presStyleLbl="alignNode1" presStyleIdx="1" presStyleCnt="4"/>
      <dgm:spPr/>
    </dgm:pt>
    <dgm:pt modelId="{D8E793E0-2FCE-49AA-8087-CECFA443B54C}" type="pres">
      <dgm:prSet presAssocID="{1751E2CB-A496-487A-813B-B472DAE677E3}" presName="horz1" presStyleCnt="0"/>
      <dgm:spPr/>
    </dgm:pt>
    <dgm:pt modelId="{684A0C81-264C-4F57-8EE9-663AFBBB966C}" type="pres">
      <dgm:prSet presAssocID="{1751E2CB-A496-487A-813B-B472DAE677E3}" presName="tx1" presStyleLbl="revTx" presStyleIdx="1" presStyleCnt="4"/>
      <dgm:spPr/>
    </dgm:pt>
    <dgm:pt modelId="{22BCC284-0B33-4F5F-A06F-F4FD6574CC8C}" type="pres">
      <dgm:prSet presAssocID="{1751E2CB-A496-487A-813B-B472DAE677E3}" presName="vert1" presStyleCnt="0"/>
      <dgm:spPr/>
    </dgm:pt>
    <dgm:pt modelId="{B27DE04E-DA32-46A4-8EB3-630F079EB80A}" type="pres">
      <dgm:prSet presAssocID="{CD89A52B-71F0-4553-BA58-551D433E6DD0}" presName="thickLine" presStyleLbl="alignNode1" presStyleIdx="2" presStyleCnt="4"/>
      <dgm:spPr/>
    </dgm:pt>
    <dgm:pt modelId="{5A262880-713A-4C09-98BB-E0B1BD354824}" type="pres">
      <dgm:prSet presAssocID="{CD89A52B-71F0-4553-BA58-551D433E6DD0}" presName="horz1" presStyleCnt="0"/>
      <dgm:spPr/>
    </dgm:pt>
    <dgm:pt modelId="{F5902E1E-888F-44FC-B26B-5623A6052335}" type="pres">
      <dgm:prSet presAssocID="{CD89A52B-71F0-4553-BA58-551D433E6DD0}" presName="tx1" presStyleLbl="revTx" presStyleIdx="2" presStyleCnt="4" custScaleX="500000"/>
      <dgm:spPr/>
    </dgm:pt>
    <dgm:pt modelId="{36AA7215-5647-4ED8-A5D5-0C605078FCDF}" type="pres">
      <dgm:prSet presAssocID="{CD89A52B-71F0-4553-BA58-551D433E6DD0}" presName="vert1" presStyleCnt="0"/>
      <dgm:spPr/>
    </dgm:pt>
    <dgm:pt modelId="{385A8B2A-B998-43ED-9388-F8CC34A359D8}" type="pres">
      <dgm:prSet presAssocID="{37CA22CE-6548-47C1-B833-8DD1F4BB4A51}" presName="thickLine" presStyleLbl="alignNode1" presStyleIdx="3" presStyleCnt="4"/>
      <dgm:spPr/>
    </dgm:pt>
    <dgm:pt modelId="{B6A95060-8CA8-42C3-ACB4-50F589F4FE65}" type="pres">
      <dgm:prSet presAssocID="{37CA22CE-6548-47C1-B833-8DD1F4BB4A51}" presName="horz1" presStyleCnt="0"/>
      <dgm:spPr/>
    </dgm:pt>
    <dgm:pt modelId="{BD2FFE5E-2C62-42C0-902B-D1C86C35D5BF}" type="pres">
      <dgm:prSet presAssocID="{37CA22CE-6548-47C1-B833-8DD1F4BB4A51}" presName="tx1" presStyleLbl="revTx" presStyleIdx="3" presStyleCnt="4"/>
      <dgm:spPr/>
    </dgm:pt>
    <dgm:pt modelId="{62F53FA4-B24C-4790-899A-5B1688325E2C}" type="pres">
      <dgm:prSet presAssocID="{37CA22CE-6548-47C1-B833-8DD1F4BB4A51}" presName="vert1" presStyleCnt="0"/>
      <dgm:spPr/>
    </dgm:pt>
  </dgm:ptLst>
  <dgm:cxnLst>
    <dgm:cxn modelId="{9B458A0D-977A-4CFC-9A8B-E70F5A8DA936}" type="presOf" srcId="{1751E2CB-A496-487A-813B-B472DAE677E3}" destId="{684A0C81-264C-4F57-8EE9-663AFBBB966C}" srcOrd="0" destOrd="0" presId="urn:microsoft.com/office/officeart/2008/layout/LinedList"/>
    <dgm:cxn modelId="{0955160E-EA23-4453-97EC-A49A49D59ACB}" type="presOf" srcId="{BBE233D4-537E-4530-82AD-9C5481087F87}" destId="{3322B9EE-9861-4826-8DFB-7EA1C30A5B9D}" srcOrd="0" destOrd="0" presId="urn:microsoft.com/office/officeart/2008/layout/LinedList"/>
    <dgm:cxn modelId="{58766262-927C-4F20-8FD9-8C86D13FECCD}" srcId="{BBE233D4-537E-4530-82AD-9C5481087F87}" destId="{CD89A52B-71F0-4553-BA58-551D433E6DD0}" srcOrd="2" destOrd="0" parTransId="{BEF1BFEE-7C6C-4371-ADC5-A29F8349A366}" sibTransId="{A75CB452-2E05-499C-8356-35829332601B}"/>
    <dgm:cxn modelId="{7BA9D749-9C4A-4028-9F8C-E68A9C7F0E99}" type="presOf" srcId="{DA93BB1F-734F-44EF-8A2E-C05486A2524B}" destId="{2FE40A5B-3D8D-4A07-989D-24B6093D40D5}" srcOrd="0" destOrd="0" presId="urn:microsoft.com/office/officeart/2008/layout/LinedList"/>
    <dgm:cxn modelId="{7EA4326B-4A61-47AD-A6BE-018DE71A5CCA}" srcId="{BBE233D4-537E-4530-82AD-9C5481087F87}" destId="{DA93BB1F-734F-44EF-8A2E-C05486A2524B}" srcOrd="0" destOrd="0" parTransId="{06EC5F82-87D5-4050-BCAB-E653B4452E62}" sibTransId="{5529FC46-8311-44CD-AA8B-88CD2004DD2A}"/>
    <dgm:cxn modelId="{5C92977B-7B4D-41D0-B6B2-55DE5C29E38E}" srcId="{BBE233D4-537E-4530-82AD-9C5481087F87}" destId="{37CA22CE-6548-47C1-B833-8DD1F4BB4A51}" srcOrd="3" destOrd="0" parTransId="{C43BED5D-9386-4A72-8129-7976CE4DEF6E}" sibTransId="{C299130E-5AD0-49FC-8C22-C789AFD82C78}"/>
    <dgm:cxn modelId="{188026C4-D1A9-4325-894C-89619174A8E2}" srcId="{BBE233D4-537E-4530-82AD-9C5481087F87}" destId="{1751E2CB-A496-487A-813B-B472DAE677E3}" srcOrd="1" destOrd="0" parTransId="{18EDE725-7BA0-47C1-BD8B-70DECD093097}" sibTransId="{5BAEC524-5413-436B-8026-6EA624BEC4F0}"/>
    <dgm:cxn modelId="{87AD85DB-4E74-466E-A9C9-5309988047ED}" type="presOf" srcId="{CD89A52B-71F0-4553-BA58-551D433E6DD0}" destId="{F5902E1E-888F-44FC-B26B-5623A6052335}" srcOrd="0" destOrd="0" presId="urn:microsoft.com/office/officeart/2008/layout/LinedList"/>
    <dgm:cxn modelId="{18C897F6-10C7-4499-A2B3-E17530B12DEC}" type="presOf" srcId="{37CA22CE-6548-47C1-B833-8DD1F4BB4A51}" destId="{BD2FFE5E-2C62-42C0-902B-D1C86C35D5BF}" srcOrd="0" destOrd="0" presId="urn:microsoft.com/office/officeart/2008/layout/LinedList"/>
    <dgm:cxn modelId="{EF7F652A-92CA-4EB5-847E-6D7BF94C7AF2}" type="presParOf" srcId="{3322B9EE-9861-4826-8DFB-7EA1C30A5B9D}" destId="{75BF2EEB-1F7D-47B7-8696-F0AEA8B5B8A4}" srcOrd="0" destOrd="0" presId="urn:microsoft.com/office/officeart/2008/layout/LinedList"/>
    <dgm:cxn modelId="{91FAAB26-5255-429E-A848-88A8B520A4E2}" type="presParOf" srcId="{3322B9EE-9861-4826-8DFB-7EA1C30A5B9D}" destId="{80C65A1C-3301-4FF8-B931-138F76D2E174}" srcOrd="1" destOrd="0" presId="urn:microsoft.com/office/officeart/2008/layout/LinedList"/>
    <dgm:cxn modelId="{C8EF3580-E4C8-43B4-86E9-D0621FD45C7F}" type="presParOf" srcId="{80C65A1C-3301-4FF8-B931-138F76D2E174}" destId="{2FE40A5B-3D8D-4A07-989D-24B6093D40D5}" srcOrd="0" destOrd="0" presId="urn:microsoft.com/office/officeart/2008/layout/LinedList"/>
    <dgm:cxn modelId="{83762442-7AE8-449D-B93A-C2BC9B4F061A}" type="presParOf" srcId="{80C65A1C-3301-4FF8-B931-138F76D2E174}" destId="{331A1145-964A-4122-878E-278961FEE316}" srcOrd="1" destOrd="0" presId="urn:microsoft.com/office/officeart/2008/layout/LinedList"/>
    <dgm:cxn modelId="{6F3CD49D-4394-4B71-8AAF-46E71BA37466}" type="presParOf" srcId="{3322B9EE-9861-4826-8DFB-7EA1C30A5B9D}" destId="{C4D1FCDE-52A9-4430-BDF8-7B5C452BE369}" srcOrd="2" destOrd="0" presId="urn:microsoft.com/office/officeart/2008/layout/LinedList"/>
    <dgm:cxn modelId="{9E7FC418-866C-478A-9123-70C69D18735C}" type="presParOf" srcId="{3322B9EE-9861-4826-8DFB-7EA1C30A5B9D}" destId="{D8E793E0-2FCE-49AA-8087-CECFA443B54C}" srcOrd="3" destOrd="0" presId="urn:microsoft.com/office/officeart/2008/layout/LinedList"/>
    <dgm:cxn modelId="{142D5F8D-21D0-48C7-82BF-67A7F186FD6F}" type="presParOf" srcId="{D8E793E0-2FCE-49AA-8087-CECFA443B54C}" destId="{684A0C81-264C-4F57-8EE9-663AFBBB966C}" srcOrd="0" destOrd="0" presId="urn:microsoft.com/office/officeart/2008/layout/LinedList"/>
    <dgm:cxn modelId="{29DD2C95-AB6D-4BFF-AE63-1DA99BB8BD6E}" type="presParOf" srcId="{D8E793E0-2FCE-49AA-8087-CECFA443B54C}" destId="{22BCC284-0B33-4F5F-A06F-F4FD6574CC8C}" srcOrd="1" destOrd="0" presId="urn:microsoft.com/office/officeart/2008/layout/LinedList"/>
    <dgm:cxn modelId="{C0EF1F30-8C79-4B66-96C7-B380C8C5758A}" type="presParOf" srcId="{3322B9EE-9861-4826-8DFB-7EA1C30A5B9D}" destId="{B27DE04E-DA32-46A4-8EB3-630F079EB80A}" srcOrd="4" destOrd="0" presId="urn:microsoft.com/office/officeart/2008/layout/LinedList"/>
    <dgm:cxn modelId="{5C5A2861-6C92-42C3-834D-0F189BD1076D}" type="presParOf" srcId="{3322B9EE-9861-4826-8DFB-7EA1C30A5B9D}" destId="{5A262880-713A-4C09-98BB-E0B1BD354824}" srcOrd="5" destOrd="0" presId="urn:microsoft.com/office/officeart/2008/layout/LinedList"/>
    <dgm:cxn modelId="{FF6D7E4C-B311-4E0F-A069-BF2E61495AD6}" type="presParOf" srcId="{5A262880-713A-4C09-98BB-E0B1BD354824}" destId="{F5902E1E-888F-44FC-B26B-5623A6052335}" srcOrd="0" destOrd="0" presId="urn:microsoft.com/office/officeart/2008/layout/LinedList"/>
    <dgm:cxn modelId="{80479A2D-60E1-4CE6-B174-4A1E0F7BA694}" type="presParOf" srcId="{5A262880-713A-4C09-98BB-E0B1BD354824}" destId="{36AA7215-5647-4ED8-A5D5-0C605078FCDF}" srcOrd="1" destOrd="0" presId="urn:microsoft.com/office/officeart/2008/layout/LinedList"/>
    <dgm:cxn modelId="{5D2E204C-CD50-4626-B8B9-63BA0423FD45}" type="presParOf" srcId="{3322B9EE-9861-4826-8DFB-7EA1C30A5B9D}" destId="{385A8B2A-B998-43ED-9388-F8CC34A359D8}" srcOrd="6" destOrd="0" presId="urn:microsoft.com/office/officeart/2008/layout/LinedList"/>
    <dgm:cxn modelId="{7C94C5C3-7C9A-49C2-92B6-AD3525697F4A}" type="presParOf" srcId="{3322B9EE-9861-4826-8DFB-7EA1C30A5B9D}" destId="{B6A95060-8CA8-42C3-ACB4-50F589F4FE65}" srcOrd="7" destOrd="0" presId="urn:microsoft.com/office/officeart/2008/layout/LinedList"/>
    <dgm:cxn modelId="{4791E889-B4D9-4396-BF99-73F8D05BA377}" type="presParOf" srcId="{B6A95060-8CA8-42C3-ACB4-50F589F4FE65}" destId="{BD2FFE5E-2C62-42C0-902B-D1C86C35D5BF}" srcOrd="0" destOrd="0" presId="urn:microsoft.com/office/officeart/2008/layout/LinedList"/>
    <dgm:cxn modelId="{16DAD3F5-58E0-434B-8129-A61851F7B818}" type="presParOf" srcId="{B6A95060-8CA8-42C3-ACB4-50F589F4FE65}" destId="{62F53FA4-B24C-4790-899A-5B1688325E2C}" srcOrd="1" destOrd="0" presId="urn:microsoft.com/office/officeart/2008/layout/LinedList"/>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68AD420-69D8-4B0C-8811-9A52EC6C5EB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AA8F864-55AA-4189-B71C-063F2D9E1188}">
      <dgm:prSet/>
      <dgm:spPr/>
      <dgm:t>
        <a:bodyPr/>
        <a:lstStyle/>
        <a:p>
          <a:r>
            <a:rPr lang="en-US"/>
            <a:t>Snowflake has vastly superior technology as compared to its peers. </a:t>
          </a:r>
        </a:p>
      </dgm:t>
    </dgm:pt>
    <dgm:pt modelId="{3D4CF661-8083-4C54-B07C-608E543FF492}" type="parTrans" cxnId="{9EC5B586-B53F-4679-BADE-15A6458FF0AD}">
      <dgm:prSet/>
      <dgm:spPr/>
      <dgm:t>
        <a:bodyPr/>
        <a:lstStyle/>
        <a:p>
          <a:endParaRPr lang="en-US"/>
        </a:p>
      </dgm:t>
    </dgm:pt>
    <dgm:pt modelId="{5B14F28B-C4EC-4D86-863C-986C2C46937D}" type="sibTrans" cxnId="{9EC5B586-B53F-4679-BADE-15A6458FF0AD}">
      <dgm:prSet/>
      <dgm:spPr/>
      <dgm:t>
        <a:bodyPr/>
        <a:lstStyle/>
        <a:p>
          <a:endParaRPr lang="en-US"/>
        </a:p>
      </dgm:t>
    </dgm:pt>
    <dgm:pt modelId="{AE488EA6-A930-4B73-81E2-3E01FA3F8F6D}">
      <dgm:prSet/>
      <dgm:spPr/>
      <dgm:t>
        <a:bodyPr/>
        <a:lstStyle/>
        <a:p>
          <a:r>
            <a:rPr lang="en-US" dirty="0"/>
            <a:t>Snowflake is cloud-native and can scale instantly as business needs grow.</a:t>
          </a:r>
        </a:p>
      </dgm:t>
    </dgm:pt>
    <dgm:pt modelId="{520BF477-FAF9-452E-A5A5-D46651FE7622}" type="parTrans" cxnId="{0FB1C914-0976-4957-9D20-2A4AEFDAC208}">
      <dgm:prSet/>
      <dgm:spPr/>
      <dgm:t>
        <a:bodyPr/>
        <a:lstStyle/>
        <a:p>
          <a:endParaRPr lang="en-US"/>
        </a:p>
      </dgm:t>
    </dgm:pt>
    <dgm:pt modelId="{C74686C3-2F57-4B78-81AE-02A22FD017E0}" type="sibTrans" cxnId="{0FB1C914-0976-4957-9D20-2A4AEFDAC208}">
      <dgm:prSet/>
      <dgm:spPr/>
      <dgm:t>
        <a:bodyPr/>
        <a:lstStyle/>
        <a:p>
          <a:endParaRPr lang="en-US"/>
        </a:p>
      </dgm:t>
    </dgm:pt>
    <dgm:pt modelId="{CD66FCD7-79AF-409C-85B4-E368A4C77759}">
      <dgm:prSet/>
      <dgm:spPr/>
      <dgm:t>
        <a:bodyPr/>
        <a:lstStyle/>
        <a:p>
          <a:r>
            <a:rPr lang="en-US" dirty="0"/>
            <a:t>Snowflake can scale for the seasonal spike and respond appropriately to  performance- demanding applications.</a:t>
          </a:r>
        </a:p>
      </dgm:t>
    </dgm:pt>
    <dgm:pt modelId="{4C98FB86-F757-48EE-A86C-94D1D05886FA}" type="parTrans" cxnId="{6970ECAA-FA9D-459D-AF9F-0B3E2DECA7F4}">
      <dgm:prSet/>
      <dgm:spPr/>
      <dgm:t>
        <a:bodyPr/>
        <a:lstStyle/>
        <a:p>
          <a:endParaRPr lang="en-US"/>
        </a:p>
      </dgm:t>
    </dgm:pt>
    <dgm:pt modelId="{77D1055A-7929-4747-A27F-FE8F107BA015}" type="sibTrans" cxnId="{6970ECAA-FA9D-459D-AF9F-0B3E2DECA7F4}">
      <dgm:prSet/>
      <dgm:spPr/>
      <dgm:t>
        <a:bodyPr/>
        <a:lstStyle/>
        <a:p>
          <a:endParaRPr lang="en-US"/>
        </a:p>
      </dgm:t>
    </dgm:pt>
    <dgm:pt modelId="{74D70D14-08B4-4773-A01B-67D174FC7B4E}">
      <dgm:prSet/>
      <dgm:spPr/>
      <dgm:t>
        <a:bodyPr/>
        <a:lstStyle/>
        <a:p>
          <a:r>
            <a:rPr lang="en-US"/>
            <a:t>Snowflake lacks geo-spatial data capability, which is planned to be added by year-end</a:t>
          </a:r>
        </a:p>
      </dgm:t>
    </dgm:pt>
    <dgm:pt modelId="{3802C9DF-F8A4-4779-8684-0E59DF8ECF30}" type="parTrans" cxnId="{8DD4D609-62A6-4980-B3E7-F1E0D8B3E4C4}">
      <dgm:prSet/>
      <dgm:spPr/>
      <dgm:t>
        <a:bodyPr/>
        <a:lstStyle/>
        <a:p>
          <a:endParaRPr lang="en-US"/>
        </a:p>
      </dgm:t>
    </dgm:pt>
    <dgm:pt modelId="{CE1A36D8-277D-4F00-B19D-F1D934A36740}" type="sibTrans" cxnId="{8DD4D609-62A6-4980-B3E7-F1E0D8B3E4C4}">
      <dgm:prSet/>
      <dgm:spPr/>
      <dgm:t>
        <a:bodyPr/>
        <a:lstStyle/>
        <a:p>
          <a:endParaRPr lang="en-US"/>
        </a:p>
      </dgm:t>
    </dgm:pt>
    <dgm:pt modelId="{98C899A4-FE9B-4829-B886-36ECE69B9CCB}" type="pres">
      <dgm:prSet presAssocID="{968AD420-69D8-4B0C-8811-9A52EC6C5EBC}" presName="vert0" presStyleCnt="0">
        <dgm:presLayoutVars>
          <dgm:dir/>
          <dgm:animOne val="branch"/>
          <dgm:animLvl val="lvl"/>
        </dgm:presLayoutVars>
      </dgm:prSet>
      <dgm:spPr/>
    </dgm:pt>
    <dgm:pt modelId="{EEF1193D-CA8F-4127-9A41-672D3E55C92A}" type="pres">
      <dgm:prSet presAssocID="{CAA8F864-55AA-4189-B71C-063F2D9E1188}" presName="thickLine" presStyleLbl="alignNode1" presStyleIdx="0" presStyleCnt="4"/>
      <dgm:spPr/>
    </dgm:pt>
    <dgm:pt modelId="{AC2206EB-3402-4A61-AB60-D3D8F4A3AE99}" type="pres">
      <dgm:prSet presAssocID="{CAA8F864-55AA-4189-B71C-063F2D9E1188}" presName="horz1" presStyleCnt="0"/>
      <dgm:spPr/>
    </dgm:pt>
    <dgm:pt modelId="{044D58E4-32C5-44AC-A18D-BD5175B27008}" type="pres">
      <dgm:prSet presAssocID="{CAA8F864-55AA-4189-B71C-063F2D9E1188}" presName="tx1" presStyleLbl="revTx" presStyleIdx="0" presStyleCnt="4"/>
      <dgm:spPr/>
    </dgm:pt>
    <dgm:pt modelId="{E79F4B40-D4DE-408C-A63A-55DEC49884EB}" type="pres">
      <dgm:prSet presAssocID="{CAA8F864-55AA-4189-B71C-063F2D9E1188}" presName="vert1" presStyleCnt="0"/>
      <dgm:spPr/>
    </dgm:pt>
    <dgm:pt modelId="{0EB57748-E846-4963-BBFA-822F00D89170}" type="pres">
      <dgm:prSet presAssocID="{AE488EA6-A930-4B73-81E2-3E01FA3F8F6D}" presName="thickLine" presStyleLbl="alignNode1" presStyleIdx="1" presStyleCnt="4"/>
      <dgm:spPr/>
    </dgm:pt>
    <dgm:pt modelId="{C506F74F-BA15-49CA-884F-9B3E9EB09CCB}" type="pres">
      <dgm:prSet presAssocID="{AE488EA6-A930-4B73-81E2-3E01FA3F8F6D}" presName="horz1" presStyleCnt="0"/>
      <dgm:spPr/>
    </dgm:pt>
    <dgm:pt modelId="{6BF7A6D0-28E8-4754-B74B-66F2615A4B9C}" type="pres">
      <dgm:prSet presAssocID="{AE488EA6-A930-4B73-81E2-3E01FA3F8F6D}" presName="tx1" presStyleLbl="revTx" presStyleIdx="1" presStyleCnt="4"/>
      <dgm:spPr/>
    </dgm:pt>
    <dgm:pt modelId="{6C405831-C73B-4BDE-9186-15414AE9CAD7}" type="pres">
      <dgm:prSet presAssocID="{AE488EA6-A930-4B73-81E2-3E01FA3F8F6D}" presName="vert1" presStyleCnt="0"/>
      <dgm:spPr/>
    </dgm:pt>
    <dgm:pt modelId="{BF4B2F9E-FFA4-436F-916B-97E409377106}" type="pres">
      <dgm:prSet presAssocID="{CD66FCD7-79AF-409C-85B4-E368A4C77759}" presName="thickLine" presStyleLbl="alignNode1" presStyleIdx="2" presStyleCnt="4"/>
      <dgm:spPr/>
    </dgm:pt>
    <dgm:pt modelId="{756283E7-78EC-429B-9838-64BA67C262F0}" type="pres">
      <dgm:prSet presAssocID="{CD66FCD7-79AF-409C-85B4-E368A4C77759}" presName="horz1" presStyleCnt="0"/>
      <dgm:spPr/>
    </dgm:pt>
    <dgm:pt modelId="{451125D1-24A6-4B49-A165-A8F7F5DB1211}" type="pres">
      <dgm:prSet presAssocID="{CD66FCD7-79AF-409C-85B4-E368A4C77759}" presName="tx1" presStyleLbl="revTx" presStyleIdx="2" presStyleCnt="4"/>
      <dgm:spPr/>
    </dgm:pt>
    <dgm:pt modelId="{9B94756D-7ECF-4D68-9D1A-6DC65D1789D3}" type="pres">
      <dgm:prSet presAssocID="{CD66FCD7-79AF-409C-85B4-E368A4C77759}" presName="vert1" presStyleCnt="0"/>
      <dgm:spPr/>
    </dgm:pt>
    <dgm:pt modelId="{EE0AF9CF-93E9-4DBF-AFE1-2E5306737890}" type="pres">
      <dgm:prSet presAssocID="{74D70D14-08B4-4773-A01B-67D174FC7B4E}" presName="thickLine" presStyleLbl="alignNode1" presStyleIdx="3" presStyleCnt="4"/>
      <dgm:spPr/>
    </dgm:pt>
    <dgm:pt modelId="{A540AB63-C5D4-407E-B412-399B609C728C}" type="pres">
      <dgm:prSet presAssocID="{74D70D14-08B4-4773-A01B-67D174FC7B4E}" presName="horz1" presStyleCnt="0"/>
      <dgm:spPr/>
    </dgm:pt>
    <dgm:pt modelId="{2FA2A684-6C9C-4393-9E12-70B0FD7191DB}" type="pres">
      <dgm:prSet presAssocID="{74D70D14-08B4-4773-A01B-67D174FC7B4E}" presName="tx1" presStyleLbl="revTx" presStyleIdx="3" presStyleCnt="4"/>
      <dgm:spPr/>
    </dgm:pt>
    <dgm:pt modelId="{9F8AF634-A959-45F1-B80D-802BFDC55F76}" type="pres">
      <dgm:prSet presAssocID="{74D70D14-08B4-4773-A01B-67D174FC7B4E}" presName="vert1" presStyleCnt="0"/>
      <dgm:spPr/>
    </dgm:pt>
  </dgm:ptLst>
  <dgm:cxnLst>
    <dgm:cxn modelId="{8DD4D609-62A6-4980-B3E7-F1E0D8B3E4C4}" srcId="{968AD420-69D8-4B0C-8811-9A52EC6C5EBC}" destId="{74D70D14-08B4-4773-A01B-67D174FC7B4E}" srcOrd="3" destOrd="0" parTransId="{3802C9DF-F8A4-4779-8684-0E59DF8ECF30}" sibTransId="{CE1A36D8-277D-4F00-B19D-F1D934A36740}"/>
    <dgm:cxn modelId="{0FB1C914-0976-4957-9D20-2A4AEFDAC208}" srcId="{968AD420-69D8-4B0C-8811-9A52EC6C5EBC}" destId="{AE488EA6-A930-4B73-81E2-3E01FA3F8F6D}" srcOrd="1" destOrd="0" parTransId="{520BF477-FAF9-452E-A5A5-D46651FE7622}" sibTransId="{C74686C3-2F57-4B78-81AE-02A22FD017E0}"/>
    <dgm:cxn modelId="{B5FD3E44-5AF8-49A3-B8C5-A812BC99057E}" type="presOf" srcId="{968AD420-69D8-4B0C-8811-9A52EC6C5EBC}" destId="{98C899A4-FE9B-4829-B886-36ECE69B9CCB}" srcOrd="0" destOrd="0" presId="urn:microsoft.com/office/officeart/2008/layout/LinedList"/>
    <dgm:cxn modelId="{F0510769-B6F0-4291-94C6-4306F7C0783D}" type="presOf" srcId="{74D70D14-08B4-4773-A01B-67D174FC7B4E}" destId="{2FA2A684-6C9C-4393-9E12-70B0FD7191DB}" srcOrd="0" destOrd="0" presId="urn:microsoft.com/office/officeart/2008/layout/LinedList"/>
    <dgm:cxn modelId="{4D5A6158-8D45-497F-A74E-CDFBF7211716}" type="presOf" srcId="{CAA8F864-55AA-4189-B71C-063F2D9E1188}" destId="{044D58E4-32C5-44AC-A18D-BD5175B27008}" srcOrd="0" destOrd="0" presId="urn:microsoft.com/office/officeart/2008/layout/LinedList"/>
    <dgm:cxn modelId="{9EC5B586-B53F-4679-BADE-15A6458FF0AD}" srcId="{968AD420-69D8-4B0C-8811-9A52EC6C5EBC}" destId="{CAA8F864-55AA-4189-B71C-063F2D9E1188}" srcOrd="0" destOrd="0" parTransId="{3D4CF661-8083-4C54-B07C-608E543FF492}" sibTransId="{5B14F28B-C4EC-4D86-863C-986C2C46937D}"/>
    <dgm:cxn modelId="{6970ECAA-FA9D-459D-AF9F-0B3E2DECA7F4}" srcId="{968AD420-69D8-4B0C-8811-9A52EC6C5EBC}" destId="{CD66FCD7-79AF-409C-85B4-E368A4C77759}" srcOrd="2" destOrd="0" parTransId="{4C98FB86-F757-48EE-A86C-94D1D05886FA}" sibTransId="{77D1055A-7929-4747-A27F-FE8F107BA015}"/>
    <dgm:cxn modelId="{9B7881D6-21AA-4E8A-91BD-976F0781CEAD}" type="presOf" srcId="{CD66FCD7-79AF-409C-85B4-E368A4C77759}" destId="{451125D1-24A6-4B49-A165-A8F7F5DB1211}" srcOrd="0" destOrd="0" presId="urn:microsoft.com/office/officeart/2008/layout/LinedList"/>
    <dgm:cxn modelId="{8ADF49FB-055F-4519-A958-A751383C02F5}" type="presOf" srcId="{AE488EA6-A930-4B73-81E2-3E01FA3F8F6D}" destId="{6BF7A6D0-28E8-4754-B74B-66F2615A4B9C}" srcOrd="0" destOrd="0" presId="urn:microsoft.com/office/officeart/2008/layout/LinedList"/>
    <dgm:cxn modelId="{48DF3DE0-9841-4563-9374-CAE5DE431495}" type="presParOf" srcId="{98C899A4-FE9B-4829-B886-36ECE69B9CCB}" destId="{EEF1193D-CA8F-4127-9A41-672D3E55C92A}" srcOrd="0" destOrd="0" presId="urn:microsoft.com/office/officeart/2008/layout/LinedList"/>
    <dgm:cxn modelId="{FB074130-CA94-479A-A1BF-62F7C1698695}" type="presParOf" srcId="{98C899A4-FE9B-4829-B886-36ECE69B9CCB}" destId="{AC2206EB-3402-4A61-AB60-D3D8F4A3AE99}" srcOrd="1" destOrd="0" presId="urn:microsoft.com/office/officeart/2008/layout/LinedList"/>
    <dgm:cxn modelId="{828F5B19-1D7A-41C3-87C9-16D0936CD036}" type="presParOf" srcId="{AC2206EB-3402-4A61-AB60-D3D8F4A3AE99}" destId="{044D58E4-32C5-44AC-A18D-BD5175B27008}" srcOrd="0" destOrd="0" presId="urn:microsoft.com/office/officeart/2008/layout/LinedList"/>
    <dgm:cxn modelId="{55F6EB84-9A43-4353-B6CC-F10A9C43AE5E}" type="presParOf" srcId="{AC2206EB-3402-4A61-AB60-D3D8F4A3AE99}" destId="{E79F4B40-D4DE-408C-A63A-55DEC49884EB}" srcOrd="1" destOrd="0" presId="urn:microsoft.com/office/officeart/2008/layout/LinedList"/>
    <dgm:cxn modelId="{F16A5183-4D25-4881-A7E1-AAB1037F8DEE}" type="presParOf" srcId="{98C899A4-FE9B-4829-B886-36ECE69B9CCB}" destId="{0EB57748-E846-4963-BBFA-822F00D89170}" srcOrd="2" destOrd="0" presId="urn:microsoft.com/office/officeart/2008/layout/LinedList"/>
    <dgm:cxn modelId="{AEC41DEC-358C-45CB-A0D9-34645B975749}" type="presParOf" srcId="{98C899A4-FE9B-4829-B886-36ECE69B9CCB}" destId="{C506F74F-BA15-49CA-884F-9B3E9EB09CCB}" srcOrd="3" destOrd="0" presId="urn:microsoft.com/office/officeart/2008/layout/LinedList"/>
    <dgm:cxn modelId="{2CC23C1A-57F7-40A8-A9E2-53A411CA4EA0}" type="presParOf" srcId="{C506F74F-BA15-49CA-884F-9B3E9EB09CCB}" destId="{6BF7A6D0-28E8-4754-B74B-66F2615A4B9C}" srcOrd="0" destOrd="0" presId="urn:microsoft.com/office/officeart/2008/layout/LinedList"/>
    <dgm:cxn modelId="{68C5E241-5614-4C4C-A092-BA63EFFB8F8A}" type="presParOf" srcId="{C506F74F-BA15-49CA-884F-9B3E9EB09CCB}" destId="{6C405831-C73B-4BDE-9186-15414AE9CAD7}" srcOrd="1" destOrd="0" presId="urn:microsoft.com/office/officeart/2008/layout/LinedList"/>
    <dgm:cxn modelId="{12D7340F-06FB-4EE3-BC49-ABD8E64F603B}" type="presParOf" srcId="{98C899A4-FE9B-4829-B886-36ECE69B9CCB}" destId="{BF4B2F9E-FFA4-436F-916B-97E409377106}" srcOrd="4" destOrd="0" presId="urn:microsoft.com/office/officeart/2008/layout/LinedList"/>
    <dgm:cxn modelId="{4DC61AB7-4324-4019-88E7-495CB637DADF}" type="presParOf" srcId="{98C899A4-FE9B-4829-B886-36ECE69B9CCB}" destId="{756283E7-78EC-429B-9838-64BA67C262F0}" srcOrd="5" destOrd="0" presId="urn:microsoft.com/office/officeart/2008/layout/LinedList"/>
    <dgm:cxn modelId="{26599734-9A45-42D7-996E-7F0EF8D64669}" type="presParOf" srcId="{756283E7-78EC-429B-9838-64BA67C262F0}" destId="{451125D1-24A6-4B49-A165-A8F7F5DB1211}" srcOrd="0" destOrd="0" presId="urn:microsoft.com/office/officeart/2008/layout/LinedList"/>
    <dgm:cxn modelId="{264F3AB2-9C22-412C-9F09-A6E0A1C226BE}" type="presParOf" srcId="{756283E7-78EC-429B-9838-64BA67C262F0}" destId="{9B94756D-7ECF-4D68-9D1A-6DC65D1789D3}" srcOrd="1" destOrd="0" presId="urn:microsoft.com/office/officeart/2008/layout/LinedList"/>
    <dgm:cxn modelId="{0AE0703C-9BDE-451E-98E3-01342AB7426F}" type="presParOf" srcId="{98C899A4-FE9B-4829-B886-36ECE69B9CCB}" destId="{EE0AF9CF-93E9-4DBF-AFE1-2E5306737890}" srcOrd="6" destOrd="0" presId="urn:microsoft.com/office/officeart/2008/layout/LinedList"/>
    <dgm:cxn modelId="{920F6987-0B17-407E-8A0D-78AC9C4AC7E1}" type="presParOf" srcId="{98C899A4-FE9B-4829-B886-36ECE69B9CCB}" destId="{A540AB63-C5D4-407E-B412-399B609C728C}" srcOrd="7" destOrd="0" presId="urn:microsoft.com/office/officeart/2008/layout/LinedList"/>
    <dgm:cxn modelId="{2AB95C77-6B41-48EF-9774-3452DA21315E}" type="presParOf" srcId="{A540AB63-C5D4-407E-B412-399B609C728C}" destId="{2FA2A684-6C9C-4393-9E12-70B0FD7191DB}" srcOrd="0" destOrd="0" presId="urn:microsoft.com/office/officeart/2008/layout/LinedList"/>
    <dgm:cxn modelId="{074ACC67-DDF2-4C83-BA8A-92897A764175}" type="presParOf" srcId="{A540AB63-C5D4-407E-B412-399B609C728C}" destId="{9F8AF634-A959-45F1-B80D-802BFDC55F76}" srcOrd="1" destOrd="0" presId="urn:microsoft.com/office/officeart/2008/layout/LinedLis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A365A4-D944-49AD-95E2-FE0224EEFE3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2C8EB11-507D-49C2-89E5-BCE3F163738F}">
      <dgm:prSet/>
      <dgm:spPr/>
      <dgm:t>
        <a:bodyPr/>
        <a:lstStyle/>
        <a:p>
          <a:r>
            <a:rPr lang="en-US" dirty="0"/>
            <a:t>Within the Visualization tools landscape, it is an increasingly competitive market. </a:t>
          </a:r>
        </a:p>
      </dgm:t>
    </dgm:pt>
    <dgm:pt modelId="{578F5CBD-40EF-47A1-B9FF-3CE87B30BBD4}" type="parTrans" cxnId="{5B179B38-279A-40DF-B11B-82F5BA620E31}">
      <dgm:prSet/>
      <dgm:spPr/>
      <dgm:t>
        <a:bodyPr/>
        <a:lstStyle/>
        <a:p>
          <a:endParaRPr lang="en-US"/>
        </a:p>
      </dgm:t>
    </dgm:pt>
    <dgm:pt modelId="{BA02C8A6-E78B-48DF-BDE5-2F716345A149}" type="sibTrans" cxnId="{5B179B38-279A-40DF-B11B-82F5BA620E31}">
      <dgm:prSet/>
      <dgm:spPr/>
      <dgm:t>
        <a:bodyPr/>
        <a:lstStyle/>
        <a:p>
          <a:endParaRPr lang="en-US"/>
        </a:p>
      </dgm:t>
    </dgm:pt>
    <dgm:pt modelId="{AC66AECC-025B-4A09-BC3D-7930D4D1C720}">
      <dgm:prSet/>
      <dgm:spPr/>
      <dgm:t>
        <a:bodyPr/>
        <a:lstStyle/>
        <a:p>
          <a:r>
            <a:rPr lang="en-US" dirty="0"/>
            <a:t>All three selected tools are improving their product and adding new features at a rapid pace. </a:t>
          </a:r>
        </a:p>
      </dgm:t>
    </dgm:pt>
    <dgm:pt modelId="{50B8D030-D3FF-409A-81E0-4C7504ED4660}" type="parTrans" cxnId="{B2A302C7-88FD-42AE-BC73-D9DF8777D187}">
      <dgm:prSet/>
      <dgm:spPr/>
      <dgm:t>
        <a:bodyPr/>
        <a:lstStyle/>
        <a:p>
          <a:endParaRPr lang="en-US"/>
        </a:p>
      </dgm:t>
    </dgm:pt>
    <dgm:pt modelId="{547FEEC3-1123-4972-A589-5746FFE51A9B}" type="sibTrans" cxnId="{B2A302C7-88FD-42AE-BC73-D9DF8777D187}">
      <dgm:prSet/>
      <dgm:spPr/>
      <dgm:t>
        <a:bodyPr/>
        <a:lstStyle/>
        <a:p>
          <a:endParaRPr lang="en-US"/>
        </a:p>
      </dgm:t>
    </dgm:pt>
    <dgm:pt modelId="{0E345926-12B1-49DA-BAD6-4B4C6045EFC5}">
      <dgm:prSet/>
      <dgm:spPr/>
      <dgm:t>
        <a:bodyPr/>
        <a:lstStyle/>
        <a:p>
          <a:r>
            <a:rPr lang="en-US" dirty="0"/>
            <a:t>Power BI and Tableau can address TWC BI needs. </a:t>
          </a:r>
        </a:p>
      </dgm:t>
    </dgm:pt>
    <dgm:pt modelId="{19A48314-6663-4019-9413-31826D96C652}" type="parTrans" cxnId="{EF0E4C47-350B-45E7-BF79-C57EEE1E806E}">
      <dgm:prSet/>
      <dgm:spPr/>
      <dgm:t>
        <a:bodyPr/>
        <a:lstStyle/>
        <a:p>
          <a:endParaRPr lang="en-US"/>
        </a:p>
      </dgm:t>
    </dgm:pt>
    <dgm:pt modelId="{D42623BD-9E56-435D-BC80-915D97A93B15}" type="sibTrans" cxnId="{EF0E4C47-350B-45E7-BF79-C57EEE1E806E}">
      <dgm:prSet/>
      <dgm:spPr/>
      <dgm:t>
        <a:bodyPr/>
        <a:lstStyle/>
        <a:p>
          <a:endParaRPr lang="en-US"/>
        </a:p>
      </dgm:t>
    </dgm:pt>
    <dgm:pt modelId="{9B75E193-27F8-4F10-8102-C7634FD42E41}" type="pres">
      <dgm:prSet presAssocID="{77A365A4-D944-49AD-95E2-FE0224EEFE30}" presName="vert0" presStyleCnt="0">
        <dgm:presLayoutVars>
          <dgm:dir/>
          <dgm:animOne val="branch"/>
          <dgm:animLvl val="lvl"/>
        </dgm:presLayoutVars>
      </dgm:prSet>
      <dgm:spPr/>
    </dgm:pt>
    <dgm:pt modelId="{6DEA7B23-79A4-4AD6-A046-76CA323D2063}" type="pres">
      <dgm:prSet presAssocID="{62C8EB11-507D-49C2-89E5-BCE3F163738F}" presName="thickLine" presStyleLbl="alignNode1" presStyleIdx="0" presStyleCnt="3"/>
      <dgm:spPr/>
    </dgm:pt>
    <dgm:pt modelId="{152B7B1B-292A-43CD-9F67-AAACC3123D49}" type="pres">
      <dgm:prSet presAssocID="{62C8EB11-507D-49C2-89E5-BCE3F163738F}" presName="horz1" presStyleCnt="0"/>
      <dgm:spPr/>
    </dgm:pt>
    <dgm:pt modelId="{2467B352-6E01-48FB-BBC5-13DC1769CA40}" type="pres">
      <dgm:prSet presAssocID="{62C8EB11-507D-49C2-89E5-BCE3F163738F}" presName="tx1" presStyleLbl="revTx" presStyleIdx="0" presStyleCnt="3"/>
      <dgm:spPr/>
    </dgm:pt>
    <dgm:pt modelId="{FED8F557-78F9-4003-98FC-AD6F44716BB9}" type="pres">
      <dgm:prSet presAssocID="{62C8EB11-507D-49C2-89E5-BCE3F163738F}" presName="vert1" presStyleCnt="0"/>
      <dgm:spPr/>
    </dgm:pt>
    <dgm:pt modelId="{85775AF1-CA4F-403D-9184-7AC5753DF0F5}" type="pres">
      <dgm:prSet presAssocID="{AC66AECC-025B-4A09-BC3D-7930D4D1C720}" presName="thickLine" presStyleLbl="alignNode1" presStyleIdx="1" presStyleCnt="3"/>
      <dgm:spPr/>
    </dgm:pt>
    <dgm:pt modelId="{FFA16D4C-832E-4054-94B8-D6877F6F2F86}" type="pres">
      <dgm:prSet presAssocID="{AC66AECC-025B-4A09-BC3D-7930D4D1C720}" presName="horz1" presStyleCnt="0"/>
      <dgm:spPr/>
    </dgm:pt>
    <dgm:pt modelId="{0B1F2A6B-C00E-4AB8-9118-FCAB849F1908}" type="pres">
      <dgm:prSet presAssocID="{AC66AECC-025B-4A09-BC3D-7930D4D1C720}" presName="tx1" presStyleLbl="revTx" presStyleIdx="1" presStyleCnt="3"/>
      <dgm:spPr/>
    </dgm:pt>
    <dgm:pt modelId="{26B6A242-79D1-4989-8AEA-C1D931ABE9EA}" type="pres">
      <dgm:prSet presAssocID="{AC66AECC-025B-4A09-BC3D-7930D4D1C720}" presName="vert1" presStyleCnt="0"/>
      <dgm:spPr/>
    </dgm:pt>
    <dgm:pt modelId="{900D116C-37B8-48D4-83CB-BC44F96EA0C9}" type="pres">
      <dgm:prSet presAssocID="{0E345926-12B1-49DA-BAD6-4B4C6045EFC5}" presName="thickLine" presStyleLbl="alignNode1" presStyleIdx="2" presStyleCnt="3"/>
      <dgm:spPr/>
    </dgm:pt>
    <dgm:pt modelId="{A9BD6955-68B4-4804-94A1-90D6735A1A1D}" type="pres">
      <dgm:prSet presAssocID="{0E345926-12B1-49DA-BAD6-4B4C6045EFC5}" presName="horz1" presStyleCnt="0"/>
      <dgm:spPr/>
    </dgm:pt>
    <dgm:pt modelId="{FAC36204-C706-47CE-9AF8-A3B9DE790222}" type="pres">
      <dgm:prSet presAssocID="{0E345926-12B1-49DA-BAD6-4B4C6045EFC5}" presName="tx1" presStyleLbl="revTx" presStyleIdx="2" presStyleCnt="3"/>
      <dgm:spPr/>
    </dgm:pt>
    <dgm:pt modelId="{B471D06E-C464-4D43-BE88-D440F7011367}" type="pres">
      <dgm:prSet presAssocID="{0E345926-12B1-49DA-BAD6-4B4C6045EFC5}" presName="vert1" presStyleCnt="0"/>
      <dgm:spPr/>
    </dgm:pt>
  </dgm:ptLst>
  <dgm:cxnLst>
    <dgm:cxn modelId="{C289CF25-1FD5-499D-97F4-B1EC5FFEE4A9}" type="presOf" srcId="{62C8EB11-507D-49C2-89E5-BCE3F163738F}" destId="{2467B352-6E01-48FB-BBC5-13DC1769CA40}" srcOrd="0" destOrd="0" presId="urn:microsoft.com/office/officeart/2008/layout/LinedList"/>
    <dgm:cxn modelId="{5B179B38-279A-40DF-B11B-82F5BA620E31}" srcId="{77A365A4-D944-49AD-95E2-FE0224EEFE30}" destId="{62C8EB11-507D-49C2-89E5-BCE3F163738F}" srcOrd="0" destOrd="0" parTransId="{578F5CBD-40EF-47A1-B9FF-3CE87B30BBD4}" sibTransId="{BA02C8A6-E78B-48DF-BDE5-2F716345A149}"/>
    <dgm:cxn modelId="{EF0E4C47-350B-45E7-BF79-C57EEE1E806E}" srcId="{77A365A4-D944-49AD-95E2-FE0224EEFE30}" destId="{0E345926-12B1-49DA-BAD6-4B4C6045EFC5}" srcOrd="2" destOrd="0" parTransId="{19A48314-6663-4019-9413-31826D96C652}" sibTransId="{D42623BD-9E56-435D-BC80-915D97A93B15}"/>
    <dgm:cxn modelId="{6CBAF5BB-9F10-4821-9ED7-7D444C08DBF0}" type="presOf" srcId="{AC66AECC-025B-4A09-BC3D-7930D4D1C720}" destId="{0B1F2A6B-C00E-4AB8-9118-FCAB849F1908}" srcOrd="0" destOrd="0" presId="urn:microsoft.com/office/officeart/2008/layout/LinedList"/>
    <dgm:cxn modelId="{B2A302C7-88FD-42AE-BC73-D9DF8777D187}" srcId="{77A365A4-D944-49AD-95E2-FE0224EEFE30}" destId="{AC66AECC-025B-4A09-BC3D-7930D4D1C720}" srcOrd="1" destOrd="0" parTransId="{50B8D030-D3FF-409A-81E0-4C7504ED4660}" sibTransId="{547FEEC3-1123-4972-A589-5746FFE51A9B}"/>
    <dgm:cxn modelId="{3B010CCA-56BB-4E89-8E7B-683BF65D48E0}" type="presOf" srcId="{77A365A4-D944-49AD-95E2-FE0224EEFE30}" destId="{9B75E193-27F8-4F10-8102-C7634FD42E41}" srcOrd="0" destOrd="0" presId="urn:microsoft.com/office/officeart/2008/layout/LinedList"/>
    <dgm:cxn modelId="{D440C6D5-ABFA-4EEE-951E-725462952615}" type="presOf" srcId="{0E345926-12B1-49DA-BAD6-4B4C6045EFC5}" destId="{FAC36204-C706-47CE-9AF8-A3B9DE790222}" srcOrd="0" destOrd="0" presId="urn:microsoft.com/office/officeart/2008/layout/LinedList"/>
    <dgm:cxn modelId="{08FCA019-8E7B-4364-AE45-BD5451A69819}" type="presParOf" srcId="{9B75E193-27F8-4F10-8102-C7634FD42E41}" destId="{6DEA7B23-79A4-4AD6-A046-76CA323D2063}" srcOrd="0" destOrd="0" presId="urn:microsoft.com/office/officeart/2008/layout/LinedList"/>
    <dgm:cxn modelId="{DBCD61D8-2EBC-45B5-A91C-EA808FD2C427}" type="presParOf" srcId="{9B75E193-27F8-4F10-8102-C7634FD42E41}" destId="{152B7B1B-292A-43CD-9F67-AAACC3123D49}" srcOrd="1" destOrd="0" presId="urn:microsoft.com/office/officeart/2008/layout/LinedList"/>
    <dgm:cxn modelId="{09D9252A-3812-452E-B8C4-DE7DD328E8D1}" type="presParOf" srcId="{152B7B1B-292A-43CD-9F67-AAACC3123D49}" destId="{2467B352-6E01-48FB-BBC5-13DC1769CA40}" srcOrd="0" destOrd="0" presId="urn:microsoft.com/office/officeart/2008/layout/LinedList"/>
    <dgm:cxn modelId="{D2BCC1B0-D9D2-48EA-A928-B5FB40AEF928}" type="presParOf" srcId="{152B7B1B-292A-43CD-9F67-AAACC3123D49}" destId="{FED8F557-78F9-4003-98FC-AD6F44716BB9}" srcOrd="1" destOrd="0" presId="urn:microsoft.com/office/officeart/2008/layout/LinedList"/>
    <dgm:cxn modelId="{D015A25F-1595-46E2-B769-A3E1EF675412}" type="presParOf" srcId="{9B75E193-27F8-4F10-8102-C7634FD42E41}" destId="{85775AF1-CA4F-403D-9184-7AC5753DF0F5}" srcOrd="2" destOrd="0" presId="urn:microsoft.com/office/officeart/2008/layout/LinedList"/>
    <dgm:cxn modelId="{96F48A93-8DEB-4366-BE26-8A132A41E851}" type="presParOf" srcId="{9B75E193-27F8-4F10-8102-C7634FD42E41}" destId="{FFA16D4C-832E-4054-94B8-D6877F6F2F86}" srcOrd="3" destOrd="0" presId="urn:microsoft.com/office/officeart/2008/layout/LinedList"/>
    <dgm:cxn modelId="{2D9005B3-D6EF-46D0-8F1E-A48582EADA7A}" type="presParOf" srcId="{FFA16D4C-832E-4054-94B8-D6877F6F2F86}" destId="{0B1F2A6B-C00E-4AB8-9118-FCAB849F1908}" srcOrd="0" destOrd="0" presId="urn:microsoft.com/office/officeart/2008/layout/LinedList"/>
    <dgm:cxn modelId="{A489DAD8-E6ED-4F96-8078-B9EB4D95EFB5}" type="presParOf" srcId="{FFA16D4C-832E-4054-94B8-D6877F6F2F86}" destId="{26B6A242-79D1-4989-8AEA-C1D931ABE9EA}" srcOrd="1" destOrd="0" presId="urn:microsoft.com/office/officeart/2008/layout/LinedList"/>
    <dgm:cxn modelId="{2CE1B2A3-FA39-4ED1-957D-CD3C2FBA5896}" type="presParOf" srcId="{9B75E193-27F8-4F10-8102-C7634FD42E41}" destId="{900D116C-37B8-48D4-83CB-BC44F96EA0C9}" srcOrd="4" destOrd="0" presId="urn:microsoft.com/office/officeart/2008/layout/LinedList"/>
    <dgm:cxn modelId="{FF8363BE-AB72-4855-A029-D036F6A59EC2}" type="presParOf" srcId="{9B75E193-27F8-4F10-8102-C7634FD42E41}" destId="{A9BD6955-68B4-4804-94A1-90D6735A1A1D}" srcOrd="5" destOrd="0" presId="urn:microsoft.com/office/officeart/2008/layout/LinedList"/>
    <dgm:cxn modelId="{E7268B29-BD18-4927-9EEF-D0149DD27A5F}" type="presParOf" srcId="{A9BD6955-68B4-4804-94A1-90D6735A1A1D}" destId="{FAC36204-C706-47CE-9AF8-A3B9DE790222}" srcOrd="0" destOrd="0" presId="urn:microsoft.com/office/officeart/2008/layout/LinedList"/>
    <dgm:cxn modelId="{17F30A24-4A6A-4529-AD97-C3BCA235F588}" type="presParOf" srcId="{A9BD6955-68B4-4804-94A1-90D6735A1A1D}" destId="{B471D06E-C464-4D43-BE88-D440F7011367}" srcOrd="1" destOrd="0" presId="urn:microsoft.com/office/officeart/2008/layout/LinedList"/>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8085DB5-0F9D-4C57-88F0-D31157835926}"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en-US"/>
        </a:p>
      </dgm:t>
    </dgm:pt>
    <dgm:pt modelId="{272A12B7-84B2-4888-979B-7A166670884A}">
      <dgm:prSet phldrT="[Text]"/>
      <dgm:spPr/>
      <dgm:t>
        <a:bodyPr/>
        <a:lstStyle/>
        <a:p>
          <a:r>
            <a:rPr lang="en-US" dirty="0"/>
            <a:t>Tableau</a:t>
          </a:r>
        </a:p>
      </dgm:t>
    </dgm:pt>
    <dgm:pt modelId="{955C136C-D34C-4EF6-B165-D248A63FC414}" type="parTrans" cxnId="{50C778F2-4ADB-42C4-BAB4-5CA424C2675D}">
      <dgm:prSet/>
      <dgm:spPr/>
      <dgm:t>
        <a:bodyPr/>
        <a:lstStyle/>
        <a:p>
          <a:endParaRPr lang="en-US"/>
        </a:p>
      </dgm:t>
    </dgm:pt>
    <dgm:pt modelId="{C1160B3A-DBDC-4036-A723-2148823048D0}" type="sibTrans" cxnId="{50C778F2-4ADB-42C4-BAB4-5CA424C2675D}">
      <dgm:prSet/>
      <dgm:spPr/>
      <dgm:t>
        <a:bodyPr/>
        <a:lstStyle/>
        <a:p>
          <a:endParaRPr lang="en-US"/>
        </a:p>
      </dgm:t>
    </dgm:pt>
    <dgm:pt modelId="{262E2886-3B68-4E38-879B-657AF9A52804}">
      <dgm:prSet phldrT="[Text]"/>
      <dgm:spPr/>
      <dgm:t>
        <a:bodyPr/>
        <a:lstStyle/>
        <a:p>
          <a:r>
            <a:rPr lang="en-US" dirty="0"/>
            <a:t>Transactional Reporting</a:t>
          </a:r>
        </a:p>
      </dgm:t>
    </dgm:pt>
    <dgm:pt modelId="{06C271CA-16D1-4E2C-ACBE-01149E9650EC}" type="parTrans" cxnId="{02EBAD3E-F214-4015-A2C8-786A5B58D47D}">
      <dgm:prSet/>
      <dgm:spPr/>
      <dgm:t>
        <a:bodyPr/>
        <a:lstStyle/>
        <a:p>
          <a:endParaRPr lang="en-US"/>
        </a:p>
      </dgm:t>
    </dgm:pt>
    <dgm:pt modelId="{D502DA32-87C2-402C-8325-DE4A54B7FC99}" type="sibTrans" cxnId="{02EBAD3E-F214-4015-A2C8-786A5B58D47D}">
      <dgm:prSet/>
      <dgm:spPr/>
      <dgm:t>
        <a:bodyPr/>
        <a:lstStyle/>
        <a:p>
          <a:endParaRPr lang="en-US"/>
        </a:p>
      </dgm:t>
    </dgm:pt>
    <dgm:pt modelId="{A16B797B-6F8D-4DF1-8ACC-7CE2E5009DED}">
      <dgm:prSet phldrT="[Text]"/>
      <dgm:spPr/>
      <dgm:t>
        <a:bodyPr/>
        <a:lstStyle/>
        <a:p>
          <a:r>
            <a:rPr lang="en-US" dirty="0"/>
            <a:t>Visualization</a:t>
          </a:r>
        </a:p>
      </dgm:t>
    </dgm:pt>
    <dgm:pt modelId="{45FECC89-08DE-42DD-B845-43B751780D58}" type="parTrans" cxnId="{8847487D-DED0-4FCD-8ECC-040B4C5A2BD1}">
      <dgm:prSet/>
      <dgm:spPr/>
      <dgm:t>
        <a:bodyPr/>
        <a:lstStyle/>
        <a:p>
          <a:endParaRPr lang="en-US"/>
        </a:p>
      </dgm:t>
    </dgm:pt>
    <dgm:pt modelId="{8544EEEA-4738-43A2-8920-C116D20158C7}" type="sibTrans" cxnId="{8847487D-DED0-4FCD-8ECC-040B4C5A2BD1}">
      <dgm:prSet/>
      <dgm:spPr/>
      <dgm:t>
        <a:bodyPr/>
        <a:lstStyle/>
        <a:p>
          <a:endParaRPr lang="en-US"/>
        </a:p>
      </dgm:t>
    </dgm:pt>
    <dgm:pt modelId="{8FCD833F-AEA3-4638-B689-EC46CD55E879}">
      <dgm:prSet phldrT="[Text]"/>
      <dgm:spPr/>
      <dgm:t>
        <a:bodyPr/>
        <a:lstStyle/>
        <a:p>
          <a:r>
            <a:rPr lang="en-US" dirty="0"/>
            <a:t>PowerBI</a:t>
          </a:r>
        </a:p>
      </dgm:t>
    </dgm:pt>
    <dgm:pt modelId="{4A489B6D-C768-4CBB-B435-6050E7CEFAB8}" type="parTrans" cxnId="{64D31554-7F5D-4712-A9D4-ABD44C59E9F3}">
      <dgm:prSet/>
      <dgm:spPr/>
      <dgm:t>
        <a:bodyPr/>
        <a:lstStyle/>
        <a:p>
          <a:endParaRPr lang="en-US"/>
        </a:p>
      </dgm:t>
    </dgm:pt>
    <dgm:pt modelId="{E404BA6F-7996-4073-837F-4AF9F57AF428}" type="sibTrans" cxnId="{64D31554-7F5D-4712-A9D4-ABD44C59E9F3}">
      <dgm:prSet/>
      <dgm:spPr/>
      <dgm:t>
        <a:bodyPr/>
        <a:lstStyle/>
        <a:p>
          <a:endParaRPr lang="en-US"/>
        </a:p>
      </dgm:t>
    </dgm:pt>
    <dgm:pt modelId="{27197AC9-B6EF-42EB-A0B5-9CB11D6D6613}">
      <dgm:prSet phldrT="[Text]"/>
      <dgm:spPr/>
      <dgm:t>
        <a:bodyPr/>
        <a:lstStyle/>
        <a:p>
          <a:r>
            <a:rPr lang="en-US" dirty="0"/>
            <a:t>Advanced Analytics</a:t>
          </a:r>
        </a:p>
      </dgm:t>
    </dgm:pt>
    <dgm:pt modelId="{C458ABAE-171C-4364-BD0E-92B5C1058097}" type="parTrans" cxnId="{84D7D865-E0FF-4C67-A383-D6B253DC31E7}">
      <dgm:prSet/>
      <dgm:spPr/>
      <dgm:t>
        <a:bodyPr/>
        <a:lstStyle/>
        <a:p>
          <a:endParaRPr lang="en-US"/>
        </a:p>
      </dgm:t>
    </dgm:pt>
    <dgm:pt modelId="{F6B74421-8228-4A16-86B4-BC8C2AF0751E}" type="sibTrans" cxnId="{84D7D865-E0FF-4C67-A383-D6B253DC31E7}">
      <dgm:prSet/>
      <dgm:spPr/>
      <dgm:t>
        <a:bodyPr/>
        <a:lstStyle/>
        <a:p>
          <a:endParaRPr lang="en-US"/>
        </a:p>
      </dgm:t>
    </dgm:pt>
    <dgm:pt modelId="{ADA6F453-E9DB-478B-A4FD-4EDC6BA70FF7}">
      <dgm:prSet phldrT="[Text]"/>
      <dgm:spPr/>
      <dgm:t>
        <a:bodyPr/>
        <a:lstStyle/>
        <a:p>
          <a:r>
            <a:rPr lang="en-US" dirty="0"/>
            <a:t>Excel Integration</a:t>
          </a:r>
        </a:p>
      </dgm:t>
    </dgm:pt>
    <dgm:pt modelId="{9897FB23-AE21-4C95-82E8-904614CFEA32}" type="parTrans" cxnId="{CAFD8CCA-53EB-40AE-86A8-D888AD908644}">
      <dgm:prSet/>
      <dgm:spPr/>
      <dgm:t>
        <a:bodyPr/>
        <a:lstStyle/>
        <a:p>
          <a:endParaRPr lang="en-US"/>
        </a:p>
      </dgm:t>
    </dgm:pt>
    <dgm:pt modelId="{05AF7A0B-3E4C-4EF0-9363-512BE33CF129}" type="sibTrans" cxnId="{CAFD8CCA-53EB-40AE-86A8-D888AD908644}">
      <dgm:prSet/>
      <dgm:spPr/>
      <dgm:t>
        <a:bodyPr/>
        <a:lstStyle/>
        <a:p>
          <a:endParaRPr lang="en-US"/>
        </a:p>
      </dgm:t>
    </dgm:pt>
    <dgm:pt modelId="{AD34EB54-6F63-4F5F-B638-E0A6B3DA8506}">
      <dgm:prSet phldrT="[Text]"/>
      <dgm:spPr/>
      <dgm:t>
        <a:bodyPr/>
        <a:lstStyle/>
        <a:p>
          <a:r>
            <a:rPr lang="en-US" dirty="0"/>
            <a:t>Total Cost </a:t>
          </a:r>
        </a:p>
      </dgm:t>
    </dgm:pt>
    <dgm:pt modelId="{2AF69820-1B61-41F5-A8C8-A1DC6B707B78}" type="parTrans" cxnId="{7CF4BD39-EC42-4A7D-BB8B-CBE6D83D0BCA}">
      <dgm:prSet/>
      <dgm:spPr/>
      <dgm:t>
        <a:bodyPr/>
        <a:lstStyle/>
        <a:p>
          <a:endParaRPr lang="en-US"/>
        </a:p>
      </dgm:t>
    </dgm:pt>
    <dgm:pt modelId="{CB8809CD-1E77-4646-BD99-B0EAAEB64295}" type="sibTrans" cxnId="{7CF4BD39-EC42-4A7D-BB8B-CBE6D83D0BCA}">
      <dgm:prSet/>
      <dgm:spPr/>
      <dgm:t>
        <a:bodyPr/>
        <a:lstStyle/>
        <a:p>
          <a:endParaRPr lang="en-US"/>
        </a:p>
      </dgm:t>
    </dgm:pt>
    <dgm:pt modelId="{F01AA51F-CEFB-4F3D-9142-99B908C193D7}" type="pres">
      <dgm:prSet presAssocID="{08085DB5-0F9D-4C57-88F0-D31157835926}" presName="outerComposite" presStyleCnt="0">
        <dgm:presLayoutVars>
          <dgm:chMax val="2"/>
          <dgm:animLvl val="lvl"/>
          <dgm:resizeHandles val="exact"/>
        </dgm:presLayoutVars>
      </dgm:prSet>
      <dgm:spPr/>
    </dgm:pt>
    <dgm:pt modelId="{DBFC638F-CD10-420E-835A-98EF06BF439E}" type="pres">
      <dgm:prSet presAssocID="{08085DB5-0F9D-4C57-88F0-D31157835926}" presName="dummyMaxCanvas" presStyleCnt="0"/>
      <dgm:spPr/>
    </dgm:pt>
    <dgm:pt modelId="{9FFA9FF0-60EB-4557-BC1F-B3298494C345}" type="pres">
      <dgm:prSet presAssocID="{08085DB5-0F9D-4C57-88F0-D31157835926}" presName="parentComposite" presStyleCnt="0"/>
      <dgm:spPr/>
    </dgm:pt>
    <dgm:pt modelId="{0AC89962-5295-461B-93DA-36402107ED73}" type="pres">
      <dgm:prSet presAssocID="{08085DB5-0F9D-4C57-88F0-D31157835926}" presName="parent1" presStyleLbl="alignAccFollowNode1" presStyleIdx="0" presStyleCnt="4" custScaleY="51056">
        <dgm:presLayoutVars>
          <dgm:chMax val="4"/>
        </dgm:presLayoutVars>
      </dgm:prSet>
      <dgm:spPr/>
    </dgm:pt>
    <dgm:pt modelId="{C2AD8B0D-D78F-4091-A9CB-4D419BF11691}" type="pres">
      <dgm:prSet presAssocID="{08085DB5-0F9D-4C57-88F0-D31157835926}" presName="parent2" presStyleLbl="alignAccFollowNode1" presStyleIdx="1" presStyleCnt="4" custScaleY="51056">
        <dgm:presLayoutVars>
          <dgm:chMax val="4"/>
        </dgm:presLayoutVars>
      </dgm:prSet>
      <dgm:spPr/>
    </dgm:pt>
    <dgm:pt modelId="{8B63B76E-8948-410F-93CE-BDB2DF64ABD1}" type="pres">
      <dgm:prSet presAssocID="{08085DB5-0F9D-4C57-88F0-D31157835926}" presName="childrenComposite" presStyleCnt="0"/>
      <dgm:spPr/>
    </dgm:pt>
    <dgm:pt modelId="{159F54B2-C3F3-459F-8A8C-2B532B261DC4}" type="pres">
      <dgm:prSet presAssocID="{08085DB5-0F9D-4C57-88F0-D31157835926}" presName="dummyMaxCanvas_ChildArea" presStyleCnt="0"/>
      <dgm:spPr/>
    </dgm:pt>
    <dgm:pt modelId="{A4D2DA28-9D25-48A7-9AE4-F12F8EAD612D}" type="pres">
      <dgm:prSet presAssocID="{08085DB5-0F9D-4C57-88F0-D31157835926}" presName="fulcrum" presStyleLbl="alignAccFollowNode1" presStyleIdx="2" presStyleCnt="4" custScaleX="64239"/>
      <dgm:spPr/>
    </dgm:pt>
    <dgm:pt modelId="{C9254F70-86F0-4E85-8917-5BAE611FC330}" type="pres">
      <dgm:prSet presAssocID="{08085DB5-0F9D-4C57-88F0-D31157835926}" presName="balance_23" presStyleLbl="alignAccFollowNode1" presStyleIdx="3" presStyleCnt="4">
        <dgm:presLayoutVars>
          <dgm:bulletEnabled val="1"/>
        </dgm:presLayoutVars>
      </dgm:prSet>
      <dgm:spPr/>
    </dgm:pt>
    <dgm:pt modelId="{FF0327F1-7267-4674-BEB4-F87E0EEDADD1}" type="pres">
      <dgm:prSet presAssocID="{08085DB5-0F9D-4C57-88F0-D31157835926}" presName="right_23_1" presStyleLbl="node1" presStyleIdx="0" presStyleCnt="5">
        <dgm:presLayoutVars>
          <dgm:bulletEnabled val="1"/>
        </dgm:presLayoutVars>
      </dgm:prSet>
      <dgm:spPr/>
    </dgm:pt>
    <dgm:pt modelId="{660ACBD8-DA63-4766-82EA-BD444AB3A661}" type="pres">
      <dgm:prSet presAssocID="{08085DB5-0F9D-4C57-88F0-D31157835926}" presName="right_23_2" presStyleLbl="node1" presStyleIdx="1" presStyleCnt="5">
        <dgm:presLayoutVars>
          <dgm:bulletEnabled val="1"/>
        </dgm:presLayoutVars>
      </dgm:prSet>
      <dgm:spPr/>
    </dgm:pt>
    <dgm:pt modelId="{2D09FFE7-C7B0-40C7-BEBE-264A884158ED}" type="pres">
      <dgm:prSet presAssocID="{08085DB5-0F9D-4C57-88F0-D31157835926}" presName="right_23_3" presStyleLbl="node1" presStyleIdx="2" presStyleCnt="5">
        <dgm:presLayoutVars>
          <dgm:bulletEnabled val="1"/>
        </dgm:presLayoutVars>
      </dgm:prSet>
      <dgm:spPr/>
    </dgm:pt>
    <dgm:pt modelId="{B07D9950-2F8A-40A7-9A4E-91385888AF30}" type="pres">
      <dgm:prSet presAssocID="{08085DB5-0F9D-4C57-88F0-D31157835926}" presName="left_23_1" presStyleLbl="node1" presStyleIdx="3" presStyleCnt="5">
        <dgm:presLayoutVars>
          <dgm:bulletEnabled val="1"/>
        </dgm:presLayoutVars>
      </dgm:prSet>
      <dgm:spPr/>
    </dgm:pt>
    <dgm:pt modelId="{7B43E074-5076-46DF-98AA-190B19AD060A}" type="pres">
      <dgm:prSet presAssocID="{08085DB5-0F9D-4C57-88F0-D31157835926}" presName="left_23_2" presStyleLbl="node1" presStyleIdx="4" presStyleCnt="5">
        <dgm:presLayoutVars>
          <dgm:bulletEnabled val="1"/>
        </dgm:presLayoutVars>
      </dgm:prSet>
      <dgm:spPr/>
    </dgm:pt>
  </dgm:ptLst>
  <dgm:cxnLst>
    <dgm:cxn modelId="{7CF4BD39-EC42-4A7D-BB8B-CBE6D83D0BCA}" srcId="{8FCD833F-AEA3-4638-B689-EC46CD55E879}" destId="{AD34EB54-6F63-4F5F-B638-E0A6B3DA8506}" srcOrd="2" destOrd="0" parTransId="{2AF69820-1B61-41F5-A8C8-A1DC6B707B78}" sibTransId="{CB8809CD-1E77-4646-BD99-B0EAAEB64295}"/>
    <dgm:cxn modelId="{02EBAD3E-F214-4015-A2C8-786A5B58D47D}" srcId="{272A12B7-84B2-4888-979B-7A166670884A}" destId="{262E2886-3B68-4E38-879B-657AF9A52804}" srcOrd="0" destOrd="0" parTransId="{06C271CA-16D1-4E2C-ACBE-01149E9650EC}" sibTransId="{D502DA32-87C2-402C-8325-DE4A54B7FC99}"/>
    <dgm:cxn modelId="{84D7D865-E0FF-4C67-A383-D6B253DC31E7}" srcId="{8FCD833F-AEA3-4638-B689-EC46CD55E879}" destId="{27197AC9-B6EF-42EB-A0B5-9CB11D6D6613}" srcOrd="0" destOrd="0" parTransId="{C458ABAE-171C-4364-BD0E-92B5C1058097}" sibTransId="{F6B74421-8228-4A16-86B4-BC8C2AF0751E}"/>
    <dgm:cxn modelId="{7EBC9373-7165-4A18-BCF6-A9AEC72AFA6F}" type="presOf" srcId="{262E2886-3B68-4E38-879B-657AF9A52804}" destId="{B07D9950-2F8A-40A7-9A4E-91385888AF30}" srcOrd="0" destOrd="0" presId="urn:microsoft.com/office/officeart/2005/8/layout/balance1"/>
    <dgm:cxn modelId="{64D31554-7F5D-4712-A9D4-ABD44C59E9F3}" srcId="{08085DB5-0F9D-4C57-88F0-D31157835926}" destId="{8FCD833F-AEA3-4638-B689-EC46CD55E879}" srcOrd="1" destOrd="0" parTransId="{4A489B6D-C768-4CBB-B435-6050E7CEFAB8}" sibTransId="{E404BA6F-7996-4073-837F-4AF9F57AF428}"/>
    <dgm:cxn modelId="{FA6FAE74-8236-4B4B-83E8-B142F8F7D2A3}" type="presOf" srcId="{AD34EB54-6F63-4F5F-B638-E0A6B3DA8506}" destId="{2D09FFE7-C7B0-40C7-BEBE-264A884158ED}" srcOrd="0" destOrd="0" presId="urn:microsoft.com/office/officeart/2005/8/layout/balance1"/>
    <dgm:cxn modelId="{A2BC5359-3FFB-4698-83F2-C03C067EEA3A}" type="presOf" srcId="{272A12B7-84B2-4888-979B-7A166670884A}" destId="{0AC89962-5295-461B-93DA-36402107ED73}" srcOrd="0" destOrd="0" presId="urn:microsoft.com/office/officeart/2005/8/layout/balance1"/>
    <dgm:cxn modelId="{8847487D-DED0-4FCD-8ECC-040B4C5A2BD1}" srcId="{272A12B7-84B2-4888-979B-7A166670884A}" destId="{A16B797B-6F8D-4DF1-8ACC-7CE2E5009DED}" srcOrd="1" destOrd="0" parTransId="{45FECC89-08DE-42DD-B845-43B751780D58}" sibTransId="{8544EEEA-4738-43A2-8920-C116D20158C7}"/>
    <dgm:cxn modelId="{78C56D87-6864-4C19-A25C-A3F6D6792CD6}" type="presOf" srcId="{27197AC9-B6EF-42EB-A0B5-9CB11D6D6613}" destId="{FF0327F1-7267-4674-BEB4-F87E0EEDADD1}" srcOrd="0" destOrd="0" presId="urn:microsoft.com/office/officeart/2005/8/layout/balance1"/>
    <dgm:cxn modelId="{2B9B9C8B-FB4E-4C2F-8C7D-41F0F1512A6F}" type="presOf" srcId="{08085DB5-0F9D-4C57-88F0-D31157835926}" destId="{F01AA51F-CEFB-4F3D-9142-99B908C193D7}" srcOrd="0" destOrd="0" presId="urn:microsoft.com/office/officeart/2005/8/layout/balance1"/>
    <dgm:cxn modelId="{7BECE5B5-9748-4ADB-965D-8DE05D1ADEDA}" type="presOf" srcId="{A16B797B-6F8D-4DF1-8ACC-7CE2E5009DED}" destId="{7B43E074-5076-46DF-98AA-190B19AD060A}" srcOrd="0" destOrd="0" presId="urn:microsoft.com/office/officeart/2005/8/layout/balance1"/>
    <dgm:cxn modelId="{CAFD8CCA-53EB-40AE-86A8-D888AD908644}" srcId="{8FCD833F-AEA3-4638-B689-EC46CD55E879}" destId="{ADA6F453-E9DB-478B-A4FD-4EDC6BA70FF7}" srcOrd="1" destOrd="0" parTransId="{9897FB23-AE21-4C95-82E8-904614CFEA32}" sibTransId="{05AF7A0B-3E4C-4EF0-9363-512BE33CF129}"/>
    <dgm:cxn modelId="{D29F92CD-2C01-4953-82EA-D002A11BD3A2}" type="presOf" srcId="{8FCD833F-AEA3-4638-B689-EC46CD55E879}" destId="{C2AD8B0D-D78F-4091-A9CB-4D419BF11691}" srcOrd="0" destOrd="0" presId="urn:microsoft.com/office/officeart/2005/8/layout/balance1"/>
    <dgm:cxn modelId="{05DE85EB-AAC1-485E-8255-2511DFB1865D}" type="presOf" srcId="{ADA6F453-E9DB-478B-A4FD-4EDC6BA70FF7}" destId="{660ACBD8-DA63-4766-82EA-BD444AB3A661}" srcOrd="0" destOrd="0" presId="urn:microsoft.com/office/officeart/2005/8/layout/balance1"/>
    <dgm:cxn modelId="{50C778F2-4ADB-42C4-BAB4-5CA424C2675D}" srcId="{08085DB5-0F9D-4C57-88F0-D31157835926}" destId="{272A12B7-84B2-4888-979B-7A166670884A}" srcOrd="0" destOrd="0" parTransId="{955C136C-D34C-4EF6-B165-D248A63FC414}" sibTransId="{C1160B3A-DBDC-4036-A723-2148823048D0}"/>
    <dgm:cxn modelId="{7A0DEB77-A372-4CD2-B288-89D9F58771CE}" type="presParOf" srcId="{F01AA51F-CEFB-4F3D-9142-99B908C193D7}" destId="{DBFC638F-CD10-420E-835A-98EF06BF439E}" srcOrd="0" destOrd="0" presId="urn:microsoft.com/office/officeart/2005/8/layout/balance1"/>
    <dgm:cxn modelId="{7D98D430-529F-4636-9233-78F0C3300EC7}" type="presParOf" srcId="{F01AA51F-CEFB-4F3D-9142-99B908C193D7}" destId="{9FFA9FF0-60EB-4557-BC1F-B3298494C345}" srcOrd="1" destOrd="0" presId="urn:microsoft.com/office/officeart/2005/8/layout/balance1"/>
    <dgm:cxn modelId="{EE962C6A-300D-4947-90F0-635973C8344A}" type="presParOf" srcId="{9FFA9FF0-60EB-4557-BC1F-B3298494C345}" destId="{0AC89962-5295-461B-93DA-36402107ED73}" srcOrd="0" destOrd="0" presId="urn:microsoft.com/office/officeart/2005/8/layout/balance1"/>
    <dgm:cxn modelId="{DF65A7D1-11A4-4658-BD75-B8BEF6F168DD}" type="presParOf" srcId="{9FFA9FF0-60EB-4557-BC1F-B3298494C345}" destId="{C2AD8B0D-D78F-4091-A9CB-4D419BF11691}" srcOrd="1" destOrd="0" presId="urn:microsoft.com/office/officeart/2005/8/layout/balance1"/>
    <dgm:cxn modelId="{0C7F786B-3653-4236-BB18-FB7348BE8208}" type="presParOf" srcId="{F01AA51F-CEFB-4F3D-9142-99B908C193D7}" destId="{8B63B76E-8948-410F-93CE-BDB2DF64ABD1}" srcOrd="2" destOrd="0" presId="urn:microsoft.com/office/officeart/2005/8/layout/balance1"/>
    <dgm:cxn modelId="{89443720-8AE5-4634-BB24-A4FEF610C1A4}" type="presParOf" srcId="{8B63B76E-8948-410F-93CE-BDB2DF64ABD1}" destId="{159F54B2-C3F3-459F-8A8C-2B532B261DC4}" srcOrd="0" destOrd="0" presId="urn:microsoft.com/office/officeart/2005/8/layout/balance1"/>
    <dgm:cxn modelId="{46FE6B39-B25A-42FB-A077-5C9E16D92D4E}" type="presParOf" srcId="{8B63B76E-8948-410F-93CE-BDB2DF64ABD1}" destId="{A4D2DA28-9D25-48A7-9AE4-F12F8EAD612D}" srcOrd="1" destOrd="0" presId="urn:microsoft.com/office/officeart/2005/8/layout/balance1"/>
    <dgm:cxn modelId="{E3C08332-B741-475C-B850-CD7EDC7E6A92}" type="presParOf" srcId="{8B63B76E-8948-410F-93CE-BDB2DF64ABD1}" destId="{C9254F70-86F0-4E85-8917-5BAE611FC330}" srcOrd="2" destOrd="0" presId="urn:microsoft.com/office/officeart/2005/8/layout/balance1"/>
    <dgm:cxn modelId="{9956C27F-8190-4906-A851-008312A78D6C}" type="presParOf" srcId="{8B63B76E-8948-410F-93CE-BDB2DF64ABD1}" destId="{FF0327F1-7267-4674-BEB4-F87E0EEDADD1}" srcOrd="3" destOrd="0" presId="urn:microsoft.com/office/officeart/2005/8/layout/balance1"/>
    <dgm:cxn modelId="{B4D4C571-53F3-4653-9719-1647C869964B}" type="presParOf" srcId="{8B63B76E-8948-410F-93CE-BDB2DF64ABD1}" destId="{660ACBD8-DA63-4766-82EA-BD444AB3A661}" srcOrd="4" destOrd="0" presId="urn:microsoft.com/office/officeart/2005/8/layout/balance1"/>
    <dgm:cxn modelId="{08DC9654-362B-48A1-AD8E-EFC11D113A3B}" type="presParOf" srcId="{8B63B76E-8948-410F-93CE-BDB2DF64ABD1}" destId="{2D09FFE7-C7B0-40C7-BEBE-264A884158ED}" srcOrd="5" destOrd="0" presId="urn:microsoft.com/office/officeart/2005/8/layout/balance1"/>
    <dgm:cxn modelId="{FCDEC095-B7B9-4168-90C4-87C837E6D845}" type="presParOf" srcId="{8B63B76E-8948-410F-93CE-BDB2DF64ABD1}" destId="{B07D9950-2F8A-40A7-9A4E-91385888AF30}" srcOrd="6" destOrd="0" presId="urn:microsoft.com/office/officeart/2005/8/layout/balance1"/>
    <dgm:cxn modelId="{3BDF5A4B-9DB5-4D2B-A941-09C3223BA12B}" type="presParOf" srcId="{8B63B76E-8948-410F-93CE-BDB2DF64ABD1}" destId="{7B43E074-5076-46DF-98AA-190B19AD060A}" srcOrd="7" destOrd="0" presId="urn:microsoft.com/office/officeart/2005/8/layout/balance1"/>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2022F9A-DA1E-4608-83C4-0828C8AA85D7}"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US"/>
        </a:p>
      </dgm:t>
    </dgm:pt>
    <dgm:pt modelId="{087803D7-B9CB-496C-85D4-A3D85ED93016}">
      <dgm:prSet/>
      <dgm:spPr/>
      <dgm:t>
        <a:bodyPr/>
        <a:lstStyle/>
        <a:p>
          <a:r>
            <a:rPr lang="en-US"/>
            <a:t>Sales </a:t>
          </a:r>
        </a:p>
      </dgm:t>
    </dgm:pt>
    <dgm:pt modelId="{89F590D4-E02D-47DC-B9EC-86454D0F92C4}" type="parTrans" cxnId="{789F9BBE-4E54-458B-AD4E-491040B57A54}">
      <dgm:prSet/>
      <dgm:spPr/>
      <dgm:t>
        <a:bodyPr/>
        <a:lstStyle/>
        <a:p>
          <a:endParaRPr lang="en-US"/>
        </a:p>
      </dgm:t>
    </dgm:pt>
    <dgm:pt modelId="{6D740CF2-D003-4655-914B-538A246FA222}" type="sibTrans" cxnId="{789F9BBE-4E54-458B-AD4E-491040B57A54}">
      <dgm:prSet/>
      <dgm:spPr/>
      <dgm:t>
        <a:bodyPr/>
        <a:lstStyle/>
        <a:p>
          <a:endParaRPr lang="en-US"/>
        </a:p>
      </dgm:t>
    </dgm:pt>
    <dgm:pt modelId="{2B2FFEDB-99A6-4B87-956E-5C6D61D5CFEA}">
      <dgm:prSet/>
      <dgm:spPr/>
      <dgm:t>
        <a:bodyPr/>
        <a:lstStyle/>
        <a:p>
          <a:r>
            <a:rPr lang="en-US"/>
            <a:t>Order to Cash </a:t>
          </a:r>
        </a:p>
      </dgm:t>
    </dgm:pt>
    <dgm:pt modelId="{C0850091-497F-4D71-93AF-04AFB7A1AC09}" type="parTrans" cxnId="{34D86123-61A6-4932-B8B8-A0A37B0DDB30}">
      <dgm:prSet/>
      <dgm:spPr/>
      <dgm:t>
        <a:bodyPr/>
        <a:lstStyle/>
        <a:p>
          <a:endParaRPr lang="en-US"/>
        </a:p>
      </dgm:t>
    </dgm:pt>
    <dgm:pt modelId="{44B020DF-52C3-4527-B48A-6983D25FB701}" type="sibTrans" cxnId="{34D86123-61A6-4932-B8B8-A0A37B0DDB30}">
      <dgm:prSet/>
      <dgm:spPr/>
      <dgm:t>
        <a:bodyPr/>
        <a:lstStyle/>
        <a:p>
          <a:endParaRPr lang="en-US"/>
        </a:p>
      </dgm:t>
    </dgm:pt>
    <dgm:pt modelId="{0A00CB7A-2421-44AE-8542-F0400B464DE9}">
      <dgm:prSet/>
      <dgm:spPr/>
      <dgm:t>
        <a:bodyPr/>
        <a:lstStyle/>
        <a:p>
          <a:r>
            <a:rPr lang="en-US"/>
            <a:t>Shipment</a:t>
          </a:r>
        </a:p>
      </dgm:t>
    </dgm:pt>
    <dgm:pt modelId="{10E0C004-1A93-4017-9244-D5771BF3139A}" type="parTrans" cxnId="{D5D248BC-CB89-43E9-B378-2861762FDE62}">
      <dgm:prSet/>
      <dgm:spPr/>
      <dgm:t>
        <a:bodyPr/>
        <a:lstStyle/>
        <a:p>
          <a:endParaRPr lang="en-US"/>
        </a:p>
      </dgm:t>
    </dgm:pt>
    <dgm:pt modelId="{8DC96272-A87F-4377-8FC2-46058F23D7D8}" type="sibTrans" cxnId="{D5D248BC-CB89-43E9-B378-2861762FDE62}">
      <dgm:prSet/>
      <dgm:spPr/>
      <dgm:t>
        <a:bodyPr/>
        <a:lstStyle/>
        <a:p>
          <a:endParaRPr lang="en-US"/>
        </a:p>
      </dgm:t>
    </dgm:pt>
    <dgm:pt modelId="{1BD768B4-E328-4A37-B27E-1B2F5AF97954}">
      <dgm:prSet/>
      <dgm:spPr/>
      <dgm:t>
        <a:bodyPr/>
        <a:lstStyle/>
        <a:p>
          <a:r>
            <a:rPr lang="en-US" dirty="0"/>
            <a:t>Inventory</a:t>
          </a:r>
        </a:p>
      </dgm:t>
    </dgm:pt>
    <dgm:pt modelId="{871FF39D-DC4C-45A2-A615-CAF7DFDBDAAB}" type="parTrans" cxnId="{EBB88655-F132-4626-BA8F-B65C3B62B257}">
      <dgm:prSet/>
      <dgm:spPr/>
      <dgm:t>
        <a:bodyPr/>
        <a:lstStyle/>
        <a:p>
          <a:endParaRPr lang="en-US"/>
        </a:p>
      </dgm:t>
    </dgm:pt>
    <dgm:pt modelId="{AEDAE66C-5604-4DC2-977F-2C463BE4ADFE}" type="sibTrans" cxnId="{EBB88655-F132-4626-BA8F-B65C3B62B257}">
      <dgm:prSet/>
      <dgm:spPr/>
      <dgm:t>
        <a:bodyPr/>
        <a:lstStyle/>
        <a:p>
          <a:endParaRPr lang="en-US"/>
        </a:p>
      </dgm:t>
    </dgm:pt>
    <dgm:pt modelId="{B25BEB61-431E-42AD-8F80-A55D7F16AE41}">
      <dgm:prSet/>
      <dgm:spPr/>
      <dgm:t>
        <a:bodyPr/>
        <a:lstStyle/>
        <a:p>
          <a:r>
            <a:rPr lang="en-US"/>
            <a:t>Financials </a:t>
          </a:r>
        </a:p>
      </dgm:t>
    </dgm:pt>
    <dgm:pt modelId="{AAADBE0C-1D66-43FD-98C5-A6DC469702F2}" type="parTrans" cxnId="{EA2E5151-0040-46A1-84AA-87846F4FC70A}">
      <dgm:prSet/>
      <dgm:spPr/>
      <dgm:t>
        <a:bodyPr/>
        <a:lstStyle/>
        <a:p>
          <a:endParaRPr lang="en-US"/>
        </a:p>
      </dgm:t>
    </dgm:pt>
    <dgm:pt modelId="{7F158721-9C79-4FD3-8637-3277415E0A80}" type="sibTrans" cxnId="{EA2E5151-0040-46A1-84AA-87846F4FC70A}">
      <dgm:prSet/>
      <dgm:spPr/>
      <dgm:t>
        <a:bodyPr/>
        <a:lstStyle/>
        <a:p>
          <a:endParaRPr lang="en-US"/>
        </a:p>
      </dgm:t>
    </dgm:pt>
    <dgm:pt modelId="{05AB4CA0-3E93-4C8B-9305-F346A504582D}">
      <dgm:prSet/>
      <dgm:spPr/>
      <dgm:t>
        <a:bodyPr/>
        <a:lstStyle/>
        <a:p>
          <a:r>
            <a:rPr lang="en-US"/>
            <a:t>General Ledger </a:t>
          </a:r>
        </a:p>
      </dgm:t>
    </dgm:pt>
    <dgm:pt modelId="{F7D64D1F-6F10-4F46-8B20-2BEA85E166F1}" type="parTrans" cxnId="{1C067C1C-9462-4FD0-8D04-EC9C291E1DAA}">
      <dgm:prSet/>
      <dgm:spPr/>
      <dgm:t>
        <a:bodyPr/>
        <a:lstStyle/>
        <a:p>
          <a:endParaRPr lang="en-US"/>
        </a:p>
      </dgm:t>
    </dgm:pt>
    <dgm:pt modelId="{88293ACB-F362-400A-84B8-200F9BB9CC89}" type="sibTrans" cxnId="{1C067C1C-9462-4FD0-8D04-EC9C291E1DAA}">
      <dgm:prSet/>
      <dgm:spPr/>
      <dgm:t>
        <a:bodyPr/>
        <a:lstStyle/>
        <a:p>
          <a:endParaRPr lang="en-US"/>
        </a:p>
      </dgm:t>
    </dgm:pt>
    <dgm:pt modelId="{EF59F692-51B7-40F5-9ACD-9AD7A41735DF}">
      <dgm:prSet/>
      <dgm:spPr/>
      <dgm:t>
        <a:bodyPr/>
        <a:lstStyle/>
        <a:p>
          <a:r>
            <a:rPr lang="en-US"/>
            <a:t>GEM </a:t>
          </a:r>
        </a:p>
      </dgm:t>
    </dgm:pt>
    <dgm:pt modelId="{2628E269-22FA-4556-BAB9-D7B879F3C56C}" type="parTrans" cxnId="{CFFE3561-89DD-4906-94F7-CFE5B2063969}">
      <dgm:prSet/>
      <dgm:spPr/>
      <dgm:t>
        <a:bodyPr/>
        <a:lstStyle/>
        <a:p>
          <a:endParaRPr lang="en-US"/>
        </a:p>
      </dgm:t>
    </dgm:pt>
    <dgm:pt modelId="{4F026633-6AC3-459A-BB19-0212CB649589}" type="sibTrans" cxnId="{CFFE3561-89DD-4906-94F7-CFE5B2063969}">
      <dgm:prSet/>
      <dgm:spPr/>
      <dgm:t>
        <a:bodyPr/>
        <a:lstStyle/>
        <a:p>
          <a:endParaRPr lang="en-US"/>
        </a:p>
      </dgm:t>
    </dgm:pt>
    <dgm:pt modelId="{5EA3DEC8-6629-4685-BFBC-587CA528C458}">
      <dgm:prSet/>
      <dgm:spPr/>
      <dgm:t>
        <a:bodyPr/>
        <a:lstStyle/>
        <a:p>
          <a:r>
            <a:rPr lang="en-US"/>
            <a:t>Accounts Payables </a:t>
          </a:r>
        </a:p>
      </dgm:t>
    </dgm:pt>
    <dgm:pt modelId="{BEEAE590-FDE5-4145-B756-B5AB4CF77C15}" type="parTrans" cxnId="{FEC8B38A-4792-475F-85C0-5C66075B8900}">
      <dgm:prSet/>
      <dgm:spPr/>
      <dgm:t>
        <a:bodyPr/>
        <a:lstStyle/>
        <a:p>
          <a:endParaRPr lang="en-US"/>
        </a:p>
      </dgm:t>
    </dgm:pt>
    <dgm:pt modelId="{7E7761AC-A345-4EC0-AC1F-1CD52B72F975}" type="sibTrans" cxnId="{FEC8B38A-4792-475F-85C0-5C66075B8900}">
      <dgm:prSet/>
      <dgm:spPr/>
      <dgm:t>
        <a:bodyPr/>
        <a:lstStyle/>
        <a:p>
          <a:endParaRPr lang="en-US"/>
        </a:p>
      </dgm:t>
    </dgm:pt>
    <dgm:pt modelId="{A441275C-81DB-4D30-8AA5-9B498FDA882D}">
      <dgm:prSet/>
      <dgm:spPr/>
      <dgm:t>
        <a:bodyPr/>
        <a:lstStyle/>
        <a:p>
          <a:r>
            <a:rPr lang="en-US"/>
            <a:t>Fixed Assets </a:t>
          </a:r>
        </a:p>
      </dgm:t>
    </dgm:pt>
    <dgm:pt modelId="{AB7D6C3F-D1F7-48E2-853A-9AB261D40CCB}" type="parTrans" cxnId="{B94018E7-E186-4818-8BF5-A19A62C5467B}">
      <dgm:prSet/>
      <dgm:spPr/>
      <dgm:t>
        <a:bodyPr/>
        <a:lstStyle/>
        <a:p>
          <a:endParaRPr lang="en-US"/>
        </a:p>
      </dgm:t>
    </dgm:pt>
    <dgm:pt modelId="{C8630C2B-ABCD-4E6D-AB6A-B68ED854A7B9}" type="sibTrans" cxnId="{B94018E7-E186-4818-8BF5-A19A62C5467B}">
      <dgm:prSet/>
      <dgm:spPr/>
      <dgm:t>
        <a:bodyPr/>
        <a:lstStyle/>
        <a:p>
          <a:endParaRPr lang="en-US"/>
        </a:p>
      </dgm:t>
    </dgm:pt>
    <dgm:pt modelId="{5E7E53D7-A337-48AD-8508-8146AD666D25}">
      <dgm:prSet/>
      <dgm:spPr/>
      <dgm:t>
        <a:bodyPr/>
        <a:lstStyle/>
        <a:p>
          <a:r>
            <a:rPr lang="en-US"/>
            <a:t>Accounts Receivables </a:t>
          </a:r>
        </a:p>
      </dgm:t>
    </dgm:pt>
    <dgm:pt modelId="{E3032D6F-F948-4101-B183-651034D498BA}" type="parTrans" cxnId="{9AD290F4-BCE5-404F-B6B2-49B7C612FDD0}">
      <dgm:prSet/>
      <dgm:spPr/>
      <dgm:t>
        <a:bodyPr/>
        <a:lstStyle/>
        <a:p>
          <a:endParaRPr lang="en-US"/>
        </a:p>
      </dgm:t>
    </dgm:pt>
    <dgm:pt modelId="{1C69671E-28E7-485F-A00A-E3644AE3D161}" type="sibTrans" cxnId="{9AD290F4-BCE5-404F-B6B2-49B7C612FDD0}">
      <dgm:prSet/>
      <dgm:spPr/>
      <dgm:t>
        <a:bodyPr/>
        <a:lstStyle/>
        <a:p>
          <a:endParaRPr lang="en-US"/>
        </a:p>
      </dgm:t>
    </dgm:pt>
    <dgm:pt modelId="{13EAD378-DE6A-4529-8BA3-7AC99AF80544}">
      <dgm:prSet/>
      <dgm:spPr/>
      <dgm:t>
        <a:bodyPr/>
        <a:lstStyle/>
        <a:p>
          <a:r>
            <a:rPr lang="en-US"/>
            <a:t>Subledger Accounting </a:t>
          </a:r>
        </a:p>
      </dgm:t>
    </dgm:pt>
    <dgm:pt modelId="{1359E918-3455-4D92-8214-499F854AF533}" type="parTrans" cxnId="{D33015EC-A43D-479E-A6BB-B7FF918D5B1D}">
      <dgm:prSet/>
      <dgm:spPr/>
      <dgm:t>
        <a:bodyPr/>
        <a:lstStyle/>
        <a:p>
          <a:endParaRPr lang="en-US"/>
        </a:p>
      </dgm:t>
    </dgm:pt>
    <dgm:pt modelId="{CBFF8F7B-6289-4F3B-8F36-F2B2E000C739}" type="sibTrans" cxnId="{D33015EC-A43D-479E-A6BB-B7FF918D5B1D}">
      <dgm:prSet/>
      <dgm:spPr/>
      <dgm:t>
        <a:bodyPr/>
        <a:lstStyle/>
        <a:p>
          <a:endParaRPr lang="en-US"/>
        </a:p>
      </dgm:t>
    </dgm:pt>
    <dgm:pt modelId="{72A3C8FB-8F07-48F5-981D-3748526531C6}">
      <dgm:prSet/>
      <dgm:spPr/>
      <dgm:t>
        <a:bodyPr/>
        <a:lstStyle/>
        <a:p>
          <a:r>
            <a:rPr lang="en-US"/>
            <a:t>Manufacturing</a:t>
          </a:r>
        </a:p>
      </dgm:t>
    </dgm:pt>
    <dgm:pt modelId="{2662FC05-FF3D-43FA-BDDB-77B38F30CA52}" type="parTrans" cxnId="{34876016-C718-4697-9655-9B0E6F9E8A9B}">
      <dgm:prSet/>
      <dgm:spPr/>
      <dgm:t>
        <a:bodyPr/>
        <a:lstStyle/>
        <a:p>
          <a:endParaRPr lang="en-US"/>
        </a:p>
      </dgm:t>
    </dgm:pt>
    <dgm:pt modelId="{BE86172A-F7C5-4621-876A-3AE50560D127}" type="sibTrans" cxnId="{34876016-C718-4697-9655-9B0E6F9E8A9B}">
      <dgm:prSet/>
      <dgm:spPr/>
      <dgm:t>
        <a:bodyPr/>
        <a:lstStyle/>
        <a:p>
          <a:endParaRPr lang="en-US"/>
        </a:p>
      </dgm:t>
    </dgm:pt>
    <dgm:pt modelId="{12ED7A54-BF15-435C-96B7-B9114A2BABF4}">
      <dgm:prSet/>
      <dgm:spPr/>
      <dgm:t>
        <a:bodyPr/>
        <a:lstStyle/>
        <a:p>
          <a:r>
            <a:rPr lang="en-US" dirty="0"/>
            <a:t>Operations Insights</a:t>
          </a:r>
        </a:p>
      </dgm:t>
    </dgm:pt>
    <dgm:pt modelId="{533BBF3C-F801-4BE8-BDE7-082DC09C3769}" type="parTrans" cxnId="{4DC29928-79C1-40D3-A9CF-1108A28DB434}">
      <dgm:prSet/>
      <dgm:spPr/>
      <dgm:t>
        <a:bodyPr/>
        <a:lstStyle/>
        <a:p>
          <a:endParaRPr lang="en-US"/>
        </a:p>
      </dgm:t>
    </dgm:pt>
    <dgm:pt modelId="{BCC19905-F76C-4891-8DD8-A511A8C4E7C3}" type="sibTrans" cxnId="{4DC29928-79C1-40D3-A9CF-1108A28DB434}">
      <dgm:prSet/>
      <dgm:spPr/>
      <dgm:t>
        <a:bodyPr/>
        <a:lstStyle/>
        <a:p>
          <a:endParaRPr lang="en-US"/>
        </a:p>
      </dgm:t>
    </dgm:pt>
    <dgm:pt modelId="{EB1A3FC8-322E-494B-9F88-90E81DAB22CC}">
      <dgm:prSet/>
      <dgm:spPr/>
      <dgm:t>
        <a:bodyPr/>
        <a:lstStyle/>
        <a:p>
          <a:r>
            <a:rPr lang="en-US" dirty="0"/>
            <a:t>Material utilization</a:t>
          </a:r>
        </a:p>
      </dgm:t>
    </dgm:pt>
    <dgm:pt modelId="{866607A8-CBE2-4175-A300-9877E631CE6D}" type="parTrans" cxnId="{7D9943A6-BAF9-4109-A78B-109522B3190B}">
      <dgm:prSet/>
      <dgm:spPr/>
      <dgm:t>
        <a:bodyPr/>
        <a:lstStyle/>
        <a:p>
          <a:endParaRPr lang="en-US"/>
        </a:p>
      </dgm:t>
    </dgm:pt>
    <dgm:pt modelId="{AA857AB5-5FA3-49B1-BF5D-D80D0692EA33}" type="sibTrans" cxnId="{7D9943A6-BAF9-4109-A78B-109522B3190B}">
      <dgm:prSet/>
      <dgm:spPr/>
      <dgm:t>
        <a:bodyPr/>
        <a:lstStyle/>
        <a:p>
          <a:endParaRPr lang="en-US"/>
        </a:p>
      </dgm:t>
    </dgm:pt>
    <dgm:pt modelId="{81216752-B9B3-4775-A977-01EF09973495}">
      <dgm:prSet/>
      <dgm:spPr/>
      <dgm:t>
        <a:bodyPr/>
        <a:lstStyle/>
        <a:p>
          <a:r>
            <a:rPr lang="en-US" dirty="0"/>
            <a:t>Labor utilization (ADP)</a:t>
          </a:r>
        </a:p>
      </dgm:t>
    </dgm:pt>
    <dgm:pt modelId="{4EA6B21C-DDF0-42EB-B204-1F83B5EC1290}" type="parTrans" cxnId="{62E9E15E-743C-4311-BA8A-F17C57E4CA54}">
      <dgm:prSet/>
      <dgm:spPr/>
      <dgm:t>
        <a:bodyPr/>
        <a:lstStyle/>
        <a:p>
          <a:endParaRPr lang="en-US"/>
        </a:p>
      </dgm:t>
    </dgm:pt>
    <dgm:pt modelId="{B284D6F3-D6BD-49F6-B6A0-F1FA4A143CDA}" type="sibTrans" cxnId="{62E9E15E-743C-4311-BA8A-F17C57E4CA54}">
      <dgm:prSet/>
      <dgm:spPr/>
      <dgm:t>
        <a:bodyPr/>
        <a:lstStyle/>
        <a:p>
          <a:endParaRPr lang="en-US"/>
        </a:p>
      </dgm:t>
    </dgm:pt>
    <dgm:pt modelId="{79B11C0E-24AB-45C4-8D28-F97247D8AB30}">
      <dgm:prSet/>
      <dgm:spPr/>
      <dgm:t>
        <a:bodyPr/>
        <a:lstStyle/>
        <a:p>
          <a:r>
            <a:rPr lang="en-US" dirty="0"/>
            <a:t>Production Scheduling </a:t>
          </a:r>
        </a:p>
      </dgm:t>
    </dgm:pt>
    <dgm:pt modelId="{8B1098CD-E3D8-49D1-9BB8-D8866F393FD3}" type="parTrans" cxnId="{18534035-468B-4416-ACB5-AE3AC2A631CA}">
      <dgm:prSet/>
      <dgm:spPr/>
      <dgm:t>
        <a:bodyPr/>
        <a:lstStyle/>
        <a:p>
          <a:endParaRPr lang="en-US"/>
        </a:p>
      </dgm:t>
    </dgm:pt>
    <dgm:pt modelId="{AF50C62D-3617-4A1E-A8EC-6FA0F0DADB97}" type="sibTrans" cxnId="{18534035-468B-4416-ACB5-AE3AC2A631CA}">
      <dgm:prSet/>
      <dgm:spPr/>
      <dgm:t>
        <a:bodyPr/>
        <a:lstStyle/>
        <a:p>
          <a:endParaRPr lang="en-US"/>
        </a:p>
      </dgm:t>
    </dgm:pt>
    <dgm:pt modelId="{8B301C54-03FF-4A0C-A9A8-370CA6CBE738}">
      <dgm:prSet/>
      <dgm:spPr/>
      <dgm:t>
        <a:bodyPr/>
        <a:lstStyle/>
        <a:p>
          <a:r>
            <a:rPr lang="en-US" dirty="0"/>
            <a:t>Product Genealogy </a:t>
          </a:r>
        </a:p>
      </dgm:t>
    </dgm:pt>
    <dgm:pt modelId="{706BE31E-6D21-4233-8095-326EE7DE9C9D}" type="parTrans" cxnId="{520C0488-9C39-4FD4-AF05-45C8535D053C}">
      <dgm:prSet/>
      <dgm:spPr/>
      <dgm:t>
        <a:bodyPr/>
        <a:lstStyle/>
        <a:p>
          <a:endParaRPr lang="en-US"/>
        </a:p>
      </dgm:t>
    </dgm:pt>
    <dgm:pt modelId="{22F96EAB-3CA4-4487-8312-F155956F292A}" type="sibTrans" cxnId="{520C0488-9C39-4FD4-AF05-45C8535D053C}">
      <dgm:prSet/>
      <dgm:spPr/>
      <dgm:t>
        <a:bodyPr/>
        <a:lstStyle/>
        <a:p>
          <a:endParaRPr lang="en-US"/>
        </a:p>
      </dgm:t>
    </dgm:pt>
    <dgm:pt modelId="{7FCD98D0-FC9E-4CCA-91CF-FC00DD0488C5}">
      <dgm:prSet/>
      <dgm:spPr/>
      <dgm:t>
        <a:bodyPr/>
        <a:lstStyle/>
        <a:p>
          <a:r>
            <a:rPr lang="en-US" dirty="0"/>
            <a:t>Costing </a:t>
          </a:r>
        </a:p>
      </dgm:t>
    </dgm:pt>
    <dgm:pt modelId="{7044D58C-E1C7-4DCA-A514-674C428ABFD8}" type="parTrans" cxnId="{82F94091-E15D-4F13-BA5C-D4649A3985BE}">
      <dgm:prSet/>
      <dgm:spPr/>
      <dgm:t>
        <a:bodyPr/>
        <a:lstStyle/>
        <a:p>
          <a:endParaRPr lang="en-US"/>
        </a:p>
      </dgm:t>
    </dgm:pt>
    <dgm:pt modelId="{0ACC01F8-CDC3-46A6-9F8F-2823A85FEE60}" type="sibTrans" cxnId="{82F94091-E15D-4F13-BA5C-D4649A3985BE}">
      <dgm:prSet/>
      <dgm:spPr/>
      <dgm:t>
        <a:bodyPr/>
        <a:lstStyle/>
        <a:p>
          <a:endParaRPr lang="en-US"/>
        </a:p>
      </dgm:t>
    </dgm:pt>
    <dgm:pt modelId="{BBF0CD81-620A-4029-A727-FB647E3D69B3}">
      <dgm:prSet/>
      <dgm:spPr/>
      <dgm:t>
        <a:bodyPr/>
        <a:lstStyle/>
        <a:p>
          <a:r>
            <a:rPr lang="en-US" dirty="0"/>
            <a:t>Inventory and Quality </a:t>
          </a:r>
        </a:p>
      </dgm:t>
    </dgm:pt>
    <dgm:pt modelId="{8E1256AF-E8E9-4872-BD35-6A71369F4CBE}" type="parTrans" cxnId="{DF5F3707-A62E-4AC6-AD52-AAA29760AF5D}">
      <dgm:prSet/>
      <dgm:spPr/>
      <dgm:t>
        <a:bodyPr/>
        <a:lstStyle/>
        <a:p>
          <a:endParaRPr lang="en-US"/>
        </a:p>
      </dgm:t>
    </dgm:pt>
    <dgm:pt modelId="{4653F331-6644-439C-AB61-8D7EFE192FB4}" type="sibTrans" cxnId="{DF5F3707-A62E-4AC6-AD52-AAA29760AF5D}">
      <dgm:prSet/>
      <dgm:spPr/>
      <dgm:t>
        <a:bodyPr/>
        <a:lstStyle/>
        <a:p>
          <a:endParaRPr lang="en-US"/>
        </a:p>
      </dgm:t>
    </dgm:pt>
    <dgm:pt modelId="{8114D09D-F0F2-4100-8C4D-EFF435485D7D}">
      <dgm:prSet/>
      <dgm:spPr/>
      <dgm:t>
        <a:bodyPr/>
        <a:lstStyle/>
        <a:p>
          <a:r>
            <a:rPr lang="en-US"/>
            <a:t>Projects </a:t>
          </a:r>
        </a:p>
      </dgm:t>
    </dgm:pt>
    <dgm:pt modelId="{B3126072-5657-47B4-AEC8-BAD07B142EEE}" type="parTrans" cxnId="{A014E780-CB0F-42D5-B2C1-8B36514751D0}">
      <dgm:prSet/>
      <dgm:spPr/>
      <dgm:t>
        <a:bodyPr/>
        <a:lstStyle/>
        <a:p>
          <a:endParaRPr lang="en-US"/>
        </a:p>
      </dgm:t>
    </dgm:pt>
    <dgm:pt modelId="{C923C4CB-3366-4FDE-85C3-0376C1DC6EF0}" type="sibTrans" cxnId="{A014E780-CB0F-42D5-B2C1-8B36514751D0}">
      <dgm:prSet/>
      <dgm:spPr/>
      <dgm:t>
        <a:bodyPr/>
        <a:lstStyle/>
        <a:p>
          <a:endParaRPr lang="en-US"/>
        </a:p>
      </dgm:t>
    </dgm:pt>
    <dgm:pt modelId="{E49D5F81-F861-4405-94B1-0A2E5B2F83AE}">
      <dgm:prSet/>
      <dgm:spPr/>
      <dgm:t>
        <a:bodyPr/>
        <a:lstStyle/>
        <a:p>
          <a:r>
            <a:rPr lang="en-US"/>
            <a:t>Spend / Commitments</a:t>
          </a:r>
        </a:p>
      </dgm:t>
    </dgm:pt>
    <dgm:pt modelId="{CB006E85-AF1C-43F8-AB06-9B632EC8E268}" type="parTrans" cxnId="{4DF4C3EB-4643-4EFC-81F8-5B03A7940EA0}">
      <dgm:prSet/>
      <dgm:spPr/>
      <dgm:t>
        <a:bodyPr/>
        <a:lstStyle/>
        <a:p>
          <a:endParaRPr lang="en-US"/>
        </a:p>
      </dgm:t>
    </dgm:pt>
    <dgm:pt modelId="{ECCEE0BE-166D-4AA9-AA5D-5FAC423C29BD}" type="sibTrans" cxnId="{4DF4C3EB-4643-4EFC-81F8-5B03A7940EA0}">
      <dgm:prSet/>
      <dgm:spPr/>
      <dgm:t>
        <a:bodyPr/>
        <a:lstStyle/>
        <a:p>
          <a:endParaRPr lang="en-US"/>
        </a:p>
      </dgm:t>
    </dgm:pt>
    <dgm:pt modelId="{1B65861A-7CD1-46EB-A257-D9FCDEE0836C}">
      <dgm:prSet/>
      <dgm:spPr/>
      <dgm:t>
        <a:bodyPr/>
        <a:lstStyle/>
        <a:p>
          <a:r>
            <a:rPr lang="en-US" dirty="0"/>
            <a:t>Budgets vs Actuals </a:t>
          </a:r>
        </a:p>
      </dgm:t>
    </dgm:pt>
    <dgm:pt modelId="{3B045306-9113-41A0-BBB6-27C9650D6CD6}" type="parTrans" cxnId="{7DDC2C61-0B0D-480D-9191-3E1D085E00D6}">
      <dgm:prSet/>
      <dgm:spPr/>
      <dgm:t>
        <a:bodyPr/>
        <a:lstStyle/>
        <a:p>
          <a:endParaRPr lang="en-US"/>
        </a:p>
      </dgm:t>
    </dgm:pt>
    <dgm:pt modelId="{CB709F51-C950-4FB0-A4A3-DBA3E4010066}" type="sibTrans" cxnId="{7DDC2C61-0B0D-480D-9191-3E1D085E00D6}">
      <dgm:prSet/>
      <dgm:spPr/>
      <dgm:t>
        <a:bodyPr/>
        <a:lstStyle/>
        <a:p>
          <a:endParaRPr lang="en-US"/>
        </a:p>
      </dgm:t>
    </dgm:pt>
    <dgm:pt modelId="{F0A6FEE3-6E93-4203-9F72-BF65CB05B43A}">
      <dgm:prSet/>
      <dgm:spPr/>
      <dgm:t>
        <a:bodyPr/>
        <a:lstStyle/>
        <a:p>
          <a:r>
            <a:rPr lang="en-US"/>
            <a:t>Procurement </a:t>
          </a:r>
        </a:p>
      </dgm:t>
    </dgm:pt>
    <dgm:pt modelId="{037B428E-CC36-40DA-A38F-4C6491D67989}" type="parTrans" cxnId="{E54C5ECE-8A31-4CEC-9432-1827E071BD59}">
      <dgm:prSet/>
      <dgm:spPr/>
      <dgm:t>
        <a:bodyPr/>
        <a:lstStyle/>
        <a:p>
          <a:endParaRPr lang="en-US"/>
        </a:p>
      </dgm:t>
    </dgm:pt>
    <dgm:pt modelId="{AAF3C09E-A676-4CBD-A1FB-C231A8F95549}" type="sibTrans" cxnId="{E54C5ECE-8A31-4CEC-9432-1827E071BD59}">
      <dgm:prSet/>
      <dgm:spPr/>
      <dgm:t>
        <a:bodyPr/>
        <a:lstStyle/>
        <a:p>
          <a:endParaRPr lang="en-US"/>
        </a:p>
      </dgm:t>
    </dgm:pt>
    <dgm:pt modelId="{6A53771C-6FA7-4086-BB90-13E5FF58DCA5}">
      <dgm:prSet/>
      <dgm:spPr/>
      <dgm:t>
        <a:bodyPr/>
        <a:lstStyle/>
        <a:p>
          <a:r>
            <a:rPr lang="en-US"/>
            <a:t>Procure to Pay </a:t>
          </a:r>
        </a:p>
      </dgm:t>
    </dgm:pt>
    <dgm:pt modelId="{8AC73FAE-D234-4C1A-AC35-0A5842ECE834}" type="parTrans" cxnId="{511A9898-EA2F-4268-A714-B1415D8EFB9D}">
      <dgm:prSet/>
      <dgm:spPr/>
      <dgm:t>
        <a:bodyPr/>
        <a:lstStyle/>
        <a:p>
          <a:endParaRPr lang="en-US"/>
        </a:p>
      </dgm:t>
    </dgm:pt>
    <dgm:pt modelId="{95DB6E21-1546-4CBD-B284-3CCAA8F2ED37}" type="sibTrans" cxnId="{511A9898-EA2F-4268-A714-B1415D8EFB9D}">
      <dgm:prSet/>
      <dgm:spPr/>
      <dgm:t>
        <a:bodyPr/>
        <a:lstStyle/>
        <a:p>
          <a:endParaRPr lang="en-US"/>
        </a:p>
      </dgm:t>
    </dgm:pt>
    <dgm:pt modelId="{5A48CAD4-0930-41E3-82B2-DFDD73FC58BF}">
      <dgm:prSet/>
      <dgm:spPr/>
      <dgm:t>
        <a:bodyPr/>
        <a:lstStyle/>
        <a:p>
          <a:r>
            <a:rPr lang="en-US"/>
            <a:t>Spend Analysis</a:t>
          </a:r>
        </a:p>
      </dgm:t>
    </dgm:pt>
    <dgm:pt modelId="{C5324039-6730-4A4E-86F5-E734F09E2540}" type="parTrans" cxnId="{81779975-FA77-4433-B9BC-699654A80BF1}">
      <dgm:prSet/>
      <dgm:spPr/>
      <dgm:t>
        <a:bodyPr/>
        <a:lstStyle/>
        <a:p>
          <a:endParaRPr lang="en-US"/>
        </a:p>
      </dgm:t>
    </dgm:pt>
    <dgm:pt modelId="{70C7201D-5542-4F3F-B737-91B6A2EFE4F2}" type="sibTrans" cxnId="{81779975-FA77-4433-B9BC-699654A80BF1}">
      <dgm:prSet/>
      <dgm:spPr/>
      <dgm:t>
        <a:bodyPr/>
        <a:lstStyle/>
        <a:p>
          <a:endParaRPr lang="en-US"/>
        </a:p>
      </dgm:t>
    </dgm:pt>
    <dgm:pt modelId="{9C34D63F-DBED-48CB-A7D7-E6115E0252E7}">
      <dgm:prSet/>
      <dgm:spPr/>
      <dgm:t>
        <a:bodyPr/>
        <a:lstStyle/>
        <a:p>
          <a:r>
            <a:rPr lang="en-US"/>
            <a:t>Farming </a:t>
          </a:r>
        </a:p>
      </dgm:t>
    </dgm:pt>
    <dgm:pt modelId="{1BDAE7FB-121A-4B08-99BA-63A6CEE3CA92}" type="parTrans" cxnId="{EF2C7E0A-57F1-4AE2-A02C-E5CD609451A6}">
      <dgm:prSet/>
      <dgm:spPr/>
      <dgm:t>
        <a:bodyPr/>
        <a:lstStyle/>
        <a:p>
          <a:endParaRPr lang="en-US"/>
        </a:p>
      </dgm:t>
    </dgm:pt>
    <dgm:pt modelId="{E11FBE7D-BDFE-4B60-8FC5-BCBA8C15C2D2}" type="sibTrans" cxnId="{EF2C7E0A-57F1-4AE2-A02C-E5CD609451A6}">
      <dgm:prSet/>
      <dgm:spPr/>
      <dgm:t>
        <a:bodyPr/>
        <a:lstStyle/>
        <a:p>
          <a:endParaRPr lang="en-US"/>
        </a:p>
      </dgm:t>
    </dgm:pt>
    <dgm:pt modelId="{0725B048-311F-4667-811F-A9BE1E3E78A2}">
      <dgm:prSet/>
      <dgm:spPr/>
      <dgm:t>
        <a:bodyPr/>
        <a:lstStyle/>
        <a:p>
          <a:r>
            <a:rPr lang="en-US" dirty="0"/>
            <a:t>Ranch Block Analysis (RBA)</a:t>
          </a:r>
        </a:p>
      </dgm:t>
    </dgm:pt>
    <dgm:pt modelId="{9E07FED0-A2A5-4DB0-8771-607C905534E4}" type="parTrans" cxnId="{3DB2687B-236A-48BC-AB3C-601BCC3398A1}">
      <dgm:prSet/>
      <dgm:spPr/>
      <dgm:t>
        <a:bodyPr/>
        <a:lstStyle/>
        <a:p>
          <a:endParaRPr lang="en-US"/>
        </a:p>
      </dgm:t>
    </dgm:pt>
    <dgm:pt modelId="{32CF479B-CABF-4FA4-B4D9-7D1B0776C487}" type="sibTrans" cxnId="{3DB2687B-236A-48BC-AB3C-601BCC3398A1}">
      <dgm:prSet/>
      <dgm:spPr/>
      <dgm:t>
        <a:bodyPr/>
        <a:lstStyle/>
        <a:p>
          <a:endParaRPr lang="en-US"/>
        </a:p>
      </dgm:t>
    </dgm:pt>
    <dgm:pt modelId="{2AE0EAB5-D1D8-4DDA-8271-60E9E591D324}">
      <dgm:prSet/>
      <dgm:spPr/>
      <dgm:t>
        <a:bodyPr/>
        <a:lstStyle/>
        <a:p>
          <a:r>
            <a:rPr lang="en-US" dirty="0"/>
            <a:t>Grower Insights </a:t>
          </a:r>
        </a:p>
      </dgm:t>
    </dgm:pt>
    <dgm:pt modelId="{75E8BA26-4F5F-437B-A5A8-519FED7459EC}" type="parTrans" cxnId="{6B7BAD22-5A2D-4327-982D-3A558917A820}">
      <dgm:prSet/>
      <dgm:spPr/>
      <dgm:t>
        <a:bodyPr/>
        <a:lstStyle/>
        <a:p>
          <a:endParaRPr lang="en-US"/>
        </a:p>
      </dgm:t>
    </dgm:pt>
    <dgm:pt modelId="{F4D32CFE-765F-42D9-9388-4448259F8FA5}" type="sibTrans" cxnId="{6B7BAD22-5A2D-4327-982D-3A558917A820}">
      <dgm:prSet/>
      <dgm:spPr/>
      <dgm:t>
        <a:bodyPr/>
        <a:lstStyle/>
        <a:p>
          <a:endParaRPr lang="en-US"/>
        </a:p>
      </dgm:t>
    </dgm:pt>
    <dgm:pt modelId="{42B71DB8-8C66-48D5-A146-E36CD248C8CA}">
      <dgm:prSet/>
      <dgm:spPr/>
      <dgm:t>
        <a:bodyPr/>
        <a:lstStyle/>
        <a:p>
          <a:r>
            <a:rPr lang="en-US" dirty="0"/>
            <a:t>Vendor Analysis</a:t>
          </a:r>
        </a:p>
      </dgm:t>
    </dgm:pt>
    <dgm:pt modelId="{B55E6FA7-FB63-487B-82C9-B085BCBF9582}" type="parTrans" cxnId="{B7383DB8-9EC2-45AF-9A1D-BF73EA4F283E}">
      <dgm:prSet/>
      <dgm:spPr/>
      <dgm:t>
        <a:bodyPr/>
        <a:lstStyle/>
        <a:p>
          <a:endParaRPr lang="en-US"/>
        </a:p>
      </dgm:t>
    </dgm:pt>
    <dgm:pt modelId="{FABEB3F9-1C13-4B50-AEE4-13B770FF9C93}" type="sibTrans" cxnId="{B7383DB8-9EC2-45AF-9A1D-BF73EA4F283E}">
      <dgm:prSet/>
      <dgm:spPr/>
      <dgm:t>
        <a:bodyPr/>
        <a:lstStyle/>
        <a:p>
          <a:endParaRPr lang="en-US"/>
        </a:p>
      </dgm:t>
    </dgm:pt>
    <dgm:pt modelId="{7A980FF6-DEC8-48D2-8E8B-4F59020C34A6}">
      <dgm:prSet/>
      <dgm:spPr/>
      <dgm:t>
        <a:bodyPr/>
        <a:lstStyle/>
        <a:p>
          <a:r>
            <a:rPr lang="en-US" dirty="0"/>
            <a:t>Receiving Insights  </a:t>
          </a:r>
        </a:p>
      </dgm:t>
    </dgm:pt>
    <dgm:pt modelId="{310F50A9-815D-42BF-A17D-939433DDE24D}" type="parTrans" cxnId="{0124C303-7E3A-4D1B-B43B-931262033D31}">
      <dgm:prSet/>
      <dgm:spPr/>
      <dgm:t>
        <a:bodyPr/>
        <a:lstStyle/>
        <a:p>
          <a:endParaRPr lang="en-US"/>
        </a:p>
      </dgm:t>
    </dgm:pt>
    <dgm:pt modelId="{7D33E7E3-92C9-4D20-8F65-8E2979BB98A1}" type="sibTrans" cxnId="{0124C303-7E3A-4D1B-B43B-931262033D31}">
      <dgm:prSet/>
      <dgm:spPr/>
      <dgm:t>
        <a:bodyPr/>
        <a:lstStyle/>
        <a:p>
          <a:endParaRPr lang="en-US"/>
        </a:p>
      </dgm:t>
    </dgm:pt>
    <dgm:pt modelId="{835A9252-DF82-4975-9B8B-021FB4C1FA20}">
      <dgm:prSet/>
      <dgm:spPr/>
      <dgm:t>
        <a:bodyPr/>
        <a:lstStyle/>
        <a:p>
          <a:r>
            <a:rPr lang="en-US" dirty="0"/>
            <a:t>FMS (Fruit Mgmt. System)</a:t>
          </a:r>
        </a:p>
      </dgm:t>
    </dgm:pt>
    <dgm:pt modelId="{6CD80CAE-5467-46C6-8022-6BD9942F3E81}" type="parTrans" cxnId="{6D29AD86-891D-4E1B-8390-9F547F6D0B2E}">
      <dgm:prSet/>
      <dgm:spPr/>
      <dgm:t>
        <a:bodyPr/>
        <a:lstStyle/>
        <a:p>
          <a:endParaRPr lang="en-US"/>
        </a:p>
      </dgm:t>
    </dgm:pt>
    <dgm:pt modelId="{D9BD4FB0-D84C-409A-B2D9-0B8E57419118}" type="sibTrans" cxnId="{6D29AD86-891D-4E1B-8390-9F547F6D0B2E}">
      <dgm:prSet/>
      <dgm:spPr/>
      <dgm:t>
        <a:bodyPr/>
        <a:lstStyle/>
        <a:p>
          <a:endParaRPr lang="en-US"/>
        </a:p>
      </dgm:t>
    </dgm:pt>
    <dgm:pt modelId="{BD472836-4476-4AD1-8D57-762799F7356E}">
      <dgm:prSet/>
      <dgm:spPr/>
      <dgm:t>
        <a:bodyPr/>
        <a:lstStyle/>
        <a:p>
          <a:r>
            <a:rPr lang="en-US" dirty="0"/>
            <a:t>Project Costing</a:t>
          </a:r>
        </a:p>
      </dgm:t>
    </dgm:pt>
    <dgm:pt modelId="{9589F804-62BA-44DF-80AD-C89219FAF792}" type="parTrans" cxnId="{73A02BCA-856A-4AD1-A0CA-67610939489E}">
      <dgm:prSet/>
      <dgm:spPr/>
      <dgm:t>
        <a:bodyPr/>
        <a:lstStyle/>
        <a:p>
          <a:endParaRPr lang="en-US"/>
        </a:p>
      </dgm:t>
    </dgm:pt>
    <dgm:pt modelId="{028E9D16-395F-43CF-98B1-9141CE4060C9}" type="sibTrans" cxnId="{73A02BCA-856A-4AD1-A0CA-67610939489E}">
      <dgm:prSet/>
      <dgm:spPr/>
      <dgm:t>
        <a:bodyPr/>
        <a:lstStyle/>
        <a:p>
          <a:endParaRPr lang="en-US"/>
        </a:p>
      </dgm:t>
    </dgm:pt>
    <dgm:pt modelId="{1CF40F56-5710-44B8-8A9D-CACCAC4885E5}">
      <dgm:prSet/>
      <dgm:spPr/>
      <dgm:t>
        <a:bodyPr/>
        <a:lstStyle/>
        <a:p>
          <a:endParaRPr lang="en-US" dirty="0"/>
        </a:p>
      </dgm:t>
    </dgm:pt>
    <dgm:pt modelId="{3DD1BF8B-1CC7-4E2C-84AE-C20380B99C81}" type="parTrans" cxnId="{7C311D20-D0F6-41C9-8A1F-1096EB12AAEB}">
      <dgm:prSet/>
      <dgm:spPr/>
      <dgm:t>
        <a:bodyPr/>
        <a:lstStyle/>
        <a:p>
          <a:endParaRPr lang="en-US"/>
        </a:p>
      </dgm:t>
    </dgm:pt>
    <dgm:pt modelId="{7A7DFD2C-943A-4717-897E-EB57D537CCB4}" type="sibTrans" cxnId="{7C311D20-D0F6-41C9-8A1F-1096EB12AAEB}">
      <dgm:prSet/>
      <dgm:spPr/>
      <dgm:t>
        <a:bodyPr/>
        <a:lstStyle/>
        <a:p>
          <a:endParaRPr lang="en-US"/>
        </a:p>
      </dgm:t>
    </dgm:pt>
    <dgm:pt modelId="{E2D44554-F713-4D94-B32B-01A7365F398B}">
      <dgm:prSet/>
      <dgm:spPr/>
      <dgm:t>
        <a:bodyPr/>
        <a:lstStyle/>
        <a:p>
          <a:r>
            <a:rPr lang="en-US" dirty="0"/>
            <a:t> </a:t>
          </a:r>
        </a:p>
      </dgm:t>
    </dgm:pt>
    <dgm:pt modelId="{6BA38D99-8212-43C4-AAC9-1A5D2BFE3E84}" type="parTrans" cxnId="{35FD13A7-0CA1-4DB1-B983-0F33564F4DCC}">
      <dgm:prSet/>
      <dgm:spPr/>
      <dgm:t>
        <a:bodyPr/>
        <a:lstStyle/>
        <a:p>
          <a:endParaRPr lang="en-US"/>
        </a:p>
      </dgm:t>
    </dgm:pt>
    <dgm:pt modelId="{713B7913-C064-4DD1-A365-2C40023FA6B6}" type="sibTrans" cxnId="{35FD13A7-0CA1-4DB1-B983-0F33564F4DCC}">
      <dgm:prSet/>
      <dgm:spPr/>
      <dgm:t>
        <a:bodyPr/>
        <a:lstStyle/>
        <a:p>
          <a:endParaRPr lang="en-US"/>
        </a:p>
      </dgm:t>
    </dgm:pt>
    <dgm:pt modelId="{AE0C5E4A-F511-46C9-8CDA-D0E220496E1D}" type="pres">
      <dgm:prSet presAssocID="{32022F9A-DA1E-4608-83C4-0828C8AA85D7}" presName="diagram" presStyleCnt="0">
        <dgm:presLayoutVars>
          <dgm:dir/>
          <dgm:animLvl val="lvl"/>
          <dgm:resizeHandles val="exact"/>
        </dgm:presLayoutVars>
      </dgm:prSet>
      <dgm:spPr/>
    </dgm:pt>
    <dgm:pt modelId="{71AD1137-8E86-40DC-AE19-92CD5C081C0B}" type="pres">
      <dgm:prSet presAssocID="{087803D7-B9CB-496C-85D4-A3D85ED93016}" presName="compNode" presStyleCnt="0"/>
      <dgm:spPr/>
    </dgm:pt>
    <dgm:pt modelId="{0E70B825-DB4F-44F8-858C-90591E84305A}" type="pres">
      <dgm:prSet presAssocID="{087803D7-B9CB-496C-85D4-A3D85ED93016}" presName="childRect" presStyleLbl="bgAcc1" presStyleIdx="0" presStyleCnt="6">
        <dgm:presLayoutVars>
          <dgm:bulletEnabled val="1"/>
        </dgm:presLayoutVars>
      </dgm:prSet>
      <dgm:spPr/>
    </dgm:pt>
    <dgm:pt modelId="{A09F6C0B-CEAB-4E54-8117-5684BDA0D2FB}" type="pres">
      <dgm:prSet presAssocID="{087803D7-B9CB-496C-85D4-A3D85ED93016}" presName="parentText" presStyleLbl="node1" presStyleIdx="0" presStyleCnt="0">
        <dgm:presLayoutVars>
          <dgm:chMax val="0"/>
          <dgm:bulletEnabled val="1"/>
        </dgm:presLayoutVars>
      </dgm:prSet>
      <dgm:spPr/>
    </dgm:pt>
    <dgm:pt modelId="{FAC40EFF-1D87-49FB-A114-B79799467D6B}" type="pres">
      <dgm:prSet presAssocID="{087803D7-B9CB-496C-85D4-A3D85ED93016}" presName="parentRect" presStyleLbl="alignNode1" presStyleIdx="0" presStyleCnt="6"/>
      <dgm:spPr/>
    </dgm:pt>
    <dgm:pt modelId="{5BDADF44-2C97-4E60-A4A1-621B9B740531}" type="pres">
      <dgm:prSet presAssocID="{087803D7-B9CB-496C-85D4-A3D85ED93016}" presName="adorn" presStyleLbl="fgAccFollowNode1" presStyleIdx="0" presStyleCnt="6"/>
      <dgm:spPr>
        <a:blipFill rotWithShape="1">
          <a:blip xmlns:r="http://schemas.openxmlformats.org/officeDocument/2006/relationships" r:embed="rId1"/>
          <a:srcRect/>
          <a:stretch>
            <a:fillRect/>
          </a:stretch>
        </a:blipFill>
      </dgm:spPr>
    </dgm:pt>
    <dgm:pt modelId="{E7B4079B-8F0A-413A-9DD5-8F592886274B}" type="pres">
      <dgm:prSet presAssocID="{6D740CF2-D003-4655-914B-538A246FA222}" presName="sibTrans" presStyleLbl="sibTrans2D1" presStyleIdx="0" presStyleCnt="0"/>
      <dgm:spPr/>
    </dgm:pt>
    <dgm:pt modelId="{C3A926D3-6EC2-4BE8-B49A-840CF0B230C7}" type="pres">
      <dgm:prSet presAssocID="{B25BEB61-431E-42AD-8F80-A55D7F16AE41}" presName="compNode" presStyleCnt="0"/>
      <dgm:spPr/>
    </dgm:pt>
    <dgm:pt modelId="{96CE7280-2ED5-42EE-8764-833880A7ECBD}" type="pres">
      <dgm:prSet presAssocID="{B25BEB61-431E-42AD-8F80-A55D7F16AE41}" presName="childRect" presStyleLbl="bgAcc1" presStyleIdx="1" presStyleCnt="6">
        <dgm:presLayoutVars>
          <dgm:bulletEnabled val="1"/>
        </dgm:presLayoutVars>
      </dgm:prSet>
      <dgm:spPr/>
    </dgm:pt>
    <dgm:pt modelId="{8DA2C838-A13A-4071-BE13-F0DAD0477F7D}" type="pres">
      <dgm:prSet presAssocID="{B25BEB61-431E-42AD-8F80-A55D7F16AE41}" presName="parentText" presStyleLbl="node1" presStyleIdx="0" presStyleCnt="0">
        <dgm:presLayoutVars>
          <dgm:chMax val="0"/>
          <dgm:bulletEnabled val="1"/>
        </dgm:presLayoutVars>
      </dgm:prSet>
      <dgm:spPr/>
    </dgm:pt>
    <dgm:pt modelId="{FF965EF4-3721-4150-9455-72526F41AA11}" type="pres">
      <dgm:prSet presAssocID="{B25BEB61-431E-42AD-8F80-A55D7F16AE41}" presName="parentRect" presStyleLbl="alignNode1" presStyleIdx="1" presStyleCnt="6"/>
      <dgm:spPr/>
    </dgm:pt>
    <dgm:pt modelId="{D511F43E-38E0-4C53-A2EA-BA3F26194C40}" type="pres">
      <dgm:prSet presAssocID="{B25BEB61-431E-42AD-8F80-A55D7F16AE41}" presName="adorn" presStyleLbl="fgAccFollowNode1" presStyleIdx="1" presStyleCnt="6"/>
      <dgm:spPr>
        <a:blipFill rotWithShape="1">
          <a:blip xmlns:r="http://schemas.openxmlformats.org/officeDocument/2006/relationships" r:embed="rId2"/>
          <a:srcRect/>
          <a:stretch>
            <a:fillRect t="-6000" b="-6000"/>
          </a:stretch>
        </a:blipFill>
      </dgm:spPr>
    </dgm:pt>
    <dgm:pt modelId="{2210DF7B-A236-446A-8E74-4248A419C340}" type="pres">
      <dgm:prSet presAssocID="{7F158721-9C79-4FD3-8637-3277415E0A80}" presName="sibTrans" presStyleLbl="sibTrans2D1" presStyleIdx="0" presStyleCnt="0"/>
      <dgm:spPr/>
    </dgm:pt>
    <dgm:pt modelId="{4AA3A3EB-829E-4F63-810E-4C27151E1C6F}" type="pres">
      <dgm:prSet presAssocID="{72A3C8FB-8F07-48F5-981D-3748526531C6}" presName="compNode" presStyleCnt="0"/>
      <dgm:spPr/>
    </dgm:pt>
    <dgm:pt modelId="{37B10E22-4625-4923-969D-96F9E864AA64}" type="pres">
      <dgm:prSet presAssocID="{72A3C8FB-8F07-48F5-981D-3748526531C6}" presName="childRect" presStyleLbl="bgAcc1" presStyleIdx="2" presStyleCnt="6">
        <dgm:presLayoutVars>
          <dgm:bulletEnabled val="1"/>
        </dgm:presLayoutVars>
      </dgm:prSet>
      <dgm:spPr/>
    </dgm:pt>
    <dgm:pt modelId="{54E1BF20-BD58-4F58-A9FE-FF2842B93FA6}" type="pres">
      <dgm:prSet presAssocID="{72A3C8FB-8F07-48F5-981D-3748526531C6}" presName="parentText" presStyleLbl="node1" presStyleIdx="0" presStyleCnt="0">
        <dgm:presLayoutVars>
          <dgm:chMax val="0"/>
          <dgm:bulletEnabled val="1"/>
        </dgm:presLayoutVars>
      </dgm:prSet>
      <dgm:spPr/>
    </dgm:pt>
    <dgm:pt modelId="{CB01EA05-F10B-47A5-9890-BCF4B8897D5A}" type="pres">
      <dgm:prSet presAssocID="{72A3C8FB-8F07-48F5-981D-3748526531C6}" presName="parentRect" presStyleLbl="alignNode1" presStyleIdx="2" presStyleCnt="6"/>
      <dgm:spPr/>
    </dgm:pt>
    <dgm:pt modelId="{CCA16410-1C2D-46C7-8A29-BB7DF174B4A1}" type="pres">
      <dgm:prSet presAssocID="{72A3C8FB-8F07-48F5-981D-3748526531C6}" presName="adorn" presStyleLbl="fgAccFollowNode1" presStyleIdx="2" presStyleCnt="6"/>
      <dgm:spPr>
        <a:blipFill rotWithShape="1">
          <a:blip xmlns:r="http://schemas.openxmlformats.org/officeDocument/2006/relationships" r:embed="rId3"/>
          <a:srcRect/>
          <a:stretch>
            <a:fillRect/>
          </a:stretch>
        </a:blipFill>
      </dgm:spPr>
    </dgm:pt>
    <dgm:pt modelId="{5F4EE87E-42A5-4FC6-B589-61E510BD264A}" type="pres">
      <dgm:prSet presAssocID="{BE86172A-F7C5-4621-876A-3AE50560D127}" presName="sibTrans" presStyleLbl="sibTrans2D1" presStyleIdx="0" presStyleCnt="0"/>
      <dgm:spPr/>
    </dgm:pt>
    <dgm:pt modelId="{FD5524D3-858C-4B25-A673-1FB21010C7D7}" type="pres">
      <dgm:prSet presAssocID="{8114D09D-F0F2-4100-8C4D-EFF435485D7D}" presName="compNode" presStyleCnt="0"/>
      <dgm:spPr/>
    </dgm:pt>
    <dgm:pt modelId="{0184B9CE-AC70-4554-83A3-91AADB4F4ACE}" type="pres">
      <dgm:prSet presAssocID="{8114D09D-F0F2-4100-8C4D-EFF435485D7D}" presName="childRect" presStyleLbl="bgAcc1" presStyleIdx="3" presStyleCnt="6">
        <dgm:presLayoutVars>
          <dgm:bulletEnabled val="1"/>
        </dgm:presLayoutVars>
      </dgm:prSet>
      <dgm:spPr/>
    </dgm:pt>
    <dgm:pt modelId="{0B5DEB7B-2856-4380-AD7F-ED1E0CBC9606}" type="pres">
      <dgm:prSet presAssocID="{8114D09D-F0F2-4100-8C4D-EFF435485D7D}" presName="parentText" presStyleLbl="node1" presStyleIdx="0" presStyleCnt="0">
        <dgm:presLayoutVars>
          <dgm:chMax val="0"/>
          <dgm:bulletEnabled val="1"/>
        </dgm:presLayoutVars>
      </dgm:prSet>
      <dgm:spPr/>
    </dgm:pt>
    <dgm:pt modelId="{2CAE1B01-31B0-450A-8857-32CAE7D14078}" type="pres">
      <dgm:prSet presAssocID="{8114D09D-F0F2-4100-8C4D-EFF435485D7D}" presName="parentRect" presStyleLbl="alignNode1" presStyleIdx="3" presStyleCnt="6"/>
      <dgm:spPr/>
    </dgm:pt>
    <dgm:pt modelId="{C542E520-A283-4053-B37B-40674F45FB08}" type="pres">
      <dgm:prSet presAssocID="{8114D09D-F0F2-4100-8C4D-EFF435485D7D}" presName="adorn" presStyleLbl="fgAccFollowNode1" presStyleIdx="3" presStyleCnt="6"/>
      <dgm:spPr>
        <a:blipFill rotWithShape="1">
          <a:blip xmlns:r="http://schemas.openxmlformats.org/officeDocument/2006/relationships" r:embed="rId4"/>
          <a:srcRect/>
          <a:stretch>
            <a:fillRect/>
          </a:stretch>
        </a:blipFill>
      </dgm:spPr>
    </dgm:pt>
    <dgm:pt modelId="{9D2AA545-DAF5-47FF-9C3B-AE616D6F12FD}" type="pres">
      <dgm:prSet presAssocID="{C923C4CB-3366-4FDE-85C3-0376C1DC6EF0}" presName="sibTrans" presStyleLbl="sibTrans2D1" presStyleIdx="0" presStyleCnt="0"/>
      <dgm:spPr/>
    </dgm:pt>
    <dgm:pt modelId="{FC647B66-E4D8-4B8A-9143-06DC0DD80958}" type="pres">
      <dgm:prSet presAssocID="{F0A6FEE3-6E93-4203-9F72-BF65CB05B43A}" presName="compNode" presStyleCnt="0"/>
      <dgm:spPr/>
    </dgm:pt>
    <dgm:pt modelId="{35C45BD9-54B3-42DF-ABA0-F5C584893B65}" type="pres">
      <dgm:prSet presAssocID="{F0A6FEE3-6E93-4203-9F72-BF65CB05B43A}" presName="childRect" presStyleLbl="bgAcc1" presStyleIdx="4" presStyleCnt="6" custLinFactNeighborX="452" custLinFactNeighborY="-935">
        <dgm:presLayoutVars>
          <dgm:bulletEnabled val="1"/>
        </dgm:presLayoutVars>
      </dgm:prSet>
      <dgm:spPr/>
    </dgm:pt>
    <dgm:pt modelId="{4D55121E-F53C-4083-A0CD-50FD0CA739A3}" type="pres">
      <dgm:prSet presAssocID="{F0A6FEE3-6E93-4203-9F72-BF65CB05B43A}" presName="parentText" presStyleLbl="node1" presStyleIdx="0" presStyleCnt="0">
        <dgm:presLayoutVars>
          <dgm:chMax val="0"/>
          <dgm:bulletEnabled val="1"/>
        </dgm:presLayoutVars>
      </dgm:prSet>
      <dgm:spPr/>
    </dgm:pt>
    <dgm:pt modelId="{C9937410-884C-4FC8-AAB4-F5DD0F7474D6}" type="pres">
      <dgm:prSet presAssocID="{F0A6FEE3-6E93-4203-9F72-BF65CB05B43A}" presName="parentRect" presStyleLbl="alignNode1" presStyleIdx="4" presStyleCnt="6"/>
      <dgm:spPr/>
    </dgm:pt>
    <dgm:pt modelId="{1D71C9A4-E5E5-4075-9078-90B0B9F05F54}" type="pres">
      <dgm:prSet presAssocID="{F0A6FEE3-6E93-4203-9F72-BF65CB05B43A}" presName="adorn" presStyleLbl="fgAccFollowNode1" presStyleIdx="4" presStyleCnt="6"/>
      <dgm:spPr>
        <a:blipFill rotWithShape="1">
          <a:blip xmlns:r="http://schemas.openxmlformats.org/officeDocument/2006/relationships" r:embed="rId5"/>
          <a:srcRect/>
          <a:stretch>
            <a:fillRect l="-5000" r="-5000"/>
          </a:stretch>
        </a:blipFill>
      </dgm:spPr>
    </dgm:pt>
    <dgm:pt modelId="{8CACAF25-0D97-45F7-B52A-2FEBE4B16F78}" type="pres">
      <dgm:prSet presAssocID="{AAF3C09E-A676-4CBD-A1FB-C231A8F95549}" presName="sibTrans" presStyleLbl="sibTrans2D1" presStyleIdx="0" presStyleCnt="0"/>
      <dgm:spPr/>
    </dgm:pt>
    <dgm:pt modelId="{8B78E433-395B-438D-A0C4-4DA252D16BD9}" type="pres">
      <dgm:prSet presAssocID="{9C34D63F-DBED-48CB-A7D7-E6115E0252E7}" presName="compNode" presStyleCnt="0"/>
      <dgm:spPr/>
    </dgm:pt>
    <dgm:pt modelId="{CFD317F2-73A5-4113-943F-DEF2E1F89A17}" type="pres">
      <dgm:prSet presAssocID="{9C34D63F-DBED-48CB-A7D7-E6115E0252E7}" presName="childRect" presStyleLbl="bgAcc1" presStyleIdx="5" presStyleCnt="6">
        <dgm:presLayoutVars>
          <dgm:bulletEnabled val="1"/>
        </dgm:presLayoutVars>
      </dgm:prSet>
      <dgm:spPr/>
    </dgm:pt>
    <dgm:pt modelId="{7801BEE7-902F-4245-A1F6-13CD96096EA0}" type="pres">
      <dgm:prSet presAssocID="{9C34D63F-DBED-48CB-A7D7-E6115E0252E7}" presName="parentText" presStyleLbl="node1" presStyleIdx="0" presStyleCnt="0">
        <dgm:presLayoutVars>
          <dgm:chMax val="0"/>
          <dgm:bulletEnabled val="1"/>
        </dgm:presLayoutVars>
      </dgm:prSet>
      <dgm:spPr/>
    </dgm:pt>
    <dgm:pt modelId="{1FD9B6A5-38C8-4ED4-B30D-65034211C27E}" type="pres">
      <dgm:prSet presAssocID="{9C34D63F-DBED-48CB-A7D7-E6115E0252E7}" presName="parentRect" presStyleLbl="alignNode1" presStyleIdx="5" presStyleCnt="6"/>
      <dgm:spPr/>
    </dgm:pt>
    <dgm:pt modelId="{ABDCF2E9-B8AC-4E85-9C8C-078185B07576}" type="pres">
      <dgm:prSet presAssocID="{9C34D63F-DBED-48CB-A7D7-E6115E0252E7}" presName="adorn" presStyleLbl="fgAccFollowNode1" presStyleIdx="5" presStyleCnt="6"/>
      <dgm:spPr>
        <a:blipFill rotWithShape="1">
          <a:blip xmlns:r="http://schemas.openxmlformats.org/officeDocument/2006/relationships" r:embed="rId6"/>
          <a:srcRect/>
          <a:stretch>
            <a:fillRect l="-17000" r="-17000"/>
          </a:stretch>
        </a:blipFill>
      </dgm:spPr>
    </dgm:pt>
  </dgm:ptLst>
  <dgm:cxnLst>
    <dgm:cxn modelId="{B7A51300-69A9-48D3-8244-78CAC87C0792}" type="presOf" srcId="{7F158721-9C79-4FD3-8637-3277415E0A80}" destId="{2210DF7B-A236-446A-8E74-4248A419C340}" srcOrd="0" destOrd="0" presId="urn:microsoft.com/office/officeart/2005/8/layout/bList2"/>
    <dgm:cxn modelId="{0124C303-7E3A-4D1B-B43B-931262033D31}" srcId="{F0A6FEE3-6E93-4203-9F72-BF65CB05B43A}" destId="{7A980FF6-DEC8-48D2-8E8B-4F59020C34A6}" srcOrd="3" destOrd="0" parTransId="{310F50A9-815D-42BF-A17D-939433DDE24D}" sibTransId="{7D33E7E3-92C9-4D20-8F65-8E2979BB98A1}"/>
    <dgm:cxn modelId="{A6465905-B16C-44B3-9ADD-5A9649882413}" type="presOf" srcId="{EB1A3FC8-322E-494B-9F88-90E81DAB22CC}" destId="{37B10E22-4625-4923-969D-96F9E864AA64}" srcOrd="0" destOrd="1" presId="urn:microsoft.com/office/officeart/2005/8/layout/bList2"/>
    <dgm:cxn modelId="{30EF3306-EC29-4EEE-AA8E-588B285CBB1C}" type="presOf" srcId="{72A3C8FB-8F07-48F5-981D-3748526531C6}" destId="{CB01EA05-F10B-47A5-9890-BCF4B8897D5A}" srcOrd="1" destOrd="0" presId="urn:microsoft.com/office/officeart/2005/8/layout/bList2"/>
    <dgm:cxn modelId="{DF5F3707-A62E-4AC6-AD52-AAA29760AF5D}" srcId="{72A3C8FB-8F07-48F5-981D-3748526531C6}" destId="{BBF0CD81-620A-4029-A727-FB647E3D69B3}" srcOrd="6" destOrd="0" parTransId="{8E1256AF-E8E9-4872-BD35-6A71369F4CBE}" sibTransId="{4653F331-6644-439C-AB61-8D7EFE192FB4}"/>
    <dgm:cxn modelId="{EF2C7E0A-57F1-4AE2-A02C-E5CD609451A6}" srcId="{32022F9A-DA1E-4608-83C4-0828C8AA85D7}" destId="{9C34D63F-DBED-48CB-A7D7-E6115E0252E7}" srcOrd="5" destOrd="0" parTransId="{1BDAE7FB-121A-4B08-99BA-63A6CEE3CA92}" sibTransId="{E11FBE7D-BDFE-4B60-8FC5-BCBA8C15C2D2}"/>
    <dgm:cxn modelId="{34876016-C718-4697-9655-9B0E6F9E8A9B}" srcId="{32022F9A-DA1E-4608-83C4-0828C8AA85D7}" destId="{72A3C8FB-8F07-48F5-981D-3748526531C6}" srcOrd="2" destOrd="0" parTransId="{2662FC05-FF3D-43FA-BDDB-77B38F30CA52}" sibTransId="{BE86172A-F7C5-4621-876A-3AE50560D127}"/>
    <dgm:cxn modelId="{082DA018-47D2-44D0-BFD1-F23B4CC0B8C1}" type="presOf" srcId="{6A53771C-6FA7-4086-BB90-13E5FF58DCA5}" destId="{35C45BD9-54B3-42DF-ABA0-F5C584893B65}" srcOrd="0" destOrd="0" presId="urn:microsoft.com/office/officeart/2005/8/layout/bList2"/>
    <dgm:cxn modelId="{1C067C1C-9462-4FD0-8D04-EC9C291E1DAA}" srcId="{B25BEB61-431E-42AD-8F80-A55D7F16AE41}" destId="{05AB4CA0-3E93-4C8B-9305-F346A504582D}" srcOrd="0" destOrd="0" parTransId="{F7D64D1F-6F10-4F46-8B20-2BEA85E166F1}" sibTransId="{88293ACB-F362-400A-84B8-200F9BB9CC89}"/>
    <dgm:cxn modelId="{7EB5B41C-E42C-444F-9924-F09369C8618E}" type="presOf" srcId="{05AB4CA0-3E93-4C8B-9305-F346A504582D}" destId="{96CE7280-2ED5-42EE-8764-833880A7ECBD}" srcOrd="0" destOrd="0" presId="urn:microsoft.com/office/officeart/2005/8/layout/bList2"/>
    <dgm:cxn modelId="{4AB9181F-5C0A-4240-9CB9-5D700A2A3C80}" type="presOf" srcId="{C923C4CB-3366-4FDE-85C3-0376C1DC6EF0}" destId="{9D2AA545-DAF5-47FF-9C3B-AE616D6F12FD}" srcOrd="0" destOrd="0" presId="urn:microsoft.com/office/officeart/2005/8/layout/bList2"/>
    <dgm:cxn modelId="{7C311D20-D0F6-41C9-8A1F-1096EB12AAEB}" srcId="{8114D09D-F0F2-4100-8C4D-EFF435485D7D}" destId="{1CF40F56-5710-44B8-8A9D-CACCAC4885E5}" srcOrd="3" destOrd="0" parTransId="{3DD1BF8B-1CC7-4E2C-84AE-C20380B99C81}" sibTransId="{7A7DFD2C-943A-4717-897E-EB57D537CCB4}"/>
    <dgm:cxn modelId="{9FA9AF21-3608-4635-A2B0-1D108D2EEA0F}" type="presOf" srcId="{72A3C8FB-8F07-48F5-981D-3748526531C6}" destId="{54E1BF20-BD58-4F58-A9FE-FF2842B93FA6}" srcOrd="0" destOrd="0" presId="urn:microsoft.com/office/officeart/2005/8/layout/bList2"/>
    <dgm:cxn modelId="{6B7BAD22-5A2D-4327-982D-3A558917A820}" srcId="{9C34D63F-DBED-48CB-A7D7-E6115E0252E7}" destId="{2AE0EAB5-D1D8-4DDA-8271-60E9E591D324}" srcOrd="2" destOrd="0" parTransId="{75E8BA26-4F5F-437B-A5A8-519FED7459EC}" sibTransId="{F4D32CFE-765F-42D9-9388-4448259F8FA5}"/>
    <dgm:cxn modelId="{34D86123-61A6-4932-B8B8-A0A37B0DDB30}" srcId="{087803D7-B9CB-496C-85D4-A3D85ED93016}" destId="{2B2FFEDB-99A6-4B87-956E-5C6D61D5CFEA}" srcOrd="0" destOrd="0" parTransId="{C0850091-497F-4D71-93AF-04AFB7A1AC09}" sibTransId="{44B020DF-52C3-4527-B48A-6983D25FB701}"/>
    <dgm:cxn modelId="{B093E123-DD55-45FF-A201-1BE424223460}" type="presOf" srcId="{9C34D63F-DBED-48CB-A7D7-E6115E0252E7}" destId="{1FD9B6A5-38C8-4ED4-B30D-65034211C27E}" srcOrd="1" destOrd="0" presId="urn:microsoft.com/office/officeart/2005/8/layout/bList2"/>
    <dgm:cxn modelId="{2F0E5F24-6996-4539-8002-65DB05063AE4}" type="presOf" srcId="{7FCD98D0-FC9E-4CCA-91CF-FC00DD0488C5}" destId="{37B10E22-4625-4923-969D-96F9E864AA64}" srcOrd="0" destOrd="5" presId="urn:microsoft.com/office/officeart/2005/8/layout/bList2"/>
    <dgm:cxn modelId="{4DC29928-79C1-40D3-A9CF-1108A28DB434}" srcId="{72A3C8FB-8F07-48F5-981D-3748526531C6}" destId="{12ED7A54-BF15-435C-96B7-B9114A2BABF4}" srcOrd="0" destOrd="0" parTransId="{533BBF3C-F801-4BE8-BDE7-082DC09C3769}" sibTransId="{BCC19905-F76C-4891-8DD8-A511A8C4E7C3}"/>
    <dgm:cxn modelId="{2C133733-80A0-45AB-8316-93E13C7A8611}" type="presOf" srcId="{32022F9A-DA1E-4608-83C4-0828C8AA85D7}" destId="{AE0C5E4A-F511-46C9-8CDA-D0E220496E1D}" srcOrd="0" destOrd="0" presId="urn:microsoft.com/office/officeart/2005/8/layout/bList2"/>
    <dgm:cxn modelId="{18534035-468B-4416-ACB5-AE3AC2A631CA}" srcId="{72A3C8FB-8F07-48F5-981D-3748526531C6}" destId="{79B11C0E-24AB-45C4-8D28-F97247D8AB30}" srcOrd="3" destOrd="0" parTransId="{8B1098CD-E3D8-49D1-9BB8-D8866F393FD3}" sibTransId="{AF50C62D-3617-4A1E-A8EC-6FA0F0DADB97}"/>
    <dgm:cxn modelId="{A49C9335-CAF2-425F-94D5-012045B67199}" type="presOf" srcId="{2AE0EAB5-D1D8-4DDA-8271-60E9E591D324}" destId="{CFD317F2-73A5-4113-943F-DEF2E1F89A17}" srcOrd="0" destOrd="2" presId="urn:microsoft.com/office/officeart/2005/8/layout/bList2"/>
    <dgm:cxn modelId="{D56DB43A-9558-4AF7-9548-0E4DDA5A109C}" type="presOf" srcId="{BBF0CD81-620A-4029-A727-FB647E3D69B3}" destId="{37B10E22-4625-4923-969D-96F9E864AA64}" srcOrd="0" destOrd="6" presId="urn:microsoft.com/office/officeart/2005/8/layout/bList2"/>
    <dgm:cxn modelId="{EAA6D73F-6839-4390-9D95-E81CD6E4CCA5}" type="presOf" srcId="{087803D7-B9CB-496C-85D4-A3D85ED93016}" destId="{A09F6C0B-CEAB-4E54-8117-5684BDA0D2FB}" srcOrd="0" destOrd="0" presId="urn:microsoft.com/office/officeart/2005/8/layout/bList2"/>
    <dgm:cxn modelId="{D23D7E5B-C6D6-4133-93AC-9D5DC89DE900}" type="presOf" srcId="{E49D5F81-F861-4405-94B1-0A2E5B2F83AE}" destId="{0184B9CE-AC70-4554-83A3-91AADB4F4ACE}" srcOrd="0" destOrd="0" presId="urn:microsoft.com/office/officeart/2005/8/layout/bList2"/>
    <dgm:cxn modelId="{62E9E15E-743C-4311-BA8A-F17C57E4CA54}" srcId="{72A3C8FB-8F07-48F5-981D-3748526531C6}" destId="{81216752-B9B3-4775-A977-01EF09973495}" srcOrd="2" destOrd="0" parTransId="{4EA6B21C-DDF0-42EB-B204-1F83B5EC1290}" sibTransId="{B284D6F3-D6BD-49F6-B6A0-F1FA4A143CDA}"/>
    <dgm:cxn modelId="{3765255F-27F3-48FF-9249-F9279C43C78B}" type="presOf" srcId="{EF59F692-51B7-40F5-9ACD-9AD7A41735DF}" destId="{96CE7280-2ED5-42EE-8764-833880A7ECBD}" srcOrd="0" destOrd="1" presId="urn:microsoft.com/office/officeart/2005/8/layout/bList2"/>
    <dgm:cxn modelId="{FD9BCD5F-20DF-4596-BAD9-02C973563A0F}" type="presOf" srcId="{B25BEB61-431E-42AD-8F80-A55D7F16AE41}" destId="{8DA2C838-A13A-4071-BE13-F0DAD0477F7D}" srcOrd="0" destOrd="0" presId="urn:microsoft.com/office/officeart/2005/8/layout/bList2"/>
    <dgm:cxn modelId="{40E2EC5F-3360-468A-8AC9-C374CDE0B91F}" type="presOf" srcId="{087803D7-B9CB-496C-85D4-A3D85ED93016}" destId="{FAC40EFF-1D87-49FB-A114-B79799467D6B}" srcOrd="1" destOrd="0" presId="urn:microsoft.com/office/officeart/2005/8/layout/bList2"/>
    <dgm:cxn modelId="{7DDC2C61-0B0D-480D-9191-3E1D085E00D6}" srcId="{8114D09D-F0F2-4100-8C4D-EFF435485D7D}" destId="{1B65861A-7CD1-46EB-A257-D9FCDEE0836C}" srcOrd="1" destOrd="0" parTransId="{3B045306-9113-41A0-BBB6-27C9650D6CD6}" sibTransId="{CB709F51-C950-4FB0-A4A3-DBA3E4010066}"/>
    <dgm:cxn modelId="{CFFE3561-89DD-4906-94F7-CFE5B2063969}" srcId="{B25BEB61-431E-42AD-8F80-A55D7F16AE41}" destId="{EF59F692-51B7-40F5-9ACD-9AD7A41735DF}" srcOrd="1" destOrd="0" parTransId="{2628E269-22FA-4556-BAB9-D7B879F3C56C}" sibTransId="{4F026633-6AC3-459A-BB19-0212CB649589}"/>
    <dgm:cxn modelId="{16258D42-02F4-4F04-AC76-416D7F1AD01D}" type="presOf" srcId="{835A9252-DF82-4975-9B8B-021FB4C1FA20}" destId="{CFD317F2-73A5-4113-943F-DEF2E1F89A17}" srcOrd="0" destOrd="0" presId="urn:microsoft.com/office/officeart/2005/8/layout/bList2"/>
    <dgm:cxn modelId="{6D8C1C64-3BBF-4AC2-A68E-B8E71D243335}" type="presOf" srcId="{79B11C0E-24AB-45C4-8D28-F97247D8AB30}" destId="{37B10E22-4625-4923-969D-96F9E864AA64}" srcOrd="0" destOrd="3" presId="urn:microsoft.com/office/officeart/2005/8/layout/bList2"/>
    <dgm:cxn modelId="{62750666-1724-4B5F-88BB-30A183794A57}" type="presOf" srcId="{F0A6FEE3-6E93-4203-9F72-BF65CB05B43A}" destId="{C9937410-884C-4FC8-AAB4-F5DD0F7474D6}" srcOrd="1" destOrd="0" presId="urn:microsoft.com/office/officeart/2005/8/layout/bList2"/>
    <dgm:cxn modelId="{A0591666-B74D-4528-9991-9A26BD7F3BB2}" type="presOf" srcId="{0A00CB7A-2421-44AE-8542-F0400B464DE9}" destId="{0E70B825-DB4F-44F8-858C-90591E84305A}" srcOrd="0" destOrd="1" presId="urn:microsoft.com/office/officeart/2005/8/layout/bList2"/>
    <dgm:cxn modelId="{532E274B-D28F-4BD1-A014-D64683E155D5}" type="presOf" srcId="{F0A6FEE3-6E93-4203-9F72-BF65CB05B43A}" destId="{4D55121E-F53C-4083-A0CD-50FD0CA739A3}" srcOrd="0" destOrd="0" presId="urn:microsoft.com/office/officeart/2005/8/layout/bList2"/>
    <dgm:cxn modelId="{84FA8A4D-797A-41B5-97BA-61C821A2FDA1}" type="presOf" srcId="{42B71DB8-8C66-48D5-A146-E36CD248C8CA}" destId="{35C45BD9-54B3-42DF-ABA0-F5C584893B65}" srcOrd="0" destOrd="2" presId="urn:microsoft.com/office/officeart/2005/8/layout/bList2"/>
    <dgm:cxn modelId="{EA69656E-C3B3-468D-BD28-E24C93CEDCA0}" type="presOf" srcId="{0725B048-311F-4667-811F-A9BE1E3E78A2}" destId="{CFD317F2-73A5-4113-943F-DEF2E1F89A17}" srcOrd="0" destOrd="1" presId="urn:microsoft.com/office/officeart/2005/8/layout/bList2"/>
    <dgm:cxn modelId="{88269B4F-9F1C-49F2-B0D4-1A67545F48D1}" type="presOf" srcId="{A441275C-81DB-4D30-8AA5-9B498FDA882D}" destId="{96CE7280-2ED5-42EE-8764-833880A7ECBD}" srcOrd="0" destOrd="3" presId="urn:microsoft.com/office/officeart/2005/8/layout/bList2"/>
    <dgm:cxn modelId="{EA2E5151-0040-46A1-84AA-87846F4FC70A}" srcId="{32022F9A-DA1E-4608-83C4-0828C8AA85D7}" destId="{B25BEB61-431E-42AD-8F80-A55D7F16AE41}" srcOrd="1" destOrd="0" parTransId="{AAADBE0C-1D66-43FD-98C5-A6DC469702F2}" sibTransId="{7F158721-9C79-4FD3-8637-3277415E0A80}"/>
    <dgm:cxn modelId="{26A83D73-85C4-4906-974D-5D7727C4F9EF}" type="presOf" srcId="{BE86172A-F7C5-4621-876A-3AE50560D127}" destId="{5F4EE87E-42A5-4FC6-B589-61E510BD264A}" srcOrd="0" destOrd="0" presId="urn:microsoft.com/office/officeart/2005/8/layout/bList2"/>
    <dgm:cxn modelId="{14D0CA54-EAB8-4EB2-8664-8C7FEF435AA9}" type="presOf" srcId="{1BD768B4-E328-4A37-B27E-1B2F5AF97954}" destId="{0E70B825-DB4F-44F8-858C-90591E84305A}" srcOrd="0" destOrd="2" presId="urn:microsoft.com/office/officeart/2005/8/layout/bList2"/>
    <dgm:cxn modelId="{EBB88655-F132-4626-BA8F-B65C3B62B257}" srcId="{087803D7-B9CB-496C-85D4-A3D85ED93016}" destId="{1BD768B4-E328-4A37-B27E-1B2F5AF97954}" srcOrd="2" destOrd="0" parTransId="{871FF39D-DC4C-45A2-A615-CAF7DFDBDAAB}" sibTransId="{AEDAE66C-5604-4DC2-977F-2C463BE4ADFE}"/>
    <dgm:cxn modelId="{81779975-FA77-4433-B9BC-699654A80BF1}" srcId="{F0A6FEE3-6E93-4203-9F72-BF65CB05B43A}" destId="{5A48CAD4-0930-41E3-82B2-DFDD73FC58BF}" srcOrd="1" destOrd="0" parTransId="{C5324039-6730-4A4E-86F5-E734F09E2540}" sibTransId="{70C7201D-5542-4F3F-B737-91B6A2EFE4F2}"/>
    <dgm:cxn modelId="{C09FEB57-9785-4DE2-8066-03147B5ED021}" type="presOf" srcId="{13EAD378-DE6A-4529-8BA3-7AC99AF80544}" destId="{96CE7280-2ED5-42EE-8764-833880A7ECBD}" srcOrd="0" destOrd="5" presId="urn:microsoft.com/office/officeart/2005/8/layout/bList2"/>
    <dgm:cxn modelId="{3DB2687B-236A-48BC-AB3C-601BCC3398A1}" srcId="{9C34D63F-DBED-48CB-A7D7-E6115E0252E7}" destId="{0725B048-311F-4667-811F-A9BE1E3E78A2}" srcOrd="1" destOrd="0" parTransId="{9E07FED0-A2A5-4DB0-8771-607C905534E4}" sibTransId="{32CF479B-CABF-4FA4-B4D9-7D1B0776C487}"/>
    <dgm:cxn modelId="{A014E780-CB0F-42D5-B2C1-8B36514751D0}" srcId="{32022F9A-DA1E-4608-83C4-0828C8AA85D7}" destId="{8114D09D-F0F2-4100-8C4D-EFF435485D7D}" srcOrd="3" destOrd="0" parTransId="{B3126072-5657-47B4-AEC8-BAD07B142EEE}" sibTransId="{C923C4CB-3366-4FDE-85C3-0376C1DC6EF0}"/>
    <dgm:cxn modelId="{5DCDEC81-DA8F-442D-A7A7-4C1CEEB0C229}" type="presOf" srcId="{AAF3C09E-A676-4CBD-A1FB-C231A8F95549}" destId="{8CACAF25-0D97-45F7-B52A-2FEBE4B16F78}" srcOrd="0" destOrd="0" presId="urn:microsoft.com/office/officeart/2005/8/layout/bList2"/>
    <dgm:cxn modelId="{AC232D86-7203-4F23-8214-B4AEE8E0A91B}" type="presOf" srcId="{E2D44554-F713-4D94-B32B-01A7365F398B}" destId="{0E70B825-DB4F-44F8-858C-90591E84305A}" srcOrd="0" destOrd="3" presId="urn:microsoft.com/office/officeart/2005/8/layout/bList2"/>
    <dgm:cxn modelId="{6D29AD86-891D-4E1B-8390-9F547F6D0B2E}" srcId="{9C34D63F-DBED-48CB-A7D7-E6115E0252E7}" destId="{835A9252-DF82-4975-9B8B-021FB4C1FA20}" srcOrd="0" destOrd="0" parTransId="{6CD80CAE-5467-46C6-8022-6BD9942F3E81}" sibTransId="{D9BD4FB0-D84C-409A-B2D9-0B8E57419118}"/>
    <dgm:cxn modelId="{520C0488-9C39-4FD4-AF05-45C8535D053C}" srcId="{72A3C8FB-8F07-48F5-981D-3748526531C6}" destId="{8B301C54-03FF-4A0C-A9A8-370CA6CBE738}" srcOrd="4" destOrd="0" parTransId="{706BE31E-6D21-4233-8095-326EE7DE9C9D}" sibTransId="{22F96EAB-3CA4-4487-8312-F155956F292A}"/>
    <dgm:cxn modelId="{74485589-8FB9-433F-BFA8-90377CD778EB}" type="presOf" srcId="{2B2FFEDB-99A6-4B87-956E-5C6D61D5CFEA}" destId="{0E70B825-DB4F-44F8-858C-90591E84305A}" srcOrd="0" destOrd="0" presId="urn:microsoft.com/office/officeart/2005/8/layout/bList2"/>
    <dgm:cxn modelId="{FEC8B38A-4792-475F-85C0-5C66075B8900}" srcId="{B25BEB61-431E-42AD-8F80-A55D7F16AE41}" destId="{5EA3DEC8-6629-4685-BFBC-587CA528C458}" srcOrd="2" destOrd="0" parTransId="{BEEAE590-FDE5-4145-B756-B5AB4CF77C15}" sibTransId="{7E7761AC-A345-4EC0-AC1F-1CD52B72F975}"/>
    <dgm:cxn modelId="{008E358F-C5C3-41C5-8805-97AB04A8E80E}" type="presOf" srcId="{9C34D63F-DBED-48CB-A7D7-E6115E0252E7}" destId="{7801BEE7-902F-4245-A1F6-13CD96096EA0}" srcOrd="0" destOrd="0" presId="urn:microsoft.com/office/officeart/2005/8/layout/bList2"/>
    <dgm:cxn modelId="{82F94091-E15D-4F13-BA5C-D4649A3985BE}" srcId="{72A3C8FB-8F07-48F5-981D-3748526531C6}" destId="{7FCD98D0-FC9E-4CCA-91CF-FC00DD0488C5}" srcOrd="5" destOrd="0" parTransId="{7044D58C-E1C7-4DCA-A514-674C428ABFD8}" sibTransId="{0ACC01F8-CDC3-46A6-9F8F-2823A85FEE60}"/>
    <dgm:cxn modelId="{53641193-E669-4C4A-94BB-9B7987413797}" type="presOf" srcId="{5A48CAD4-0930-41E3-82B2-DFDD73FC58BF}" destId="{35C45BD9-54B3-42DF-ABA0-F5C584893B65}" srcOrd="0" destOrd="1" presId="urn:microsoft.com/office/officeart/2005/8/layout/bList2"/>
    <dgm:cxn modelId="{511A9898-EA2F-4268-A714-B1415D8EFB9D}" srcId="{F0A6FEE3-6E93-4203-9F72-BF65CB05B43A}" destId="{6A53771C-6FA7-4086-BB90-13E5FF58DCA5}" srcOrd="0" destOrd="0" parTransId="{8AC73FAE-D234-4C1A-AC35-0A5842ECE834}" sibTransId="{95DB6E21-1546-4CBD-B284-3CCAA8F2ED37}"/>
    <dgm:cxn modelId="{EB99859A-4F92-47E5-9129-4464B5ADCBFA}" type="presOf" srcId="{8B301C54-03FF-4A0C-A9A8-370CA6CBE738}" destId="{37B10E22-4625-4923-969D-96F9E864AA64}" srcOrd="0" destOrd="4" presId="urn:microsoft.com/office/officeart/2005/8/layout/bList2"/>
    <dgm:cxn modelId="{7F37499D-ADBC-4285-B767-2A14F29A57CC}" type="presOf" srcId="{B25BEB61-431E-42AD-8F80-A55D7F16AE41}" destId="{FF965EF4-3721-4150-9455-72526F41AA11}" srcOrd="1" destOrd="0" presId="urn:microsoft.com/office/officeart/2005/8/layout/bList2"/>
    <dgm:cxn modelId="{6B6EFCA2-D4EF-4B6D-B1C4-0A75F7D2F511}" type="presOf" srcId="{8114D09D-F0F2-4100-8C4D-EFF435485D7D}" destId="{2CAE1B01-31B0-450A-8857-32CAE7D14078}" srcOrd="1" destOrd="0" presId="urn:microsoft.com/office/officeart/2005/8/layout/bList2"/>
    <dgm:cxn modelId="{7D9943A6-BAF9-4109-A78B-109522B3190B}" srcId="{72A3C8FB-8F07-48F5-981D-3748526531C6}" destId="{EB1A3FC8-322E-494B-9F88-90E81DAB22CC}" srcOrd="1" destOrd="0" parTransId="{866607A8-CBE2-4175-A300-9877E631CE6D}" sibTransId="{AA857AB5-5FA3-49B1-BF5D-D80D0692EA33}"/>
    <dgm:cxn modelId="{35FD13A7-0CA1-4DB1-B983-0F33564F4DCC}" srcId="{087803D7-B9CB-496C-85D4-A3D85ED93016}" destId="{E2D44554-F713-4D94-B32B-01A7365F398B}" srcOrd="3" destOrd="0" parTransId="{6BA38D99-8212-43C4-AAC9-1A5D2BFE3E84}" sibTransId="{713B7913-C064-4DD1-A365-2C40023FA6B6}"/>
    <dgm:cxn modelId="{AFAF24A7-4C88-41F9-8A45-3C5F4F9B784E}" type="presOf" srcId="{BD472836-4476-4AD1-8D57-762799F7356E}" destId="{0184B9CE-AC70-4554-83A3-91AADB4F4ACE}" srcOrd="0" destOrd="2" presId="urn:microsoft.com/office/officeart/2005/8/layout/bList2"/>
    <dgm:cxn modelId="{6F6D60AE-4755-48C1-9BEE-7CA9F16BFCE5}" type="presOf" srcId="{1B65861A-7CD1-46EB-A257-D9FCDEE0836C}" destId="{0184B9CE-AC70-4554-83A3-91AADB4F4ACE}" srcOrd="0" destOrd="1" presId="urn:microsoft.com/office/officeart/2005/8/layout/bList2"/>
    <dgm:cxn modelId="{33C0C2B4-22B4-47CB-8FE7-3281A7CF659F}" type="presOf" srcId="{1CF40F56-5710-44B8-8A9D-CACCAC4885E5}" destId="{0184B9CE-AC70-4554-83A3-91AADB4F4ACE}" srcOrd="0" destOrd="3" presId="urn:microsoft.com/office/officeart/2005/8/layout/bList2"/>
    <dgm:cxn modelId="{B7383DB8-9EC2-45AF-9A1D-BF73EA4F283E}" srcId="{F0A6FEE3-6E93-4203-9F72-BF65CB05B43A}" destId="{42B71DB8-8C66-48D5-A146-E36CD248C8CA}" srcOrd="2" destOrd="0" parTransId="{B55E6FA7-FB63-487B-82C9-B085BCBF9582}" sibTransId="{FABEB3F9-1C13-4B50-AEE4-13B770FF9C93}"/>
    <dgm:cxn modelId="{B6F3FBB8-00B6-4870-8452-A665331EE996}" type="presOf" srcId="{12ED7A54-BF15-435C-96B7-B9114A2BABF4}" destId="{37B10E22-4625-4923-969D-96F9E864AA64}" srcOrd="0" destOrd="0" presId="urn:microsoft.com/office/officeart/2005/8/layout/bList2"/>
    <dgm:cxn modelId="{D5D248BC-CB89-43E9-B378-2861762FDE62}" srcId="{087803D7-B9CB-496C-85D4-A3D85ED93016}" destId="{0A00CB7A-2421-44AE-8542-F0400B464DE9}" srcOrd="1" destOrd="0" parTransId="{10E0C004-1A93-4017-9244-D5771BF3139A}" sibTransId="{8DC96272-A87F-4377-8FC2-46058F23D7D8}"/>
    <dgm:cxn modelId="{789F9BBE-4E54-458B-AD4E-491040B57A54}" srcId="{32022F9A-DA1E-4608-83C4-0828C8AA85D7}" destId="{087803D7-B9CB-496C-85D4-A3D85ED93016}" srcOrd="0" destOrd="0" parTransId="{89F590D4-E02D-47DC-B9EC-86454D0F92C4}" sibTransId="{6D740CF2-D003-4655-914B-538A246FA222}"/>
    <dgm:cxn modelId="{73A02BCA-856A-4AD1-A0CA-67610939489E}" srcId="{8114D09D-F0F2-4100-8C4D-EFF435485D7D}" destId="{BD472836-4476-4AD1-8D57-762799F7356E}" srcOrd="2" destOrd="0" parTransId="{9589F804-62BA-44DF-80AD-C89219FAF792}" sibTransId="{028E9D16-395F-43CF-98B1-9141CE4060C9}"/>
    <dgm:cxn modelId="{E54C5ECE-8A31-4CEC-9432-1827E071BD59}" srcId="{32022F9A-DA1E-4608-83C4-0828C8AA85D7}" destId="{F0A6FEE3-6E93-4203-9F72-BF65CB05B43A}" srcOrd="4" destOrd="0" parTransId="{037B428E-CC36-40DA-A38F-4C6491D67989}" sibTransId="{AAF3C09E-A676-4CBD-A1FB-C231A8F95549}"/>
    <dgm:cxn modelId="{D72737DE-50D3-4011-A053-4950BC028576}" type="presOf" srcId="{7A980FF6-DEC8-48D2-8E8B-4F59020C34A6}" destId="{35C45BD9-54B3-42DF-ABA0-F5C584893B65}" srcOrd="0" destOrd="3" presId="urn:microsoft.com/office/officeart/2005/8/layout/bList2"/>
    <dgm:cxn modelId="{11A4DAE2-0432-48EC-B094-8AA7392D26C5}" type="presOf" srcId="{5E7E53D7-A337-48AD-8508-8146AD666D25}" destId="{96CE7280-2ED5-42EE-8764-833880A7ECBD}" srcOrd="0" destOrd="4" presId="urn:microsoft.com/office/officeart/2005/8/layout/bList2"/>
    <dgm:cxn modelId="{B94018E7-E186-4818-8BF5-A19A62C5467B}" srcId="{B25BEB61-431E-42AD-8F80-A55D7F16AE41}" destId="{A441275C-81DB-4D30-8AA5-9B498FDA882D}" srcOrd="3" destOrd="0" parTransId="{AB7D6C3F-D1F7-48E2-853A-9AB261D40CCB}" sibTransId="{C8630C2B-ABCD-4E6D-AB6A-B68ED854A7B9}"/>
    <dgm:cxn modelId="{4DF4C3EB-4643-4EFC-81F8-5B03A7940EA0}" srcId="{8114D09D-F0F2-4100-8C4D-EFF435485D7D}" destId="{E49D5F81-F861-4405-94B1-0A2E5B2F83AE}" srcOrd="0" destOrd="0" parTransId="{CB006E85-AF1C-43F8-AB06-9B632EC8E268}" sibTransId="{ECCEE0BE-166D-4AA9-AA5D-5FAC423C29BD}"/>
    <dgm:cxn modelId="{D33015EC-A43D-479E-A6BB-B7FF918D5B1D}" srcId="{B25BEB61-431E-42AD-8F80-A55D7F16AE41}" destId="{13EAD378-DE6A-4529-8BA3-7AC99AF80544}" srcOrd="5" destOrd="0" parTransId="{1359E918-3455-4D92-8214-499F854AF533}" sibTransId="{CBFF8F7B-6289-4F3B-8F36-F2B2E000C739}"/>
    <dgm:cxn modelId="{A02973ED-65CD-42D6-A4C0-4B74D931A906}" type="presOf" srcId="{5EA3DEC8-6629-4685-BFBC-587CA528C458}" destId="{96CE7280-2ED5-42EE-8764-833880A7ECBD}" srcOrd="0" destOrd="2" presId="urn:microsoft.com/office/officeart/2005/8/layout/bList2"/>
    <dgm:cxn modelId="{4060EFF0-49C0-4203-9532-52203AA01CFC}" type="presOf" srcId="{81216752-B9B3-4775-A977-01EF09973495}" destId="{37B10E22-4625-4923-969D-96F9E864AA64}" srcOrd="0" destOrd="2" presId="urn:microsoft.com/office/officeart/2005/8/layout/bList2"/>
    <dgm:cxn modelId="{9AD290F4-BCE5-404F-B6B2-49B7C612FDD0}" srcId="{B25BEB61-431E-42AD-8F80-A55D7F16AE41}" destId="{5E7E53D7-A337-48AD-8508-8146AD666D25}" srcOrd="4" destOrd="0" parTransId="{E3032D6F-F948-4101-B183-651034D498BA}" sibTransId="{1C69671E-28E7-485F-A00A-E3644AE3D161}"/>
    <dgm:cxn modelId="{B5E8C2FE-E80D-41B3-9701-BF53FE83EC6B}" type="presOf" srcId="{6D740CF2-D003-4655-914B-538A246FA222}" destId="{E7B4079B-8F0A-413A-9DD5-8F592886274B}" srcOrd="0" destOrd="0" presId="urn:microsoft.com/office/officeart/2005/8/layout/bList2"/>
    <dgm:cxn modelId="{7B09ADFF-B734-4BDE-9E17-547D5D7B3CFB}" type="presOf" srcId="{8114D09D-F0F2-4100-8C4D-EFF435485D7D}" destId="{0B5DEB7B-2856-4380-AD7F-ED1E0CBC9606}" srcOrd="0" destOrd="0" presId="urn:microsoft.com/office/officeart/2005/8/layout/bList2"/>
    <dgm:cxn modelId="{ACDF72E0-EECE-4AED-AED4-FC4F7CA2EDFC}" type="presParOf" srcId="{AE0C5E4A-F511-46C9-8CDA-D0E220496E1D}" destId="{71AD1137-8E86-40DC-AE19-92CD5C081C0B}" srcOrd="0" destOrd="0" presId="urn:microsoft.com/office/officeart/2005/8/layout/bList2"/>
    <dgm:cxn modelId="{7CB764B5-C606-4EBD-A743-06D4AEAA3656}" type="presParOf" srcId="{71AD1137-8E86-40DC-AE19-92CD5C081C0B}" destId="{0E70B825-DB4F-44F8-858C-90591E84305A}" srcOrd="0" destOrd="0" presId="urn:microsoft.com/office/officeart/2005/8/layout/bList2"/>
    <dgm:cxn modelId="{6B1C5D3F-F9EA-443D-8859-224E3D96DA04}" type="presParOf" srcId="{71AD1137-8E86-40DC-AE19-92CD5C081C0B}" destId="{A09F6C0B-CEAB-4E54-8117-5684BDA0D2FB}" srcOrd="1" destOrd="0" presId="urn:microsoft.com/office/officeart/2005/8/layout/bList2"/>
    <dgm:cxn modelId="{AAB7AB49-470F-48F9-B519-E7D3AE828E02}" type="presParOf" srcId="{71AD1137-8E86-40DC-AE19-92CD5C081C0B}" destId="{FAC40EFF-1D87-49FB-A114-B79799467D6B}" srcOrd="2" destOrd="0" presId="urn:microsoft.com/office/officeart/2005/8/layout/bList2"/>
    <dgm:cxn modelId="{1209D1C4-3152-4EB1-AF90-356C92C301B5}" type="presParOf" srcId="{71AD1137-8E86-40DC-AE19-92CD5C081C0B}" destId="{5BDADF44-2C97-4E60-A4A1-621B9B740531}" srcOrd="3" destOrd="0" presId="urn:microsoft.com/office/officeart/2005/8/layout/bList2"/>
    <dgm:cxn modelId="{FC296A1E-814B-4222-926E-9B8BC884AD1C}" type="presParOf" srcId="{AE0C5E4A-F511-46C9-8CDA-D0E220496E1D}" destId="{E7B4079B-8F0A-413A-9DD5-8F592886274B}" srcOrd="1" destOrd="0" presId="urn:microsoft.com/office/officeart/2005/8/layout/bList2"/>
    <dgm:cxn modelId="{66560359-B2D0-4DF5-9FCC-0ABA876E245E}" type="presParOf" srcId="{AE0C5E4A-F511-46C9-8CDA-D0E220496E1D}" destId="{C3A926D3-6EC2-4BE8-B49A-840CF0B230C7}" srcOrd="2" destOrd="0" presId="urn:microsoft.com/office/officeart/2005/8/layout/bList2"/>
    <dgm:cxn modelId="{E6393B33-2A2B-4697-B6F2-EDB9604D49E3}" type="presParOf" srcId="{C3A926D3-6EC2-4BE8-B49A-840CF0B230C7}" destId="{96CE7280-2ED5-42EE-8764-833880A7ECBD}" srcOrd="0" destOrd="0" presId="urn:microsoft.com/office/officeart/2005/8/layout/bList2"/>
    <dgm:cxn modelId="{0A8430B6-9C62-493E-9209-97CAE02B383D}" type="presParOf" srcId="{C3A926D3-6EC2-4BE8-B49A-840CF0B230C7}" destId="{8DA2C838-A13A-4071-BE13-F0DAD0477F7D}" srcOrd="1" destOrd="0" presId="urn:microsoft.com/office/officeart/2005/8/layout/bList2"/>
    <dgm:cxn modelId="{D7CF1B73-1E77-47FF-A04E-D2DC65BA5220}" type="presParOf" srcId="{C3A926D3-6EC2-4BE8-B49A-840CF0B230C7}" destId="{FF965EF4-3721-4150-9455-72526F41AA11}" srcOrd="2" destOrd="0" presId="urn:microsoft.com/office/officeart/2005/8/layout/bList2"/>
    <dgm:cxn modelId="{80D003DD-297B-47B5-A484-CB120375064D}" type="presParOf" srcId="{C3A926D3-6EC2-4BE8-B49A-840CF0B230C7}" destId="{D511F43E-38E0-4C53-A2EA-BA3F26194C40}" srcOrd="3" destOrd="0" presId="urn:microsoft.com/office/officeart/2005/8/layout/bList2"/>
    <dgm:cxn modelId="{73E4D07B-4BDB-4C0B-A117-7873334B3BFE}" type="presParOf" srcId="{AE0C5E4A-F511-46C9-8CDA-D0E220496E1D}" destId="{2210DF7B-A236-446A-8E74-4248A419C340}" srcOrd="3" destOrd="0" presId="urn:microsoft.com/office/officeart/2005/8/layout/bList2"/>
    <dgm:cxn modelId="{3A623B9F-0A31-4524-93D9-F9590D0D8934}" type="presParOf" srcId="{AE0C5E4A-F511-46C9-8CDA-D0E220496E1D}" destId="{4AA3A3EB-829E-4F63-810E-4C27151E1C6F}" srcOrd="4" destOrd="0" presId="urn:microsoft.com/office/officeart/2005/8/layout/bList2"/>
    <dgm:cxn modelId="{0085C894-7C8F-45CE-9E53-02870F93C58D}" type="presParOf" srcId="{4AA3A3EB-829E-4F63-810E-4C27151E1C6F}" destId="{37B10E22-4625-4923-969D-96F9E864AA64}" srcOrd="0" destOrd="0" presId="urn:microsoft.com/office/officeart/2005/8/layout/bList2"/>
    <dgm:cxn modelId="{9FC91A30-7723-4D99-9C03-257B2B57B837}" type="presParOf" srcId="{4AA3A3EB-829E-4F63-810E-4C27151E1C6F}" destId="{54E1BF20-BD58-4F58-A9FE-FF2842B93FA6}" srcOrd="1" destOrd="0" presId="urn:microsoft.com/office/officeart/2005/8/layout/bList2"/>
    <dgm:cxn modelId="{DEF71A51-3D02-4782-B9E2-B1855F2A8A35}" type="presParOf" srcId="{4AA3A3EB-829E-4F63-810E-4C27151E1C6F}" destId="{CB01EA05-F10B-47A5-9890-BCF4B8897D5A}" srcOrd="2" destOrd="0" presId="urn:microsoft.com/office/officeart/2005/8/layout/bList2"/>
    <dgm:cxn modelId="{89355A2B-9B51-4E1D-8407-71123D864B00}" type="presParOf" srcId="{4AA3A3EB-829E-4F63-810E-4C27151E1C6F}" destId="{CCA16410-1C2D-46C7-8A29-BB7DF174B4A1}" srcOrd="3" destOrd="0" presId="urn:microsoft.com/office/officeart/2005/8/layout/bList2"/>
    <dgm:cxn modelId="{F6F82420-DF22-4E59-B8FB-05BA527526E7}" type="presParOf" srcId="{AE0C5E4A-F511-46C9-8CDA-D0E220496E1D}" destId="{5F4EE87E-42A5-4FC6-B589-61E510BD264A}" srcOrd="5" destOrd="0" presId="urn:microsoft.com/office/officeart/2005/8/layout/bList2"/>
    <dgm:cxn modelId="{BDAB278F-2369-489E-A322-C3B21AFA2610}" type="presParOf" srcId="{AE0C5E4A-F511-46C9-8CDA-D0E220496E1D}" destId="{FD5524D3-858C-4B25-A673-1FB21010C7D7}" srcOrd="6" destOrd="0" presId="urn:microsoft.com/office/officeart/2005/8/layout/bList2"/>
    <dgm:cxn modelId="{03AF41E9-0227-4564-8469-ABDD16BBA56E}" type="presParOf" srcId="{FD5524D3-858C-4B25-A673-1FB21010C7D7}" destId="{0184B9CE-AC70-4554-83A3-91AADB4F4ACE}" srcOrd="0" destOrd="0" presId="urn:microsoft.com/office/officeart/2005/8/layout/bList2"/>
    <dgm:cxn modelId="{33DD619C-03CC-4155-8800-B784F859F178}" type="presParOf" srcId="{FD5524D3-858C-4B25-A673-1FB21010C7D7}" destId="{0B5DEB7B-2856-4380-AD7F-ED1E0CBC9606}" srcOrd="1" destOrd="0" presId="urn:microsoft.com/office/officeart/2005/8/layout/bList2"/>
    <dgm:cxn modelId="{F9B17437-0D4B-4608-992A-57B7BFF5F77C}" type="presParOf" srcId="{FD5524D3-858C-4B25-A673-1FB21010C7D7}" destId="{2CAE1B01-31B0-450A-8857-32CAE7D14078}" srcOrd="2" destOrd="0" presId="urn:microsoft.com/office/officeart/2005/8/layout/bList2"/>
    <dgm:cxn modelId="{C6553E75-7F5E-4916-B337-7A30F3C3DADC}" type="presParOf" srcId="{FD5524D3-858C-4B25-A673-1FB21010C7D7}" destId="{C542E520-A283-4053-B37B-40674F45FB08}" srcOrd="3" destOrd="0" presId="urn:microsoft.com/office/officeart/2005/8/layout/bList2"/>
    <dgm:cxn modelId="{06CDFA92-F246-4818-BD8A-0E171096B176}" type="presParOf" srcId="{AE0C5E4A-F511-46C9-8CDA-D0E220496E1D}" destId="{9D2AA545-DAF5-47FF-9C3B-AE616D6F12FD}" srcOrd="7" destOrd="0" presId="urn:microsoft.com/office/officeart/2005/8/layout/bList2"/>
    <dgm:cxn modelId="{C439C7D3-53FC-4E15-B663-63F5CA37AA52}" type="presParOf" srcId="{AE0C5E4A-F511-46C9-8CDA-D0E220496E1D}" destId="{FC647B66-E4D8-4B8A-9143-06DC0DD80958}" srcOrd="8" destOrd="0" presId="urn:microsoft.com/office/officeart/2005/8/layout/bList2"/>
    <dgm:cxn modelId="{3D32D514-F3CA-431F-962D-D21F41D79FA8}" type="presParOf" srcId="{FC647B66-E4D8-4B8A-9143-06DC0DD80958}" destId="{35C45BD9-54B3-42DF-ABA0-F5C584893B65}" srcOrd="0" destOrd="0" presId="urn:microsoft.com/office/officeart/2005/8/layout/bList2"/>
    <dgm:cxn modelId="{7BA10AEA-D11D-41EA-A2A9-283A96788D95}" type="presParOf" srcId="{FC647B66-E4D8-4B8A-9143-06DC0DD80958}" destId="{4D55121E-F53C-4083-A0CD-50FD0CA739A3}" srcOrd="1" destOrd="0" presId="urn:microsoft.com/office/officeart/2005/8/layout/bList2"/>
    <dgm:cxn modelId="{2C99FD30-73E8-4FD0-8C4B-277E8F19334A}" type="presParOf" srcId="{FC647B66-E4D8-4B8A-9143-06DC0DD80958}" destId="{C9937410-884C-4FC8-AAB4-F5DD0F7474D6}" srcOrd="2" destOrd="0" presId="urn:microsoft.com/office/officeart/2005/8/layout/bList2"/>
    <dgm:cxn modelId="{5F55D4FD-C5E9-419C-92BF-FB39BBE027C8}" type="presParOf" srcId="{FC647B66-E4D8-4B8A-9143-06DC0DD80958}" destId="{1D71C9A4-E5E5-4075-9078-90B0B9F05F54}" srcOrd="3" destOrd="0" presId="urn:microsoft.com/office/officeart/2005/8/layout/bList2"/>
    <dgm:cxn modelId="{5D06F99F-B230-418B-AB32-E466784C1420}" type="presParOf" srcId="{AE0C5E4A-F511-46C9-8CDA-D0E220496E1D}" destId="{8CACAF25-0D97-45F7-B52A-2FEBE4B16F78}" srcOrd="9" destOrd="0" presId="urn:microsoft.com/office/officeart/2005/8/layout/bList2"/>
    <dgm:cxn modelId="{FA115311-196E-4239-9E3B-464E14541E15}" type="presParOf" srcId="{AE0C5E4A-F511-46C9-8CDA-D0E220496E1D}" destId="{8B78E433-395B-438D-A0C4-4DA252D16BD9}" srcOrd="10" destOrd="0" presId="urn:microsoft.com/office/officeart/2005/8/layout/bList2"/>
    <dgm:cxn modelId="{9F57C522-B585-4DBF-BD04-945C8A95B021}" type="presParOf" srcId="{8B78E433-395B-438D-A0C4-4DA252D16BD9}" destId="{CFD317F2-73A5-4113-943F-DEF2E1F89A17}" srcOrd="0" destOrd="0" presId="urn:microsoft.com/office/officeart/2005/8/layout/bList2"/>
    <dgm:cxn modelId="{73607F92-2E29-4B5C-839C-9B4EE7F2F53B}" type="presParOf" srcId="{8B78E433-395B-438D-A0C4-4DA252D16BD9}" destId="{7801BEE7-902F-4245-A1F6-13CD96096EA0}" srcOrd="1" destOrd="0" presId="urn:microsoft.com/office/officeart/2005/8/layout/bList2"/>
    <dgm:cxn modelId="{3D25EBB1-80BB-49BC-85BB-8F9FE12C5FF1}" type="presParOf" srcId="{8B78E433-395B-438D-A0C4-4DA252D16BD9}" destId="{1FD9B6A5-38C8-4ED4-B30D-65034211C27E}" srcOrd="2" destOrd="0" presId="urn:microsoft.com/office/officeart/2005/8/layout/bList2"/>
    <dgm:cxn modelId="{63C978DA-8035-42FA-9ACB-A8219684FD29}" type="presParOf" srcId="{8B78E433-395B-438D-A0C4-4DA252D16BD9}" destId="{ABDCF2E9-B8AC-4E85-9C8C-078185B07576}"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6D94AC2-E29C-491A-95F5-D8520F9BD56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68AF7BD-8F11-495D-994A-0D7E04B7F7BD}">
      <dgm:prSet/>
      <dgm:spPr/>
      <dgm:t>
        <a:bodyPr/>
        <a:lstStyle/>
        <a:p>
          <a:r>
            <a:rPr lang="en-US"/>
            <a:t>HR – Analytics </a:t>
          </a:r>
        </a:p>
      </dgm:t>
    </dgm:pt>
    <dgm:pt modelId="{FB3171FB-1830-4F03-A22E-5FBC725D1151}" type="parTrans" cxnId="{02DB7E63-50F9-4428-91DC-4A8F3116E0BC}">
      <dgm:prSet/>
      <dgm:spPr/>
      <dgm:t>
        <a:bodyPr/>
        <a:lstStyle/>
        <a:p>
          <a:endParaRPr lang="en-US"/>
        </a:p>
      </dgm:t>
    </dgm:pt>
    <dgm:pt modelId="{DA3FDCE2-0A55-4A2C-B52F-DEDBD64346CB}" type="sibTrans" cxnId="{02DB7E63-50F9-4428-91DC-4A8F3116E0BC}">
      <dgm:prSet/>
      <dgm:spPr/>
      <dgm:t>
        <a:bodyPr/>
        <a:lstStyle/>
        <a:p>
          <a:endParaRPr lang="en-US"/>
        </a:p>
      </dgm:t>
    </dgm:pt>
    <dgm:pt modelId="{3E5A9192-3975-4CCE-8E2E-CA2DF36F582F}">
      <dgm:prSet/>
      <dgm:spPr/>
      <dgm:t>
        <a:bodyPr/>
        <a:lstStyle/>
        <a:p>
          <a:r>
            <a:rPr lang="en-US" dirty="0"/>
            <a:t>Employee Insights</a:t>
          </a:r>
        </a:p>
      </dgm:t>
    </dgm:pt>
    <dgm:pt modelId="{1046A176-FDC7-4023-A644-376072ADC052}" type="parTrans" cxnId="{9D1675BF-71C6-4C5D-AC8B-65C0FBF4756E}">
      <dgm:prSet/>
      <dgm:spPr/>
      <dgm:t>
        <a:bodyPr/>
        <a:lstStyle/>
        <a:p>
          <a:endParaRPr lang="en-US"/>
        </a:p>
      </dgm:t>
    </dgm:pt>
    <dgm:pt modelId="{60D5E6E7-BB54-42BF-BA68-E9F13CD8A2F7}" type="sibTrans" cxnId="{9D1675BF-71C6-4C5D-AC8B-65C0FBF4756E}">
      <dgm:prSet/>
      <dgm:spPr/>
      <dgm:t>
        <a:bodyPr/>
        <a:lstStyle/>
        <a:p>
          <a:endParaRPr lang="en-US"/>
        </a:p>
      </dgm:t>
    </dgm:pt>
    <dgm:pt modelId="{4634E601-6E46-4629-A0F4-6F11972A3DD8}">
      <dgm:prSet/>
      <dgm:spPr/>
      <dgm:t>
        <a:bodyPr/>
        <a:lstStyle/>
        <a:p>
          <a:r>
            <a:rPr lang="en-US"/>
            <a:t>Wonderful Sales Analytics</a:t>
          </a:r>
        </a:p>
      </dgm:t>
    </dgm:pt>
    <dgm:pt modelId="{A087333C-714C-44A4-A4BA-78DE9C4E813A}" type="parTrans" cxnId="{2FD8FE0E-63EA-4C57-99FB-0706871C3ECC}">
      <dgm:prSet/>
      <dgm:spPr/>
      <dgm:t>
        <a:bodyPr/>
        <a:lstStyle/>
        <a:p>
          <a:endParaRPr lang="en-US"/>
        </a:p>
      </dgm:t>
    </dgm:pt>
    <dgm:pt modelId="{35B7D7E0-0F36-4085-86B3-4B5498E9FDEB}" type="sibTrans" cxnId="{2FD8FE0E-63EA-4C57-99FB-0706871C3ECC}">
      <dgm:prSet/>
      <dgm:spPr/>
      <dgm:t>
        <a:bodyPr/>
        <a:lstStyle/>
        <a:p>
          <a:endParaRPr lang="en-US"/>
        </a:p>
      </dgm:t>
    </dgm:pt>
    <dgm:pt modelId="{920375AE-22BA-4DD2-8966-876C0B651E66}">
      <dgm:prSet/>
      <dgm:spPr/>
      <dgm:t>
        <a:bodyPr/>
        <a:lstStyle/>
        <a:p>
          <a:r>
            <a:rPr lang="en-US"/>
            <a:t>Retail Insights </a:t>
          </a:r>
        </a:p>
      </dgm:t>
    </dgm:pt>
    <dgm:pt modelId="{CBFDB4D7-DC67-4727-B97A-83BDA5901676}" type="parTrans" cxnId="{2AFF2DA1-0187-42EC-A8C2-C6D8848DE666}">
      <dgm:prSet/>
      <dgm:spPr/>
      <dgm:t>
        <a:bodyPr/>
        <a:lstStyle/>
        <a:p>
          <a:endParaRPr lang="en-US"/>
        </a:p>
      </dgm:t>
    </dgm:pt>
    <dgm:pt modelId="{42586E5D-3E4C-40F0-A400-2C83F170C656}" type="sibTrans" cxnId="{2AFF2DA1-0187-42EC-A8C2-C6D8848DE666}">
      <dgm:prSet/>
      <dgm:spPr/>
      <dgm:t>
        <a:bodyPr/>
        <a:lstStyle/>
        <a:p>
          <a:endParaRPr lang="en-US"/>
        </a:p>
      </dgm:t>
    </dgm:pt>
    <dgm:pt modelId="{7231B4A8-FFC2-4E7B-A814-8446A9DB82B2}">
      <dgm:prSet/>
      <dgm:spPr/>
      <dgm:t>
        <a:bodyPr/>
        <a:lstStyle/>
        <a:p>
          <a:r>
            <a:rPr lang="en-US"/>
            <a:t>Competitor Insights </a:t>
          </a:r>
        </a:p>
      </dgm:t>
    </dgm:pt>
    <dgm:pt modelId="{36F6D00D-97FD-4F96-8C21-7FBCCB7E58E6}" type="parTrans" cxnId="{48951B42-7683-4184-818B-6E9C5505620E}">
      <dgm:prSet/>
      <dgm:spPr/>
      <dgm:t>
        <a:bodyPr/>
        <a:lstStyle/>
        <a:p>
          <a:endParaRPr lang="en-US"/>
        </a:p>
      </dgm:t>
    </dgm:pt>
    <dgm:pt modelId="{DC603F66-C5B8-47FD-BEF1-D43C777168EF}" type="sibTrans" cxnId="{48951B42-7683-4184-818B-6E9C5505620E}">
      <dgm:prSet/>
      <dgm:spPr/>
      <dgm:t>
        <a:bodyPr/>
        <a:lstStyle/>
        <a:p>
          <a:endParaRPr lang="en-US"/>
        </a:p>
      </dgm:t>
    </dgm:pt>
    <dgm:pt modelId="{4DCD667B-F631-482E-94B1-3B388CB43B77}">
      <dgm:prSet/>
      <dgm:spPr/>
      <dgm:t>
        <a:bodyPr/>
        <a:lstStyle/>
        <a:p>
          <a:r>
            <a:rPr lang="en-US"/>
            <a:t>Promotion Effectiveness </a:t>
          </a:r>
        </a:p>
      </dgm:t>
    </dgm:pt>
    <dgm:pt modelId="{149917E3-9517-412C-8C7D-D0CAC4E02606}" type="parTrans" cxnId="{E8653F55-124F-4AEA-AD22-CF35AB33BD62}">
      <dgm:prSet/>
      <dgm:spPr/>
      <dgm:t>
        <a:bodyPr/>
        <a:lstStyle/>
        <a:p>
          <a:endParaRPr lang="en-US"/>
        </a:p>
      </dgm:t>
    </dgm:pt>
    <dgm:pt modelId="{A6E0CDBF-F110-4265-A662-AA6AB1A1885A}" type="sibTrans" cxnId="{E8653F55-124F-4AEA-AD22-CF35AB33BD62}">
      <dgm:prSet/>
      <dgm:spPr/>
      <dgm:t>
        <a:bodyPr/>
        <a:lstStyle/>
        <a:p>
          <a:endParaRPr lang="en-US"/>
        </a:p>
      </dgm:t>
    </dgm:pt>
    <dgm:pt modelId="{8C90B050-439E-40E9-91D9-7F36CDE2BA8E}">
      <dgm:prSet/>
      <dgm:spPr/>
      <dgm:t>
        <a:bodyPr/>
        <a:lstStyle/>
        <a:p>
          <a:r>
            <a:rPr lang="en-US" dirty="0"/>
            <a:t>Merchandising Activity </a:t>
          </a:r>
        </a:p>
      </dgm:t>
    </dgm:pt>
    <dgm:pt modelId="{A9C8F895-3C5B-4A30-B847-8E6921F5CE63}" type="parTrans" cxnId="{ECFCF9F2-B68F-411C-B3FA-1397036DAF41}">
      <dgm:prSet/>
      <dgm:spPr/>
      <dgm:t>
        <a:bodyPr/>
        <a:lstStyle/>
        <a:p>
          <a:endParaRPr lang="en-US"/>
        </a:p>
      </dgm:t>
    </dgm:pt>
    <dgm:pt modelId="{C5BF1620-2B54-4A0C-BA93-F0D75DB9EE34}" type="sibTrans" cxnId="{ECFCF9F2-B68F-411C-B3FA-1397036DAF41}">
      <dgm:prSet/>
      <dgm:spPr/>
      <dgm:t>
        <a:bodyPr/>
        <a:lstStyle/>
        <a:p>
          <a:endParaRPr lang="en-US"/>
        </a:p>
      </dgm:t>
    </dgm:pt>
    <dgm:pt modelId="{6D9C4068-B4A2-4623-9CDD-8213241E0887}">
      <dgm:prSet/>
      <dgm:spPr/>
      <dgm:t>
        <a:bodyPr/>
        <a:lstStyle/>
        <a:p>
          <a:r>
            <a:rPr lang="en-US"/>
            <a:t>Sales Force Analytics </a:t>
          </a:r>
        </a:p>
      </dgm:t>
    </dgm:pt>
    <dgm:pt modelId="{9391435B-E25A-48A9-A1FB-1C7A5D2B1FE9}" type="parTrans" cxnId="{1447970C-D2AC-45C3-959F-4472080A7C3E}">
      <dgm:prSet/>
      <dgm:spPr/>
      <dgm:t>
        <a:bodyPr/>
        <a:lstStyle/>
        <a:p>
          <a:endParaRPr lang="en-US"/>
        </a:p>
      </dgm:t>
    </dgm:pt>
    <dgm:pt modelId="{E36E6D24-F651-4F12-921D-18FFDC79DD9F}" type="sibTrans" cxnId="{1447970C-D2AC-45C3-959F-4472080A7C3E}">
      <dgm:prSet/>
      <dgm:spPr/>
      <dgm:t>
        <a:bodyPr/>
        <a:lstStyle/>
        <a:p>
          <a:endParaRPr lang="en-US"/>
        </a:p>
      </dgm:t>
    </dgm:pt>
    <dgm:pt modelId="{3B004CA5-94EE-4C23-A59E-11173EC10948}">
      <dgm:prSet/>
      <dgm:spPr/>
      <dgm:t>
        <a:bodyPr/>
        <a:lstStyle/>
        <a:p>
          <a:r>
            <a:rPr lang="en-US"/>
            <a:t>Wine Data Analytics</a:t>
          </a:r>
        </a:p>
      </dgm:t>
    </dgm:pt>
    <dgm:pt modelId="{78F7808C-99A1-4B8D-8239-9E4E2A6DDF2C}" type="parTrans" cxnId="{54DDF338-4833-4248-A29B-482C1908A56E}">
      <dgm:prSet/>
      <dgm:spPr/>
      <dgm:t>
        <a:bodyPr/>
        <a:lstStyle/>
        <a:p>
          <a:endParaRPr lang="en-US"/>
        </a:p>
      </dgm:t>
    </dgm:pt>
    <dgm:pt modelId="{99C33FBA-E1EE-4074-A85F-AE6DACB9175E}" type="sibTrans" cxnId="{54DDF338-4833-4248-A29B-482C1908A56E}">
      <dgm:prSet/>
      <dgm:spPr/>
      <dgm:t>
        <a:bodyPr/>
        <a:lstStyle/>
        <a:p>
          <a:endParaRPr lang="en-US"/>
        </a:p>
      </dgm:t>
    </dgm:pt>
    <dgm:pt modelId="{3118637B-0EB8-4230-B4CE-773B319E04BC}">
      <dgm:prSet/>
      <dgm:spPr/>
      <dgm:t>
        <a:bodyPr/>
        <a:lstStyle/>
        <a:p>
          <a:r>
            <a:rPr lang="en-US" dirty="0"/>
            <a:t>Payroll Insights</a:t>
          </a:r>
        </a:p>
      </dgm:t>
    </dgm:pt>
    <dgm:pt modelId="{1227459B-EE06-4455-B801-9037B74F7356}" type="parTrans" cxnId="{04FA9399-517E-4C81-873D-FA231C642D82}">
      <dgm:prSet/>
      <dgm:spPr/>
      <dgm:t>
        <a:bodyPr/>
        <a:lstStyle/>
        <a:p>
          <a:endParaRPr lang="en-US"/>
        </a:p>
      </dgm:t>
    </dgm:pt>
    <dgm:pt modelId="{414B4EBE-C341-4A90-A5D6-F63A6B6F5B9A}" type="sibTrans" cxnId="{04FA9399-517E-4C81-873D-FA231C642D82}">
      <dgm:prSet/>
      <dgm:spPr/>
      <dgm:t>
        <a:bodyPr/>
        <a:lstStyle/>
        <a:p>
          <a:endParaRPr lang="en-US"/>
        </a:p>
      </dgm:t>
    </dgm:pt>
    <dgm:pt modelId="{9CA1E55D-CA91-46E8-94B8-B4B7811BB547}">
      <dgm:prSet/>
      <dgm:spPr/>
      <dgm:t>
        <a:bodyPr/>
        <a:lstStyle/>
        <a:p>
          <a:endParaRPr lang="en-US" dirty="0"/>
        </a:p>
      </dgm:t>
    </dgm:pt>
    <dgm:pt modelId="{03E467C6-9B8E-426E-A842-A12800D57E9E}" type="parTrans" cxnId="{9CB7E0D6-48E6-4214-91B2-8789F9D63961}">
      <dgm:prSet/>
      <dgm:spPr/>
      <dgm:t>
        <a:bodyPr/>
        <a:lstStyle/>
        <a:p>
          <a:endParaRPr lang="en-US"/>
        </a:p>
      </dgm:t>
    </dgm:pt>
    <dgm:pt modelId="{8292EE9B-1B8C-4784-B9D5-BB4A0553E24D}" type="sibTrans" cxnId="{9CB7E0D6-48E6-4214-91B2-8789F9D63961}">
      <dgm:prSet/>
      <dgm:spPr/>
      <dgm:t>
        <a:bodyPr/>
        <a:lstStyle/>
        <a:p>
          <a:endParaRPr lang="en-US"/>
        </a:p>
      </dgm:t>
    </dgm:pt>
    <dgm:pt modelId="{9C1E6880-E71D-4B79-8C3A-0EE470C30689}" type="pres">
      <dgm:prSet presAssocID="{76D94AC2-E29C-491A-95F5-D8520F9BD562}" presName="linear" presStyleCnt="0">
        <dgm:presLayoutVars>
          <dgm:dir/>
          <dgm:animLvl val="lvl"/>
          <dgm:resizeHandles val="exact"/>
        </dgm:presLayoutVars>
      </dgm:prSet>
      <dgm:spPr/>
    </dgm:pt>
    <dgm:pt modelId="{A8685F88-51C8-4297-8DD9-3BDFF57A46EC}" type="pres">
      <dgm:prSet presAssocID="{468AF7BD-8F11-495D-994A-0D7E04B7F7BD}" presName="parentLin" presStyleCnt="0"/>
      <dgm:spPr/>
    </dgm:pt>
    <dgm:pt modelId="{9F5A5C7A-AC88-47A1-98D7-5C3CDAE7B3F8}" type="pres">
      <dgm:prSet presAssocID="{468AF7BD-8F11-495D-994A-0D7E04B7F7BD}" presName="parentLeftMargin" presStyleLbl="node1" presStyleIdx="0" presStyleCnt="4"/>
      <dgm:spPr/>
    </dgm:pt>
    <dgm:pt modelId="{4BAE7BB9-478A-4CDF-80F1-D07A91AA4132}" type="pres">
      <dgm:prSet presAssocID="{468AF7BD-8F11-495D-994A-0D7E04B7F7BD}" presName="parentText" presStyleLbl="node1" presStyleIdx="0" presStyleCnt="4">
        <dgm:presLayoutVars>
          <dgm:chMax val="0"/>
          <dgm:bulletEnabled val="1"/>
        </dgm:presLayoutVars>
      </dgm:prSet>
      <dgm:spPr/>
    </dgm:pt>
    <dgm:pt modelId="{EAAFF291-7AD5-49DB-827D-0B007AB5123C}" type="pres">
      <dgm:prSet presAssocID="{468AF7BD-8F11-495D-994A-0D7E04B7F7BD}" presName="negativeSpace" presStyleCnt="0"/>
      <dgm:spPr/>
    </dgm:pt>
    <dgm:pt modelId="{379BD4A4-ECB0-4314-8D78-7185CA5AD2C8}" type="pres">
      <dgm:prSet presAssocID="{468AF7BD-8F11-495D-994A-0D7E04B7F7BD}" presName="childText" presStyleLbl="conFgAcc1" presStyleIdx="0" presStyleCnt="4">
        <dgm:presLayoutVars>
          <dgm:bulletEnabled val="1"/>
        </dgm:presLayoutVars>
      </dgm:prSet>
      <dgm:spPr/>
    </dgm:pt>
    <dgm:pt modelId="{A556E7F3-04A3-4706-B354-E155E29AD7D0}" type="pres">
      <dgm:prSet presAssocID="{DA3FDCE2-0A55-4A2C-B52F-DEDBD64346CB}" presName="spaceBetweenRectangles" presStyleCnt="0"/>
      <dgm:spPr/>
    </dgm:pt>
    <dgm:pt modelId="{B9521855-5691-457F-8D85-BDC438610FA9}" type="pres">
      <dgm:prSet presAssocID="{4634E601-6E46-4629-A0F4-6F11972A3DD8}" presName="parentLin" presStyleCnt="0"/>
      <dgm:spPr/>
    </dgm:pt>
    <dgm:pt modelId="{B88E84FD-414C-48B6-BAE8-A07FB9B416EB}" type="pres">
      <dgm:prSet presAssocID="{4634E601-6E46-4629-A0F4-6F11972A3DD8}" presName="parentLeftMargin" presStyleLbl="node1" presStyleIdx="0" presStyleCnt="4"/>
      <dgm:spPr/>
    </dgm:pt>
    <dgm:pt modelId="{33BEF984-6832-4A95-A189-D711631EA9E6}" type="pres">
      <dgm:prSet presAssocID="{4634E601-6E46-4629-A0F4-6F11972A3DD8}" presName="parentText" presStyleLbl="node1" presStyleIdx="1" presStyleCnt="4">
        <dgm:presLayoutVars>
          <dgm:chMax val="0"/>
          <dgm:bulletEnabled val="1"/>
        </dgm:presLayoutVars>
      </dgm:prSet>
      <dgm:spPr/>
    </dgm:pt>
    <dgm:pt modelId="{399B7AAB-F36D-4F3C-8B98-8530313CBE4C}" type="pres">
      <dgm:prSet presAssocID="{4634E601-6E46-4629-A0F4-6F11972A3DD8}" presName="negativeSpace" presStyleCnt="0"/>
      <dgm:spPr/>
    </dgm:pt>
    <dgm:pt modelId="{F7F7CAF3-D83A-49D8-A784-A0F04B4224DC}" type="pres">
      <dgm:prSet presAssocID="{4634E601-6E46-4629-A0F4-6F11972A3DD8}" presName="childText" presStyleLbl="conFgAcc1" presStyleIdx="1" presStyleCnt="4">
        <dgm:presLayoutVars>
          <dgm:bulletEnabled val="1"/>
        </dgm:presLayoutVars>
      </dgm:prSet>
      <dgm:spPr/>
    </dgm:pt>
    <dgm:pt modelId="{FC47F218-77C1-47AE-B1EF-6EAD5501B9B9}" type="pres">
      <dgm:prSet presAssocID="{35B7D7E0-0F36-4085-86B3-4B5498E9FDEB}" presName="spaceBetweenRectangles" presStyleCnt="0"/>
      <dgm:spPr/>
    </dgm:pt>
    <dgm:pt modelId="{9C878228-F61D-4653-A357-C5493B7B910C}" type="pres">
      <dgm:prSet presAssocID="{6D9C4068-B4A2-4623-9CDD-8213241E0887}" presName="parentLin" presStyleCnt="0"/>
      <dgm:spPr/>
    </dgm:pt>
    <dgm:pt modelId="{DF7B85B8-54D4-412A-AB80-8E3D72DF2A1A}" type="pres">
      <dgm:prSet presAssocID="{6D9C4068-B4A2-4623-9CDD-8213241E0887}" presName="parentLeftMargin" presStyleLbl="node1" presStyleIdx="1" presStyleCnt="4"/>
      <dgm:spPr/>
    </dgm:pt>
    <dgm:pt modelId="{1B5A6F89-BDDC-41DB-98F5-3558DBE98180}" type="pres">
      <dgm:prSet presAssocID="{6D9C4068-B4A2-4623-9CDD-8213241E0887}" presName="parentText" presStyleLbl="node1" presStyleIdx="2" presStyleCnt="4">
        <dgm:presLayoutVars>
          <dgm:chMax val="0"/>
          <dgm:bulletEnabled val="1"/>
        </dgm:presLayoutVars>
      </dgm:prSet>
      <dgm:spPr/>
    </dgm:pt>
    <dgm:pt modelId="{9E0E51E9-D23D-45BE-B258-B13468F3BBCA}" type="pres">
      <dgm:prSet presAssocID="{6D9C4068-B4A2-4623-9CDD-8213241E0887}" presName="negativeSpace" presStyleCnt="0"/>
      <dgm:spPr/>
    </dgm:pt>
    <dgm:pt modelId="{58AC8368-F5D3-46DF-8308-F3612C209A77}" type="pres">
      <dgm:prSet presAssocID="{6D9C4068-B4A2-4623-9CDD-8213241E0887}" presName="childText" presStyleLbl="conFgAcc1" presStyleIdx="2" presStyleCnt="4">
        <dgm:presLayoutVars>
          <dgm:bulletEnabled val="1"/>
        </dgm:presLayoutVars>
      </dgm:prSet>
      <dgm:spPr/>
    </dgm:pt>
    <dgm:pt modelId="{BE9D058D-F2B8-4584-89B3-7F091F102106}" type="pres">
      <dgm:prSet presAssocID="{E36E6D24-F651-4F12-921D-18FFDC79DD9F}" presName="spaceBetweenRectangles" presStyleCnt="0"/>
      <dgm:spPr/>
    </dgm:pt>
    <dgm:pt modelId="{55B6878C-09D5-42D0-BC58-612D49A3BC98}" type="pres">
      <dgm:prSet presAssocID="{3B004CA5-94EE-4C23-A59E-11173EC10948}" presName="parentLin" presStyleCnt="0"/>
      <dgm:spPr/>
    </dgm:pt>
    <dgm:pt modelId="{6F6EA985-10F4-47E2-9BEF-0BC469B815B3}" type="pres">
      <dgm:prSet presAssocID="{3B004CA5-94EE-4C23-A59E-11173EC10948}" presName="parentLeftMargin" presStyleLbl="node1" presStyleIdx="2" presStyleCnt="4"/>
      <dgm:spPr/>
    </dgm:pt>
    <dgm:pt modelId="{5BA69CA2-6A11-4E02-A88E-75BF3336CB2C}" type="pres">
      <dgm:prSet presAssocID="{3B004CA5-94EE-4C23-A59E-11173EC10948}" presName="parentText" presStyleLbl="node1" presStyleIdx="3" presStyleCnt="4">
        <dgm:presLayoutVars>
          <dgm:chMax val="0"/>
          <dgm:bulletEnabled val="1"/>
        </dgm:presLayoutVars>
      </dgm:prSet>
      <dgm:spPr/>
    </dgm:pt>
    <dgm:pt modelId="{6F7F749A-323C-4EA9-8542-B0ADB07BEB06}" type="pres">
      <dgm:prSet presAssocID="{3B004CA5-94EE-4C23-A59E-11173EC10948}" presName="negativeSpace" presStyleCnt="0"/>
      <dgm:spPr/>
    </dgm:pt>
    <dgm:pt modelId="{EB9DF1D4-4BCA-4AEF-BDE2-220B76328437}" type="pres">
      <dgm:prSet presAssocID="{3B004CA5-94EE-4C23-A59E-11173EC10948}" presName="childText" presStyleLbl="conFgAcc1" presStyleIdx="3" presStyleCnt="4">
        <dgm:presLayoutVars>
          <dgm:bulletEnabled val="1"/>
        </dgm:presLayoutVars>
      </dgm:prSet>
      <dgm:spPr/>
    </dgm:pt>
  </dgm:ptLst>
  <dgm:cxnLst>
    <dgm:cxn modelId="{1447970C-D2AC-45C3-959F-4472080A7C3E}" srcId="{76D94AC2-E29C-491A-95F5-D8520F9BD562}" destId="{6D9C4068-B4A2-4623-9CDD-8213241E0887}" srcOrd="2" destOrd="0" parTransId="{9391435B-E25A-48A9-A1FB-1C7A5D2B1FE9}" sibTransId="{E36E6D24-F651-4F12-921D-18FFDC79DD9F}"/>
    <dgm:cxn modelId="{2FD8FE0E-63EA-4C57-99FB-0706871C3ECC}" srcId="{76D94AC2-E29C-491A-95F5-D8520F9BD562}" destId="{4634E601-6E46-4629-A0F4-6F11972A3DD8}" srcOrd="1" destOrd="0" parTransId="{A087333C-714C-44A4-A4BA-78DE9C4E813A}" sibTransId="{35B7D7E0-0F36-4085-86B3-4B5498E9FDEB}"/>
    <dgm:cxn modelId="{57415617-2AAC-4CD4-8288-DDFB9B462EC6}" type="presOf" srcId="{920375AE-22BA-4DD2-8966-876C0B651E66}" destId="{F7F7CAF3-D83A-49D8-A784-A0F04B4224DC}" srcOrd="0" destOrd="0" presId="urn:microsoft.com/office/officeart/2005/8/layout/list1"/>
    <dgm:cxn modelId="{54DDF338-4833-4248-A29B-482C1908A56E}" srcId="{76D94AC2-E29C-491A-95F5-D8520F9BD562}" destId="{3B004CA5-94EE-4C23-A59E-11173EC10948}" srcOrd="3" destOrd="0" parTransId="{78F7808C-99A1-4B8D-8239-9E4E2A6DDF2C}" sibTransId="{99C33FBA-E1EE-4074-A85F-AE6DACB9175E}"/>
    <dgm:cxn modelId="{48951B42-7683-4184-818B-6E9C5505620E}" srcId="{4634E601-6E46-4629-A0F4-6F11972A3DD8}" destId="{7231B4A8-FFC2-4E7B-A814-8446A9DB82B2}" srcOrd="1" destOrd="0" parTransId="{36F6D00D-97FD-4F96-8C21-7FBCCB7E58E6}" sibTransId="{DC603F66-C5B8-47FD-BEF1-D43C777168EF}"/>
    <dgm:cxn modelId="{02DB7E63-50F9-4428-91DC-4A8F3116E0BC}" srcId="{76D94AC2-E29C-491A-95F5-D8520F9BD562}" destId="{468AF7BD-8F11-495D-994A-0D7E04B7F7BD}" srcOrd="0" destOrd="0" parTransId="{FB3171FB-1830-4F03-A22E-5FBC725D1151}" sibTransId="{DA3FDCE2-0A55-4A2C-B52F-DEDBD64346CB}"/>
    <dgm:cxn modelId="{14928C64-CAEE-4526-8FB0-219CF64F2293}" type="presOf" srcId="{8C90B050-439E-40E9-91D9-7F36CDE2BA8E}" destId="{F7F7CAF3-D83A-49D8-A784-A0F04B4224DC}" srcOrd="0" destOrd="3" presId="urn:microsoft.com/office/officeart/2005/8/layout/list1"/>
    <dgm:cxn modelId="{E1655369-EF23-4860-B45E-B1F845CB9D7D}" type="presOf" srcId="{468AF7BD-8F11-495D-994A-0D7E04B7F7BD}" destId="{4BAE7BB9-478A-4CDF-80F1-D07A91AA4132}" srcOrd="1" destOrd="0" presId="urn:microsoft.com/office/officeart/2005/8/layout/list1"/>
    <dgm:cxn modelId="{A8436A4B-7100-491D-AB27-E9D913868CE1}" type="presOf" srcId="{468AF7BD-8F11-495D-994A-0D7E04B7F7BD}" destId="{9F5A5C7A-AC88-47A1-98D7-5C3CDAE7B3F8}" srcOrd="0" destOrd="0" presId="urn:microsoft.com/office/officeart/2005/8/layout/list1"/>
    <dgm:cxn modelId="{E8653F55-124F-4AEA-AD22-CF35AB33BD62}" srcId="{4634E601-6E46-4629-A0F4-6F11972A3DD8}" destId="{4DCD667B-F631-482E-94B1-3B388CB43B77}" srcOrd="2" destOrd="0" parTransId="{149917E3-9517-412C-8C7D-D0CAC4E02606}" sibTransId="{A6E0CDBF-F110-4265-A662-AA6AB1A1885A}"/>
    <dgm:cxn modelId="{83940876-51B5-43BE-8C51-2DDB6BD535FC}" type="presOf" srcId="{7231B4A8-FFC2-4E7B-A814-8446A9DB82B2}" destId="{F7F7CAF3-D83A-49D8-A784-A0F04B4224DC}" srcOrd="0" destOrd="1" presId="urn:microsoft.com/office/officeart/2005/8/layout/list1"/>
    <dgm:cxn modelId="{35C49694-1CB6-4C59-BEB9-F424152F6E0D}" type="presOf" srcId="{76D94AC2-E29C-491A-95F5-D8520F9BD562}" destId="{9C1E6880-E71D-4B79-8C3A-0EE470C30689}" srcOrd="0" destOrd="0" presId="urn:microsoft.com/office/officeart/2005/8/layout/list1"/>
    <dgm:cxn modelId="{F5907A99-DB02-4B24-8366-AFA5D5EA8B5B}" type="presOf" srcId="{3B004CA5-94EE-4C23-A59E-11173EC10948}" destId="{6F6EA985-10F4-47E2-9BEF-0BC469B815B3}" srcOrd="0" destOrd="0" presId="urn:microsoft.com/office/officeart/2005/8/layout/list1"/>
    <dgm:cxn modelId="{04FA9399-517E-4C81-873D-FA231C642D82}" srcId="{468AF7BD-8F11-495D-994A-0D7E04B7F7BD}" destId="{3118637B-0EB8-4230-B4CE-773B319E04BC}" srcOrd="1" destOrd="0" parTransId="{1227459B-EE06-4455-B801-9037B74F7356}" sibTransId="{414B4EBE-C341-4A90-A5D6-F63A6B6F5B9A}"/>
    <dgm:cxn modelId="{2AFF2DA1-0187-42EC-A8C2-C6D8848DE666}" srcId="{4634E601-6E46-4629-A0F4-6F11972A3DD8}" destId="{920375AE-22BA-4DD2-8966-876C0B651E66}" srcOrd="0" destOrd="0" parTransId="{CBFDB4D7-DC67-4727-B97A-83BDA5901676}" sibTransId="{42586E5D-3E4C-40F0-A400-2C83F170C656}"/>
    <dgm:cxn modelId="{324301B5-5260-4AB4-A9F7-A3022DA2A2D9}" type="presOf" srcId="{4634E601-6E46-4629-A0F4-6F11972A3DD8}" destId="{33BEF984-6832-4A95-A189-D711631EA9E6}" srcOrd="1" destOrd="0" presId="urn:microsoft.com/office/officeart/2005/8/layout/list1"/>
    <dgm:cxn modelId="{C88327B5-C482-4EEC-9E7A-889ABB5208A8}" type="presOf" srcId="{3E5A9192-3975-4CCE-8E2E-CA2DF36F582F}" destId="{379BD4A4-ECB0-4314-8D78-7185CA5AD2C8}" srcOrd="0" destOrd="0" presId="urn:microsoft.com/office/officeart/2005/8/layout/list1"/>
    <dgm:cxn modelId="{0EA336BA-E62D-404F-BEFD-43395F2612FF}" type="presOf" srcId="{9CA1E55D-CA91-46E8-94B8-B4B7811BB547}" destId="{379BD4A4-ECB0-4314-8D78-7185CA5AD2C8}" srcOrd="0" destOrd="2" presId="urn:microsoft.com/office/officeart/2005/8/layout/list1"/>
    <dgm:cxn modelId="{404B41BA-9EA9-44E3-9C94-1AFFCB0DCC32}" type="presOf" srcId="{6D9C4068-B4A2-4623-9CDD-8213241E0887}" destId="{1B5A6F89-BDDC-41DB-98F5-3558DBE98180}" srcOrd="1" destOrd="0" presId="urn:microsoft.com/office/officeart/2005/8/layout/list1"/>
    <dgm:cxn modelId="{9D1675BF-71C6-4C5D-AC8B-65C0FBF4756E}" srcId="{468AF7BD-8F11-495D-994A-0D7E04B7F7BD}" destId="{3E5A9192-3975-4CCE-8E2E-CA2DF36F582F}" srcOrd="0" destOrd="0" parTransId="{1046A176-FDC7-4023-A644-376072ADC052}" sibTransId="{60D5E6E7-BB54-42BF-BA68-E9F13CD8A2F7}"/>
    <dgm:cxn modelId="{C6EFBECE-E586-4DE3-A80F-0B13F47AB129}" type="presOf" srcId="{4DCD667B-F631-482E-94B1-3B388CB43B77}" destId="{F7F7CAF3-D83A-49D8-A784-A0F04B4224DC}" srcOrd="0" destOrd="2" presId="urn:microsoft.com/office/officeart/2005/8/layout/list1"/>
    <dgm:cxn modelId="{9CB7E0D6-48E6-4214-91B2-8789F9D63961}" srcId="{468AF7BD-8F11-495D-994A-0D7E04B7F7BD}" destId="{9CA1E55D-CA91-46E8-94B8-B4B7811BB547}" srcOrd="2" destOrd="0" parTransId="{03E467C6-9B8E-426E-A842-A12800D57E9E}" sibTransId="{8292EE9B-1B8C-4784-B9D5-BB4A0553E24D}"/>
    <dgm:cxn modelId="{FBB558DC-DF18-4BE8-B955-E161F3077B1D}" type="presOf" srcId="{3118637B-0EB8-4230-B4CE-773B319E04BC}" destId="{379BD4A4-ECB0-4314-8D78-7185CA5AD2C8}" srcOrd="0" destOrd="1" presId="urn:microsoft.com/office/officeart/2005/8/layout/list1"/>
    <dgm:cxn modelId="{4A86AADD-8CB8-4E53-ABFB-750924E97842}" type="presOf" srcId="{4634E601-6E46-4629-A0F4-6F11972A3DD8}" destId="{B88E84FD-414C-48B6-BAE8-A07FB9B416EB}" srcOrd="0" destOrd="0" presId="urn:microsoft.com/office/officeart/2005/8/layout/list1"/>
    <dgm:cxn modelId="{47D1ECDF-157D-443C-B35F-1E4996415015}" type="presOf" srcId="{3B004CA5-94EE-4C23-A59E-11173EC10948}" destId="{5BA69CA2-6A11-4E02-A88E-75BF3336CB2C}" srcOrd="1" destOrd="0" presId="urn:microsoft.com/office/officeart/2005/8/layout/list1"/>
    <dgm:cxn modelId="{ECFCF9F2-B68F-411C-B3FA-1397036DAF41}" srcId="{4634E601-6E46-4629-A0F4-6F11972A3DD8}" destId="{8C90B050-439E-40E9-91D9-7F36CDE2BA8E}" srcOrd="3" destOrd="0" parTransId="{A9C8F895-3C5B-4A30-B847-8E6921F5CE63}" sibTransId="{C5BF1620-2B54-4A0C-BA93-F0D75DB9EE34}"/>
    <dgm:cxn modelId="{DC1F7CFF-CEA1-48CA-B95C-86BA668FAD30}" type="presOf" srcId="{6D9C4068-B4A2-4623-9CDD-8213241E0887}" destId="{DF7B85B8-54D4-412A-AB80-8E3D72DF2A1A}" srcOrd="0" destOrd="0" presId="urn:microsoft.com/office/officeart/2005/8/layout/list1"/>
    <dgm:cxn modelId="{1AB8310C-B3F9-4AD8-9916-FE9DB76C0EB6}" type="presParOf" srcId="{9C1E6880-E71D-4B79-8C3A-0EE470C30689}" destId="{A8685F88-51C8-4297-8DD9-3BDFF57A46EC}" srcOrd="0" destOrd="0" presId="urn:microsoft.com/office/officeart/2005/8/layout/list1"/>
    <dgm:cxn modelId="{94FB0E73-8D8F-4B9D-8BB3-DB057790A22A}" type="presParOf" srcId="{A8685F88-51C8-4297-8DD9-3BDFF57A46EC}" destId="{9F5A5C7A-AC88-47A1-98D7-5C3CDAE7B3F8}" srcOrd="0" destOrd="0" presId="urn:microsoft.com/office/officeart/2005/8/layout/list1"/>
    <dgm:cxn modelId="{179805C4-F005-467B-A466-1AC6DF5F6E7D}" type="presParOf" srcId="{A8685F88-51C8-4297-8DD9-3BDFF57A46EC}" destId="{4BAE7BB9-478A-4CDF-80F1-D07A91AA4132}" srcOrd="1" destOrd="0" presId="urn:microsoft.com/office/officeart/2005/8/layout/list1"/>
    <dgm:cxn modelId="{F90E7122-0CAA-4963-994E-E4E2C8CDB99D}" type="presParOf" srcId="{9C1E6880-E71D-4B79-8C3A-0EE470C30689}" destId="{EAAFF291-7AD5-49DB-827D-0B007AB5123C}" srcOrd="1" destOrd="0" presId="urn:microsoft.com/office/officeart/2005/8/layout/list1"/>
    <dgm:cxn modelId="{F66265FB-145B-4237-BD22-E5D89D836A58}" type="presParOf" srcId="{9C1E6880-E71D-4B79-8C3A-0EE470C30689}" destId="{379BD4A4-ECB0-4314-8D78-7185CA5AD2C8}" srcOrd="2" destOrd="0" presId="urn:microsoft.com/office/officeart/2005/8/layout/list1"/>
    <dgm:cxn modelId="{30652A45-2AA5-4B76-A822-C08824613862}" type="presParOf" srcId="{9C1E6880-E71D-4B79-8C3A-0EE470C30689}" destId="{A556E7F3-04A3-4706-B354-E155E29AD7D0}" srcOrd="3" destOrd="0" presId="urn:microsoft.com/office/officeart/2005/8/layout/list1"/>
    <dgm:cxn modelId="{64932D7F-9C25-4CAF-8A37-886B1FEF3A4A}" type="presParOf" srcId="{9C1E6880-E71D-4B79-8C3A-0EE470C30689}" destId="{B9521855-5691-457F-8D85-BDC438610FA9}" srcOrd="4" destOrd="0" presId="urn:microsoft.com/office/officeart/2005/8/layout/list1"/>
    <dgm:cxn modelId="{BD06347C-1AF6-4F98-B41F-02A90615E248}" type="presParOf" srcId="{B9521855-5691-457F-8D85-BDC438610FA9}" destId="{B88E84FD-414C-48B6-BAE8-A07FB9B416EB}" srcOrd="0" destOrd="0" presId="urn:microsoft.com/office/officeart/2005/8/layout/list1"/>
    <dgm:cxn modelId="{242B8627-5F37-4172-A9FF-DAE2C38459B6}" type="presParOf" srcId="{B9521855-5691-457F-8D85-BDC438610FA9}" destId="{33BEF984-6832-4A95-A189-D711631EA9E6}" srcOrd="1" destOrd="0" presId="urn:microsoft.com/office/officeart/2005/8/layout/list1"/>
    <dgm:cxn modelId="{C5FF1D72-1A1E-450C-A137-A4C7FE85D5E0}" type="presParOf" srcId="{9C1E6880-E71D-4B79-8C3A-0EE470C30689}" destId="{399B7AAB-F36D-4F3C-8B98-8530313CBE4C}" srcOrd="5" destOrd="0" presId="urn:microsoft.com/office/officeart/2005/8/layout/list1"/>
    <dgm:cxn modelId="{ECB06CCD-16A4-459C-B334-0EF683AE37C6}" type="presParOf" srcId="{9C1E6880-E71D-4B79-8C3A-0EE470C30689}" destId="{F7F7CAF3-D83A-49D8-A784-A0F04B4224DC}" srcOrd="6" destOrd="0" presId="urn:microsoft.com/office/officeart/2005/8/layout/list1"/>
    <dgm:cxn modelId="{2B153C66-D12A-46C4-AAC7-853C6165DB45}" type="presParOf" srcId="{9C1E6880-E71D-4B79-8C3A-0EE470C30689}" destId="{FC47F218-77C1-47AE-B1EF-6EAD5501B9B9}" srcOrd="7" destOrd="0" presId="urn:microsoft.com/office/officeart/2005/8/layout/list1"/>
    <dgm:cxn modelId="{7B2FE356-CF58-4AF5-87EB-4D6931771A97}" type="presParOf" srcId="{9C1E6880-E71D-4B79-8C3A-0EE470C30689}" destId="{9C878228-F61D-4653-A357-C5493B7B910C}" srcOrd="8" destOrd="0" presId="urn:microsoft.com/office/officeart/2005/8/layout/list1"/>
    <dgm:cxn modelId="{018D0333-23C6-45F5-89F4-C0BAA5892FBF}" type="presParOf" srcId="{9C878228-F61D-4653-A357-C5493B7B910C}" destId="{DF7B85B8-54D4-412A-AB80-8E3D72DF2A1A}" srcOrd="0" destOrd="0" presId="urn:microsoft.com/office/officeart/2005/8/layout/list1"/>
    <dgm:cxn modelId="{22D51392-5450-4ADB-9F1B-039E2CB54BA9}" type="presParOf" srcId="{9C878228-F61D-4653-A357-C5493B7B910C}" destId="{1B5A6F89-BDDC-41DB-98F5-3558DBE98180}" srcOrd="1" destOrd="0" presId="urn:microsoft.com/office/officeart/2005/8/layout/list1"/>
    <dgm:cxn modelId="{678BCF8C-C885-4954-AC81-B3725B2A8FB7}" type="presParOf" srcId="{9C1E6880-E71D-4B79-8C3A-0EE470C30689}" destId="{9E0E51E9-D23D-45BE-B258-B13468F3BBCA}" srcOrd="9" destOrd="0" presId="urn:microsoft.com/office/officeart/2005/8/layout/list1"/>
    <dgm:cxn modelId="{88A5554C-26A3-4EE4-A405-C397FEEB83CF}" type="presParOf" srcId="{9C1E6880-E71D-4B79-8C3A-0EE470C30689}" destId="{58AC8368-F5D3-46DF-8308-F3612C209A77}" srcOrd="10" destOrd="0" presId="urn:microsoft.com/office/officeart/2005/8/layout/list1"/>
    <dgm:cxn modelId="{DCE8AC3A-7BE0-4792-A957-3522A4C30D62}" type="presParOf" srcId="{9C1E6880-E71D-4B79-8C3A-0EE470C30689}" destId="{BE9D058D-F2B8-4584-89B3-7F091F102106}" srcOrd="11" destOrd="0" presId="urn:microsoft.com/office/officeart/2005/8/layout/list1"/>
    <dgm:cxn modelId="{9E809E51-798C-4E27-80BA-5A804521EA36}" type="presParOf" srcId="{9C1E6880-E71D-4B79-8C3A-0EE470C30689}" destId="{55B6878C-09D5-42D0-BC58-612D49A3BC98}" srcOrd="12" destOrd="0" presId="urn:microsoft.com/office/officeart/2005/8/layout/list1"/>
    <dgm:cxn modelId="{08DDE574-25D2-4B4E-8E06-8802824B6835}" type="presParOf" srcId="{55B6878C-09D5-42D0-BC58-612D49A3BC98}" destId="{6F6EA985-10F4-47E2-9BEF-0BC469B815B3}" srcOrd="0" destOrd="0" presId="urn:microsoft.com/office/officeart/2005/8/layout/list1"/>
    <dgm:cxn modelId="{C4883FC3-CD54-47CB-95CD-4D0915BD0E4D}" type="presParOf" srcId="{55B6878C-09D5-42D0-BC58-612D49A3BC98}" destId="{5BA69CA2-6A11-4E02-A88E-75BF3336CB2C}" srcOrd="1" destOrd="0" presId="urn:microsoft.com/office/officeart/2005/8/layout/list1"/>
    <dgm:cxn modelId="{FF9D8AA9-10B1-41F0-8718-63811F5B02FE}" type="presParOf" srcId="{9C1E6880-E71D-4B79-8C3A-0EE470C30689}" destId="{6F7F749A-323C-4EA9-8542-B0ADB07BEB06}" srcOrd="13" destOrd="0" presId="urn:microsoft.com/office/officeart/2005/8/layout/list1"/>
    <dgm:cxn modelId="{36CE5177-4110-49C0-829B-206651E5F7B6}" type="presParOf" srcId="{9C1E6880-E71D-4B79-8C3A-0EE470C30689}" destId="{EB9DF1D4-4BCA-4AEF-BDE2-220B76328437}" srcOrd="14"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631E3B5-AFFD-4161-92DF-E9F92E975C8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7AFE3E5-DF0A-46FD-8035-198F38E1D395}">
      <dgm:prSet/>
      <dgm:spPr/>
      <dgm:t>
        <a:bodyPr/>
        <a:lstStyle/>
        <a:p>
          <a:r>
            <a:rPr lang="en-US" b="1" dirty="0"/>
            <a:t>24 Hour Fitness </a:t>
          </a:r>
          <a:r>
            <a:rPr lang="en-US" dirty="0"/>
            <a:t>: Privately held company, 22000 + employees</a:t>
          </a:r>
        </a:p>
      </dgm:t>
    </dgm:pt>
    <dgm:pt modelId="{7DC43FF6-F271-4604-BE51-E07E414710BC}" type="parTrans" cxnId="{BBF20257-A6BC-47C6-9941-BA9EB9168429}">
      <dgm:prSet/>
      <dgm:spPr/>
      <dgm:t>
        <a:bodyPr/>
        <a:lstStyle/>
        <a:p>
          <a:endParaRPr lang="en-US"/>
        </a:p>
      </dgm:t>
    </dgm:pt>
    <dgm:pt modelId="{FED79E47-7D6A-4160-8CA2-9555F67A943C}" type="sibTrans" cxnId="{BBF20257-A6BC-47C6-9941-BA9EB9168429}">
      <dgm:prSet/>
      <dgm:spPr/>
      <dgm:t>
        <a:bodyPr/>
        <a:lstStyle/>
        <a:p>
          <a:endParaRPr lang="en-US"/>
        </a:p>
      </dgm:t>
    </dgm:pt>
    <dgm:pt modelId="{EDC176A9-FD48-4C88-8D85-1D490A50FAE6}">
      <dgm:prSet/>
      <dgm:spPr/>
      <dgm:t>
        <a:bodyPr/>
        <a:lstStyle/>
        <a:p>
          <a:r>
            <a:rPr lang="en-US"/>
            <a:t>They use Informatica and Snowflake as part of their modern BI Platform Initiative. </a:t>
          </a:r>
        </a:p>
      </dgm:t>
    </dgm:pt>
    <dgm:pt modelId="{1DD2A77F-AE14-488A-A863-EF80F077E92D}" type="parTrans" cxnId="{BF44C3DE-44FD-4B5E-B727-0C1E10227960}">
      <dgm:prSet/>
      <dgm:spPr/>
      <dgm:t>
        <a:bodyPr/>
        <a:lstStyle/>
        <a:p>
          <a:endParaRPr lang="en-US"/>
        </a:p>
      </dgm:t>
    </dgm:pt>
    <dgm:pt modelId="{71136687-08AB-4293-B530-9E29A88D987F}" type="sibTrans" cxnId="{BF44C3DE-44FD-4B5E-B727-0C1E10227960}">
      <dgm:prSet/>
      <dgm:spPr/>
      <dgm:t>
        <a:bodyPr/>
        <a:lstStyle/>
        <a:p>
          <a:endParaRPr lang="en-US"/>
        </a:p>
      </dgm:t>
    </dgm:pt>
    <dgm:pt modelId="{54110EF2-AC3B-4056-A8BC-2E2F54110B29}">
      <dgm:prSet/>
      <dgm:spPr/>
      <dgm:t>
        <a:bodyPr/>
        <a:lstStyle/>
        <a:p>
          <a:r>
            <a:rPr lang="en-US"/>
            <a:t>They are an existing on-prem Informatica customer, and based on the success with Informatica Cloud, plan to move their existing Informatica integrations to Cloud. </a:t>
          </a:r>
        </a:p>
      </dgm:t>
    </dgm:pt>
    <dgm:pt modelId="{204F9749-A02F-463F-A533-CA1109C6CD8B}" type="parTrans" cxnId="{55B4D24C-A100-4215-A078-714B3FE29FD9}">
      <dgm:prSet/>
      <dgm:spPr/>
      <dgm:t>
        <a:bodyPr/>
        <a:lstStyle/>
        <a:p>
          <a:endParaRPr lang="en-US"/>
        </a:p>
      </dgm:t>
    </dgm:pt>
    <dgm:pt modelId="{5CD32D97-9550-425E-B0F8-75956BD751BB}" type="sibTrans" cxnId="{55B4D24C-A100-4215-A078-714B3FE29FD9}">
      <dgm:prSet/>
      <dgm:spPr/>
      <dgm:t>
        <a:bodyPr/>
        <a:lstStyle/>
        <a:p>
          <a:endParaRPr lang="en-US"/>
        </a:p>
      </dgm:t>
    </dgm:pt>
    <dgm:pt modelId="{AC4CDFEE-972B-42B8-B8C7-6FF3DB8898CD}">
      <dgm:prSet/>
      <dgm:spPr/>
      <dgm:t>
        <a:bodyPr/>
        <a:lstStyle/>
        <a:p>
          <a:r>
            <a:rPr lang="en-US"/>
            <a:t>Overall quite satisfied with their modern BI Platform initiative and had a positive feedback on both Informatica and Snowflake. </a:t>
          </a:r>
        </a:p>
      </dgm:t>
    </dgm:pt>
    <dgm:pt modelId="{09F42445-4EC8-4DE4-B314-49DEE23892DC}" type="parTrans" cxnId="{2026413B-B613-4774-AE30-98D8AC989E23}">
      <dgm:prSet/>
      <dgm:spPr/>
      <dgm:t>
        <a:bodyPr/>
        <a:lstStyle/>
        <a:p>
          <a:endParaRPr lang="en-US"/>
        </a:p>
      </dgm:t>
    </dgm:pt>
    <dgm:pt modelId="{3DCEC29D-A7E6-4009-9F8D-9AEA5B25B3F2}" type="sibTrans" cxnId="{2026413B-B613-4774-AE30-98D8AC989E23}">
      <dgm:prSet/>
      <dgm:spPr/>
      <dgm:t>
        <a:bodyPr/>
        <a:lstStyle/>
        <a:p>
          <a:endParaRPr lang="en-US"/>
        </a:p>
      </dgm:t>
    </dgm:pt>
    <dgm:pt modelId="{17BE6240-33E0-4F40-AD82-1217FB63AFC2}">
      <dgm:prSet/>
      <dgm:spPr/>
      <dgm:t>
        <a:bodyPr/>
        <a:lstStyle/>
        <a:p>
          <a:r>
            <a:rPr lang="en-US" b="1" dirty="0"/>
            <a:t>OpenTable</a:t>
          </a:r>
          <a:r>
            <a:rPr lang="en-US" dirty="0"/>
            <a:t> : Part of Priceline.com, 50000 + restaurants </a:t>
          </a:r>
        </a:p>
      </dgm:t>
    </dgm:pt>
    <dgm:pt modelId="{7A3DD72C-2C54-4E50-BC0B-D396F05A564D}" type="parTrans" cxnId="{E6D365AF-BE85-41A0-BA56-201FB1B3C10E}">
      <dgm:prSet/>
      <dgm:spPr/>
      <dgm:t>
        <a:bodyPr/>
        <a:lstStyle/>
        <a:p>
          <a:endParaRPr lang="en-US"/>
        </a:p>
      </dgm:t>
    </dgm:pt>
    <dgm:pt modelId="{4CD54BE0-58BC-4FB3-BCFD-97CE328A0A25}" type="sibTrans" cxnId="{E6D365AF-BE85-41A0-BA56-201FB1B3C10E}">
      <dgm:prSet/>
      <dgm:spPr/>
      <dgm:t>
        <a:bodyPr/>
        <a:lstStyle/>
        <a:p>
          <a:endParaRPr lang="en-US"/>
        </a:p>
      </dgm:t>
    </dgm:pt>
    <dgm:pt modelId="{28208596-0567-469E-9F5A-764165C7A3C0}">
      <dgm:prSet/>
      <dgm:spPr/>
      <dgm:t>
        <a:bodyPr/>
        <a:lstStyle/>
        <a:p>
          <a:r>
            <a:rPr lang="en-US"/>
            <a:t>Used Netezza as their data warehouse platform. As the product was discontinued, the IT team performed extensive evaluation of different technologies and created a modern BI stack. </a:t>
          </a:r>
        </a:p>
      </dgm:t>
    </dgm:pt>
    <dgm:pt modelId="{DD1B4844-DD91-4993-A7C3-12C7EE9F817B}" type="parTrans" cxnId="{732C3780-2659-437C-BB1A-7133F8B0E8B7}">
      <dgm:prSet/>
      <dgm:spPr/>
      <dgm:t>
        <a:bodyPr/>
        <a:lstStyle/>
        <a:p>
          <a:endParaRPr lang="en-US"/>
        </a:p>
      </dgm:t>
    </dgm:pt>
    <dgm:pt modelId="{DCAFAC71-3BA6-4CA6-B992-D2A58B77E9AC}" type="sibTrans" cxnId="{732C3780-2659-437C-BB1A-7133F8B0E8B7}">
      <dgm:prSet/>
      <dgm:spPr/>
      <dgm:t>
        <a:bodyPr/>
        <a:lstStyle/>
        <a:p>
          <a:endParaRPr lang="en-US"/>
        </a:p>
      </dgm:t>
    </dgm:pt>
    <dgm:pt modelId="{A159A89B-1BB1-4A42-BF2B-0167BB727487}">
      <dgm:prSet/>
      <dgm:spPr/>
      <dgm:t>
        <a:bodyPr/>
        <a:lstStyle/>
        <a:p>
          <a:r>
            <a:rPr lang="en-US" dirty="0"/>
            <a:t>They use Matillion and Snowflake as part of their BI Architecture, and MicroStrategy for Visualization purposes.</a:t>
          </a:r>
        </a:p>
      </dgm:t>
    </dgm:pt>
    <dgm:pt modelId="{C44BF6FE-679C-440B-B0E7-702FB6B5F7ED}" type="parTrans" cxnId="{C58A938F-3672-4236-9F01-2ED83B6601E0}">
      <dgm:prSet/>
      <dgm:spPr/>
      <dgm:t>
        <a:bodyPr/>
        <a:lstStyle/>
        <a:p>
          <a:endParaRPr lang="en-US"/>
        </a:p>
      </dgm:t>
    </dgm:pt>
    <dgm:pt modelId="{2B71EA54-3641-4C91-98B6-346E9D3EC559}" type="sibTrans" cxnId="{C58A938F-3672-4236-9F01-2ED83B6601E0}">
      <dgm:prSet/>
      <dgm:spPr/>
      <dgm:t>
        <a:bodyPr/>
        <a:lstStyle/>
        <a:p>
          <a:endParaRPr lang="en-US"/>
        </a:p>
      </dgm:t>
    </dgm:pt>
    <dgm:pt modelId="{3F16A1E1-D20E-416A-857B-65DEF3F9DF0D}">
      <dgm:prSet/>
      <dgm:spPr/>
      <dgm:t>
        <a:bodyPr/>
        <a:lstStyle/>
        <a:p>
          <a:r>
            <a:rPr lang="en-US"/>
            <a:t>Very satisfied with their choices and the BI Lead mentioned the outcome was very positive. </a:t>
          </a:r>
        </a:p>
      </dgm:t>
    </dgm:pt>
    <dgm:pt modelId="{4FE93120-9EA2-4BA6-838A-64234DD362A5}" type="parTrans" cxnId="{1B6EC981-58B9-4F85-B0F1-BCA2F759F4BE}">
      <dgm:prSet/>
      <dgm:spPr/>
      <dgm:t>
        <a:bodyPr/>
        <a:lstStyle/>
        <a:p>
          <a:endParaRPr lang="en-US"/>
        </a:p>
      </dgm:t>
    </dgm:pt>
    <dgm:pt modelId="{3113AE69-B44C-483D-967A-6F252BC565A9}" type="sibTrans" cxnId="{1B6EC981-58B9-4F85-B0F1-BCA2F759F4BE}">
      <dgm:prSet/>
      <dgm:spPr/>
      <dgm:t>
        <a:bodyPr/>
        <a:lstStyle/>
        <a:p>
          <a:endParaRPr lang="en-US"/>
        </a:p>
      </dgm:t>
    </dgm:pt>
    <dgm:pt modelId="{A6D35860-315F-4D8E-BD46-4EF598EFDC7F}">
      <dgm:prSet/>
      <dgm:spPr/>
      <dgm:t>
        <a:bodyPr/>
        <a:lstStyle/>
        <a:p>
          <a:r>
            <a:rPr lang="en-US"/>
            <a:t>100 + data sources and 30 TB  in data. </a:t>
          </a:r>
        </a:p>
      </dgm:t>
    </dgm:pt>
    <dgm:pt modelId="{98E94FA4-F212-4F22-B5D3-4091C8F52D86}" type="parTrans" cxnId="{8598ACA5-2218-465E-AD56-F083CB9230D4}">
      <dgm:prSet/>
      <dgm:spPr/>
      <dgm:t>
        <a:bodyPr/>
        <a:lstStyle/>
        <a:p>
          <a:endParaRPr lang="en-US"/>
        </a:p>
      </dgm:t>
    </dgm:pt>
    <dgm:pt modelId="{26FEA0E2-3E89-4B7B-9D3D-460F502B727C}" type="sibTrans" cxnId="{8598ACA5-2218-465E-AD56-F083CB9230D4}">
      <dgm:prSet/>
      <dgm:spPr/>
      <dgm:t>
        <a:bodyPr/>
        <a:lstStyle/>
        <a:p>
          <a:endParaRPr lang="en-US"/>
        </a:p>
      </dgm:t>
    </dgm:pt>
    <dgm:pt modelId="{5796F4D5-3C8A-4DC0-A418-AA56C00AADC7}">
      <dgm:prSet/>
      <dgm:spPr/>
      <dgm:t>
        <a:bodyPr/>
        <a:lstStyle/>
        <a:p>
          <a:r>
            <a:rPr lang="en-US" b="1" dirty="0"/>
            <a:t>Docusign</a:t>
          </a:r>
          <a:r>
            <a:rPr lang="en-US" dirty="0"/>
            <a:t> : Market Cap: $8 Billion, 4000 + Employees </a:t>
          </a:r>
        </a:p>
      </dgm:t>
    </dgm:pt>
    <dgm:pt modelId="{1405E00B-036D-4849-B8C0-8C07220680C6}" type="parTrans" cxnId="{4FB6D62A-540C-434B-A1FA-EF1F24B07992}">
      <dgm:prSet/>
      <dgm:spPr/>
      <dgm:t>
        <a:bodyPr/>
        <a:lstStyle/>
        <a:p>
          <a:endParaRPr lang="en-US"/>
        </a:p>
      </dgm:t>
    </dgm:pt>
    <dgm:pt modelId="{BC4C09B5-6C15-4AE0-8AB7-5947FE0CEB4A}" type="sibTrans" cxnId="{4FB6D62A-540C-434B-A1FA-EF1F24B07992}">
      <dgm:prSet/>
      <dgm:spPr/>
      <dgm:t>
        <a:bodyPr/>
        <a:lstStyle/>
        <a:p>
          <a:endParaRPr lang="en-US"/>
        </a:p>
      </dgm:t>
    </dgm:pt>
    <dgm:pt modelId="{5BA6EB10-7D92-428A-B26D-A279A32297BE}">
      <dgm:prSet/>
      <dgm:spPr/>
      <dgm:t>
        <a:bodyPr/>
        <a:lstStyle/>
        <a:p>
          <a:r>
            <a:rPr lang="en-US" dirty="0"/>
            <a:t>Use Snowflake as data warehouse; </a:t>
          </a:r>
          <a:r>
            <a:rPr lang="en-US" dirty="0" err="1"/>
            <a:t>Fivetran</a:t>
          </a:r>
          <a:r>
            <a:rPr lang="en-US" dirty="0"/>
            <a:t>, Matillion, Informatica and home grown software frameworks for data ingestion. </a:t>
          </a:r>
        </a:p>
      </dgm:t>
    </dgm:pt>
    <dgm:pt modelId="{B9B93254-C9BB-4C89-A816-519DED25A78A}" type="parTrans" cxnId="{0AD609D8-4293-45D1-AE0F-267C7E73C0EA}">
      <dgm:prSet/>
      <dgm:spPr/>
      <dgm:t>
        <a:bodyPr/>
        <a:lstStyle/>
        <a:p>
          <a:endParaRPr lang="en-US"/>
        </a:p>
      </dgm:t>
    </dgm:pt>
    <dgm:pt modelId="{C9FEBA2D-BB48-4E9B-9DF8-1ECEE5CF58B7}" type="sibTrans" cxnId="{0AD609D8-4293-45D1-AE0F-267C7E73C0EA}">
      <dgm:prSet/>
      <dgm:spPr/>
      <dgm:t>
        <a:bodyPr/>
        <a:lstStyle/>
        <a:p>
          <a:endParaRPr lang="en-US"/>
        </a:p>
      </dgm:t>
    </dgm:pt>
    <dgm:pt modelId="{145E91C3-21BA-433E-9C20-2E8E2573A8D1}">
      <dgm:prSet/>
      <dgm:spPr/>
      <dgm:t>
        <a:bodyPr/>
        <a:lstStyle/>
        <a:p>
          <a:r>
            <a:rPr lang="en-US"/>
            <a:t>Qlikview and Qlik sense are primary visualization tools along with Tableau and Power BI usage as well. </a:t>
          </a:r>
        </a:p>
      </dgm:t>
    </dgm:pt>
    <dgm:pt modelId="{4FD57015-9DEC-4929-A2DD-8D7999A37571}" type="parTrans" cxnId="{A974A787-43CB-4617-949D-DB131867DE43}">
      <dgm:prSet/>
      <dgm:spPr/>
      <dgm:t>
        <a:bodyPr/>
        <a:lstStyle/>
        <a:p>
          <a:endParaRPr lang="en-US"/>
        </a:p>
      </dgm:t>
    </dgm:pt>
    <dgm:pt modelId="{451E68A5-B611-4669-8A0F-BF3F6686CD90}" type="sibTrans" cxnId="{A974A787-43CB-4617-949D-DB131867DE43}">
      <dgm:prSet/>
      <dgm:spPr/>
      <dgm:t>
        <a:bodyPr/>
        <a:lstStyle/>
        <a:p>
          <a:endParaRPr lang="en-US"/>
        </a:p>
      </dgm:t>
    </dgm:pt>
    <dgm:pt modelId="{85E4F9CE-62D6-4500-9F81-3C9537D52693}">
      <dgm:prSet/>
      <dgm:spPr/>
      <dgm:t>
        <a:bodyPr/>
        <a:lstStyle/>
        <a:p>
          <a:r>
            <a:rPr lang="en-US"/>
            <a:t>Key highlight from the discussion was snowflake reduced their load times in half and they were extremely happy with Snowflake performance. </a:t>
          </a:r>
        </a:p>
      </dgm:t>
    </dgm:pt>
    <dgm:pt modelId="{29E7175A-4646-4183-B609-031F7CC45602}" type="parTrans" cxnId="{9DF31716-073E-4028-9414-C9BA008CD46C}">
      <dgm:prSet/>
      <dgm:spPr/>
      <dgm:t>
        <a:bodyPr/>
        <a:lstStyle/>
        <a:p>
          <a:endParaRPr lang="en-US"/>
        </a:p>
      </dgm:t>
    </dgm:pt>
    <dgm:pt modelId="{A72F3CB8-AA7B-473E-B228-EA4FD79C99B4}" type="sibTrans" cxnId="{9DF31716-073E-4028-9414-C9BA008CD46C}">
      <dgm:prSet/>
      <dgm:spPr/>
      <dgm:t>
        <a:bodyPr/>
        <a:lstStyle/>
        <a:p>
          <a:endParaRPr lang="en-US"/>
        </a:p>
      </dgm:t>
    </dgm:pt>
    <dgm:pt modelId="{0A37F821-F0B1-4C9B-98CE-D283BECA0789}" type="pres">
      <dgm:prSet presAssocID="{F631E3B5-AFFD-4161-92DF-E9F92E975C88}" presName="linear" presStyleCnt="0">
        <dgm:presLayoutVars>
          <dgm:dir/>
          <dgm:animLvl val="lvl"/>
          <dgm:resizeHandles val="exact"/>
        </dgm:presLayoutVars>
      </dgm:prSet>
      <dgm:spPr/>
    </dgm:pt>
    <dgm:pt modelId="{219AFEB9-778B-4DB2-8C49-322275DE6D57}" type="pres">
      <dgm:prSet presAssocID="{57AFE3E5-DF0A-46FD-8035-198F38E1D395}" presName="parentLin" presStyleCnt="0"/>
      <dgm:spPr/>
    </dgm:pt>
    <dgm:pt modelId="{193DB4BC-F92F-4C3F-85C0-5BFBE04517BD}" type="pres">
      <dgm:prSet presAssocID="{57AFE3E5-DF0A-46FD-8035-198F38E1D395}" presName="parentLeftMargin" presStyleLbl="node1" presStyleIdx="0" presStyleCnt="3"/>
      <dgm:spPr/>
    </dgm:pt>
    <dgm:pt modelId="{A905B766-0ADE-47BF-BECF-00160239B673}" type="pres">
      <dgm:prSet presAssocID="{57AFE3E5-DF0A-46FD-8035-198F38E1D395}" presName="parentText" presStyleLbl="node1" presStyleIdx="0" presStyleCnt="3">
        <dgm:presLayoutVars>
          <dgm:chMax val="0"/>
          <dgm:bulletEnabled val="1"/>
        </dgm:presLayoutVars>
      </dgm:prSet>
      <dgm:spPr/>
    </dgm:pt>
    <dgm:pt modelId="{219F3457-A5C9-468C-93FE-78DCB00CA5E9}" type="pres">
      <dgm:prSet presAssocID="{57AFE3E5-DF0A-46FD-8035-198F38E1D395}" presName="negativeSpace" presStyleCnt="0"/>
      <dgm:spPr/>
    </dgm:pt>
    <dgm:pt modelId="{1F4FE9AC-A40C-480E-9CC2-E85D6D2AEE2C}" type="pres">
      <dgm:prSet presAssocID="{57AFE3E5-DF0A-46FD-8035-198F38E1D395}" presName="childText" presStyleLbl="conFgAcc1" presStyleIdx="0" presStyleCnt="3">
        <dgm:presLayoutVars>
          <dgm:bulletEnabled val="1"/>
        </dgm:presLayoutVars>
      </dgm:prSet>
      <dgm:spPr/>
    </dgm:pt>
    <dgm:pt modelId="{A723B313-E023-4DBF-B9DF-FD891BF640B4}" type="pres">
      <dgm:prSet presAssocID="{FED79E47-7D6A-4160-8CA2-9555F67A943C}" presName="spaceBetweenRectangles" presStyleCnt="0"/>
      <dgm:spPr/>
    </dgm:pt>
    <dgm:pt modelId="{80B9D442-98BC-4BA6-8C52-BEAD933230C0}" type="pres">
      <dgm:prSet presAssocID="{17BE6240-33E0-4F40-AD82-1217FB63AFC2}" presName="parentLin" presStyleCnt="0"/>
      <dgm:spPr/>
    </dgm:pt>
    <dgm:pt modelId="{5324DE7E-082C-41AA-9719-AD2FF9DA6CDE}" type="pres">
      <dgm:prSet presAssocID="{17BE6240-33E0-4F40-AD82-1217FB63AFC2}" presName="parentLeftMargin" presStyleLbl="node1" presStyleIdx="0" presStyleCnt="3"/>
      <dgm:spPr/>
    </dgm:pt>
    <dgm:pt modelId="{6F6EB9BD-42BE-4801-92BD-79C4EDA89936}" type="pres">
      <dgm:prSet presAssocID="{17BE6240-33E0-4F40-AD82-1217FB63AFC2}" presName="parentText" presStyleLbl="node1" presStyleIdx="1" presStyleCnt="3">
        <dgm:presLayoutVars>
          <dgm:chMax val="0"/>
          <dgm:bulletEnabled val="1"/>
        </dgm:presLayoutVars>
      </dgm:prSet>
      <dgm:spPr/>
    </dgm:pt>
    <dgm:pt modelId="{4ED6AA67-0B4E-4EAD-A480-7E4A3EFE5640}" type="pres">
      <dgm:prSet presAssocID="{17BE6240-33E0-4F40-AD82-1217FB63AFC2}" presName="negativeSpace" presStyleCnt="0"/>
      <dgm:spPr/>
    </dgm:pt>
    <dgm:pt modelId="{2C438E5B-A596-4C42-9061-FEA83A65E527}" type="pres">
      <dgm:prSet presAssocID="{17BE6240-33E0-4F40-AD82-1217FB63AFC2}" presName="childText" presStyleLbl="conFgAcc1" presStyleIdx="1" presStyleCnt="3">
        <dgm:presLayoutVars>
          <dgm:bulletEnabled val="1"/>
        </dgm:presLayoutVars>
      </dgm:prSet>
      <dgm:spPr/>
    </dgm:pt>
    <dgm:pt modelId="{CDADE30A-A662-4155-8F2F-8F04FF841E7C}" type="pres">
      <dgm:prSet presAssocID="{4CD54BE0-58BC-4FB3-BCFD-97CE328A0A25}" presName="spaceBetweenRectangles" presStyleCnt="0"/>
      <dgm:spPr/>
    </dgm:pt>
    <dgm:pt modelId="{ACACD90E-0771-4045-84FE-58085BD280A3}" type="pres">
      <dgm:prSet presAssocID="{5796F4D5-3C8A-4DC0-A418-AA56C00AADC7}" presName="parentLin" presStyleCnt="0"/>
      <dgm:spPr/>
    </dgm:pt>
    <dgm:pt modelId="{D560C9A4-3E98-426B-885A-E243803378F6}" type="pres">
      <dgm:prSet presAssocID="{5796F4D5-3C8A-4DC0-A418-AA56C00AADC7}" presName="parentLeftMargin" presStyleLbl="node1" presStyleIdx="1" presStyleCnt="3"/>
      <dgm:spPr/>
    </dgm:pt>
    <dgm:pt modelId="{3D925F7A-808F-4FEF-8725-3A4C561F0DB8}" type="pres">
      <dgm:prSet presAssocID="{5796F4D5-3C8A-4DC0-A418-AA56C00AADC7}" presName="parentText" presStyleLbl="node1" presStyleIdx="2" presStyleCnt="3">
        <dgm:presLayoutVars>
          <dgm:chMax val="0"/>
          <dgm:bulletEnabled val="1"/>
        </dgm:presLayoutVars>
      </dgm:prSet>
      <dgm:spPr/>
    </dgm:pt>
    <dgm:pt modelId="{420829B7-C367-4E73-858C-F27C8FADD6C7}" type="pres">
      <dgm:prSet presAssocID="{5796F4D5-3C8A-4DC0-A418-AA56C00AADC7}" presName="negativeSpace" presStyleCnt="0"/>
      <dgm:spPr/>
    </dgm:pt>
    <dgm:pt modelId="{9AB2D509-5F1D-4AF2-A113-A6D816D77D20}" type="pres">
      <dgm:prSet presAssocID="{5796F4D5-3C8A-4DC0-A418-AA56C00AADC7}" presName="childText" presStyleLbl="conFgAcc1" presStyleIdx="2" presStyleCnt="3">
        <dgm:presLayoutVars>
          <dgm:bulletEnabled val="1"/>
        </dgm:presLayoutVars>
      </dgm:prSet>
      <dgm:spPr/>
    </dgm:pt>
  </dgm:ptLst>
  <dgm:cxnLst>
    <dgm:cxn modelId="{7E130908-9EED-4D1D-9ED2-000AB2D8FF7D}" type="presOf" srcId="{EDC176A9-FD48-4C88-8D85-1D490A50FAE6}" destId="{1F4FE9AC-A40C-480E-9CC2-E85D6D2AEE2C}" srcOrd="0" destOrd="0" presId="urn:microsoft.com/office/officeart/2005/8/layout/list1"/>
    <dgm:cxn modelId="{A13B0A13-1735-4796-B59C-48F7B782A558}" type="presOf" srcId="{54110EF2-AC3B-4056-A8BC-2E2F54110B29}" destId="{1F4FE9AC-A40C-480E-9CC2-E85D6D2AEE2C}" srcOrd="0" destOrd="1" presId="urn:microsoft.com/office/officeart/2005/8/layout/list1"/>
    <dgm:cxn modelId="{9DF31716-073E-4028-9414-C9BA008CD46C}" srcId="{5796F4D5-3C8A-4DC0-A418-AA56C00AADC7}" destId="{85E4F9CE-62D6-4500-9F81-3C9537D52693}" srcOrd="2" destOrd="0" parTransId="{29E7175A-4646-4183-B609-031F7CC45602}" sibTransId="{A72F3CB8-AA7B-473E-B228-EA4FD79C99B4}"/>
    <dgm:cxn modelId="{DF039318-6106-42DD-A81E-4A65202A89E8}" type="presOf" srcId="{145E91C3-21BA-433E-9C20-2E8E2573A8D1}" destId="{9AB2D509-5F1D-4AF2-A113-A6D816D77D20}" srcOrd="0" destOrd="1" presId="urn:microsoft.com/office/officeart/2005/8/layout/list1"/>
    <dgm:cxn modelId="{BAC4CA1D-30F2-43E5-8DF4-4B848DD088B8}" type="presOf" srcId="{57AFE3E5-DF0A-46FD-8035-198F38E1D395}" destId="{A905B766-0ADE-47BF-BECF-00160239B673}" srcOrd="1" destOrd="0" presId="urn:microsoft.com/office/officeart/2005/8/layout/list1"/>
    <dgm:cxn modelId="{4FB6D62A-540C-434B-A1FA-EF1F24B07992}" srcId="{F631E3B5-AFFD-4161-92DF-E9F92E975C88}" destId="{5796F4D5-3C8A-4DC0-A418-AA56C00AADC7}" srcOrd="2" destOrd="0" parTransId="{1405E00B-036D-4849-B8C0-8C07220680C6}" sibTransId="{BC4C09B5-6C15-4AE0-8AB7-5947FE0CEB4A}"/>
    <dgm:cxn modelId="{2026413B-B613-4774-AE30-98D8AC989E23}" srcId="{57AFE3E5-DF0A-46FD-8035-198F38E1D395}" destId="{AC4CDFEE-972B-42B8-B8C7-6FF3DB8898CD}" srcOrd="2" destOrd="0" parTransId="{09F42445-4EC8-4DE4-B314-49DEE23892DC}" sibTransId="{3DCEC29D-A7E6-4009-9F8D-9AEA5B25B3F2}"/>
    <dgm:cxn modelId="{699B8461-C2BE-48D8-8EFF-DC1FB193BA65}" type="presOf" srcId="{17BE6240-33E0-4F40-AD82-1217FB63AFC2}" destId="{6F6EB9BD-42BE-4801-92BD-79C4EDA89936}" srcOrd="1" destOrd="0" presId="urn:microsoft.com/office/officeart/2005/8/layout/list1"/>
    <dgm:cxn modelId="{5771B26B-A335-484A-9EE3-CC59B7C5A804}" type="presOf" srcId="{A6D35860-315F-4D8E-BD46-4EF598EFDC7F}" destId="{2C438E5B-A596-4C42-9061-FEA83A65E527}" srcOrd="0" destOrd="3" presId="urn:microsoft.com/office/officeart/2005/8/layout/list1"/>
    <dgm:cxn modelId="{55B4D24C-A100-4215-A078-714B3FE29FD9}" srcId="{57AFE3E5-DF0A-46FD-8035-198F38E1D395}" destId="{54110EF2-AC3B-4056-A8BC-2E2F54110B29}" srcOrd="1" destOrd="0" parTransId="{204F9749-A02F-463F-A533-CA1109C6CD8B}" sibTransId="{5CD32D97-9550-425E-B0F8-75956BD751BB}"/>
    <dgm:cxn modelId="{A8B2704F-1A7A-4AE0-AFF1-69AB79FEBF88}" type="presOf" srcId="{57AFE3E5-DF0A-46FD-8035-198F38E1D395}" destId="{193DB4BC-F92F-4C3F-85C0-5BFBE04517BD}" srcOrd="0" destOrd="0" presId="urn:microsoft.com/office/officeart/2005/8/layout/list1"/>
    <dgm:cxn modelId="{FD69C66F-4571-483D-A196-0C9EE35DF2C2}" type="presOf" srcId="{17BE6240-33E0-4F40-AD82-1217FB63AFC2}" destId="{5324DE7E-082C-41AA-9719-AD2FF9DA6CDE}" srcOrd="0" destOrd="0" presId="urn:microsoft.com/office/officeart/2005/8/layout/list1"/>
    <dgm:cxn modelId="{BBF20257-A6BC-47C6-9941-BA9EB9168429}" srcId="{F631E3B5-AFFD-4161-92DF-E9F92E975C88}" destId="{57AFE3E5-DF0A-46FD-8035-198F38E1D395}" srcOrd="0" destOrd="0" parTransId="{7DC43FF6-F271-4604-BE51-E07E414710BC}" sibTransId="{FED79E47-7D6A-4160-8CA2-9555F67A943C}"/>
    <dgm:cxn modelId="{732C3780-2659-437C-BB1A-7133F8B0E8B7}" srcId="{17BE6240-33E0-4F40-AD82-1217FB63AFC2}" destId="{28208596-0567-469E-9F5A-764165C7A3C0}" srcOrd="0" destOrd="0" parTransId="{DD1B4844-DD91-4993-A7C3-12C7EE9F817B}" sibTransId="{DCAFAC71-3BA6-4CA6-B992-D2A58B77E9AC}"/>
    <dgm:cxn modelId="{1B6EC981-58B9-4F85-B0F1-BCA2F759F4BE}" srcId="{17BE6240-33E0-4F40-AD82-1217FB63AFC2}" destId="{3F16A1E1-D20E-416A-857B-65DEF3F9DF0D}" srcOrd="2" destOrd="0" parTransId="{4FE93120-9EA2-4BA6-838A-64234DD362A5}" sibTransId="{3113AE69-B44C-483D-967A-6F252BC565A9}"/>
    <dgm:cxn modelId="{A974A787-43CB-4617-949D-DB131867DE43}" srcId="{5796F4D5-3C8A-4DC0-A418-AA56C00AADC7}" destId="{145E91C3-21BA-433E-9C20-2E8E2573A8D1}" srcOrd="1" destOrd="0" parTransId="{4FD57015-9DEC-4929-A2DD-8D7999A37571}" sibTransId="{451E68A5-B611-4669-8A0F-BF3F6686CD90}"/>
    <dgm:cxn modelId="{9C75308A-4DF6-4AD0-9B2B-084C78061DCE}" type="presOf" srcId="{5BA6EB10-7D92-428A-B26D-A279A32297BE}" destId="{9AB2D509-5F1D-4AF2-A113-A6D816D77D20}" srcOrd="0" destOrd="0" presId="urn:microsoft.com/office/officeart/2005/8/layout/list1"/>
    <dgm:cxn modelId="{1236848C-2188-4952-84E2-7E1D24E65E3C}" type="presOf" srcId="{5796F4D5-3C8A-4DC0-A418-AA56C00AADC7}" destId="{D560C9A4-3E98-426B-885A-E243803378F6}" srcOrd="0" destOrd="0" presId="urn:microsoft.com/office/officeart/2005/8/layout/list1"/>
    <dgm:cxn modelId="{7096828D-C71B-42E0-BE80-6228B7D1FC47}" type="presOf" srcId="{F631E3B5-AFFD-4161-92DF-E9F92E975C88}" destId="{0A37F821-F0B1-4C9B-98CE-D283BECA0789}" srcOrd="0" destOrd="0" presId="urn:microsoft.com/office/officeart/2005/8/layout/list1"/>
    <dgm:cxn modelId="{C58A938F-3672-4236-9F01-2ED83B6601E0}" srcId="{17BE6240-33E0-4F40-AD82-1217FB63AFC2}" destId="{A159A89B-1BB1-4A42-BF2B-0167BB727487}" srcOrd="1" destOrd="0" parTransId="{C44BF6FE-679C-440B-B0E7-702FB6B5F7ED}" sibTransId="{2B71EA54-3641-4C91-98B6-346E9D3EC559}"/>
    <dgm:cxn modelId="{109F8695-1791-4AC9-BE4A-9C3E4DEBD742}" type="presOf" srcId="{28208596-0567-469E-9F5A-764165C7A3C0}" destId="{2C438E5B-A596-4C42-9061-FEA83A65E527}" srcOrd="0" destOrd="0" presId="urn:microsoft.com/office/officeart/2005/8/layout/list1"/>
    <dgm:cxn modelId="{1951879F-2597-4D5C-8D1B-338B0E521AF9}" type="presOf" srcId="{85E4F9CE-62D6-4500-9F81-3C9537D52693}" destId="{9AB2D509-5F1D-4AF2-A113-A6D816D77D20}" srcOrd="0" destOrd="2" presId="urn:microsoft.com/office/officeart/2005/8/layout/list1"/>
    <dgm:cxn modelId="{8598ACA5-2218-465E-AD56-F083CB9230D4}" srcId="{17BE6240-33E0-4F40-AD82-1217FB63AFC2}" destId="{A6D35860-315F-4D8E-BD46-4EF598EFDC7F}" srcOrd="3" destOrd="0" parTransId="{98E94FA4-F212-4F22-B5D3-4091C8F52D86}" sibTransId="{26FEA0E2-3E89-4B7B-9D3D-460F502B727C}"/>
    <dgm:cxn modelId="{E6D365AF-BE85-41A0-BA56-201FB1B3C10E}" srcId="{F631E3B5-AFFD-4161-92DF-E9F92E975C88}" destId="{17BE6240-33E0-4F40-AD82-1217FB63AFC2}" srcOrd="1" destOrd="0" parTransId="{7A3DD72C-2C54-4E50-BC0B-D396F05A564D}" sibTransId="{4CD54BE0-58BC-4FB3-BCFD-97CE328A0A25}"/>
    <dgm:cxn modelId="{C237C0CA-171B-4F3E-AF6C-3AAD15ECF819}" type="presOf" srcId="{AC4CDFEE-972B-42B8-B8C7-6FF3DB8898CD}" destId="{1F4FE9AC-A40C-480E-9CC2-E85D6D2AEE2C}" srcOrd="0" destOrd="2" presId="urn:microsoft.com/office/officeart/2005/8/layout/list1"/>
    <dgm:cxn modelId="{DB3D78D2-3C6D-4688-88B3-BB6D5CC96F0C}" type="presOf" srcId="{3F16A1E1-D20E-416A-857B-65DEF3F9DF0D}" destId="{2C438E5B-A596-4C42-9061-FEA83A65E527}" srcOrd="0" destOrd="2" presId="urn:microsoft.com/office/officeart/2005/8/layout/list1"/>
    <dgm:cxn modelId="{0AD609D8-4293-45D1-AE0F-267C7E73C0EA}" srcId="{5796F4D5-3C8A-4DC0-A418-AA56C00AADC7}" destId="{5BA6EB10-7D92-428A-B26D-A279A32297BE}" srcOrd="0" destOrd="0" parTransId="{B9B93254-C9BB-4C89-A816-519DED25A78A}" sibTransId="{C9FEBA2D-BB48-4E9B-9DF8-1ECEE5CF58B7}"/>
    <dgm:cxn modelId="{62F901D9-B197-4CDC-B483-4CD84600ED29}" type="presOf" srcId="{5796F4D5-3C8A-4DC0-A418-AA56C00AADC7}" destId="{3D925F7A-808F-4FEF-8725-3A4C561F0DB8}" srcOrd="1" destOrd="0" presId="urn:microsoft.com/office/officeart/2005/8/layout/list1"/>
    <dgm:cxn modelId="{BF44C3DE-44FD-4B5E-B727-0C1E10227960}" srcId="{57AFE3E5-DF0A-46FD-8035-198F38E1D395}" destId="{EDC176A9-FD48-4C88-8D85-1D490A50FAE6}" srcOrd="0" destOrd="0" parTransId="{1DD2A77F-AE14-488A-A863-EF80F077E92D}" sibTransId="{71136687-08AB-4293-B530-9E29A88D987F}"/>
    <dgm:cxn modelId="{8D28FEFC-8959-4D23-8916-FB25A5222614}" type="presOf" srcId="{A159A89B-1BB1-4A42-BF2B-0167BB727487}" destId="{2C438E5B-A596-4C42-9061-FEA83A65E527}" srcOrd="0" destOrd="1" presId="urn:microsoft.com/office/officeart/2005/8/layout/list1"/>
    <dgm:cxn modelId="{188344F7-E70D-4674-AA54-95852B2E4471}" type="presParOf" srcId="{0A37F821-F0B1-4C9B-98CE-D283BECA0789}" destId="{219AFEB9-778B-4DB2-8C49-322275DE6D57}" srcOrd="0" destOrd="0" presId="urn:microsoft.com/office/officeart/2005/8/layout/list1"/>
    <dgm:cxn modelId="{30BB2FDC-0439-490F-A754-BB2DB7878BEC}" type="presParOf" srcId="{219AFEB9-778B-4DB2-8C49-322275DE6D57}" destId="{193DB4BC-F92F-4C3F-85C0-5BFBE04517BD}" srcOrd="0" destOrd="0" presId="urn:microsoft.com/office/officeart/2005/8/layout/list1"/>
    <dgm:cxn modelId="{BCF8038A-E4A1-4903-9286-DDA04B2DB99A}" type="presParOf" srcId="{219AFEB9-778B-4DB2-8C49-322275DE6D57}" destId="{A905B766-0ADE-47BF-BECF-00160239B673}" srcOrd="1" destOrd="0" presId="urn:microsoft.com/office/officeart/2005/8/layout/list1"/>
    <dgm:cxn modelId="{00B8D0C2-02CB-4295-A6E9-2180068E0F90}" type="presParOf" srcId="{0A37F821-F0B1-4C9B-98CE-D283BECA0789}" destId="{219F3457-A5C9-468C-93FE-78DCB00CA5E9}" srcOrd="1" destOrd="0" presId="urn:microsoft.com/office/officeart/2005/8/layout/list1"/>
    <dgm:cxn modelId="{B8D73B2B-8C9D-4E9B-AFEA-1B20C8F28595}" type="presParOf" srcId="{0A37F821-F0B1-4C9B-98CE-D283BECA0789}" destId="{1F4FE9AC-A40C-480E-9CC2-E85D6D2AEE2C}" srcOrd="2" destOrd="0" presId="urn:microsoft.com/office/officeart/2005/8/layout/list1"/>
    <dgm:cxn modelId="{55350217-1F2C-4B28-B07F-7E8A9789BBEA}" type="presParOf" srcId="{0A37F821-F0B1-4C9B-98CE-D283BECA0789}" destId="{A723B313-E023-4DBF-B9DF-FD891BF640B4}" srcOrd="3" destOrd="0" presId="urn:microsoft.com/office/officeart/2005/8/layout/list1"/>
    <dgm:cxn modelId="{22494004-422C-49E3-B9BF-037D01761924}" type="presParOf" srcId="{0A37F821-F0B1-4C9B-98CE-D283BECA0789}" destId="{80B9D442-98BC-4BA6-8C52-BEAD933230C0}" srcOrd="4" destOrd="0" presId="urn:microsoft.com/office/officeart/2005/8/layout/list1"/>
    <dgm:cxn modelId="{373B891E-6A2B-4988-902A-47C8FB1D6A7C}" type="presParOf" srcId="{80B9D442-98BC-4BA6-8C52-BEAD933230C0}" destId="{5324DE7E-082C-41AA-9719-AD2FF9DA6CDE}" srcOrd="0" destOrd="0" presId="urn:microsoft.com/office/officeart/2005/8/layout/list1"/>
    <dgm:cxn modelId="{681A12DD-08A4-4A6D-9253-6E1CB091BFC1}" type="presParOf" srcId="{80B9D442-98BC-4BA6-8C52-BEAD933230C0}" destId="{6F6EB9BD-42BE-4801-92BD-79C4EDA89936}" srcOrd="1" destOrd="0" presId="urn:microsoft.com/office/officeart/2005/8/layout/list1"/>
    <dgm:cxn modelId="{972FDE82-BB82-4620-A615-4F0AA1E53305}" type="presParOf" srcId="{0A37F821-F0B1-4C9B-98CE-D283BECA0789}" destId="{4ED6AA67-0B4E-4EAD-A480-7E4A3EFE5640}" srcOrd="5" destOrd="0" presId="urn:microsoft.com/office/officeart/2005/8/layout/list1"/>
    <dgm:cxn modelId="{CCB84F2B-043E-48CB-A9C3-9D6400D4ED74}" type="presParOf" srcId="{0A37F821-F0B1-4C9B-98CE-D283BECA0789}" destId="{2C438E5B-A596-4C42-9061-FEA83A65E527}" srcOrd="6" destOrd="0" presId="urn:microsoft.com/office/officeart/2005/8/layout/list1"/>
    <dgm:cxn modelId="{F788D556-CD36-4D89-BD60-61813596E802}" type="presParOf" srcId="{0A37F821-F0B1-4C9B-98CE-D283BECA0789}" destId="{CDADE30A-A662-4155-8F2F-8F04FF841E7C}" srcOrd="7" destOrd="0" presId="urn:microsoft.com/office/officeart/2005/8/layout/list1"/>
    <dgm:cxn modelId="{4713C72B-CBD2-48B5-AEED-99AA47DACE5E}" type="presParOf" srcId="{0A37F821-F0B1-4C9B-98CE-D283BECA0789}" destId="{ACACD90E-0771-4045-84FE-58085BD280A3}" srcOrd="8" destOrd="0" presId="urn:microsoft.com/office/officeart/2005/8/layout/list1"/>
    <dgm:cxn modelId="{E11198C2-559C-41C2-838E-58FFAA403A8F}" type="presParOf" srcId="{ACACD90E-0771-4045-84FE-58085BD280A3}" destId="{D560C9A4-3E98-426B-885A-E243803378F6}" srcOrd="0" destOrd="0" presId="urn:microsoft.com/office/officeart/2005/8/layout/list1"/>
    <dgm:cxn modelId="{79F3EF06-7136-4419-9BF6-A0D3C89D3812}" type="presParOf" srcId="{ACACD90E-0771-4045-84FE-58085BD280A3}" destId="{3D925F7A-808F-4FEF-8725-3A4C561F0DB8}" srcOrd="1" destOrd="0" presId="urn:microsoft.com/office/officeart/2005/8/layout/list1"/>
    <dgm:cxn modelId="{88920AEE-9BBC-4205-AF66-6DFC1786A537}" type="presParOf" srcId="{0A37F821-F0B1-4C9B-98CE-D283BECA0789}" destId="{420829B7-C367-4E73-858C-F27C8FADD6C7}" srcOrd="9" destOrd="0" presId="urn:microsoft.com/office/officeart/2005/8/layout/list1"/>
    <dgm:cxn modelId="{A4AB18BA-1809-4DDB-A717-6D4D6D531FBA}" type="presParOf" srcId="{0A37F821-F0B1-4C9B-98CE-D283BECA0789}" destId="{9AB2D509-5F1D-4AF2-A113-A6D816D77D20}" srcOrd="10"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9A6065-6F9B-47C8-905E-AAD596E96F5F}">
      <dsp:nvSpPr>
        <dsp:cNvPr id="0" name=""/>
        <dsp:cNvSpPr/>
      </dsp:nvSpPr>
      <dsp:spPr>
        <a:xfrm>
          <a:off x="3337" y="0"/>
          <a:ext cx="4065789" cy="993577"/>
        </a:xfrm>
        <a:prstGeom prst="chevron">
          <a:avLst/>
        </a:prstGeom>
        <a:solidFill>
          <a:srgbClr val="006A38"/>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4003" rIns="0" bIns="24003"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ysClr val="window" lastClr="FFFFFF"/>
              </a:solidFill>
              <a:latin typeface="Calibri" panose="020F0502020204030204"/>
              <a:ea typeface="+mn-ea"/>
              <a:cs typeface="+mn-cs"/>
            </a:rPr>
            <a:t>Step 1: </a:t>
          </a:r>
        </a:p>
        <a:p>
          <a:pPr marL="0" lvl="0" indent="0" algn="ctr" defTabSz="800100">
            <a:lnSpc>
              <a:spcPct val="90000"/>
            </a:lnSpc>
            <a:spcBef>
              <a:spcPct val="0"/>
            </a:spcBef>
            <a:spcAft>
              <a:spcPts val="0"/>
            </a:spcAft>
            <a:buNone/>
          </a:pPr>
          <a:r>
            <a:rPr lang="en-US" sz="1800" b="0" kern="1200" dirty="0">
              <a:solidFill>
                <a:sysClr val="window" lastClr="FFFFFF"/>
              </a:solidFill>
              <a:latin typeface="Calibri" panose="020F0502020204030204"/>
              <a:ea typeface="+mn-ea"/>
              <a:cs typeface="+mn-cs"/>
            </a:rPr>
            <a:t>Best of breed product selection</a:t>
          </a:r>
        </a:p>
      </dsp:txBody>
      <dsp:txXfrm>
        <a:off x="500126" y="0"/>
        <a:ext cx="3072212" cy="993577"/>
      </dsp:txXfrm>
    </dsp:sp>
    <dsp:sp modelId="{783A5209-B1D2-4C28-913A-A7B4D0C97506}">
      <dsp:nvSpPr>
        <dsp:cNvPr id="0" name=""/>
        <dsp:cNvSpPr/>
      </dsp:nvSpPr>
      <dsp:spPr>
        <a:xfrm>
          <a:off x="3662547" y="0"/>
          <a:ext cx="4065789" cy="993577"/>
        </a:xfrm>
        <a:prstGeom prst="chevron">
          <a:avLst/>
        </a:prstGeom>
        <a:solidFill>
          <a:srgbClr val="006A38"/>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ysClr val="window" lastClr="FFFFFF"/>
              </a:solidFill>
              <a:latin typeface="Calibri" panose="020F0502020204030204"/>
              <a:ea typeface="+mn-ea"/>
              <a:cs typeface="+mn-cs"/>
            </a:rPr>
            <a:t>Step 2:</a:t>
          </a:r>
        </a:p>
        <a:p>
          <a:pPr marL="0" lvl="0" indent="0" algn="ctr" defTabSz="800100">
            <a:lnSpc>
              <a:spcPct val="90000"/>
            </a:lnSpc>
            <a:spcBef>
              <a:spcPct val="0"/>
            </a:spcBef>
            <a:spcAft>
              <a:spcPct val="35000"/>
            </a:spcAft>
            <a:buNone/>
          </a:pPr>
          <a:r>
            <a:rPr lang="en-US" sz="1800" b="0" kern="1200" dirty="0">
              <a:solidFill>
                <a:sysClr val="window" lastClr="FFFFFF"/>
              </a:solidFill>
              <a:latin typeface="Calibri" panose="020F0502020204030204"/>
              <a:ea typeface="+mn-ea"/>
              <a:cs typeface="+mn-cs"/>
            </a:rPr>
            <a:t>Software Review and POC </a:t>
          </a:r>
          <a:endParaRPr lang="en-US" sz="1800" kern="1200" dirty="0">
            <a:solidFill>
              <a:sysClr val="window" lastClr="FFFFFF"/>
            </a:solidFill>
            <a:latin typeface="Calibri" panose="020F0502020204030204"/>
            <a:ea typeface="+mn-ea"/>
            <a:cs typeface="+mn-cs"/>
          </a:endParaRPr>
        </a:p>
      </dsp:txBody>
      <dsp:txXfrm>
        <a:off x="4159336" y="0"/>
        <a:ext cx="3072212" cy="993577"/>
      </dsp:txXfrm>
    </dsp:sp>
    <dsp:sp modelId="{546B9334-416B-4DD3-A83A-B2F6E46C47E1}">
      <dsp:nvSpPr>
        <dsp:cNvPr id="0" name=""/>
        <dsp:cNvSpPr/>
      </dsp:nvSpPr>
      <dsp:spPr>
        <a:xfrm>
          <a:off x="7321758" y="0"/>
          <a:ext cx="4065789" cy="993577"/>
        </a:xfrm>
        <a:prstGeom prst="chevron">
          <a:avLst/>
        </a:prstGeom>
        <a:solidFill>
          <a:srgbClr val="006A38"/>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ysClr val="window" lastClr="FFFFFF"/>
              </a:solidFill>
              <a:latin typeface="Calibri" panose="020F0502020204030204"/>
              <a:ea typeface="+mn-ea"/>
              <a:cs typeface="+mn-cs"/>
            </a:rPr>
            <a:t>Step 3:</a:t>
          </a:r>
        </a:p>
        <a:p>
          <a:pPr marL="0" lvl="0" indent="0" algn="ctr" defTabSz="800100">
            <a:lnSpc>
              <a:spcPct val="90000"/>
            </a:lnSpc>
            <a:spcBef>
              <a:spcPct val="0"/>
            </a:spcBef>
            <a:spcAft>
              <a:spcPct val="35000"/>
            </a:spcAft>
            <a:buNone/>
          </a:pPr>
          <a:r>
            <a:rPr lang="en-US" sz="1800" kern="1200" dirty="0">
              <a:solidFill>
                <a:schemeClr val="bg1"/>
              </a:solidFill>
            </a:rPr>
            <a:t>Software Feedback </a:t>
          </a:r>
          <a:r>
            <a:rPr lang="en-US" sz="1800" b="1" kern="1200" dirty="0">
              <a:solidFill>
                <a:sysClr val="window" lastClr="FFFFFF"/>
              </a:solidFill>
              <a:latin typeface="Calibri" panose="020F0502020204030204"/>
              <a:ea typeface="+mn-ea"/>
              <a:cs typeface="+mn-cs"/>
            </a:rPr>
            <a:t> </a:t>
          </a:r>
          <a:endParaRPr lang="en-US" sz="1800" kern="1200" dirty="0">
            <a:solidFill>
              <a:sysClr val="window" lastClr="FFFFFF"/>
            </a:solidFill>
            <a:latin typeface="Calibri" panose="020F0502020204030204"/>
            <a:ea typeface="+mn-ea"/>
            <a:cs typeface="+mn-cs"/>
          </a:endParaRPr>
        </a:p>
      </dsp:txBody>
      <dsp:txXfrm>
        <a:off x="7818547" y="0"/>
        <a:ext cx="3072212" cy="99357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14986A-4E96-42F4-A684-A939BFCE1E28}">
      <dsp:nvSpPr>
        <dsp:cNvPr id="0" name=""/>
        <dsp:cNvSpPr/>
      </dsp:nvSpPr>
      <dsp:spPr>
        <a:xfrm>
          <a:off x="0" y="116520"/>
          <a:ext cx="11620268" cy="87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Key Performance Indicator (KPI)</a:t>
          </a:r>
          <a:r>
            <a:rPr lang="en-US" sz="2200" kern="1200"/>
            <a:t>—A specific, high-level measure used to gauge a quantifiable component of an organization’s performance.</a:t>
          </a:r>
        </a:p>
      </dsp:txBody>
      <dsp:txXfrm>
        <a:off x="42722" y="159242"/>
        <a:ext cx="11534824" cy="789716"/>
      </dsp:txXfrm>
    </dsp:sp>
    <dsp:sp modelId="{E92BE5BB-7693-43DA-A3D7-797B305EE7F3}">
      <dsp:nvSpPr>
        <dsp:cNvPr id="0" name=""/>
        <dsp:cNvSpPr/>
      </dsp:nvSpPr>
      <dsp:spPr>
        <a:xfrm>
          <a:off x="0" y="991680"/>
          <a:ext cx="11620268" cy="1115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944"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KPIs are of </a:t>
          </a:r>
          <a:r>
            <a:rPr lang="en-US" sz="1700" b="1" kern="1200"/>
            <a:t>strategic importance</a:t>
          </a:r>
          <a:r>
            <a:rPr lang="en-US" sz="1700" kern="1200"/>
            <a:t>, result from operational objectives, and are central to measuring the impact on key stakeholders (e.g., stockholders, customers, and employees).</a:t>
          </a:r>
        </a:p>
        <a:p>
          <a:pPr marL="171450" lvl="1" indent="-171450" algn="l" defTabSz="755650">
            <a:lnSpc>
              <a:spcPct val="90000"/>
            </a:lnSpc>
            <a:spcBef>
              <a:spcPct val="0"/>
            </a:spcBef>
            <a:spcAft>
              <a:spcPct val="20000"/>
            </a:spcAft>
            <a:buChar char="•"/>
          </a:pPr>
          <a:r>
            <a:rPr lang="en-US" sz="1700" kern="1200"/>
            <a:t>KPIs typically correspond to the organization’s critical success factors and business goals.</a:t>
          </a:r>
        </a:p>
        <a:p>
          <a:pPr marL="171450" lvl="1" indent="-171450" algn="l" defTabSz="755650">
            <a:lnSpc>
              <a:spcPct val="90000"/>
            </a:lnSpc>
            <a:spcBef>
              <a:spcPct val="0"/>
            </a:spcBef>
            <a:spcAft>
              <a:spcPct val="20000"/>
            </a:spcAft>
            <a:buChar char="•"/>
          </a:pPr>
          <a:r>
            <a:rPr lang="en-US" sz="1700" kern="1200"/>
            <a:t>There is typically a single KPI backed by supporting indicators used to manage and monitor performance.</a:t>
          </a:r>
        </a:p>
      </dsp:txBody>
      <dsp:txXfrm>
        <a:off x="0" y="991680"/>
        <a:ext cx="11620268" cy="1115730"/>
      </dsp:txXfrm>
    </dsp:sp>
    <dsp:sp modelId="{661B2BD4-562B-416F-A282-85D50CA38005}">
      <dsp:nvSpPr>
        <dsp:cNvPr id="0" name=""/>
        <dsp:cNvSpPr/>
      </dsp:nvSpPr>
      <dsp:spPr>
        <a:xfrm>
          <a:off x="0" y="2107410"/>
          <a:ext cx="11620268" cy="87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Measure</a:t>
          </a:r>
          <a:r>
            <a:rPr lang="en-US" sz="2200" kern="1200"/>
            <a:t>–A specific, defined observation on the performance of a process. The four primary measures categories include:</a:t>
          </a:r>
        </a:p>
      </dsp:txBody>
      <dsp:txXfrm>
        <a:off x="42722" y="2150132"/>
        <a:ext cx="11534824" cy="789716"/>
      </dsp:txXfrm>
    </dsp:sp>
    <dsp:sp modelId="{6C83C986-E6A4-4529-BC24-FA1518CD2BA9}">
      <dsp:nvSpPr>
        <dsp:cNvPr id="0" name=""/>
        <dsp:cNvSpPr/>
      </dsp:nvSpPr>
      <dsp:spPr>
        <a:xfrm>
          <a:off x="0" y="2982570"/>
          <a:ext cx="11620268" cy="1184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944"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1" kern="1200"/>
            <a:t>Cost effectiveness</a:t>
          </a:r>
          <a:r>
            <a:rPr lang="en-US" sz="1700" kern="1200"/>
            <a:t>—provides information concerning how well operating cost are managed</a:t>
          </a:r>
        </a:p>
        <a:p>
          <a:pPr marL="171450" lvl="1" indent="-171450" algn="l" defTabSz="755650">
            <a:lnSpc>
              <a:spcPct val="90000"/>
            </a:lnSpc>
            <a:spcBef>
              <a:spcPct val="0"/>
            </a:spcBef>
            <a:spcAft>
              <a:spcPct val="20000"/>
            </a:spcAft>
            <a:buChar char="•"/>
          </a:pPr>
          <a:r>
            <a:rPr lang="en-US" sz="1700" b="1" kern="1200"/>
            <a:t>Staff productivity</a:t>
          </a:r>
          <a:r>
            <a:rPr lang="en-US" sz="1700" kern="1200"/>
            <a:t>—provides insights into how much output each full-time equivalent employee (FTE) has produced</a:t>
          </a:r>
        </a:p>
        <a:p>
          <a:pPr marL="171450" lvl="1" indent="-171450" algn="l" defTabSz="755650">
            <a:lnSpc>
              <a:spcPct val="90000"/>
            </a:lnSpc>
            <a:spcBef>
              <a:spcPct val="0"/>
            </a:spcBef>
            <a:spcAft>
              <a:spcPct val="20000"/>
            </a:spcAft>
            <a:buChar char="•"/>
          </a:pPr>
          <a:r>
            <a:rPr lang="en-US" sz="1700" b="1" kern="1200"/>
            <a:t>Process efficiency</a:t>
          </a:r>
          <a:r>
            <a:rPr lang="en-US" sz="1700" kern="1200"/>
            <a:t>—provides insights into how well procedures and systems are supporting the operation	</a:t>
          </a:r>
        </a:p>
        <a:p>
          <a:pPr marL="171450" lvl="1" indent="-171450" algn="l" defTabSz="755650">
            <a:lnSpc>
              <a:spcPct val="90000"/>
            </a:lnSpc>
            <a:spcBef>
              <a:spcPct val="0"/>
            </a:spcBef>
            <a:spcAft>
              <a:spcPct val="20000"/>
            </a:spcAft>
            <a:buChar char="•"/>
          </a:pPr>
          <a:r>
            <a:rPr lang="en-US" sz="1700" b="1" kern="1200"/>
            <a:t>Cycle time</a:t>
          </a:r>
          <a:r>
            <a:rPr lang="en-US" sz="1700" kern="1200"/>
            <a:t>—indicates the duration to complete a task</a:t>
          </a:r>
        </a:p>
      </dsp:txBody>
      <dsp:txXfrm>
        <a:off x="0" y="2982570"/>
        <a:ext cx="11620268" cy="1184040"/>
      </dsp:txXfrm>
    </dsp:sp>
    <dsp:sp modelId="{D073E42C-EBBC-4918-83F2-913D00F26B1D}">
      <dsp:nvSpPr>
        <dsp:cNvPr id="0" name=""/>
        <dsp:cNvSpPr/>
      </dsp:nvSpPr>
      <dsp:spPr>
        <a:xfrm>
          <a:off x="0" y="4166610"/>
          <a:ext cx="11620268" cy="87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Metric</a:t>
          </a:r>
          <a:r>
            <a:rPr lang="en-US" sz="2200" kern="1200"/>
            <a:t>–the quantifiable elements that result from measuring the performance of a process. Most commonly reported as a number, percent, or ratio (e.g., $1.67)</a:t>
          </a:r>
        </a:p>
      </dsp:txBody>
      <dsp:txXfrm>
        <a:off x="42722" y="4209332"/>
        <a:ext cx="11534824" cy="7897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A0EE9-856F-4B61-9FDC-2D716D4A38DC}">
      <dsp:nvSpPr>
        <dsp:cNvPr id="0" name=""/>
        <dsp:cNvSpPr/>
      </dsp:nvSpPr>
      <dsp:spPr>
        <a:xfrm>
          <a:off x="0" y="635"/>
          <a:ext cx="321939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2381C4-E18A-477C-9ABE-55D6E874508E}">
      <dsp:nvSpPr>
        <dsp:cNvPr id="0" name=""/>
        <dsp:cNvSpPr/>
      </dsp:nvSpPr>
      <dsp:spPr>
        <a:xfrm>
          <a:off x="0" y="635"/>
          <a:ext cx="3219391" cy="1041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Reporting in Fusion requires multiple reporting tools to address business needs.</a:t>
          </a:r>
        </a:p>
      </dsp:txBody>
      <dsp:txXfrm>
        <a:off x="0" y="635"/>
        <a:ext cx="3219391" cy="1041267"/>
      </dsp:txXfrm>
    </dsp:sp>
    <dsp:sp modelId="{6C83A117-A54E-490A-856A-D42715F1AE7A}">
      <dsp:nvSpPr>
        <dsp:cNvPr id="0" name=""/>
        <dsp:cNvSpPr/>
      </dsp:nvSpPr>
      <dsp:spPr>
        <a:xfrm>
          <a:off x="0" y="1041903"/>
          <a:ext cx="321939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E3A6E3-062D-428E-8AF3-54BB9C13F899}">
      <dsp:nvSpPr>
        <dsp:cNvPr id="0" name=""/>
        <dsp:cNvSpPr/>
      </dsp:nvSpPr>
      <dsp:spPr>
        <a:xfrm>
          <a:off x="0" y="1041903"/>
          <a:ext cx="3219391" cy="1041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Data mashups between multiple applications is difficult and cumbersome. </a:t>
          </a:r>
        </a:p>
      </dsp:txBody>
      <dsp:txXfrm>
        <a:off x="0" y="1041903"/>
        <a:ext cx="3219391" cy="1041267"/>
      </dsp:txXfrm>
    </dsp:sp>
    <dsp:sp modelId="{A7E6C3A5-D7B3-4018-B762-55F8D6B8758C}">
      <dsp:nvSpPr>
        <dsp:cNvPr id="0" name=""/>
        <dsp:cNvSpPr/>
      </dsp:nvSpPr>
      <dsp:spPr>
        <a:xfrm>
          <a:off x="0" y="2083171"/>
          <a:ext cx="321939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8176BF-A9C4-46C0-8831-51182458BD01}">
      <dsp:nvSpPr>
        <dsp:cNvPr id="0" name=""/>
        <dsp:cNvSpPr/>
      </dsp:nvSpPr>
      <dsp:spPr>
        <a:xfrm>
          <a:off x="0" y="2083171"/>
          <a:ext cx="3219391" cy="1041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Data replication using OAC Data replicator has proven to be unreliable and is not scalable.</a:t>
          </a:r>
        </a:p>
      </dsp:txBody>
      <dsp:txXfrm>
        <a:off x="0" y="2083171"/>
        <a:ext cx="3219391" cy="1041267"/>
      </dsp:txXfrm>
    </dsp:sp>
    <dsp:sp modelId="{F6E47C57-CEDF-4996-93F1-A8555B06318F}">
      <dsp:nvSpPr>
        <dsp:cNvPr id="0" name=""/>
        <dsp:cNvSpPr/>
      </dsp:nvSpPr>
      <dsp:spPr>
        <a:xfrm>
          <a:off x="0" y="3124439"/>
          <a:ext cx="321939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0E54AB-D51F-4282-9853-D100787E1DC4}">
      <dsp:nvSpPr>
        <dsp:cNvPr id="0" name=""/>
        <dsp:cNvSpPr/>
      </dsp:nvSpPr>
      <dsp:spPr>
        <a:xfrm>
          <a:off x="0" y="3124439"/>
          <a:ext cx="3219391" cy="1041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Current architecture does not include Data Warehouse build.</a:t>
          </a:r>
        </a:p>
      </dsp:txBody>
      <dsp:txXfrm>
        <a:off x="0" y="3124439"/>
        <a:ext cx="3219391" cy="1041267"/>
      </dsp:txXfrm>
    </dsp:sp>
    <dsp:sp modelId="{F8EDF4F5-1C40-4EE8-9203-A37220F5273E}">
      <dsp:nvSpPr>
        <dsp:cNvPr id="0" name=""/>
        <dsp:cNvSpPr/>
      </dsp:nvSpPr>
      <dsp:spPr>
        <a:xfrm>
          <a:off x="0" y="4165707"/>
          <a:ext cx="321939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CD1DD0-794B-47E1-9DAA-338F607F3AB8}">
      <dsp:nvSpPr>
        <dsp:cNvPr id="0" name=""/>
        <dsp:cNvSpPr/>
      </dsp:nvSpPr>
      <dsp:spPr>
        <a:xfrm>
          <a:off x="0" y="4165707"/>
          <a:ext cx="3219391" cy="1041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Existing Oracle EBS have their own reporting tools such as Noetix, APEX, BI Pub etc.</a:t>
          </a:r>
        </a:p>
      </dsp:txBody>
      <dsp:txXfrm>
        <a:off x="0" y="4165707"/>
        <a:ext cx="3219391" cy="10412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BF2EEB-1F7D-47B7-8696-F0AEA8B5B8A4}">
      <dsp:nvSpPr>
        <dsp:cNvPr id="0" name=""/>
        <dsp:cNvSpPr/>
      </dsp:nvSpPr>
      <dsp:spPr>
        <a:xfrm>
          <a:off x="0" y="0"/>
          <a:ext cx="251210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E40A5B-3D8D-4A07-989D-24B6093D40D5}">
      <dsp:nvSpPr>
        <dsp:cNvPr id="0" name=""/>
        <dsp:cNvSpPr/>
      </dsp:nvSpPr>
      <dsp:spPr>
        <a:xfrm>
          <a:off x="0" y="0"/>
          <a:ext cx="2511487" cy="1269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Existing reporting tools from current systems will continue to function as primary reporting tool for respective systems. </a:t>
          </a:r>
        </a:p>
      </dsp:txBody>
      <dsp:txXfrm>
        <a:off x="0" y="0"/>
        <a:ext cx="2511487" cy="1269578"/>
      </dsp:txXfrm>
    </dsp:sp>
    <dsp:sp modelId="{C4D1FCDE-52A9-4430-BDF8-7B5C452BE369}">
      <dsp:nvSpPr>
        <dsp:cNvPr id="0" name=""/>
        <dsp:cNvSpPr/>
      </dsp:nvSpPr>
      <dsp:spPr>
        <a:xfrm>
          <a:off x="0" y="1269578"/>
          <a:ext cx="251210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4A0C81-264C-4F57-8EE9-663AFBBB966C}">
      <dsp:nvSpPr>
        <dsp:cNvPr id="0" name=""/>
        <dsp:cNvSpPr/>
      </dsp:nvSpPr>
      <dsp:spPr>
        <a:xfrm>
          <a:off x="0" y="1269578"/>
          <a:ext cx="2512101" cy="1269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ODS / Data Lake will serve reporting needs from disparate sources  and Realtime reporting needs </a:t>
          </a:r>
        </a:p>
      </dsp:txBody>
      <dsp:txXfrm>
        <a:off x="0" y="1269578"/>
        <a:ext cx="2512101" cy="1269578"/>
      </dsp:txXfrm>
    </dsp:sp>
    <dsp:sp modelId="{B27DE04E-DA32-46A4-8EB3-630F079EB80A}">
      <dsp:nvSpPr>
        <dsp:cNvPr id="0" name=""/>
        <dsp:cNvSpPr/>
      </dsp:nvSpPr>
      <dsp:spPr>
        <a:xfrm>
          <a:off x="0" y="2539156"/>
          <a:ext cx="251210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902E1E-888F-44FC-B26B-5623A6052335}">
      <dsp:nvSpPr>
        <dsp:cNvPr id="0" name=""/>
        <dsp:cNvSpPr/>
      </dsp:nvSpPr>
      <dsp:spPr>
        <a:xfrm>
          <a:off x="0" y="2539156"/>
          <a:ext cx="2511487" cy="1269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Data warehouse will serve as a foundation for BI needs </a:t>
          </a:r>
        </a:p>
      </dsp:txBody>
      <dsp:txXfrm>
        <a:off x="0" y="2539156"/>
        <a:ext cx="2511487" cy="1269578"/>
      </dsp:txXfrm>
    </dsp:sp>
    <dsp:sp modelId="{385A8B2A-B998-43ED-9388-F8CC34A359D8}">
      <dsp:nvSpPr>
        <dsp:cNvPr id="0" name=""/>
        <dsp:cNvSpPr/>
      </dsp:nvSpPr>
      <dsp:spPr>
        <a:xfrm>
          <a:off x="0" y="3808734"/>
          <a:ext cx="251210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2FFE5E-2C62-42C0-902B-D1C86C35D5BF}">
      <dsp:nvSpPr>
        <dsp:cNvPr id="0" name=""/>
        <dsp:cNvSpPr/>
      </dsp:nvSpPr>
      <dsp:spPr>
        <a:xfrm>
          <a:off x="0" y="3808734"/>
          <a:ext cx="2512101" cy="1269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For existing Oracle EBS systems, the architecture can satisfy their reporting/BI needs and further details are needed on a case basis. </a:t>
          </a:r>
        </a:p>
      </dsp:txBody>
      <dsp:txXfrm>
        <a:off x="0" y="3808734"/>
        <a:ext cx="2512101" cy="1269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F1193D-CA8F-4127-9A41-672D3E55C92A}">
      <dsp:nvSpPr>
        <dsp:cNvPr id="0" name=""/>
        <dsp:cNvSpPr/>
      </dsp:nvSpPr>
      <dsp:spPr>
        <a:xfrm>
          <a:off x="0" y="0"/>
          <a:ext cx="354882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4D58E4-32C5-44AC-A18D-BD5175B27008}">
      <dsp:nvSpPr>
        <dsp:cNvPr id="0" name=""/>
        <dsp:cNvSpPr/>
      </dsp:nvSpPr>
      <dsp:spPr>
        <a:xfrm>
          <a:off x="0" y="0"/>
          <a:ext cx="3548829" cy="1163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Snowflake has vastly superior technology as compared to its peers. </a:t>
          </a:r>
        </a:p>
      </dsp:txBody>
      <dsp:txXfrm>
        <a:off x="0" y="0"/>
        <a:ext cx="3548829" cy="1163791"/>
      </dsp:txXfrm>
    </dsp:sp>
    <dsp:sp modelId="{0EB57748-E846-4963-BBFA-822F00D89170}">
      <dsp:nvSpPr>
        <dsp:cNvPr id="0" name=""/>
        <dsp:cNvSpPr/>
      </dsp:nvSpPr>
      <dsp:spPr>
        <a:xfrm>
          <a:off x="0" y="1163791"/>
          <a:ext cx="354882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F7A6D0-28E8-4754-B74B-66F2615A4B9C}">
      <dsp:nvSpPr>
        <dsp:cNvPr id="0" name=""/>
        <dsp:cNvSpPr/>
      </dsp:nvSpPr>
      <dsp:spPr>
        <a:xfrm>
          <a:off x="0" y="1163791"/>
          <a:ext cx="3548829" cy="1163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Snowflake is cloud-native and can scale instantly as business needs grow.</a:t>
          </a:r>
        </a:p>
      </dsp:txBody>
      <dsp:txXfrm>
        <a:off x="0" y="1163791"/>
        <a:ext cx="3548829" cy="1163791"/>
      </dsp:txXfrm>
    </dsp:sp>
    <dsp:sp modelId="{BF4B2F9E-FFA4-436F-916B-97E409377106}">
      <dsp:nvSpPr>
        <dsp:cNvPr id="0" name=""/>
        <dsp:cNvSpPr/>
      </dsp:nvSpPr>
      <dsp:spPr>
        <a:xfrm>
          <a:off x="0" y="2327583"/>
          <a:ext cx="354882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1125D1-24A6-4B49-A165-A8F7F5DB1211}">
      <dsp:nvSpPr>
        <dsp:cNvPr id="0" name=""/>
        <dsp:cNvSpPr/>
      </dsp:nvSpPr>
      <dsp:spPr>
        <a:xfrm>
          <a:off x="0" y="2327583"/>
          <a:ext cx="3548829" cy="1163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Snowflake can scale for the seasonal spike and respond appropriately to  performance- demanding applications.</a:t>
          </a:r>
        </a:p>
      </dsp:txBody>
      <dsp:txXfrm>
        <a:off x="0" y="2327583"/>
        <a:ext cx="3548829" cy="1163791"/>
      </dsp:txXfrm>
    </dsp:sp>
    <dsp:sp modelId="{EE0AF9CF-93E9-4DBF-AFE1-2E5306737890}">
      <dsp:nvSpPr>
        <dsp:cNvPr id="0" name=""/>
        <dsp:cNvSpPr/>
      </dsp:nvSpPr>
      <dsp:spPr>
        <a:xfrm>
          <a:off x="0" y="3491375"/>
          <a:ext cx="354882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A2A684-6C9C-4393-9E12-70B0FD7191DB}">
      <dsp:nvSpPr>
        <dsp:cNvPr id="0" name=""/>
        <dsp:cNvSpPr/>
      </dsp:nvSpPr>
      <dsp:spPr>
        <a:xfrm>
          <a:off x="0" y="3491375"/>
          <a:ext cx="3548829" cy="1163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Snowflake lacks geo-spatial data capability, which is planned to be added by year-end</a:t>
          </a:r>
        </a:p>
      </dsp:txBody>
      <dsp:txXfrm>
        <a:off x="0" y="3491375"/>
        <a:ext cx="3548829" cy="11637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EA7B23-79A4-4AD6-A046-76CA323D2063}">
      <dsp:nvSpPr>
        <dsp:cNvPr id="0" name=""/>
        <dsp:cNvSpPr/>
      </dsp:nvSpPr>
      <dsp:spPr>
        <a:xfrm>
          <a:off x="0" y="1262"/>
          <a:ext cx="361640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67B352-6E01-48FB-BBC5-13DC1769CA40}">
      <dsp:nvSpPr>
        <dsp:cNvPr id="0" name=""/>
        <dsp:cNvSpPr/>
      </dsp:nvSpPr>
      <dsp:spPr>
        <a:xfrm>
          <a:off x="0" y="1262"/>
          <a:ext cx="3616404" cy="860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Within the Visualization tools landscape, it is an increasingly competitive market. </a:t>
          </a:r>
        </a:p>
      </dsp:txBody>
      <dsp:txXfrm>
        <a:off x="0" y="1262"/>
        <a:ext cx="3616404" cy="860932"/>
      </dsp:txXfrm>
    </dsp:sp>
    <dsp:sp modelId="{85775AF1-CA4F-403D-9184-7AC5753DF0F5}">
      <dsp:nvSpPr>
        <dsp:cNvPr id="0" name=""/>
        <dsp:cNvSpPr/>
      </dsp:nvSpPr>
      <dsp:spPr>
        <a:xfrm>
          <a:off x="0" y="862195"/>
          <a:ext cx="361640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1F2A6B-C00E-4AB8-9118-FCAB849F1908}">
      <dsp:nvSpPr>
        <dsp:cNvPr id="0" name=""/>
        <dsp:cNvSpPr/>
      </dsp:nvSpPr>
      <dsp:spPr>
        <a:xfrm>
          <a:off x="0" y="862195"/>
          <a:ext cx="3616404" cy="860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All three selected tools are improving their product and adding new features at a rapid pace. </a:t>
          </a:r>
        </a:p>
      </dsp:txBody>
      <dsp:txXfrm>
        <a:off x="0" y="862195"/>
        <a:ext cx="3616404" cy="860932"/>
      </dsp:txXfrm>
    </dsp:sp>
    <dsp:sp modelId="{900D116C-37B8-48D4-83CB-BC44F96EA0C9}">
      <dsp:nvSpPr>
        <dsp:cNvPr id="0" name=""/>
        <dsp:cNvSpPr/>
      </dsp:nvSpPr>
      <dsp:spPr>
        <a:xfrm>
          <a:off x="0" y="1723127"/>
          <a:ext cx="361640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C36204-C706-47CE-9AF8-A3B9DE790222}">
      <dsp:nvSpPr>
        <dsp:cNvPr id="0" name=""/>
        <dsp:cNvSpPr/>
      </dsp:nvSpPr>
      <dsp:spPr>
        <a:xfrm>
          <a:off x="0" y="1723127"/>
          <a:ext cx="3616404" cy="860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Power BI and Tableau can address TWC BI needs. </a:t>
          </a:r>
        </a:p>
      </dsp:txBody>
      <dsp:txXfrm>
        <a:off x="0" y="1723127"/>
        <a:ext cx="3616404" cy="86093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C89962-5295-461B-93DA-36402107ED73}">
      <dsp:nvSpPr>
        <dsp:cNvPr id="0" name=""/>
        <dsp:cNvSpPr/>
      </dsp:nvSpPr>
      <dsp:spPr>
        <a:xfrm>
          <a:off x="216984" y="322730"/>
          <a:ext cx="1301905" cy="369278"/>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Tableau</a:t>
          </a:r>
        </a:p>
      </dsp:txBody>
      <dsp:txXfrm>
        <a:off x="227800" y="333546"/>
        <a:ext cx="1280273" cy="347646"/>
      </dsp:txXfrm>
    </dsp:sp>
    <dsp:sp modelId="{C2AD8B0D-D78F-4091-A9CB-4D419BF11691}">
      <dsp:nvSpPr>
        <dsp:cNvPr id="0" name=""/>
        <dsp:cNvSpPr/>
      </dsp:nvSpPr>
      <dsp:spPr>
        <a:xfrm>
          <a:off x="2097514" y="322730"/>
          <a:ext cx="1301905" cy="369278"/>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PowerBI</a:t>
          </a:r>
        </a:p>
      </dsp:txBody>
      <dsp:txXfrm>
        <a:off x="2108330" y="333546"/>
        <a:ext cx="1280273" cy="347646"/>
      </dsp:txXfrm>
    </dsp:sp>
    <dsp:sp modelId="{A4D2DA28-9D25-48A7-9AE4-F12F8EAD612D}">
      <dsp:nvSpPr>
        <dsp:cNvPr id="0" name=""/>
        <dsp:cNvSpPr/>
      </dsp:nvSpPr>
      <dsp:spPr>
        <a:xfrm>
          <a:off x="1633966" y="3219672"/>
          <a:ext cx="348471" cy="542460"/>
        </a:xfrm>
        <a:prstGeom prst="triangl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254F70-86F0-4E85-8917-5BAE611FC330}">
      <dsp:nvSpPr>
        <dsp:cNvPr id="0" name=""/>
        <dsp:cNvSpPr/>
      </dsp:nvSpPr>
      <dsp:spPr>
        <a:xfrm rot="240000">
          <a:off x="180323" y="2987221"/>
          <a:ext cx="3255757" cy="22766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0327F1-7267-4674-BEB4-F87E0EEDADD1}">
      <dsp:nvSpPr>
        <dsp:cNvPr id="0" name=""/>
        <dsp:cNvSpPr/>
      </dsp:nvSpPr>
      <dsp:spPr>
        <a:xfrm rot="240000">
          <a:off x="2135122" y="2418004"/>
          <a:ext cx="1299016" cy="6052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Advanced Analytics</a:t>
          </a:r>
        </a:p>
      </dsp:txBody>
      <dsp:txXfrm>
        <a:off x="2164666" y="2447548"/>
        <a:ext cx="1239928" cy="546121"/>
      </dsp:txXfrm>
    </dsp:sp>
    <dsp:sp modelId="{660ACBD8-DA63-4766-82EA-BD444AB3A661}">
      <dsp:nvSpPr>
        <dsp:cNvPr id="0" name=""/>
        <dsp:cNvSpPr/>
      </dsp:nvSpPr>
      <dsp:spPr>
        <a:xfrm rot="240000">
          <a:off x="2182136" y="1767051"/>
          <a:ext cx="1299016" cy="6052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Excel Integration</a:t>
          </a:r>
        </a:p>
      </dsp:txBody>
      <dsp:txXfrm>
        <a:off x="2211680" y="1796595"/>
        <a:ext cx="1239928" cy="546121"/>
      </dsp:txXfrm>
    </dsp:sp>
    <dsp:sp modelId="{2D09FFE7-C7B0-40C7-BEBE-264A884158ED}">
      <dsp:nvSpPr>
        <dsp:cNvPr id="0" name=""/>
        <dsp:cNvSpPr/>
      </dsp:nvSpPr>
      <dsp:spPr>
        <a:xfrm rot="240000">
          <a:off x="2229149" y="1130564"/>
          <a:ext cx="1299016" cy="6052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Total Cost </a:t>
          </a:r>
        </a:p>
      </dsp:txBody>
      <dsp:txXfrm>
        <a:off x="2258693" y="1160108"/>
        <a:ext cx="1239928" cy="546121"/>
      </dsp:txXfrm>
    </dsp:sp>
    <dsp:sp modelId="{B07D9950-2F8A-40A7-9A4E-91385888AF30}">
      <dsp:nvSpPr>
        <dsp:cNvPr id="0" name=""/>
        <dsp:cNvSpPr/>
      </dsp:nvSpPr>
      <dsp:spPr>
        <a:xfrm rot="240000">
          <a:off x="272674" y="2287813"/>
          <a:ext cx="1299016" cy="6052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Transactional Reporting</a:t>
          </a:r>
        </a:p>
      </dsp:txBody>
      <dsp:txXfrm>
        <a:off x="302218" y="2317357"/>
        <a:ext cx="1239928" cy="546121"/>
      </dsp:txXfrm>
    </dsp:sp>
    <dsp:sp modelId="{7B43E074-5076-46DF-98AA-190B19AD060A}">
      <dsp:nvSpPr>
        <dsp:cNvPr id="0" name=""/>
        <dsp:cNvSpPr/>
      </dsp:nvSpPr>
      <dsp:spPr>
        <a:xfrm rot="240000">
          <a:off x="319687" y="1636860"/>
          <a:ext cx="1299016" cy="6052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Visualization</a:t>
          </a:r>
        </a:p>
      </dsp:txBody>
      <dsp:txXfrm>
        <a:off x="349231" y="1666404"/>
        <a:ext cx="1239928" cy="54612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70B825-DB4F-44F8-858C-90591E84305A}">
      <dsp:nvSpPr>
        <dsp:cNvPr id="0" name=""/>
        <dsp:cNvSpPr/>
      </dsp:nvSpPr>
      <dsp:spPr>
        <a:xfrm>
          <a:off x="975321" y="7079"/>
          <a:ext cx="2256812" cy="1684663"/>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Char char="•"/>
          </a:pPr>
          <a:r>
            <a:rPr lang="en-US" sz="1400" kern="1200"/>
            <a:t>Order to Cash </a:t>
          </a:r>
        </a:p>
        <a:p>
          <a:pPr marL="114300" lvl="1" indent="-114300" algn="l" defTabSz="622300">
            <a:lnSpc>
              <a:spcPct val="90000"/>
            </a:lnSpc>
            <a:spcBef>
              <a:spcPct val="0"/>
            </a:spcBef>
            <a:spcAft>
              <a:spcPct val="15000"/>
            </a:spcAft>
            <a:buChar char="•"/>
          </a:pPr>
          <a:r>
            <a:rPr lang="en-US" sz="1400" kern="1200"/>
            <a:t>Shipment</a:t>
          </a:r>
        </a:p>
        <a:p>
          <a:pPr marL="114300" lvl="1" indent="-114300" algn="l" defTabSz="622300">
            <a:lnSpc>
              <a:spcPct val="90000"/>
            </a:lnSpc>
            <a:spcBef>
              <a:spcPct val="0"/>
            </a:spcBef>
            <a:spcAft>
              <a:spcPct val="15000"/>
            </a:spcAft>
            <a:buChar char="•"/>
          </a:pPr>
          <a:r>
            <a:rPr lang="en-US" sz="1400" kern="1200" dirty="0"/>
            <a:t>Inventory</a:t>
          </a:r>
        </a:p>
        <a:p>
          <a:pPr marL="114300" lvl="1" indent="-114300" algn="l" defTabSz="622300">
            <a:lnSpc>
              <a:spcPct val="90000"/>
            </a:lnSpc>
            <a:spcBef>
              <a:spcPct val="0"/>
            </a:spcBef>
            <a:spcAft>
              <a:spcPct val="15000"/>
            </a:spcAft>
            <a:buChar char="•"/>
          </a:pPr>
          <a:r>
            <a:rPr lang="en-US" sz="1400" kern="1200" dirty="0"/>
            <a:t> </a:t>
          </a:r>
        </a:p>
      </dsp:txBody>
      <dsp:txXfrm>
        <a:off x="1014795" y="46553"/>
        <a:ext cx="2177864" cy="1645189"/>
      </dsp:txXfrm>
    </dsp:sp>
    <dsp:sp modelId="{FAC40EFF-1D87-49FB-A114-B79799467D6B}">
      <dsp:nvSpPr>
        <dsp:cNvPr id="0" name=""/>
        <dsp:cNvSpPr/>
      </dsp:nvSpPr>
      <dsp:spPr>
        <a:xfrm>
          <a:off x="975321" y="1691742"/>
          <a:ext cx="2256812" cy="7244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US" sz="1900" kern="1200"/>
            <a:t>Sales </a:t>
          </a:r>
        </a:p>
      </dsp:txBody>
      <dsp:txXfrm>
        <a:off x="975321" y="1691742"/>
        <a:ext cx="1589304" cy="724405"/>
      </dsp:txXfrm>
    </dsp:sp>
    <dsp:sp modelId="{5BDADF44-2C97-4E60-A4A1-621B9B740531}">
      <dsp:nvSpPr>
        <dsp:cNvPr id="0" name=""/>
        <dsp:cNvSpPr/>
      </dsp:nvSpPr>
      <dsp:spPr>
        <a:xfrm>
          <a:off x="2628467" y="1806807"/>
          <a:ext cx="789884" cy="789884"/>
        </a:xfrm>
        <a:prstGeom prst="ellipse">
          <a:avLst/>
        </a:prstGeom>
        <a:blipFill rotWithShape="1">
          <a:blip xmlns:r="http://schemas.openxmlformats.org/officeDocument/2006/relationships" r:embed="rId1"/>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CE7280-2ED5-42EE-8764-833880A7ECBD}">
      <dsp:nvSpPr>
        <dsp:cNvPr id="0" name=""/>
        <dsp:cNvSpPr/>
      </dsp:nvSpPr>
      <dsp:spPr>
        <a:xfrm>
          <a:off x="3614041" y="7079"/>
          <a:ext cx="2256812" cy="1684663"/>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Char char="•"/>
          </a:pPr>
          <a:r>
            <a:rPr lang="en-US" sz="1400" kern="1200"/>
            <a:t>General Ledger </a:t>
          </a:r>
        </a:p>
        <a:p>
          <a:pPr marL="114300" lvl="1" indent="-114300" algn="l" defTabSz="622300">
            <a:lnSpc>
              <a:spcPct val="90000"/>
            </a:lnSpc>
            <a:spcBef>
              <a:spcPct val="0"/>
            </a:spcBef>
            <a:spcAft>
              <a:spcPct val="15000"/>
            </a:spcAft>
            <a:buChar char="•"/>
          </a:pPr>
          <a:r>
            <a:rPr lang="en-US" sz="1400" kern="1200"/>
            <a:t>GEM </a:t>
          </a:r>
        </a:p>
        <a:p>
          <a:pPr marL="114300" lvl="1" indent="-114300" algn="l" defTabSz="622300">
            <a:lnSpc>
              <a:spcPct val="90000"/>
            </a:lnSpc>
            <a:spcBef>
              <a:spcPct val="0"/>
            </a:spcBef>
            <a:spcAft>
              <a:spcPct val="15000"/>
            </a:spcAft>
            <a:buChar char="•"/>
          </a:pPr>
          <a:r>
            <a:rPr lang="en-US" sz="1400" kern="1200"/>
            <a:t>Accounts Payables </a:t>
          </a:r>
        </a:p>
        <a:p>
          <a:pPr marL="114300" lvl="1" indent="-114300" algn="l" defTabSz="622300">
            <a:lnSpc>
              <a:spcPct val="90000"/>
            </a:lnSpc>
            <a:spcBef>
              <a:spcPct val="0"/>
            </a:spcBef>
            <a:spcAft>
              <a:spcPct val="15000"/>
            </a:spcAft>
            <a:buChar char="•"/>
          </a:pPr>
          <a:r>
            <a:rPr lang="en-US" sz="1400" kern="1200"/>
            <a:t>Fixed Assets </a:t>
          </a:r>
        </a:p>
        <a:p>
          <a:pPr marL="114300" lvl="1" indent="-114300" algn="l" defTabSz="622300">
            <a:lnSpc>
              <a:spcPct val="90000"/>
            </a:lnSpc>
            <a:spcBef>
              <a:spcPct val="0"/>
            </a:spcBef>
            <a:spcAft>
              <a:spcPct val="15000"/>
            </a:spcAft>
            <a:buChar char="•"/>
          </a:pPr>
          <a:r>
            <a:rPr lang="en-US" sz="1400" kern="1200"/>
            <a:t>Accounts Receivables </a:t>
          </a:r>
        </a:p>
        <a:p>
          <a:pPr marL="114300" lvl="1" indent="-114300" algn="l" defTabSz="622300">
            <a:lnSpc>
              <a:spcPct val="90000"/>
            </a:lnSpc>
            <a:spcBef>
              <a:spcPct val="0"/>
            </a:spcBef>
            <a:spcAft>
              <a:spcPct val="15000"/>
            </a:spcAft>
            <a:buChar char="•"/>
          </a:pPr>
          <a:r>
            <a:rPr lang="en-US" sz="1400" kern="1200"/>
            <a:t>Subledger Accounting </a:t>
          </a:r>
        </a:p>
      </dsp:txBody>
      <dsp:txXfrm>
        <a:off x="3653515" y="46553"/>
        <a:ext cx="2177864" cy="1645189"/>
      </dsp:txXfrm>
    </dsp:sp>
    <dsp:sp modelId="{FF965EF4-3721-4150-9455-72526F41AA11}">
      <dsp:nvSpPr>
        <dsp:cNvPr id="0" name=""/>
        <dsp:cNvSpPr/>
      </dsp:nvSpPr>
      <dsp:spPr>
        <a:xfrm>
          <a:off x="3614041" y="1691742"/>
          <a:ext cx="2256812" cy="7244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US" sz="1900" kern="1200"/>
            <a:t>Financials </a:t>
          </a:r>
        </a:p>
      </dsp:txBody>
      <dsp:txXfrm>
        <a:off x="3614041" y="1691742"/>
        <a:ext cx="1589304" cy="724405"/>
      </dsp:txXfrm>
    </dsp:sp>
    <dsp:sp modelId="{D511F43E-38E0-4C53-A2EA-BA3F26194C40}">
      <dsp:nvSpPr>
        <dsp:cNvPr id="0" name=""/>
        <dsp:cNvSpPr/>
      </dsp:nvSpPr>
      <dsp:spPr>
        <a:xfrm>
          <a:off x="5267187" y="1806807"/>
          <a:ext cx="789884" cy="789884"/>
        </a:xfrm>
        <a:prstGeom prst="ellipse">
          <a:avLst/>
        </a:prstGeom>
        <a:blipFill rotWithShape="1">
          <a:blip xmlns:r="http://schemas.openxmlformats.org/officeDocument/2006/relationships" r:embed="rId2"/>
          <a:srcRect/>
          <a:stretch>
            <a:fillRect t="-6000" b="-6000"/>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7B10E22-4625-4923-969D-96F9E864AA64}">
      <dsp:nvSpPr>
        <dsp:cNvPr id="0" name=""/>
        <dsp:cNvSpPr/>
      </dsp:nvSpPr>
      <dsp:spPr>
        <a:xfrm>
          <a:off x="6252760" y="7079"/>
          <a:ext cx="2256812" cy="1684663"/>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Operations Insights</a:t>
          </a:r>
        </a:p>
        <a:p>
          <a:pPr marL="114300" lvl="1" indent="-114300" algn="l" defTabSz="622300">
            <a:lnSpc>
              <a:spcPct val="90000"/>
            </a:lnSpc>
            <a:spcBef>
              <a:spcPct val="0"/>
            </a:spcBef>
            <a:spcAft>
              <a:spcPct val="15000"/>
            </a:spcAft>
            <a:buChar char="•"/>
          </a:pPr>
          <a:r>
            <a:rPr lang="en-US" sz="1400" kern="1200" dirty="0"/>
            <a:t>Material utilization</a:t>
          </a:r>
        </a:p>
        <a:p>
          <a:pPr marL="114300" lvl="1" indent="-114300" algn="l" defTabSz="622300">
            <a:lnSpc>
              <a:spcPct val="90000"/>
            </a:lnSpc>
            <a:spcBef>
              <a:spcPct val="0"/>
            </a:spcBef>
            <a:spcAft>
              <a:spcPct val="15000"/>
            </a:spcAft>
            <a:buChar char="•"/>
          </a:pPr>
          <a:r>
            <a:rPr lang="en-US" sz="1400" kern="1200" dirty="0"/>
            <a:t>Labor utilization (ADP)</a:t>
          </a:r>
        </a:p>
        <a:p>
          <a:pPr marL="114300" lvl="1" indent="-114300" algn="l" defTabSz="622300">
            <a:lnSpc>
              <a:spcPct val="90000"/>
            </a:lnSpc>
            <a:spcBef>
              <a:spcPct val="0"/>
            </a:spcBef>
            <a:spcAft>
              <a:spcPct val="15000"/>
            </a:spcAft>
            <a:buChar char="•"/>
          </a:pPr>
          <a:r>
            <a:rPr lang="en-US" sz="1400" kern="1200" dirty="0"/>
            <a:t>Production Scheduling </a:t>
          </a:r>
        </a:p>
        <a:p>
          <a:pPr marL="114300" lvl="1" indent="-114300" algn="l" defTabSz="622300">
            <a:lnSpc>
              <a:spcPct val="90000"/>
            </a:lnSpc>
            <a:spcBef>
              <a:spcPct val="0"/>
            </a:spcBef>
            <a:spcAft>
              <a:spcPct val="15000"/>
            </a:spcAft>
            <a:buChar char="•"/>
          </a:pPr>
          <a:r>
            <a:rPr lang="en-US" sz="1400" kern="1200" dirty="0"/>
            <a:t>Product Genealogy </a:t>
          </a:r>
        </a:p>
        <a:p>
          <a:pPr marL="114300" lvl="1" indent="-114300" algn="l" defTabSz="622300">
            <a:lnSpc>
              <a:spcPct val="90000"/>
            </a:lnSpc>
            <a:spcBef>
              <a:spcPct val="0"/>
            </a:spcBef>
            <a:spcAft>
              <a:spcPct val="15000"/>
            </a:spcAft>
            <a:buChar char="•"/>
          </a:pPr>
          <a:r>
            <a:rPr lang="en-US" sz="1400" kern="1200" dirty="0"/>
            <a:t>Costing </a:t>
          </a:r>
        </a:p>
        <a:p>
          <a:pPr marL="114300" lvl="1" indent="-114300" algn="l" defTabSz="622300">
            <a:lnSpc>
              <a:spcPct val="90000"/>
            </a:lnSpc>
            <a:spcBef>
              <a:spcPct val="0"/>
            </a:spcBef>
            <a:spcAft>
              <a:spcPct val="15000"/>
            </a:spcAft>
            <a:buChar char="•"/>
          </a:pPr>
          <a:r>
            <a:rPr lang="en-US" sz="1400" kern="1200" dirty="0"/>
            <a:t>Inventory and Quality </a:t>
          </a:r>
        </a:p>
      </dsp:txBody>
      <dsp:txXfrm>
        <a:off x="6292234" y="46553"/>
        <a:ext cx="2177864" cy="1645189"/>
      </dsp:txXfrm>
    </dsp:sp>
    <dsp:sp modelId="{CB01EA05-F10B-47A5-9890-BCF4B8897D5A}">
      <dsp:nvSpPr>
        <dsp:cNvPr id="0" name=""/>
        <dsp:cNvSpPr/>
      </dsp:nvSpPr>
      <dsp:spPr>
        <a:xfrm>
          <a:off x="6252760" y="1691742"/>
          <a:ext cx="2256812" cy="7244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US" sz="1900" kern="1200"/>
            <a:t>Manufacturing</a:t>
          </a:r>
        </a:p>
      </dsp:txBody>
      <dsp:txXfrm>
        <a:off x="6252760" y="1691742"/>
        <a:ext cx="1589304" cy="724405"/>
      </dsp:txXfrm>
    </dsp:sp>
    <dsp:sp modelId="{CCA16410-1C2D-46C7-8A29-BB7DF174B4A1}">
      <dsp:nvSpPr>
        <dsp:cNvPr id="0" name=""/>
        <dsp:cNvSpPr/>
      </dsp:nvSpPr>
      <dsp:spPr>
        <a:xfrm>
          <a:off x="7905907" y="1806807"/>
          <a:ext cx="789884" cy="789884"/>
        </a:xfrm>
        <a:prstGeom prst="ellipse">
          <a:avLst/>
        </a:prstGeom>
        <a:blipFill rotWithShape="1">
          <a:blip xmlns:r="http://schemas.openxmlformats.org/officeDocument/2006/relationships" r:embed="rId3"/>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84B9CE-AC70-4554-83A3-91AADB4F4ACE}">
      <dsp:nvSpPr>
        <dsp:cNvPr id="0" name=""/>
        <dsp:cNvSpPr/>
      </dsp:nvSpPr>
      <dsp:spPr>
        <a:xfrm>
          <a:off x="975321" y="2987905"/>
          <a:ext cx="2256812" cy="1684663"/>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Char char="•"/>
          </a:pPr>
          <a:r>
            <a:rPr lang="en-US" sz="1400" kern="1200"/>
            <a:t>Spend / Commitments</a:t>
          </a:r>
        </a:p>
        <a:p>
          <a:pPr marL="114300" lvl="1" indent="-114300" algn="l" defTabSz="622300">
            <a:lnSpc>
              <a:spcPct val="90000"/>
            </a:lnSpc>
            <a:spcBef>
              <a:spcPct val="0"/>
            </a:spcBef>
            <a:spcAft>
              <a:spcPct val="15000"/>
            </a:spcAft>
            <a:buChar char="•"/>
          </a:pPr>
          <a:r>
            <a:rPr lang="en-US" sz="1400" kern="1200" dirty="0"/>
            <a:t>Budgets vs Actuals </a:t>
          </a:r>
        </a:p>
        <a:p>
          <a:pPr marL="114300" lvl="1" indent="-114300" algn="l" defTabSz="622300">
            <a:lnSpc>
              <a:spcPct val="90000"/>
            </a:lnSpc>
            <a:spcBef>
              <a:spcPct val="0"/>
            </a:spcBef>
            <a:spcAft>
              <a:spcPct val="15000"/>
            </a:spcAft>
            <a:buChar char="•"/>
          </a:pPr>
          <a:r>
            <a:rPr lang="en-US" sz="1400" kern="1200" dirty="0"/>
            <a:t>Project Costing</a:t>
          </a:r>
        </a:p>
        <a:p>
          <a:pPr marL="114300" lvl="1" indent="-114300" algn="l" defTabSz="622300">
            <a:lnSpc>
              <a:spcPct val="90000"/>
            </a:lnSpc>
            <a:spcBef>
              <a:spcPct val="0"/>
            </a:spcBef>
            <a:spcAft>
              <a:spcPct val="15000"/>
            </a:spcAft>
            <a:buChar char="•"/>
          </a:pPr>
          <a:endParaRPr lang="en-US" sz="1400" kern="1200" dirty="0"/>
        </a:p>
      </dsp:txBody>
      <dsp:txXfrm>
        <a:off x="1014795" y="3027379"/>
        <a:ext cx="2177864" cy="1645189"/>
      </dsp:txXfrm>
    </dsp:sp>
    <dsp:sp modelId="{2CAE1B01-31B0-450A-8857-32CAE7D14078}">
      <dsp:nvSpPr>
        <dsp:cNvPr id="0" name=""/>
        <dsp:cNvSpPr/>
      </dsp:nvSpPr>
      <dsp:spPr>
        <a:xfrm>
          <a:off x="975321" y="4672568"/>
          <a:ext cx="2256812" cy="7244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US" sz="1900" kern="1200"/>
            <a:t>Projects </a:t>
          </a:r>
        </a:p>
      </dsp:txBody>
      <dsp:txXfrm>
        <a:off x="975321" y="4672568"/>
        <a:ext cx="1589304" cy="724405"/>
      </dsp:txXfrm>
    </dsp:sp>
    <dsp:sp modelId="{C542E520-A283-4053-B37B-40674F45FB08}">
      <dsp:nvSpPr>
        <dsp:cNvPr id="0" name=""/>
        <dsp:cNvSpPr/>
      </dsp:nvSpPr>
      <dsp:spPr>
        <a:xfrm>
          <a:off x="2628467" y="4787633"/>
          <a:ext cx="789884" cy="789884"/>
        </a:xfrm>
        <a:prstGeom prst="ellipse">
          <a:avLst/>
        </a:prstGeom>
        <a:blipFill rotWithShape="1">
          <a:blip xmlns:r="http://schemas.openxmlformats.org/officeDocument/2006/relationships" r:embed="rId4"/>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C45BD9-54B3-42DF-ABA0-F5C584893B65}">
      <dsp:nvSpPr>
        <dsp:cNvPr id="0" name=""/>
        <dsp:cNvSpPr/>
      </dsp:nvSpPr>
      <dsp:spPr>
        <a:xfrm>
          <a:off x="3624241" y="2972154"/>
          <a:ext cx="2256812" cy="1684663"/>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Char char="•"/>
          </a:pPr>
          <a:r>
            <a:rPr lang="en-US" sz="1400" kern="1200"/>
            <a:t>Procure to Pay </a:t>
          </a:r>
        </a:p>
        <a:p>
          <a:pPr marL="114300" lvl="1" indent="-114300" algn="l" defTabSz="622300">
            <a:lnSpc>
              <a:spcPct val="90000"/>
            </a:lnSpc>
            <a:spcBef>
              <a:spcPct val="0"/>
            </a:spcBef>
            <a:spcAft>
              <a:spcPct val="15000"/>
            </a:spcAft>
            <a:buChar char="•"/>
          </a:pPr>
          <a:r>
            <a:rPr lang="en-US" sz="1400" kern="1200"/>
            <a:t>Spend Analysis</a:t>
          </a:r>
        </a:p>
        <a:p>
          <a:pPr marL="114300" lvl="1" indent="-114300" algn="l" defTabSz="622300">
            <a:lnSpc>
              <a:spcPct val="90000"/>
            </a:lnSpc>
            <a:spcBef>
              <a:spcPct val="0"/>
            </a:spcBef>
            <a:spcAft>
              <a:spcPct val="15000"/>
            </a:spcAft>
            <a:buChar char="•"/>
          </a:pPr>
          <a:r>
            <a:rPr lang="en-US" sz="1400" kern="1200" dirty="0"/>
            <a:t>Vendor Analysis</a:t>
          </a:r>
        </a:p>
        <a:p>
          <a:pPr marL="114300" lvl="1" indent="-114300" algn="l" defTabSz="622300">
            <a:lnSpc>
              <a:spcPct val="90000"/>
            </a:lnSpc>
            <a:spcBef>
              <a:spcPct val="0"/>
            </a:spcBef>
            <a:spcAft>
              <a:spcPct val="15000"/>
            </a:spcAft>
            <a:buChar char="•"/>
          </a:pPr>
          <a:r>
            <a:rPr lang="en-US" sz="1400" kern="1200" dirty="0"/>
            <a:t>Receiving Insights  </a:t>
          </a:r>
        </a:p>
      </dsp:txBody>
      <dsp:txXfrm>
        <a:off x="3663715" y="3011628"/>
        <a:ext cx="2177864" cy="1645189"/>
      </dsp:txXfrm>
    </dsp:sp>
    <dsp:sp modelId="{C9937410-884C-4FC8-AAB4-F5DD0F7474D6}">
      <dsp:nvSpPr>
        <dsp:cNvPr id="0" name=""/>
        <dsp:cNvSpPr/>
      </dsp:nvSpPr>
      <dsp:spPr>
        <a:xfrm>
          <a:off x="3614041" y="4672568"/>
          <a:ext cx="2256812" cy="7244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US" sz="1900" kern="1200"/>
            <a:t>Procurement </a:t>
          </a:r>
        </a:p>
      </dsp:txBody>
      <dsp:txXfrm>
        <a:off x="3614041" y="4672568"/>
        <a:ext cx="1589304" cy="724405"/>
      </dsp:txXfrm>
    </dsp:sp>
    <dsp:sp modelId="{1D71C9A4-E5E5-4075-9078-90B0B9F05F54}">
      <dsp:nvSpPr>
        <dsp:cNvPr id="0" name=""/>
        <dsp:cNvSpPr/>
      </dsp:nvSpPr>
      <dsp:spPr>
        <a:xfrm>
          <a:off x="5267187" y="4787633"/>
          <a:ext cx="789884" cy="789884"/>
        </a:xfrm>
        <a:prstGeom prst="ellipse">
          <a:avLst/>
        </a:prstGeom>
        <a:blipFill rotWithShape="1">
          <a:blip xmlns:r="http://schemas.openxmlformats.org/officeDocument/2006/relationships" r:embed="rId5"/>
          <a:srcRect/>
          <a:stretch>
            <a:fillRect l="-5000" r="-5000"/>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D317F2-73A5-4113-943F-DEF2E1F89A17}">
      <dsp:nvSpPr>
        <dsp:cNvPr id="0" name=""/>
        <dsp:cNvSpPr/>
      </dsp:nvSpPr>
      <dsp:spPr>
        <a:xfrm>
          <a:off x="6252760" y="2987905"/>
          <a:ext cx="2256812" cy="1684663"/>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FMS (Fruit Mgmt. System)</a:t>
          </a:r>
        </a:p>
        <a:p>
          <a:pPr marL="114300" lvl="1" indent="-114300" algn="l" defTabSz="622300">
            <a:lnSpc>
              <a:spcPct val="90000"/>
            </a:lnSpc>
            <a:spcBef>
              <a:spcPct val="0"/>
            </a:spcBef>
            <a:spcAft>
              <a:spcPct val="15000"/>
            </a:spcAft>
            <a:buChar char="•"/>
          </a:pPr>
          <a:r>
            <a:rPr lang="en-US" sz="1400" kern="1200" dirty="0"/>
            <a:t>Ranch Block Analysis (RBA)</a:t>
          </a:r>
        </a:p>
        <a:p>
          <a:pPr marL="114300" lvl="1" indent="-114300" algn="l" defTabSz="622300">
            <a:lnSpc>
              <a:spcPct val="90000"/>
            </a:lnSpc>
            <a:spcBef>
              <a:spcPct val="0"/>
            </a:spcBef>
            <a:spcAft>
              <a:spcPct val="15000"/>
            </a:spcAft>
            <a:buChar char="•"/>
          </a:pPr>
          <a:r>
            <a:rPr lang="en-US" sz="1400" kern="1200" dirty="0"/>
            <a:t>Grower Insights </a:t>
          </a:r>
        </a:p>
      </dsp:txBody>
      <dsp:txXfrm>
        <a:off x="6292234" y="3027379"/>
        <a:ext cx="2177864" cy="1645189"/>
      </dsp:txXfrm>
    </dsp:sp>
    <dsp:sp modelId="{1FD9B6A5-38C8-4ED4-B30D-65034211C27E}">
      <dsp:nvSpPr>
        <dsp:cNvPr id="0" name=""/>
        <dsp:cNvSpPr/>
      </dsp:nvSpPr>
      <dsp:spPr>
        <a:xfrm>
          <a:off x="6252760" y="4672568"/>
          <a:ext cx="2256812" cy="7244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US" sz="1900" kern="1200"/>
            <a:t>Farming </a:t>
          </a:r>
        </a:p>
      </dsp:txBody>
      <dsp:txXfrm>
        <a:off x="6252760" y="4672568"/>
        <a:ext cx="1589304" cy="724405"/>
      </dsp:txXfrm>
    </dsp:sp>
    <dsp:sp modelId="{ABDCF2E9-B8AC-4E85-9C8C-078185B07576}">
      <dsp:nvSpPr>
        <dsp:cNvPr id="0" name=""/>
        <dsp:cNvSpPr/>
      </dsp:nvSpPr>
      <dsp:spPr>
        <a:xfrm>
          <a:off x="7905907" y="4787633"/>
          <a:ext cx="789884" cy="789884"/>
        </a:xfrm>
        <a:prstGeom prst="ellipse">
          <a:avLst/>
        </a:prstGeom>
        <a:blipFill rotWithShape="1">
          <a:blip xmlns:r="http://schemas.openxmlformats.org/officeDocument/2006/relationships" r:embed="rId6"/>
          <a:srcRect/>
          <a:stretch>
            <a:fillRect l="-17000" r="-17000"/>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9BD4A4-ECB0-4314-8D78-7185CA5AD2C8}">
      <dsp:nvSpPr>
        <dsp:cNvPr id="0" name=""/>
        <dsp:cNvSpPr/>
      </dsp:nvSpPr>
      <dsp:spPr>
        <a:xfrm>
          <a:off x="0" y="307032"/>
          <a:ext cx="3900300" cy="1360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2707" tIns="374904" rIns="30270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Employee Insights</a:t>
          </a:r>
        </a:p>
        <a:p>
          <a:pPr marL="171450" lvl="1" indent="-171450" algn="l" defTabSz="800100">
            <a:lnSpc>
              <a:spcPct val="90000"/>
            </a:lnSpc>
            <a:spcBef>
              <a:spcPct val="0"/>
            </a:spcBef>
            <a:spcAft>
              <a:spcPct val="15000"/>
            </a:spcAft>
            <a:buChar char="•"/>
          </a:pPr>
          <a:r>
            <a:rPr lang="en-US" sz="1800" kern="1200" dirty="0"/>
            <a:t>Payroll Insights</a:t>
          </a:r>
        </a:p>
        <a:p>
          <a:pPr marL="171450" lvl="1" indent="-171450" algn="l" defTabSz="800100">
            <a:lnSpc>
              <a:spcPct val="90000"/>
            </a:lnSpc>
            <a:spcBef>
              <a:spcPct val="0"/>
            </a:spcBef>
            <a:spcAft>
              <a:spcPct val="15000"/>
            </a:spcAft>
            <a:buChar char="•"/>
          </a:pPr>
          <a:endParaRPr lang="en-US" sz="1800" kern="1200" dirty="0"/>
        </a:p>
      </dsp:txBody>
      <dsp:txXfrm>
        <a:off x="0" y="307032"/>
        <a:ext cx="3900300" cy="1360800"/>
      </dsp:txXfrm>
    </dsp:sp>
    <dsp:sp modelId="{4BAE7BB9-478A-4CDF-80F1-D07A91AA4132}">
      <dsp:nvSpPr>
        <dsp:cNvPr id="0" name=""/>
        <dsp:cNvSpPr/>
      </dsp:nvSpPr>
      <dsp:spPr>
        <a:xfrm>
          <a:off x="195015" y="41352"/>
          <a:ext cx="2730210"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3195" tIns="0" rIns="103195" bIns="0" numCol="1" spcCol="1270" anchor="ctr" anchorCtr="0">
          <a:noAutofit/>
        </a:bodyPr>
        <a:lstStyle/>
        <a:p>
          <a:pPr marL="0" lvl="0" indent="0" algn="l" defTabSz="800100">
            <a:lnSpc>
              <a:spcPct val="90000"/>
            </a:lnSpc>
            <a:spcBef>
              <a:spcPct val="0"/>
            </a:spcBef>
            <a:spcAft>
              <a:spcPct val="35000"/>
            </a:spcAft>
            <a:buNone/>
          </a:pPr>
          <a:r>
            <a:rPr lang="en-US" sz="1800" kern="1200"/>
            <a:t>HR – Analytics </a:t>
          </a:r>
        </a:p>
      </dsp:txBody>
      <dsp:txXfrm>
        <a:off x="220954" y="67291"/>
        <a:ext cx="2678332" cy="479482"/>
      </dsp:txXfrm>
    </dsp:sp>
    <dsp:sp modelId="{F7F7CAF3-D83A-49D8-A784-A0F04B4224DC}">
      <dsp:nvSpPr>
        <dsp:cNvPr id="0" name=""/>
        <dsp:cNvSpPr/>
      </dsp:nvSpPr>
      <dsp:spPr>
        <a:xfrm>
          <a:off x="0" y="2030712"/>
          <a:ext cx="3900300" cy="1644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2707" tIns="374904" rIns="30270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Retail Insights </a:t>
          </a:r>
        </a:p>
        <a:p>
          <a:pPr marL="171450" lvl="1" indent="-171450" algn="l" defTabSz="800100">
            <a:lnSpc>
              <a:spcPct val="90000"/>
            </a:lnSpc>
            <a:spcBef>
              <a:spcPct val="0"/>
            </a:spcBef>
            <a:spcAft>
              <a:spcPct val="15000"/>
            </a:spcAft>
            <a:buChar char="•"/>
          </a:pPr>
          <a:r>
            <a:rPr lang="en-US" sz="1800" kern="1200"/>
            <a:t>Competitor Insights </a:t>
          </a:r>
        </a:p>
        <a:p>
          <a:pPr marL="171450" lvl="1" indent="-171450" algn="l" defTabSz="800100">
            <a:lnSpc>
              <a:spcPct val="90000"/>
            </a:lnSpc>
            <a:spcBef>
              <a:spcPct val="0"/>
            </a:spcBef>
            <a:spcAft>
              <a:spcPct val="15000"/>
            </a:spcAft>
            <a:buChar char="•"/>
          </a:pPr>
          <a:r>
            <a:rPr lang="en-US" sz="1800" kern="1200"/>
            <a:t>Promotion Effectiveness </a:t>
          </a:r>
        </a:p>
        <a:p>
          <a:pPr marL="171450" lvl="1" indent="-171450" algn="l" defTabSz="800100">
            <a:lnSpc>
              <a:spcPct val="90000"/>
            </a:lnSpc>
            <a:spcBef>
              <a:spcPct val="0"/>
            </a:spcBef>
            <a:spcAft>
              <a:spcPct val="15000"/>
            </a:spcAft>
            <a:buChar char="•"/>
          </a:pPr>
          <a:r>
            <a:rPr lang="en-US" sz="1800" kern="1200" dirty="0"/>
            <a:t>Merchandising Activity </a:t>
          </a:r>
        </a:p>
      </dsp:txBody>
      <dsp:txXfrm>
        <a:off x="0" y="2030712"/>
        <a:ext cx="3900300" cy="1644300"/>
      </dsp:txXfrm>
    </dsp:sp>
    <dsp:sp modelId="{33BEF984-6832-4A95-A189-D711631EA9E6}">
      <dsp:nvSpPr>
        <dsp:cNvPr id="0" name=""/>
        <dsp:cNvSpPr/>
      </dsp:nvSpPr>
      <dsp:spPr>
        <a:xfrm>
          <a:off x="195015" y="1765032"/>
          <a:ext cx="2730210"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3195" tIns="0" rIns="103195" bIns="0" numCol="1" spcCol="1270" anchor="ctr" anchorCtr="0">
          <a:noAutofit/>
        </a:bodyPr>
        <a:lstStyle/>
        <a:p>
          <a:pPr marL="0" lvl="0" indent="0" algn="l" defTabSz="800100">
            <a:lnSpc>
              <a:spcPct val="90000"/>
            </a:lnSpc>
            <a:spcBef>
              <a:spcPct val="0"/>
            </a:spcBef>
            <a:spcAft>
              <a:spcPct val="35000"/>
            </a:spcAft>
            <a:buNone/>
          </a:pPr>
          <a:r>
            <a:rPr lang="en-US" sz="1800" kern="1200"/>
            <a:t>Wonderful Sales Analytics</a:t>
          </a:r>
        </a:p>
      </dsp:txBody>
      <dsp:txXfrm>
        <a:off x="220954" y="1790971"/>
        <a:ext cx="2678332" cy="479482"/>
      </dsp:txXfrm>
    </dsp:sp>
    <dsp:sp modelId="{58AC8368-F5D3-46DF-8308-F3612C209A77}">
      <dsp:nvSpPr>
        <dsp:cNvPr id="0" name=""/>
        <dsp:cNvSpPr/>
      </dsp:nvSpPr>
      <dsp:spPr>
        <a:xfrm>
          <a:off x="0" y="4037893"/>
          <a:ext cx="3900300"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5A6F89-BDDC-41DB-98F5-3558DBE98180}">
      <dsp:nvSpPr>
        <dsp:cNvPr id="0" name=""/>
        <dsp:cNvSpPr/>
      </dsp:nvSpPr>
      <dsp:spPr>
        <a:xfrm>
          <a:off x="195015" y="3772213"/>
          <a:ext cx="2730210"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3195" tIns="0" rIns="103195" bIns="0" numCol="1" spcCol="1270" anchor="ctr" anchorCtr="0">
          <a:noAutofit/>
        </a:bodyPr>
        <a:lstStyle/>
        <a:p>
          <a:pPr marL="0" lvl="0" indent="0" algn="l" defTabSz="800100">
            <a:lnSpc>
              <a:spcPct val="90000"/>
            </a:lnSpc>
            <a:spcBef>
              <a:spcPct val="0"/>
            </a:spcBef>
            <a:spcAft>
              <a:spcPct val="35000"/>
            </a:spcAft>
            <a:buNone/>
          </a:pPr>
          <a:r>
            <a:rPr lang="en-US" sz="1800" kern="1200"/>
            <a:t>Sales Force Analytics </a:t>
          </a:r>
        </a:p>
      </dsp:txBody>
      <dsp:txXfrm>
        <a:off x="220954" y="3798152"/>
        <a:ext cx="2678332" cy="479482"/>
      </dsp:txXfrm>
    </dsp:sp>
    <dsp:sp modelId="{EB9DF1D4-4BCA-4AEF-BDE2-220B76328437}">
      <dsp:nvSpPr>
        <dsp:cNvPr id="0" name=""/>
        <dsp:cNvSpPr/>
      </dsp:nvSpPr>
      <dsp:spPr>
        <a:xfrm>
          <a:off x="0" y="4854373"/>
          <a:ext cx="3900300"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BA69CA2-6A11-4E02-A88E-75BF3336CB2C}">
      <dsp:nvSpPr>
        <dsp:cNvPr id="0" name=""/>
        <dsp:cNvSpPr/>
      </dsp:nvSpPr>
      <dsp:spPr>
        <a:xfrm>
          <a:off x="195015" y="4588693"/>
          <a:ext cx="2730210"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3195" tIns="0" rIns="103195" bIns="0" numCol="1" spcCol="1270" anchor="ctr" anchorCtr="0">
          <a:noAutofit/>
        </a:bodyPr>
        <a:lstStyle/>
        <a:p>
          <a:pPr marL="0" lvl="0" indent="0" algn="l" defTabSz="800100">
            <a:lnSpc>
              <a:spcPct val="90000"/>
            </a:lnSpc>
            <a:spcBef>
              <a:spcPct val="0"/>
            </a:spcBef>
            <a:spcAft>
              <a:spcPct val="35000"/>
            </a:spcAft>
            <a:buNone/>
          </a:pPr>
          <a:r>
            <a:rPr lang="en-US" sz="1800" kern="1200"/>
            <a:t>Wine Data Analytics</a:t>
          </a:r>
        </a:p>
      </dsp:txBody>
      <dsp:txXfrm>
        <a:off x="220954" y="4614632"/>
        <a:ext cx="2678332" cy="47948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4FE9AC-A40C-480E-9CC2-E85D6D2AEE2C}">
      <dsp:nvSpPr>
        <dsp:cNvPr id="0" name=""/>
        <dsp:cNvSpPr/>
      </dsp:nvSpPr>
      <dsp:spPr>
        <a:xfrm>
          <a:off x="0" y="261955"/>
          <a:ext cx="11303707" cy="15592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7293" tIns="312420" rIns="877293"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They use Informatica and Snowflake as part of their modern BI Platform Initiative. </a:t>
          </a:r>
        </a:p>
        <a:p>
          <a:pPr marL="114300" lvl="1" indent="-114300" algn="l" defTabSz="666750">
            <a:lnSpc>
              <a:spcPct val="90000"/>
            </a:lnSpc>
            <a:spcBef>
              <a:spcPct val="0"/>
            </a:spcBef>
            <a:spcAft>
              <a:spcPct val="15000"/>
            </a:spcAft>
            <a:buChar char="•"/>
          </a:pPr>
          <a:r>
            <a:rPr lang="en-US" sz="1500" kern="1200"/>
            <a:t>They are an existing on-prem Informatica customer, and based on the success with Informatica Cloud, plan to move their existing Informatica integrations to Cloud. </a:t>
          </a:r>
        </a:p>
        <a:p>
          <a:pPr marL="114300" lvl="1" indent="-114300" algn="l" defTabSz="666750">
            <a:lnSpc>
              <a:spcPct val="90000"/>
            </a:lnSpc>
            <a:spcBef>
              <a:spcPct val="0"/>
            </a:spcBef>
            <a:spcAft>
              <a:spcPct val="15000"/>
            </a:spcAft>
            <a:buChar char="•"/>
          </a:pPr>
          <a:r>
            <a:rPr lang="en-US" sz="1500" kern="1200"/>
            <a:t>Overall quite satisfied with their modern BI Platform initiative and had a positive feedback on both Informatica and Snowflake. </a:t>
          </a:r>
        </a:p>
      </dsp:txBody>
      <dsp:txXfrm>
        <a:off x="0" y="261955"/>
        <a:ext cx="11303707" cy="1559250"/>
      </dsp:txXfrm>
    </dsp:sp>
    <dsp:sp modelId="{A905B766-0ADE-47BF-BECF-00160239B673}">
      <dsp:nvSpPr>
        <dsp:cNvPr id="0" name=""/>
        <dsp:cNvSpPr/>
      </dsp:nvSpPr>
      <dsp:spPr>
        <a:xfrm>
          <a:off x="565185" y="40555"/>
          <a:ext cx="7912594"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9077" tIns="0" rIns="299077" bIns="0" numCol="1" spcCol="1270" anchor="ctr" anchorCtr="0">
          <a:noAutofit/>
        </a:bodyPr>
        <a:lstStyle/>
        <a:p>
          <a:pPr marL="0" lvl="0" indent="0" algn="l" defTabSz="666750">
            <a:lnSpc>
              <a:spcPct val="90000"/>
            </a:lnSpc>
            <a:spcBef>
              <a:spcPct val="0"/>
            </a:spcBef>
            <a:spcAft>
              <a:spcPct val="35000"/>
            </a:spcAft>
            <a:buNone/>
          </a:pPr>
          <a:r>
            <a:rPr lang="en-US" sz="1500" b="1" kern="1200" dirty="0"/>
            <a:t>24 Hour Fitness </a:t>
          </a:r>
          <a:r>
            <a:rPr lang="en-US" sz="1500" kern="1200" dirty="0"/>
            <a:t>: Privately held company, 22000 + employees</a:t>
          </a:r>
        </a:p>
      </dsp:txBody>
      <dsp:txXfrm>
        <a:off x="586801" y="62171"/>
        <a:ext cx="7869362" cy="399568"/>
      </dsp:txXfrm>
    </dsp:sp>
    <dsp:sp modelId="{2C438E5B-A596-4C42-9061-FEA83A65E527}">
      <dsp:nvSpPr>
        <dsp:cNvPr id="0" name=""/>
        <dsp:cNvSpPr/>
      </dsp:nvSpPr>
      <dsp:spPr>
        <a:xfrm>
          <a:off x="0" y="2123605"/>
          <a:ext cx="11303707" cy="1606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7293" tIns="312420" rIns="877293"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Used Netezza as their data warehouse platform. As the product was discontinued, the IT team performed extensive evaluation of different technologies and created a modern BI stack. </a:t>
          </a:r>
        </a:p>
        <a:p>
          <a:pPr marL="114300" lvl="1" indent="-114300" algn="l" defTabSz="666750">
            <a:lnSpc>
              <a:spcPct val="90000"/>
            </a:lnSpc>
            <a:spcBef>
              <a:spcPct val="0"/>
            </a:spcBef>
            <a:spcAft>
              <a:spcPct val="15000"/>
            </a:spcAft>
            <a:buChar char="•"/>
          </a:pPr>
          <a:r>
            <a:rPr lang="en-US" sz="1500" kern="1200" dirty="0"/>
            <a:t>They use Matillion and Snowflake as part of their BI Architecture, and MicroStrategy for Visualization purposes.</a:t>
          </a:r>
        </a:p>
        <a:p>
          <a:pPr marL="114300" lvl="1" indent="-114300" algn="l" defTabSz="666750">
            <a:lnSpc>
              <a:spcPct val="90000"/>
            </a:lnSpc>
            <a:spcBef>
              <a:spcPct val="0"/>
            </a:spcBef>
            <a:spcAft>
              <a:spcPct val="15000"/>
            </a:spcAft>
            <a:buChar char="•"/>
          </a:pPr>
          <a:r>
            <a:rPr lang="en-US" sz="1500" kern="1200"/>
            <a:t>Very satisfied with their choices and the BI Lead mentioned the outcome was very positive. </a:t>
          </a:r>
        </a:p>
        <a:p>
          <a:pPr marL="114300" lvl="1" indent="-114300" algn="l" defTabSz="666750">
            <a:lnSpc>
              <a:spcPct val="90000"/>
            </a:lnSpc>
            <a:spcBef>
              <a:spcPct val="0"/>
            </a:spcBef>
            <a:spcAft>
              <a:spcPct val="15000"/>
            </a:spcAft>
            <a:buChar char="•"/>
          </a:pPr>
          <a:r>
            <a:rPr lang="en-US" sz="1500" kern="1200"/>
            <a:t>100 + data sources and 30 TB  in data. </a:t>
          </a:r>
        </a:p>
      </dsp:txBody>
      <dsp:txXfrm>
        <a:off x="0" y="2123605"/>
        <a:ext cx="11303707" cy="1606500"/>
      </dsp:txXfrm>
    </dsp:sp>
    <dsp:sp modelId="{6F6EB9BD-42BE-4801-92BD-79C4EDA89936}">
      <dsp:nvSpPr>
        <dsp:cNvPr id="0" name=""/>
        <dsp:cNvSpPr/>
      </dsp:nvSpPr>
      <dsp:spPr>
        <a:xfrm>
          <a:off x="565185" y="1902205"/>
          <a:ext cx="7912594"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9077" tIns="0" rIns="299077" bIns="0" numCol="1" spcCol="1270" anchor="ctr" anchorCtr="0">
          <a:noAutofit/>
        </a:bodyPr>
        <a:lstStyle/>
        <a:p>
          <a:pPr marL="0" lvl="0" indent="0" algn="l" defTabSz="666750">
            <a:lnSpc>
              <a:spcPct val="90000"/>
            </a:lnSpc>
            <a:spcBef>
              <a:spcPct val="0"/>
            </a:spcBef>
            <a:spcAft>
              <a:spcPct val="35000"/>
            </a:spcAft>
            <a:buNone/>
          </a:pPr>
          <a:r>
            <a:rPr lang="en-US" sz="1500" b="1" kern="1200" dirty="0"/>
            <a:t>OpenTable</a:t>
          </a:r>
          <a:r>
            <a:rPr lang="en-US" sz="1500" kern="1200" dirty="0"/>
            <a:t> : Part of Priceline.com, 50000 + restaurants </a:t>
          </a:r>
        </a:p>
      </dsp:txBody>
      <dsp:txXfrm>
        <a:off x="586801" y="1923821"/>
        <a:ext cx="7869362" cy="399568"/>
      </dsp:txXfrm>
    </dsp:sp>
    <dsp:sp modelId="{9AB2D509-5F1D-4AF2-A113-A6D816D77D20}">
      <dsp:nvSpPr>
        <dsp:cNvPr id="0" name=""/>
        <dsp:cNvSpPr/>
      </dsp:nvSpPr>
      <dsp:spPr>
        <a:xfrm>
          <a:off x="0" y="4032505"/>
          <a:ext cx="11303707" cy="15592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7293" tIns="312420" rIns="877293"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Use Snowflake as data warehouse; </a:t>
          </a:r>
          <a:r>
            <a:rPr lang="en-US" sz="1500" kern="1200" dirty="0" err="1"/>
            <a:t>Fivetran</a:t>
          </a:r>
          <a:r>
            <a:rPr lang="en-US" sz="1500" kern="1200" dirty="0"/>
            <a:t>, Matillion, Informatica and home grown software frameworks for data ingestion. </a:t>
          </a:r>
        </a:p>
        <a:p>
          <a:pPr marL="114300" lvl="1" indent="-114300" algn="l" defTabSz="666750">
            <a:lnSpc>
              <a:spcPct val="90000"/>
            </a:lnSpc>
            <a:spcBef>
              <a:spcPct val="0"/>
            </a:spcBef>
            <a:spcAft>
              <a:spcPct val="15000"/>
            </a:spcAft>
            <a:buChar char="•"/>
          </a:pPr>
          <a:r>
            <a:rPr lang="en-US" sz="1500" kern="1200"/>
            <a:t>Qlikview and Qlik sense are primary visualization tools along with Tableau and Power BI usage as well. </a:t>
          </a:r>
        </a:p>
        <a:p>
          <a:pPr marL="114300" lvl="1" indent="-114300" algn="l" defTabSz="666750">
            <a:lnSpc>
              <a:spcPct val="90000"/>
            </a:lnSpc>
            <a:spcBef>
              <a:spcPct val="0"/>
            </a:spcBef>
            <a:spcAft>
              <a:spcPct val="15000"/>
            </a:spcAft>
            <a:buChar char="•"/>
          </a:pPr>
          <a:r>
            <a:rPr lang="en-US" sz="1500" kern="1200"/>
            <a:t>Key highlight from the discussion was snowflake reduced their load times in half and they were extremely happy with Snowflake performance. </a:t>
          </a:r>
        </a:p>
      </dsp:txBody>
      <dsp:txXfrm>
        <a:off x="0" y="4032505"/>
        <a:ext cx="11303707" cy="1559250"/>
      </dsp:txXfrm>
    </dsp:sp>
    <dsp:sp modelId="{3D925F7A-808F-4FEF-8725-3A4C561F0DB8}">
      <dsp:nvSpPr>
        <dsp:cNvPr id="0" name=""/>
        <dsp:cNvSpPr/>
      </dsp:nvSpPr>
      <dsp:spPr>
        <a:xfrm>
          <a:off x="565185" y="3811105"/>
          <a:ext cx="7912594"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9077" tIns="0" rIns="299077" bIns="0" numCol="1" spcCol="1270" anchor="ctr" anchorCtr="0">
          <a:noAutofit/>
        </a:bodyPr>
        <a:lstStyle/>
        <a:p>
          <a:pPr marL="0" lvl="0" indent="0" algn="l" defTabSz="666750">
            <a:lnSpc>
              <a:spcPct val="90000"/>
            </a:lnSpc>
            <a:spcBef>
              <a:spcPct val="0"/>
            </a:spcBef>
            <a:spcAft>
              <a:spcPct val="35000"/>
            </a:spcAft>
            <a:buNone/>
          </a:pPr>
          <a:r>
            <a:rPr lang="en-US" sz="1500" b="1" kern="1200" dirty="0"/>
            <a:t>Docusign</a:t>
          </a:r>
          <a:r>
            <a:rPr lang="en-US" sz="1500" kern="1200" dirty="0"/>
            <a:t> : Market Cap: $8 Billion, 4000 + Employees </a:t>
          </a:r>
        </a:p>
      </dsp:txBody>
      <dsp:txXfrm>
        <a:off x="586801" y="3832721"/>
        <a:ext cx="7869362"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7.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47" tIns="48325" rIns="96647" bIns="48325" rtlCol="0"/>
          <a:lstStyle>
            <a:lvl1pPr algn="l">
              <a:defRPr sz="1200"/>
            </a:lvl1pPr>
          </a:lstStyle>
          <a:p>
            <a:endParaRPr lang="en-AU">
              <a:latin typeface="Arial" panose="020B0604020202020204" pitchFamily="34" charset="0"/>
            </a:endParaRPr>
          </a:p>
        </p:txBody>
      </p:sp>
      <p:sp>
        <p:nvSpPr>
          <p:cNvPr id="3" name="Date Placeholder 2"/>
          <p:cNvSpPr>
            <a:spLocks noGrp="1"/>
          </p:cNvSpPr>
          <p:nvPr>
            <p:ph type="dt" sz="quarter" idx="1"/>
          </p:nvPr>
        </p:nvSpPr>
        <p:spPr>
          <a:xfrm>
            <a:off x="4143587" y="0"/>
            <a:ext cx="3169920" cy="481727"/>
          </a:xfrm>
          <a:prstGeom prst="rect">
            <a:avLst/>
          </a:prstGeom>
        </p:spPr>
        <p:txBody>
          <a:bodyPr vert="horz" lIns="96647" tIns="48325" rIns="96647" bIns="48325" rtlCol="0"/>
          <a:lstStyle>
            <a:lvl1pPr algn="r">
              <a:defRPr sz="1200"/>
            </a:lvl1pPr>
          </a:lstStyle>
          <a:p>
            <a:fld id="{A5DF0D1C-6BBB-4D0F-825D-AB5615F85767}" type="datetimeFigureOut">
              <a:rPr lang="en-AU" smtClean="0">
                <a:latin typeface="Arial" panose="020B0604020202020204" pitchFamily="34" charset="0"/>
              </a:rPr>
              <a:t>20/06/2019</a:t>
            </a:fld>
            <a:endParaRPr lang="en-AU">
              <a:latin typeface="Arial" panose="020B0604020202020204" pitchFamily="34" charset="0"/>
            </a:endParaRPr>
          </a:p>
        </p:txBody>
      </p:sp>
      <p:sp>
        <p:nvSpPr>
          <p:cNvPr id="4" name="Footer Placeholder 3"/>
          <p:cNvSpPr>
            <a:spLocks noGrp="1"/>
          </p:cNvSpPr>
          <p:nvPr>
            <p:ph type="ftr" sz="quarter" idx="2"/>
          </p:nvPr>
        </p:nvSpPr>
        <p:spPr>
          <a:xfrm>
            <a:off x="0" y="9119476"/>
            <a:ext cx="3169920" cy="481726"/>
          </a:xfrm>
          <a:prstGeom prst="rect">
            <a:avLst/>
          </a:prstGeom>
        </p:spPr>
        <p:txBody>
          <a:bodyPr vert="horz" lIns="96647" tIns="48325" rIns="96647" bIns="48325" rtlCol="0" anchor="b"/>
          <a:lstStyle>
            <a:lvl1pPr algn="l">
              <a:defRPr sz="1200"/>
            </a:lvl1pPr>
          </a:lstStyle>
          <a:p>
            <a:endParaRPr lang="en-AU">
              <a:latin typeface="Arial" panose="020B0604020202020204" pitchFamily="34" charset="0"/>
            </a:endParaRPr>
          </a:p>
        </p:txBody>
      </p:sp>
      <p:sp>
        <p:nvSpPr>
          <p:cNvPr id="5" name="Slide Number Placeholder 4"/>
          <p:cNvSpPr>
            <a:spLocks noGrp="1"/>
          </p:cNvSpPr>
          <p:nvPr>
            <p:ph type="sldNum" sz="quarter" idx="3"/>
          </p:nvPr>
        </p:nvSpPr>
        <p:spPr>
          <a:xfrm>
            <a:off x="4143587" y="9119476"/>
            <a:ext cx="3169920" cy="481726"/>
          </a:xfrm>
          <a:prstGeom prst="rect">
            <a:avLst/>
          </a:prstGeom>
        </p:spPr>
        <p:txBody>
          <a:bodyPr vert="horz" lIns="96647" tIns="48325" rIns="96647" bIns="48325" rtlCol="0" anchor="b"/>
          <a:lstStyle>
            <a:lvl1pPr algn="r">
              <a:defRPr sz="1200"/>
            </a:lvl1pPr>
          </a:lstStyle>
          <a:p>
            <a:fld id="{3EEB3A75-3D45-48A3-A205-F58769396C86}" type="slidenum">
              <a:rPr lang="en-AU" smtClean="0">
                <a:latin typeface="Arial" panose="020B0604020202020204" pitchFamily="34" charset="0"/>
              </a:rPr>
              <a:t>‹#›</a:t>
            </a:fld>
            <a:endParaRPr lang="en-AU">
              <a:latin typeface="Arial" panose="020B0604020202020204" pitchFamily="34" charset="0"/>
            </a:endParaRPr>
          </a:p>
        </p:txBody>
      </p:sp>
    </p:spTree>
    <p:extLst>
      <p:ext uri="{BB962C8B-B14F-4D97-AF65-F5344CB8AC3E}">
        <p14:creationId xmlns:p14="http://schemas.microsoft.com/office/powerpoint/2010/main" val="11992115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47" tIns="48325" rIns="96647" bIns="48325" rtlCol="0"/>
          <a:lstStyle>
            <a:lvl1pPr algn="l">
              <a:defRPr sz="1200">
                <a:latin typeface="Arial" panose="020B0604020202020204" pitchFamily="34" charset="0"/>
              </a:defRPr>
            </a:lvl1pPr>
          </a:lstStyle>
          <a:p>
            <a:endParaRPr lang="en-AU"/>
          </a:p>
        </p:txBody>
      </p:sp>
      <p:sp>
        <p:nvSpPr>
          <p:cNvPr id="3" name="Date Placeholder 2"/>
          <p:cNvSpPr>
            <a:spLocks noGrp="1"/>
          </p:cNvSpPr>
          <p:nvPr>
            <p:ph type="dt" idx="1"/>
          </p:nvPr>
        </p:nvSpPr>
        <p:spPr>
          <a:xfrm>
            <a:off x="4143587" y="0"/>
            <a:ext cx="3169920" cy="481727"/>
          </a:xfrm>
          <a:prstGeom prst="rect">
            <a:avLst/>
          </a:prstGeom>
        </p:spPr>
        <p:txBody>
          <a:bodyPr vert="horz" lIns="96647" tIns="48325" rIns="96647" bIns="48325" rtlCol="0"/>
          <a:lstStyle>
            <a:lvl1pPr algn="r">
              <a:defRPr sz="1200">
                <a:latin typeface="Arial" panose="020B0604020202020204" pitchFamily="34" charset="0"/>
              </a:defRPr>
            </a:lvl1pPr>
          </a:lstStyle>
          <a:p>
            <a:fld id="{E09F651E-BA7C-4E9C-8918-9342026E9CA9}" type="datetimeFigureOut">
              <a:rPr lang="en-AU" smtClean="0"/>
              <a:pPr/>
              <a:t>20/06/2019</a:t>
            </a:fld>
            <a:endParaRPr lang="en-AU"/>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47" tIns="48325" rIns="96647" bIns="48325" rtlCol="0" anchor="ctr"/>
          <a:lstStyle/>
          <a:p>
            <a:endParaRPr lang="en-AU"/>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47" tIns="48325" rIns="96647" bIns="4832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119476"/>
            <a:ext cx="3169920" cy="481726"/>
          </a:xfrm>
          <a:prstGeom prst="rect">
            <a:avLst/>
          </a:prstGeom>
        </p:spPr>
        <p:txBody>
          <a:bodyPr vert="horz" lIns="96647" tIns="48325" rIns="96647" bIns="48325" rtlCol="0" anchor="b"/>
          <a:lstStyle>
            <a:lvl1pPr algn="l">
              <a:defRPr sz="1200">
                <a:latin typeface="Arial" panose="020B0604020202020204" pitchFamily="34" charset="0"/>
              </a:defRPr>
            </a:lvl1pPr>
          </a:lstStyle>
          <a:p>
            <a:endParaRPr lang="en-AU"/>
          </a:p>
        </p:txBody>
      </p:sp>
      <p:sp>
        <p:nvSpPr>
          <p:cNvPr id="7" name="Slide Number Placeholder 6"/>
          <p:cNvSpPr>
            <a:spLocks noGrp="1"/>
          </p:cNvSpPr>
          <p:nvPr>
            <p:ph type="sldNum" sz="quarter" idx="5"/>
          </p:nvPr>
        </p:nvSpPr>
        <p:spPr>
          <a:xfrm>
            <a:off x="4143587" y="9119476"/>
            <a:ext cx="3169920" cy="481726"/>
          </a:xfrm>
          <a:prstGeom prst="rect">
            <a:avLst/>
          </a:prstGeom>
        </p:spPr>
        <p:txBody>
          <a:bodyPr vert="horz" lIns="96647" tIns="48325" rIns="96647" bIns="48325" rtlCol="0" anchor="b"/>
          <a:lstStyle>
            <a:lvl1pPr algn="r">
              <a:defRPr sz="1200">
                <a:latin typeface="Arial" panose="020B0604020202020204" pitchFamily="34" charset="0"/>
              </a:defRPr>
            </a:lvl1pPr>
          </a:lstStyle>
          <a:p>
            <a:fld id="{34C2469E-A12A-44A9-9907-2A6DE1949567}" type="slidenum">
              <a:rPr lang="en-AU" smtClean="0"/>
              <a:pPr/>
              <a:t>‹#›</a:t>
            </a:fld>
            <a:endParaRPr lang="en-AU"/>
          </a:p>
        </p:txBody>
      </p:sp>
    </p:spTree>
    <p:extLst>
      <p:ext uri="{BB962C8B-B14F-4D97-AF65-F5344CB8AC3E}">
        <p14:creationId xmlns:p14="http://schemas.microsoft.com/office/powerpoint/2010/main" val="1724616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Industry Experts – TJ from Accenture, 2 Gartner Analysts ( </a:t>
            </a:r>
            <a:r>
              <a:rPr lang="en-US" dirty="0" err="1"/>
              <a:t>Jao</a:t>
            </a:r>
            <a:r>
              <a:rPr lang="en-US" dirty="0"/>
              <a:t> T, Ibrahim E), </a:t>
            </a:r>
            <a:r>
              <a:rPr lang="en-US" dirty="0" err="1"/>
              <a:t>FiveTran</a:t>
            </a:r>
            <a:r>
              <a:rPr lang="en-US" dirty="0"/>
              <a:t> Expert – Brandon</a:t>
            </a:r>
          </a:p>
          <a:p>
            <a:r>
              <a:rPr lang="en-US" dirty="0"/>
              <a:t>3 TWC Scenarios – GL-SLA, Projects and Realtime Shipping Data. </a:t>
            </a:r>
          </a:p>
        </p:txBody>
      </p:sp>
      <p:sp>
        <p:nvSpPr>
          <p:cNvPr id="4" name="Slide Number Placeholder 3"/>
          <p:cNvSpPr>
            <a:spLocks noGrp="1"/>
          </p:cNvSpPr>
          <p:nvPr>
            <p:ph type="sldNum" sz="quarter" idx="10"/>
          </p:nvPr>
        </p:nvSpPr>
        <p:spPr/>
        <p:txBody>
          <a:bodyPr/>
          <a:lstStyle/>
          <a:p>
            <a:fld id="{34C2469E-A12A-44A9-9907-2A6DE1949567}" type="slidenum">
              <a:rPr lang="en-AU" smtClean="0"/>
              <a:pPr/>
              <a:t>1</a:t>
            </a:fld>
            <a:endParaRPr lang="en-AU"/>
          </a:p>
        </p:txBody>
      </p:sp>
    </p:spTree>
    <p:extLst>
      <p:ext uri="{BB962C8B-B14F-4D97-AF65-F5344CB8AC3E}">
        <p14:creationId xmlns:p14="http://schemas.microsoft.com/office/powerpoint/2010/main" val="826086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C2469E-A12A-44A9-9907-2A6DE1949567}" type="slidenum">
              <a:rPr lang="en-AU" smtClean="0"/>
              <a:pPr/>
              <a:t>23</a:t>
            </a:fld>
            <a:endParaRPr lang="en-AU"/>
          </a:p>
        </p:txBody>
      </p:sp>
    </p:spTree>
    <p:extLst>
      <p:ext uri="{BB962C8B-B14F-4D97-AF65-F5344CB8AC3E}">
        <p14:creationId xmlns:p14="http://schemas.microsoft.com/office/powerpoint/2010/main" val="2751070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C2469E-A12A-44A9-9907-2A6DE1949567}" type="slidenum">
              <a:rPr lang="en-AU" smtClean="0"/>
              <a:pPr/>
              <a:t>25</a:t>
            </a:fld>
            <a:endParaRPr lang="en-AU"/>
          </a:p>
        </p:txBody>
      </p:sp>
    </p:spTree>
    <p:extLst>
      <p:ext uri="{BB962C8B-B14F-4D97-AF65-F5344CB8AC3E}">
        <p14:creationId xmlns:p14="http://schemas.microsoft.com/office/powerpoint/2010/main" val="827446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C2469E-A12A-44A9-9907-2A6DE1949567}" type="slidenum">
              <a:rPr lang="en-AU" smtClean="0"/>
              <a:pPr/>
              <a:t>27</a:t>
            </a:fld>
            <a:endParaRPr lang="en-AU"/>
          </a:p>
        </p:txBody>
      </p:sp>
    </p:spTree>
    <p:extLst>
      <p:ext uri="{BB962C8B-B14F-4D97-AF65-F5344CB8AC3E}">
        <p14:creationId xmlns:p14="http://schemas.microsoft.com/office/powerpoint/2010/main" val="3524709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C2469E-A12A-44A9-9907-2A6DE1949567}" type="slidenum">
              <a:rPr lang="en-AU" smtClean="0"/>
              <a:pPr/>
              <a:t>30</a:t>
            </a:fld>
            <a:endParaRPr lang="en-AU"/>
          </a:p>
        </p:txBody>
      </p:sp>
    </p:spTree>
    <p:extLst>
      <p:ext uri="{BB962C8B-B14F-4D97-AF65-F5344CB8AC3E}">
        <p14:creationId xmlns:p14="http://schemas.microsoft.com/office/powerpoint/2010/main" val="4240067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C2469E-A12A-44A9-9907-2A6DE1949567}" type="slidenum">
              <a:rPr lang="en-AU" smtClean="0"/>
              <a:pPr/>
              <a:t>31</a:t>
            </a:fld>
            <a:endParaRPr lang="en-AU"/>
          </a:p>
        </p:txBody>
      </p:sp>
    </p:spTree>
    <p:extLst>
      <p:ext uri="{BB962C8B-B14F-4D97-AF65-F5344CB8AC3E}">
        <p14:creationId xmlns:p14="http://schemas.microsoft.com/office/powerpoint/2010/main" val="3185779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C2469E-A12A-44A9-9907-2A6DE1949567}" type="slidenum">
              <a:rPr lang="en-AU" smtClean="0"/>
              <a:pPr/>
              <a:t>32</a:t>
            </a:fld>
            <a:endParaRPr lang="en-AU"/>
          </a:p>
        </p:txBody>
      </p:sp>
    </p:spTree>
    <p:extLst>
      <p:ext uri="{BB962C8B-B14F-4D97-AF65-F5344CB8AC3E}">
        <p14:creationId xmlns:p14="http://schemas.microsoft.com/office/powerpoint/2010/main" val="1065450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C2469E-A12A-44A9-9907-2A6DE1949567}" type="slidenum">
              <a:rPr lang="en-AU" smtClean="0"/>
              <a:pPr/>
              <a:t>33</a:t>
            </a:fld>
            <a:endParaRPr lang="en-AU"/>
          </a:p>
        </p:txBody>
      </p:sp>
    </p:spTree>
    <p:extLst>
      <p:ext uri="{BB962C8B-B14F-4D97-AF65-F5344CB8AC3E}">
        <p14:creationId xmlns:p14="http://schemas.microsoft.com/office/powerpoint/2010/main" val="30316820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 APQC  American productivity and Quality Center</a:t>
            </a:r>
          </a:p>
        </p:txBody>
      </p:sp>
      <p:sp>
        <p:nvSpPr>
          <p:cNvPr id="4" name="Slide Number Placeholder 3"/>
          <p:cNvSpPr>
            <a:spLocks noGrp="1"/>
          </p:cNvSpPr>
          <p:nvPr>
            <p:ph type="sldNum" sz="quarter" idx="10"/>
          </p:nvPr>
        </p:nvSpPr>
        <p:spPr/>
        <p:txBody>
          <a:bodyPr/>
          <a:lstStyle/>
          <a:p>
            <a:fld id="{34C2469E-A12A-44A9-9907-2A6DE1949567}" type="slidenum">
              <a:rPr lang="en-AU" smtClean="0"/>
              <a:pPr/>
              <a:t>40</a:t>
            </a:fld>
            <a:endParaRPr lang="en-AU"/>
          </a:p>
        </p:txBody>
      </p:sp>
    </p:spTree>
    <p:extLst>
      <p:ext uri="{BB962C8B-B14F-4D97-AF65-F5344CB8AC3E}">
        <p14:creationId xmlns:p14="http://schemas.microsoft.com/office/powerpoint/2010/main" val="1220978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terms are standard definitions sourced from Wikipedia, AWS and other relevant sources. </a:t>
            </a:r>
          </a:p>
          <a:p>
            <a:endParaRPr lang="en-US" dirty="0"/>
          </a:p>
          <a:p>
            <a:r>
              <a:rPr lang="en-US" dirty="0"/>
              <a:t>Benefits of Star Schema: </a:t>
            </a:r>
          </a:p>
          <a:p>
            <a:r>
              <a:rPr lang="en-US" dirty="0"/>
              <a:t>Star schemas are denormalized, meaning the normal rules of normalization applied to transactional relational databases are relaxed during star schema design and implementation. The benefits of star schema denormalization are: </a:t>
            </a:r>
          </a:p>
          <a:p>
            <a:r>
              <a:rPr lang="en-US" dirty="0"/>
              <a:t>Simpler queries – star schema join logic is generally simpler than the join logic required to retrieve data from a highly normalized transactional schema.</a:t>
            </a:r>
          </a:p>
          <a:p>
            <a:r>
              <a:rPr lang="en-US" dirty="0"/>
              <a:t>Simplified business reporting logic – when compared to highly normalized schemas, the star schema simplifies common business reporting logic, such as period-over-period and as-of reporting.</a:t>
            </a:r>
          </a:p>
          <a:p>
            <a:r>
              <a:rPr lang="en-US" dirty="0"/>
              <a:t>Query performance gains – star schemas can provide performance enhancements for read-only reporting applications when compared to highly normalized schemas.</a:t>
            </a:r>
          </a:p>
          <a:p>
            <a:r>
              <a:rPr lang="en-US" dirty="0"/>
              <a:t>Fast aggregations – the simpler queries against a star schema can result in improved performance for aggregation operations.</a:t>
            </a:r>
          </a:p>
          <a:p>
            <a:r>
              <a:rPr lang="en-US" dirty="0"/>
              <a:t>Feeding cubes – star schemas are used by all OLAP systems to build proprietary OLAP cubes efficiently; in fact, most major OLAP systems provide a ROLAP mode of operation which can use a star schema directly as a source without building a proprietary cube structure.</a:t>
            </a:r>
            <a:endParaRPr lang="en-US" b="1" dirty="0"/>
          </a:p>
          <a:p>
            <a:endParaRPr lang="en-US" b="1" dirty="0"/>
          </a:p>
          <a:p>
            <a:endParaRPr lang="en-US" dirty="0"/>
          </a:p>
        </p:txBody>
      </p:sp>
      <p:sp>
        <p:nvSpPr>
          <p:cNvPr id="4" name="Slide Number Placeholder 3"/>
          <p:cNvSpPr>
            <a:spLocks noGrp="1"/>
          </p:cNvSpPr>
          <p:nvPr>
            <p:ph type="sldNum" sz="quarter" idx="10"/>
          </p:nvPr>
        </p:nvSpPr>
        <p:spPr/>
        <p:txBody>
          <a:bodyPr/>
          <a:lstStyle/>
          <a:p>
            <a:fld id="{34C2469E-A12A-44A9-9907-2A6DE1949567}" type="slidenum">
              <a:rPr lang="en-AU" smtClean="0"/>
              <a:pPr/>
              <a:t>41</a:t>
            </a:fld>
            <a:endParaRPr lang="en-AU"/>
          </a:p>
        </p:txBody>
      </p:sp>
    </p:spTree>
    <p:extLst>
      <p:ext uri="{BB962C8B-B14F-4D97-AF65-F5344CB8AC3E}">
        <p14:creationId xmlns:p14="http://schemas.microsoft.com/office/powerpoint/2010/main" val="575133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C2469E-A12A-44A9-9907-2A6DE1949567}" type="slidenum">
              <a:rPr lang="en-AU" smtClean="0"/>
              <a:pPr/>
              <a:t>7</a:t>
            </a:fld>
            <a:endParaRPr lang="en-AU"/>
          </a:p>
        </p:txBody>
      </p:sp>
    </p:spTree>
    <p:extLst>
      <p:ext uri="{BB962C8B-B14F-4D97-AF65-F5344CB8AC3E}">
        <p14:creationId xmlns:p14="http://schemas.microsoft.com/office/powerpoint/2010/main" val="2627454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C2469E-A12A-44A9-9907-2A6DE1949567}" type="slidenum">
              <a:rPr lang="en-AU" smtClean="0"/>
              <a:pPr/>
              <a:t>9</a:t>
            </a:fld>
            <a:endParaRPr lang="en-AU"/>
          </a:p>
        </p:txBody>
      </p:sp>
    </p:spTree>
    <p:extLst>
      <p:ext uri="{BB962C8B-B14F-4D97-AF65-F5344CB8AC3E}">
        <p14:creationId xmlns:p14="http://schemas.microsoft.com/office/powerpoint/2010/main" val="1672699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Wikipedia Definition of </a:t>
            </a:r>
            <a:r>
              <a:rPr lang="en-US" dirty="0" err="1"/>
              <a:t>DataLake</a:t>
            </a:r>
            <a:r>
              <a:rPr lang="en-US" dirty="0"/>
              <a:t> : </a:t>
            </a:r>
          </a:p>
          <a:p>
            <a:r>
              <a:rPr lang="en-US" dirty="0"/>
              <a:t>A data lake is a system or repository of data stored in its natural format. A data lake is usually a </a:t>
            </a:r>
            <a:r>
              <a:rPr lang="en-US" b="1" dirty="0"/>
              <a:t>single store of all enterprise data including </a:t>
            </a:r>
            <a:r>
              <a:rPr lang="en-US" dirty="0"/>
              <a:t>raw copies of source system data and transformed data used for tasks such as reporting, visualization, analytics and machine learning.</a:t>
            </a:r>
          </a:p>
          <a:p>
            <a:r>
              <a:rPr lang="en-US" dirty="0"/>
              <a:t> A data lake can include structured data from relational databases (rows and columns), semi-structured data (CSV, logs, XML, JSON), unstructured data (emails, documents, PDFs) and binary data (images, audio, video).</a:t>
            </a:r>
          </a:p>
          <a:p>
            <a:endParaRPr lang="en-US" dirty="0"/>
          </a:p>
        </p:txBody>
      </p:sp>
      <p:sp>
        <p:nvSpPr>
          <p:cNvPr id="4" name="Slide Number Placeholder 3"/>
          <p:cNvSpPr>
            <a:spLocks noGrp="1"/>
          </p:cNvSpPr>
          <p:nvPr>
            <p:ph type="sldNum" sz="quarter" idx="10"/>
          </p:nvPr>
        </p:nvSpPr>
        <p:spPr/>
        <p:txBody>
          <a:bodyPr/>
          <a:lstStyle/>
          <a:p>
            <a:fld id="{34C2469E-A12A-44A9-9907-2A6DE1949567}" type="slidenum">
              <a:rPr lang="en-AU" smtClean="0"/>
              <a:pPr/>
              <a:t>10</a:t>
            </a:fld>
            <a:endParaRPr lang="en-AU"/>
          </a:p>
        </p:txBody>
      </p:sp>
    </p:spTree>
    <p:extLst>
      <p:ext uri="{BB962C8B-B14F-4D97-AF65-F5344CB8AC3E}">
        <p14:creationId xmlns:p14="http://schemas.microsoft.com/office/powerpoint/2010/main" val="9385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C2469E-A12A-44A9-9907-2A6DE1949567}" type="slidenum">
              <a:rPr lang="en-AU" smtClean="0"/>
              <a:pPr/>
              <a:t>12</a:t>
            </a:fld>
            <a:endParaRPr lang="en-AU"/>
          </a:p>
        </p:txBody>
      </p:sp>
    </p:spTree>
    <p:extLst>
      <p:ext uri="{BB962C8B-B14F-4D97-AF65-F5344CB8AC3E}">
        <p14:creationId xmlns:p14="http://schemas.microsoft.com/office/powerpoint/2010/main" val="1909209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MPP – Massively parallel processing </a:t>
            </a:r>
          </a:p>
          <a:p>
            <a:endParaRPr lang="en-US" dirty="0"/>
          </a:p>
          <a:p>
            <a:r>
              <a:rPr lang="en-US" dirty="0"/>
              <a:t>AWS Lacking features : https://www.trustradius.com/products/redshift/reviews/pros-and-cons?cg=large</a:t>
            </a:r>
          </a:p>
          <a:p>
            <a:endParaRPr lang="en-US" dirty="0"/>
          </a:p>
          <a:p>
            <a:r>
              <a:rPr lang="en-US" dirty="0"/>
              <a:t>Amazon Redshift is based on PostgreSQL 8.0.2. That version of PostgreSQL was released in December 2006. While PostgreSQL was much improved since then, the new features were not implemented in Redshift. Many basic features are missing from it.</a:t>
            </a:r>
          </a:p>
          <a:p>
            <a:endParaRPr lang="en-US" dirty="0"/>
          </a:p>
          <a:p>
            <a:endParaRPr lang="en-US" dirty="0"/>
          </a:p>
        </p:txBody>
      </p:sp>
      <p:sp>
        <p:nvSpPr>
          <p:cNvPr id="4" name="Slide Number Placeholder 3"/>
          <p:cNvSpPr>
            <a:spLocks noGrp="1"/>
          </p:cNvSpPr>
          <p:nvPr>
            <p:ph type="sldNum" sz="quarter" idx="10"/>
          </p:nvPr>
        </p:nvSpPr>
        <p:spPr/>
        <p:txBody>
          <a:bodyPr/>
          <a:lstStyle/>
          <a:p>
            <a:fld id="{34C2469E-A12A-44A9-9907-2A6DE1949567}" type="slidenum">
              <a:rPr lang="en-AU" smtClean="0"/>
              <a:pPr/>
              <a:t>15</a:t>
            </a:fld>
            <a:endParaRPr lang="en-AU"/>
          </a:p>
        </p:txBody>
      </p:sp>
    </p:spTree>
    <p:extLst>
      <p:ext uri="{BB962C8B-B14F-4D97-AF65-F5344CB8AC3E}">
        <p14:creationId xmlns:p14="http://schemas.microsoft.com/office/powerpoint/2010/main" val="1599616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4C2469E-A12A-44A9-9907-2A6DE1949567}" type="slidenum">
              <a:rPr lang="en-AU" smtClean="0"/>
              <a:pPr/>
              <a:t>16</a:t>
            </a:fld>
            <a:endParaRPr lang="en-AU"/>
          </a:p>
        </p:txBody>
      </p:sp>
    </p:spTree>
    <p:extLst>
      <p:ext uri="{BB962C8B-B14F-4D97-AF65-F5344CB8AC3E}">
        <p14:creationId xmlns:p14="http://schemas.microsoft.com/office/powerpoint/2010/main" val="1211737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C2469E-A12A-44A9-9907-2A6DE1949567}" type="slidenum">
              <a:rPr lang="en-AU" smtClean="0"/>
              <a:pPr/>
              <a:t>21</a:t>
            </a:fld>
            <a:endParaRPr lang="en-AU"/>
          </a:p>
        </p:txBody>
      </p:sp>
    </p:spTree>
    <p:extLst>
      <p:ext uri="{BB962C8B-B14F-4D97-AF65-F5344CB8AC3E}">
        <p14:creationId xmlns:p14="http://schemas.microsoft.com/office/powerpoint/2010/main" val="3844934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C2469E-A12A-44A9-9907-2A6DE1949567}" type="slidenum">
              <a:rPr lang="en-AU" smtClean="0"/>
              <a:pPr/>
              <a:t>22</a:t>
            </a:fld>
            <a:endParaRPr lang="en-AU"/>
          </a:p>
        </p:txBody>
      </p:sp>
    </p:spTree>
    <p:extLst>
      <p:ext uri="{BB962C8B-B14F-4D97-AF65-F5344CB8AC3E}">
        <p14:creationId xmlns:p14="http://schemas.microsoft.com/office/powerpoint/2010/main" val="17773825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12.vml"/><Relationship Id="rId6" Type="http://schemas.openxmlformats.org/officeDocument/2006/relationships/image" Target="../media/image6.emf"/><Relationship Id="rId5" Type="http://schemas.openxmlformats.org/officeDocument/2006/relationships/oleObject" Target="../embeddings/oleObject12.bin"/><Relationship Id="rId4"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5.png"/><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3.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image" Target="../media/image3.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image" Target="../media/image6.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4.png"/><Relationship Id="rId2" Type="http://schemas.openxmlformats.org/officeDocument/2006/relationships/tags" Target="../tags/tag15.xml"/><Relationship Id="rId1" Type="http://schemas.openxmlformats.org/officeDocument/2006/relationships/vmlDrawing" Target="../drawings/vmlDrawing8.vml"/><Relationship Id="rId6" Type="http://schemas.openxmlformats.org/officeDocument/2006/relationships/image" Target="../media/image2.png"/><Relationship Id="rId5" Type="http://schemas.openxmlformats.org/officeDocument/2006/relationships/image" Target="../media/image3.emf"/><Relationship Id="rId4" Type="http://schemas.openxmlformats.org/officeDocument/2006/relationships/oleObject" Target="../embeddings/oleObject8.bin"/></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5.png"/><Relationship Id="rId2" Type="http://schemas.openxmlformats.org/officeDocument/2006/relationships/tags" Target="../tags/tag16.xml"/><Relationship Id="rId1" Type="http://schemas.openxmlformats.org/officeDocument/2006/relationships/vmlDrawing" Target="../drawings/vmlDrawing9.vml"/><Relationship Id="rId6" Type="http://schemas.openxmlformats.org/officeDocument/2006/relationships/image" Target="../media/image3.emf"/><Relationship Id="rId5" Type="http://schemas.openxmlformats.org/officeDocument/2006/relationships/oleObject" Target="../embeddings/oleObject9.bin"/><Relationship Id="rId4"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vmlDrawing" Target="../drawings/vmlDrawing10.vml"/><Relationship Id="rId6" Type="http://schemas.openxmlformats.org/officeDocument/2006/relationships/image" Target="../media/image3.emf"/><Relationship Id="rId5" Type="http://schemas.openxmlformats.org/officeDocument/2006/relationships/oleObject" Target="../embeddings/oleObject10.bin"/><Relationship Id="rId4"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11.vml"/><Relationship Id="rId6" Type="http://schemas.openxmlformats.org/officeDocument/2006/relationships/image" Target="../media/image3.emf"/><Relationship Id="rId5" Type="http://schemas.openxmlformats.org/officeDocument/2006/relationships/oleObject" Target="../embeddings/oleObject11.bin"/><Relationship Id="rId4"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2053"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3" name="Subtitle 2"/>
          <p:cNvSpPr>
            <a:spLocks noGrp="1"/>
          </p:cNvSpPr>
          <p:nvPr>
            <p:ph type="subTitle" idx="1" hasCustomPrompt="1"/>
          </p:nvPr>
        </p:nvSpPr>
        <p:spPr>
          <a:xfrm>
            <a:off x="3310966" y="4243827"/>
            <a:ext cx="5761317" cy="2425914"/>
          </a:xfrm>
        </p:spPr>
        <p:txBody>
          <a:bodyPr anchor="t">
            <a:noAutofit/>
          </a:bodyPr>
          <a:lstStyle>
            <a:lvl1pPr marL="0" indent="0" algn="ctr">
              <a:buNone/>
              <a:defRPr sz="2400" b="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Presentation Title</a:t>
            </a:r>
          </a:p>
        </p:txBody>
      </p:sp>
      <p:sp>
        <p:nvSpPr>
          <p:cNvPr id="7" name="Rectangle 6"/>
          <p:cNvSpPr/>
          <p:nvPr userDrawn="1"/>
        </p:nvSpPr>
        <p:spPr>
          <a:xfrm>
            <a:off x="9695763" y="2879002"/>
            <a:ext cx="289711" cy="162962"/>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Rectangle 1"/>
          <p:cNvSpPr/>
          <p:nvPr userDrawn="1"/>
        </p:nvSpPr>
        <p:spPr>
          <a:xfrm>
            <a:off x="7518400" y="3316941"/>
            <a:ext cx="386079" cy="2729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userDrawn="1"/>
        </p:nvSpPr>
        <p:spPr>
          <a:xfrm>
            <a:off x="12195989" y="4251960"/>
            <a:ext cx="2753049" cy="2586720"/>
          </a:xfrm>
          <a:prstGeom prst="rect">
            <a:avLst/>
          </a:prstGeom>
          <a:solidFill>
            <a:srgbClr val="E6E6E6"/>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pic>
        <p:nvPicPr>
          <p:cNvPr id="9" name="Picture 8" descr="Won_company_4c_lg_300.png">
            <a:extLst>
              <a:ext uri="{FF2B5EF4-FFF2-40B4-BE49-F238E27FC236}">
                <a16:creationId xmlns:a16="http://schemas.microsoft.com/office/drawing/2014/main" id="{97268157-1915-445A-AC2C-72571ED2EB9A}"/>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882200" y="1910071"/>
            <a:ext cx="8361472" cy="860935"/>
          </a:xfrm>
          <a:prstGeom prst="rect">
            <a:avLst/>
          </a:prstGeom>
        </p:spPr>
      </p:pic>
      <p:pic>
        <p:nvPicPr>
          <p:cNvPr id="10" name="Picture 9">
            <a:extLst>
              <a:ext uri="{FF2B5EF4-FFF2-40B4-BE49-F238E27FC236}">
                <a16:creationId xmlns:a16="http://schemas.microsoft.com/office/drawing/2014/main" id="{EE82B81E-6CEC-4BBE-9713-8A43A16EF25D}"/>
              </a:ext>
            </a:extLst>
          </p:cNvPr>
          <p:cNvPicPr>
            <a:picLocks noChangeAspect="1"/>
          </p:cNvPicPr>
          <p:nvPr userDrawn="1"/>
        </p:nvPicPr>
        <p:blipFill>
          <a:blip r:embed="rId7"/>
          <a:stretch>
            <a:fillRect/>
          </a:stretch>
        </p:blipFill>
        <p:spPr>
          <a:xfrm rot="551318" flipH="1">
            <a:off x="10359505" y="3957312"/>
            <a:ext cx="2828217" cy="2831060"/>
          </a:xfrm>
          <a:prstGeom prst="rect">
            <a:avLst/>
          </a:prstGeom>
        </p:spPr>
      </p:pic>
    </p:spTree>
    <p:extLst>
      <p:ext uri="{BB962C8B-B14F-4D97-AF65-F5344CB8AC3E}">
        <p14:creationId xmlns:p14="http://schemas.microsoft.com/office/powerpoint/2010/main" val="2284656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65DC329D-D06E-4D1B-B68E-220DFE1AFC4F}"/>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93" name="think-cell Slide" r:id="rId5" imgW="360" imgH="360" progId="TCLayout.ActiveDocument.1">
                  <p:embed/>
                </p:oleObj>
              </mc:Choice>
              <mc:Fallback>
                <p:oleObj name="think-cell Slide" r:id="rId5" imgW="360" imgH="360" progId="TCLayout.ActiveDocument.1">
                  <p:embed/>
                  <p:pic>
                    <p:nvPicPr>
                      <p:cNvPr id="8" name="Object 7" hidden="1">
                        <a:extLst>
                          <a:ext uri="{FF2B5EF4-FFF2-40B4-BE49-F238E27FC236}">
                            <a16:creationId xmlns:a16="http://schemas.microsoft.com/office/drawing/2014/main" id="{65DC329D-D06E-4D1B-B68E-220DFE1AFC4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EDAD12A-9F07-4B7E-ACBE-406E2E279582}"/>
              </a:ext>
            </a:extLst>
          </p:cNvPr>
          <p:cNvSpPr/>
          <p:nvPr userDrawn="1">
            <p:custDataLst>
              <p:tags r:id="rId3"/>
            </p:custDataLst>
          </p:nvPr>
        </p:nvSpPr>
        <p:spPr>
          <a:xfrm>
            <a:off x="0" y="0"/>
            <a:ext cx="158750" cy="158750"/>
          </a:xfrm>
          <a:prstGeom prst="rect">
            <a:avLst/>
          </a:prstGeom>
        </p:spPr>
        <p:style>
          <a:lnRef idx="2">
            <a:schemeClr val="dk1"/>
          </a:lnRef>
          <a:fillRef idx="1">
            <a:schemeClr val="lt1"/>
          </a:fillRef>
          <a:effectRef idx="0">
            <a:schemeClr val="dk1"/>
          </a:effectRef>
          <a:fontRef idx="minor">
            <a:schemeClr val="dk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US" sz="2400" b="0" i="0" baseline="0">
              <a:latin typeface="Calibri" panose="020F0502020204030204" pitchFamily="34" charset="0"/>
              <a:ea typeface="+mj-ea"/>
              <a:cs typeface="+mj-cs"/>
              <a:sym typeface="Calibri" panose="020F0502020204030204" pitchFamily="34" charset="0"/>
            </a:endParaRPr>
          </a:p>
        </p:txBody>
      </p:sp>
      <p:sp>
        <p:nvSpPr>
          <p:cNvPr id="3" name="Content Placeholder 2"/>
          <p:cNvSpPr>
            <a:spLocks noGrp="1"/>
          </p:cNvSpPr>
          <p:nvPr>
            <p:ph idx="1"/>
          </p:nvPr>
        </p:nvSpPr>
        <p:spPr>
          <a:xfrm>
            <a:off x="484717" y="1184976"/>
            <a:ext cx="11216216" cy="5217412"/>
          </a:xfrm>
        </p:spPr>
        <p:txBody>
          <a:bodyPr/>
          <a:lstStyle/>
          <a:p>
            <a:pPr lvl="0"/>
            <a:r>
              <a:rPr lang="en-US"/>
              <a:t>Click to edit Master text styles</a:t>
            </a:r>
          </a:p>
          <a:p>
            <a:pPr lvl="1"/>
            <a:r>
              <a:rPr lang="en-US"/>
              <a:t>Second level</a:t>
            </a:r>
          </a:p>
          <a:p>
            <a:pPr lvl="2"/>
            <a:r>
              <a:rPr lang="en-US"/>
              <a:t>Third level</a:t>
            </a:r>
          </a:p>
          <a:p>
            <a:pPr lvl="4"/>
            <a:r>
              <a:rPr lang="en-US"/>
              <a:t>Fourth level</a:t>
            </a:r>
          </a:p>
          <a:p>
            <a:pPr lvl="5"/>
            <a:r>
              <a:rPr lang="en-US"/>
              <a:t>Fifth level</a:t>
            </a:r>
          </a:p>
        </p:txBody>
      </p:sp>
      <p:sp>
        <p:nvSpPr>
          <p:cNvPr id="4" name="Footer Placeholder 3">
            <a:extLst>
              <a:ext uri="{FF2B5EF4-FFF2-40B4-BE49-F238E27FC236}">
                <a16:creationId xmlns:a16="http://schemas.microsoft.com/office/drawing/2014/main" id="{CADAF865-A52B-4607-B5FF-49E1DD23F675}"/>
              </a:ext>
            </a:extLst>
          </p:cNvPr>
          <p:cNvSpPr>
            <a:spLocks noGrp="1"/>
          </p:cNvSpPr>
          <p:nvPr>
            <p:ph type="ftr" sz="quarter" idx="10"/>
          </p:nvPr>
        </p:nvSpPr>
        <p:spPr>
          <a:xfrm>
            <a:off x="7410450" y="6583680"/>
            <a:ext cx="4114800" cy="140400"/>
          </a:xfrm>
        </p:spPr>
        <p:txBody>
          <a:bodyPr/>
          <a:lstStyle/>
          <a:p>
            <a:endParaRPr lang="en-GB" dirty="0"/>
          </a:p>
        </p:txBody>
      </p:sp>
      <p:sp>
        <p:nvSpPr>
          <p:cNvPr id="6" name="Slide Number Placeholder 5">
            <a:extLst>
              <a:ext uri="{FF2B5EF4-FFF2-40B4-BE49-F238E27FC236}">
                <a16:creationId xmlns:a16="http://schemas.microsoft.com/office/drawing/2014/main" id="{DCB8051A-78D8-4F57-BF6D-66FFB8EF979E}"/>
              </a:ext>
            </a:extLst>
          </p:cNvPr>
          <p:cNvSpPr>
            <a:spLocks noGrp="1"/>
          </p:cNvSpPr>
          <p:nvPr>
            <p:ph type="sldNum" sz="quarter" idx="11"/>
          </p:nvPr>
        </p:nvSpPr>
        <p:spPr>
          <a:xfrm>
            <a:off x="11639450" y="6583680"/>
            <a:ext cx="216000" cy="140400"/>
          </a:xfrm>
        </p:spPr>
        <p:txBody>
          <a:bodyPr/>
          <a:lstStyle/>
          <a:p>
            <a:endParaRPr lang="en-GB" dirty="0"/>
          </a:p>
        </p:txBody>
      </p:sp>
      <p:sp>
        <p:nvSpPr>
          <p:cNvPr id="7" name="Line 12">
            <a:extLst>
              <a:ext uri="{FF2B5EF4-FFF2-40B4-BE49-F238E27FC236}">
                <a16:creationId xmlns:a16="http://schemas.microsoft.com/office/drawing/2014/main" id="{3B71C870-DE4D-4D4B-969F-2985DBFB7952}"/>
              </a:ext>
            </a:extLst>
          </p:cNvPr>
          <p:cNvSpPr>
            <a:spLocks noChangeShapeType="1"/>
          </p:cNvSpPr>
          <p:nvPr userDrawn="1"/>
        </p:nvSpPr>
        <p:spPr bwMode="auto">
          <a:xfrm>
            <a:off x="-12700" y="954088"/>
            <a:ext cx="12192000" cy="0"/>
          </a:xfrm>
          <a:prstGeom prst="line">
            <a:avLst/>
          </a:prstGeom>
          <a:noFill/>
          <a:ln w="34925">
            <a:solidFill>
              <a:schemeClr val="accent6"/>
            </a:solidFill>
            <a:round/>
            <a:headEnd/>
            <a:tailEnd/>
          </a:ln>
          <a:effectLst/>
        </p:spPr>
        <p:txBody>
          <a:bodyPr/>
          <a:lstStyle/>
          <a:p>
            <a:pPr>
              <a:defRPr/>
            </a:pPr>
            <a:endParaRPr lang="en-US" sz="1800"/>
          </a:p>
        </p:txBody>
      </p:sp>
      <p:sp>
        <p:nvSpPr>
          <p:cNvPr id="9" name="Title 8">
            <a:extLst>
              <a:ext uri="{FF2B5EF4-FFF2-40B4-BE49-F238E27FC236}">
                <a16:creationId xmlns:a16="http://schemas.microsoft.com/office/drawing/2014/main" id="{343BEC5E-0609-4B1A-993F-78999A18461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385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2"/>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3077" name="think-cell Slide" r:id="rId5" imgW="383" imgH="384" progId="TCLayout.ActiveDocument.1">
                  <p:embed/>
                </p:oleObj>
              </mc:Choice>
              <mc:Fallback>
                <p:oleObj name="think-cell Slide" r:id="rId5" imgW="383" imgH="384" progId="TCLayout.ActiveDocument.1">
                  <p:embed/>
                  <p:pic>
                    <p:nvPicPr>
                      <p:cNvPr id="10" name="Object 9" hidden="1"/>
                      <p:cNvPicPr/>
                      <p:nvPr/>
                    </p:nvPicPr>
                    <p:blipFill>
                      <a:blip r:embed="rId6"/>
                      <a:stretch>
                        <a:fillRect/>
                      </a:stretch>
                    </p:blipFill>
                    <p:spPr>
                      <a:xfrm>
                        <a:off x="2118" y="1589"/>
                        <a:ext cx="2116" cy="1587"/>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C9A63B12-06B9-405E-ACC9-51A404C87CE9}"/>
              </a:ext>
            </a:extLst>
          </p:cNvPr>
          <p:cNvSpPr/>
          <p:nvPr userDrawn="1">
            <p:custDataLst>
              <p:tags r:id="rId3"/>
            </p:custDataLst>
          </p:nvPr>
        </p:nvSpPr>
        <p:spPr>
          <a:xfrm>
            <a:off x="0" y="0"/>
            <a:ext cx="158750" cy="158750"/>
          </a:xfrm>
          <a:prstGeom prst="rect">
            <a:avLst/>
          </a:prstGeom>
        </p:spPr>
        <p:style>
          <a:lnRef idx="2">
            <a:schemeClr val="dk1"/>
          </a:lnRef>
          <a:fillRef idx="1">
            <a:schemeClr val="lt1"/>
          </a:fillRef>
          <a:effectRef idx="0">
            <a:schemeClr val="dk1"/>
          </a:effectRef>
          <a:fontRef idx="minor">
            <a:schemeClr val="dk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US" sz="2400" b="0" i="0" baseline="0">
              <a:latin typeface="Calibri" panose="020F0502020204030204" pitchFamily="34" charset="0"/>
              <a:ea typeface="+mj-ea"/>
              <a:cs typeface="+mj-cs"/>
              <a:sym typeface="Calibri" panose="020F0502020204030204" pitchFamily="34" charset="0"/>
            </a:endParaRPr>
          </a:p>
        </p:txBody>
      </p:sp>
      <p:sp>
        <p:nvSpPr>
          <p:cNvPr id="2" name="Title 1"/>
          <p:cNvSpPr>
            <a:spLocks noGrp="1"/>
          </p:cNvSpPr>
          <p:nvPr>
            <p:ph type="title"/>
          </p:nvPr>
        </p:nvSpPr>
        <p:spPr>
          <a:xfrm>
            <a:off x="285867" y="94192"/>
            <a:ext cx="11620268" cy="760941"/>
          </a:xfrm>
        </p:spPr>
        <p:txBody>
          <a:bodyPr/>
          <a:lstStyle/>
          <a:p>
            <a:r>
              <a:rPr lang="en-US"/>
              <a:t>Click to edit Master title style</a:t>
            </a:r>
          </a:p>
        </p:txBody>
      </p:sp>
      <p:sp>
        <p:nvSpPr>
          <p:cNvPr id="3" name="Content Placeholder 2"/>
          <p:cNvSpPr>
            <a:spLocks noGrp="1"/>
          </p:cNvSpPr>
          <p:nvPr>
            <p:ph idx="1"/>
          </p:nvPr>
        </p:nvSpPr>
        <p:spPr>
          <a:xfrm>
            <a:off x="838200" y="1371601"/>
            <a:ext cx="10515600" cy="4741333"/>
          </a:xfrm>
        </p:spPr>
        <p:txBody>
          <a:bodyPr>
            <a:normAutofit/>
          </a:bodyPr>
          <a:lstStyle>
            <a:lvl1pPr marL="115888" indent="-115888">
              <a:buFont typeface="Calibri" panose="020F0502020204030204" pitchFamily="34" charset="0"/>
              <a:buChar char="‐"/>
              <a:defRPr sz="1400"/>
            </a:lvl1pPr>
            <a:lvl2pPr marL="341313" indent="-115888">
              <a:defRPr sz="1200"/>
            </a:lvl2pPr>
            <a:lvl3pPr marL="627063" indent="-115888">
              <a:buFont typeface="Calibri" panose="020F0502020204030204" pitchFamily="34" charset="0"/>
              <a:buChar char="»"/>
              <a:defRPr sz="1100"/>
            </a:lvl3pPr>
            <a:lvl4pPr marL="860425" indent="-115888">
              <a:defRPr sz="1050"/>
            </a:lvl4pPr>
            <a:lvl5pPr marL="968375" indent="-115888">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Line 12"/>
          <p:cNvSpPr>
            <a:spLocks noChangeShapeType="1"/>
          </p:cNvSpPr>
          <p:nvPr userDrawn="1"/>
        </p:nvSpPr>
        <p:spPr bwMode="auto">
          <a:xfrm>
            <a:off x="-12700" y="954088"/>
            <a:ext cx="12192000" cy="0"/>
          </a:xfrm>
          <a:prstGeom prst="line">
            <a:avLst/>
          </a:prstGeom>
          <a:noFill/>
          <a:ln w="34925">
            <a:solidFill>
              <a:schemeClr val="accent6"/>
            </a:solidFill>
            <a:round/>
            <a:headEnd/>
            <a:tailEnd/>
          </a:ln>
          <a:effectLst/>
        </p:spPr>
        <p:txBody>
          <a:bodyPr/>
          <a:lstStyle/>
          <a:p>
            <a:pPr>
              <a:defRPr/>
            </a:pPr>
            <a:endParaRPr lang="en-US" sz="1800"/>
          </a:p>
        </p:txBody>
      </p:sp>
      <p:pic>
        <p:nvPicPr>
          <p:cNvPr id="11" name="Picture 10"/>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6255" y="6732887"/>
            <a:ext cx="1398845" cy="103145"/>
          </a:xfrm>
          <a:prstGeom prst="rect">
            <a:avLst/>
          </a:prstGeom>
        </p:spPr>
      </p:pic>
    </p:spTree>
    <p:extLst>
      <p:ext uri="{BB962C8B-B14F-4D97-AF65-F5344CB8AC3E}">
        <p14:creationId xmlns:p14="http://schemas.microsoft.com/office/powerpoint/2010/main" val="4230618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4101" name="think-cell Slide" r:id="rId5" imgW="383" imgH="384" progId="TCLayout.ActiveDocument.1">
                  <p:embed/>
                </p:oleObj>
              </mc:Choice>
              <mc:Fallback>
                <p:oleObj name="think-cell Slide" r:id="rId5" imgW="383" imgH="384" progId="TCLayout.ActiveDocument.1">
                  <p:embed/>
                  <p:pic>
                    <p:nvPicPr>
                      <p:cNvPr id="5" name="Object 4" hidden="1"/>
                      <p:cNvPicPr/>
                      <p:nvPr/>
                    </p:nvPicPr>
                    <p:blipFill>
                      <a:blip r:embed="rId6"/>
                      <a:stretch>
                        <a:fillRect/>
                      </a:stretch>
                    </p:blipFill>
                    <p:spPr>
                      <a:xfrm>
                        <a:off x="2118" y="1589"/>
                        <a:ext cx="2116" cy="1587"/>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3ADCAC8-91F9-405F-8903-66F33A3CBBC7}"/>
              </a:ext>
            </a:extLst>
          </p:cNvPr>
          <p:cNvSpPr/>
          <p:nvPr userDrawn="1">
            <p:custDataLst>
              <p:tags r:id="rId3"/>
            </p:custDataLst>
          </p:nvPr>
        </p:nvSpPr>
        <p:spPr>
          <a:xfrm>
            <a:off x="0" y="0"/>
            <a:ext cx="158750" cy="158750"/>
          </a:xfrm>
          <a:prstGeom prst="rect">
            <a:avLst/>
          </a:prstGeom>
        </p:spPr>
        <p:style>
          <a:lnRef idx="2">
            <a:schemeClr val="dk1"/>
          </a:lnRef>
          <a:fillRef idx="1">
            <a:schemeClr val="lt1"/>
          </a:fillRef>
          <a:effectRef idx="0">
            <a:schemeClr val="dk1"/>
          </a:effectRef>
          <a:fontRef idx="minor">
            <a:schemeClr val="dk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US" sz="2400" b="0" i="0" baseline="0">
              <a:latin typeface="Calibri" panose="020F0502020204030204" pitchFamily="34" charset="0"/>
              <a:ea typeface="+mj-ea"/>
              <a:cs typeface="+mj-cs"/>
              <a:sym typeface="Calibri" panose="020F0502020204030204" pitchFamily="34" charset="0"/>
            </a:endParaRPr>
          </a:p>
        </p:txBody>
      </p:sp>
      <p:sp>
        <p:nvSpPr>
          <p:cNvPr id="2" name="Title 1"/>
          <p:cNvSpPr>
            <a:spLocks noGrp="1"/>
          </p:cNvSpPr>
          <p:nvPr>
            <p:ph type="title"/>
          </p:nvPr>
        </p:nvSpPr>
        <p:spPr>
          <a:xfrm>
            <a:off x="298825" y="82552"/>
            <a:ext cx="11630211" cy="781048"/>
          </a:xfrm>
        </p:spPr>
        <p:txBody>
          <a:bodyPr/>
          <a:lstStyle/>
          <a:p>
            <a:r>
              <a:rPr lang="en-US"/>
              <a:t>Click to edit Master title style</a:t>
            </a:r>
          </a:p>
        </p:txBody>
      </p:sp>
      <p:sp>
        <p:nvSpPr>
          <p:cNvPr id="10" name="Line 12"/>
          <p:cNvSpPr>
            <a:spLocks noChangeShapeType="1"/>
          </p:cNvSpPr>
          <p:nvPr userDrawn="1"/>
        </p:nvSpPr>
        <p:spPr bwMode="auto">
          <a:xfrm>
            <a:off x="-12700" y="954088"/>
            <a:ext cx="12192000" cy="0"/>
          </a:xfrm>
          <a:prstGeom prst="line">
            <a:avLst/>
          </a:prstGeom>
          <a:noFill/>
          <a:ln w="34925">
            <a:solidFill>
              <a:schemeClr val="accent6"/>
            </a:solidFill>
            <a:round/>
            <a:headEnd/>
            <a:tailEnd/>
          </a:ln>
          <a:effectLst/>
        </p:spPr>
        <p:txBody>
          <a:bodyPr/>
          <a:lstStyle/>
          <a:p>
            <a:pPr>
              <a:defRPr/>
            </a:pPr>
            <a:endParaRPr lang="en-US" sz="1800"/>
          </a:p>
        </p:txBody>
      </p:sp>
    </p:spTree>
    <p:extLst>
      <p:ext uri="{BB962C8B-B14F-4D97-AF65-F5344CB8AC3E}">
        <p14:creationId xmlns:p14="http://schemas.microsoft.com/office/powerpoint/2010/main" val="1267139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5125" name="think-cell Slide" r:id="rId5" imgW="383" imgH="384" progId="TCLayout.ActiveDocument.1">
                  <p:embed/>
                </p:oleObj>
              </mc:Choice>
              <mc:Fallback>
                <p:oleObj name="think-cell Slide" r:id="rId5" imgW="383" imgH="384" progId="TCLayout.ActiveDocument.1">
                  <p:embed/>
                  <p:pic>
                    <p:nvPicPr>
                      <p:cNvPr id="5" name="Object 4" hidden="1"/>
                      <p:cNvPicPr/>
                      <p:nvPr/>
                    </p:nvPicPr>
                    <p:blipFill>
                      <a:blip r:embed="rId6"/>
                      <a:stretch>
                        <a:fillRect/>
                      </a:stretch>
                    </p:blipFill>
                    <p:spPr>
                      <a:xfrm>
                        <a:off x="2118" y="1589"/>
                        <a:ext cx="2116" cy="1587"/>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DE939E1C-255D-48F4-952A-A700B58E7576}"/>
              </a:ext>
            </a:extLst>
          </p:cNvPr>
          <p:cNvSpPr/>
          <p:nvPr userDrawn="1">
            <p:custDataLst>
              <p:tags r:id="rId3"/>
            </p:custDataLst>
          </p:nvPr>
        </p:nvSpPr>
        <p:spPr>
          <a:xfrm>
            <a:off x="0" y="0"/>
            <a:ext cx="158750" cy="158750"/>
          </a:xfrm>
          <a:prstGeom prst="rect">
            <a:avLst/>
          </a:prstGeom>
        </p:spPr>
        <p:style>
          <a:lnRef idx="2">
            <a:schemeClr val="dk1"/>
          </a:lnRef>
          <a:fillRef idx="1">
            <a:schemeClr val="lt1"/>
          </a:fillRef>
          <a:effectRef idx="0">
            <a:schemeClr val="dk1"/>
          </a:effectRef>
          <a:fontRef idx="minor">
            <a:schemeClr val="dk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US" sz="2400" b="0" i="0" baseline="0">
              <a:latin typeface="Calibri" panose="020F0502020204030204" pitchFamily="34" charset="0"/>
              <a:ea typeface="+mj-ea"/>
              <a:cs typeface="+mj-cs"/>
              <a:sym typeface="Calibri" panose="020F0502020204030204" pitchFamily="34" charset="0"/>
            </a:endParaRPr>
          </a:p>
        </p:txBody>
      </p:sp>
      <p:sp>
        <p:nvSpPr>
          <p:cNvPr id="2" name="Title 1"/>
          <p:cNvSpPr>
            <a:spLocks noGrp="1"/>
          </p:cNvSpPr>
          <p:nvPr>
            <p:ph type="title"/>
          </p:nvPr>
        </p:nvSpPr>
        <p:spPr>
          <a:xfrm>
            <a:off x="298825" y="82552"/>
            <a:ext cx="11642163" cy="781048"/>
          </a:xfrm>
        </p:spPr>
        <p:txBody>
          <a:bodyPr/>
          <a:lstStyle/>
          <a:p>
            <a:r>
              <a:rPr lang="en-US"/>
              <a:t>Click to edit Master title style</a:t>
            </a:r>
          </a:p>
        </p:txBody>
      </p:sp>
      <p:sp>
        <p:nvSpPr>
          <p:cNvPr id="6" name="Line 12">
            <a:extLst>
              <a:ext uri="{FF2B5EF4-FFF2-40B4-BE49-F238E27FC236}">
                <a16:creationId xmlns:a16="http://schemas.microsoft.com/office/drawing/2014/main" id="{5B9F9A03-5F73-4D2F-82F1-D6F2D868D08F}"/>
              </a:ext>
            </a:extLst>
          </p:cNvPr>
          <p:cNvSpPr>
            <a:spLocks noChangeShapeType="1"/>
          </p:cNvSpPr>
          <p:nvPr userDrawn="1"/>
        </p:nvSpPr>
        <p:spPr bwMode="auto">
          <a:xfrm>
            <a:off x="-12700" y="954088"/>
            <a:ext cx="12192000" cy="0"/>
          </a:xfrm>
          <a:prstGeom prst="line">
            <a:avLst/>
          </a:prstGeom>
          <a:noFill/>
          <a:ln w="34925">
            <a:solidFill>
              <a:schemeClr val="accent6"/>
            </a:solidFill>
            <a:round/>
            <a:headEnd/>
            <a:tailEnd/>
          </a:ln>
          <a:effectLst/>
        </p:spPr>
        <p:txBody>
          <a:bodyPr/>
          <a:lstStyle/>
          <a:p>
            <a:pPr>
              <a:defRPr/>
            </a:pPr>
            <a:endParaRPr lang="en-US" sz="1800"/>
          </a:p>
        </p:txBody>
      </p:sp>
    </p:spTree>
    <p:extLst>
      <p:ext uri="{BB962C8B-B14F-4D97-AF65-F5344CB8AC3E}">
        <p14:creationId xmlns:p14="http://schemas.microsoft.com/office/powerpoint/2010/main" val="2231439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65DC329D-D06E-4D1B-B68E-220DFE1AFC4F}"/>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9" name="think-cell Slide" r:id="rId5" imgW="360" imgH="360" progId="TCLayout.ActiveDocument.1">
                  <p:embed/>
                </p:oleObj>
              </mc:Choice>
              <mc:Fallback>
                <p:oleObj name="think-cell Slide" r:id="rId5" imgW="360" imgH="360" progId="TCLayout.ActiveDocument.1">
                  <p:embed/>
                  <p:pic>
                    <p:nvPicPr>
                      <p:cNvPr id="8" name="Object 7" hidden="1">
                        <a:extLst>
                          <a:ext uri="{FF2B5EF4-FFF2-40B4-BE49-F238E27FC236}">
                            <a16:creationId xmlns:a16="http://schemas.microsoft.com/office/drawing/2014/main" id="{65DC329D-D06E-4D1B-B68E-220DFE1AFC4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EDAD12A-9F07-4B7E-ACBE-406E2E279582}"/>
              </a:ext>
            </a:extLst>
          </p:cNvPr>
          <p:cNvSpPr/>
          <p:nvPr userDrawn="1">
            <p:custDataLst>
              <p:tags r:id="rId3"/>
            </p:custDataLst>
          </p:nvPr>
        </p:nvSpPr>
        <p:spPr>
          <a:xfrm>
            <a:off x="0" y="0"/>
            <a:ext cx="158750" cy="158750"/>
          </a:xfrm>
          <a:prstGeom prst="rect">
            <a:avLst/>
          </a:prstGeom>
        </p:spPr>
        <p:style>
          <a:lnRef idx="2">
            <a:schemeClr val="dk1"/>
          </a:lnRef>
          <a:fillRef idx="1">
            <a:schemeClr val="lt1"/>
          </a:fillRef>
          <a:effectRef idx="0">
            <a:schemeClr val="dk1"/>
          </a:effectRef>
          <a:fontRef idx="minor">
            <a:schemeClr val="dk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US" sz="2400" b="0" i="0" baseline="0">
              <a:latin typeface="Calibri" panose="020F0502020204030204" pitchFamily="34" charset="0"/>
              <a:ea typeface="+mj-ea"/>
              <a:cs typeface="+mj-cs"/>
              <a:sym typeface="Calibri" panose="020F0502020204030204" pitchFamily="34" charset="0"/>
            </a:endParaRPr>
          </a:p>
        </p:txBody>
      </p:sp>
      <p:sp>
        <p:nvSpPr>
          <p:cNvPr id="2" name="Title 1"/>
          <p:cNvSpPr>
            <a:spLocks noGrp="1"/>
          </p:cNvSpPr>
          <p:nvPr>
            <p:ph type="title"/>
          </p:nvPr>
        </p:nvSpPr>
        <p:spPr>
          <a:xfrm>
            <a:off x="484717" y="82552"/>
            <a:ext cx="8891407" cy="781048"/>
          </a:xfrm>
        </p:spPr>
        <p:txBody>
          <a:bodyPr vert="horz" lIns="91440" tIns="45720" rIns="91440" bIns="45720" rtlCol="0" anchor="ctr">
            <a:normAutofit/>
          </a:bodyPr>
          <a:lstStyle>
            <a:lvl1pPr>
              <a:defRPr lang="en-US"/>
            </a:lvl1pPr>
          </a:lstStyle>
          <a:p>
            <a:pPr lvl="0"/>
            <a:r>
              <a:rPr lang="en-US"/>
              <a:t>Click to edit Master title style</a:t>
            </a:r>
          </a:p>
        </p:txBody>
      </p:sp>
      <p:sp>
        <p:nvSpPr>
          <p:cNvPr id="3" name="Content Placeholder 2"/>
          <p:cNvSpPr>
            <a:spLocks noGrp="1"/>
          </p:cNvSpPr>
          <p:nvPr>
            <p:ph idx="1"/>
          </p:nvPr>
        </p:nvSpPr>
        <p:spPr>
          <a:xfrm>
            <a:off x="484717" y="1184976"/>
            <a:ext cx="11216216" cy="5217412"/>
          </a:xfrm>
        </p:spPr>
        <p:txBody>
          <a:bodyPr/>
          <a:lstStyle/>
          <a:p>
            <a:pPr lvl="0"/>
            <a:r>
              <a:rPr lang="en-US" dirty="0"/>
              <a:t>Click to edit Master text styles</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4" name="Footer Placeholder 3">
            <a:extLst>
              <a:ext uri="{FF2B5EF4-FFF2-40B4-BE49-F238E27FC236}">
                <a16:creationId xmlns:a16="http://schemas.microsoft.com/office/drawing/2014/main" id="{CADAF865-A52B-4607-B5FF-49E1DD23F675}"/>
              </a:ext>
            </a:extLst>
          </p:cNvPr>
          <p:cNvSpPr>
            <a:spLocks noGrp="1"/>
          </p:cNvSpPr>
          <p:nvPr>
            <p:ph type="ftr" sz="quarter" idx="10"/>
          </p:nvPr>
        </p:nvSpPr>
        <p:spPr>
          <a:xfrm>
            <a:off x="7410450" y="6583680"/>
            <a:ext cx="4114800" cy="140400"/>
          </a:xfrm>
        </p:spPr>
        <p:txBody>
          <a:bodyPr/>
          <a:lstStyle/>
          <a:p>
            <a:r>
              <a:rPr lang="en-GB" dirty="0"/>
              <a:t>  </a:t>
            </a:r>
          </a:p>
        </p:txBody>
      </p:sp>
      <p:sp>
        <p:nvSpPr>
          <p:cNvPr id="6" name="Slide Number Placeholder 5">
            <a:extLst>
              <a:ext uri="{FF2B5EF4-FFF2-40B4-BE49-F238E27FC236}">
                <a16:creationId xmlns:a16="http://schemas.microsoft.com/office/drawing/2014/main" id="{DCB8051A-78D8-4F57-BF6D-66FFB8EF979E}"/>
              </a:ext>
            </a:extLst>
          </p:cNvPr>
          <p:cNvSpPr>
            <a:spLocks noGrp="1"/>
          </p:cNvSpPr>
          <p:nvPr>
            <p:ph type="sldNum" sz="quarter" idx="11"/>
          </p:nvPr>
        </p:nvSpPr>
        <p:spPr>
          <a:xfrm>
            <a:off x="11639450" y="6583680"/>
            <a:ext cx="216000" cy="140400"/>
          </a:xfrm>
        </p:spPr>
        <p:txBody>
          <a:bodyPr/>
          <a:lstStyle/>
          <a:p>
            <a:fld id="{17D800ED-CB1B-4EBC-A0D2-2190AF4D8872}" type="slidenum">
              <a:rPr lang="en-GB" smtClean="0"/>
              <a:pPr/>
              <a:t>‹#›</a:t>
            </a:fld>
            <a:endParaRPr lang="en-GB"/>
          </a:p>
        </p:txBody>
      </p:sp>
      <p:sp>
        <p:nvSpPr>
          <p:cNvPr id="7" name="Line 12">
            <a:extLst>
              <a:ext uri="{FF2B5EF4-FFF2-40B4-BE49-F238E27FC236}">
                <a16:creationId xmlns:a16="http://schemas.microsoft.com/office/drawing/2014/main" id="{3B71C870-DE4D-4D4B-969F-2985DBFB7952}"/>
              </a:ext>
            </a:extLst>
          </p:cNvPr>
          <p:cNvSpPr>
            <a:spLocks noChangeShapeType="1"/>
          </p:cNvSpPr>
          <p:nvPr userDrawn="1"/>
        </p:nvSpPr>
        <p:spPr bwMode="auto">
          <a:xfrm>
            <a:off x="-12700" y="954088"/>
            <a:ext cx="12192000" cy="0"/>
          </a:xfrm>
          <a:prstGeom prst="line">
            <a:avLst/>
          </a:prstGeom>
          <a:noFill/>
          <a:ln w="34925">
            <a:solidFill>
              <a:schemeClr val="accent6"/>
            </a:solidFill>
            <a:round/>
            <a:headEnd/>
            <a:tailEnd/>
          </a:ln>
          <a:effectLst/>
        </p:spPr>
        <p:txBody>
          <a:bodyPr/>
          <a:lstStyle/>
          <a:p>
            <a:pPr>
              <a:defRPr/>
            </a:pPr>
            <a:endParaRPr lang="en-US" sz="1800"/>
          </a:p>
        </p:txBody>
      </p:sp>
    </p:spTree>
    <p:extLst>
      <p:ext uri="{BB962C8B-B14F-4D97-AF65-F5344CB8AC3E}">
        <p14:creationId xmlns:p14="http://schemas.microsoft.com/office/powerpoint/2010/main" val="2943853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8197"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3" name="Subtitle 2"/>
          <p:cNvSpPr>
            <a:spLocks noGrp="1"/>
          </p:cNvSpPr>
          <p:nvPr>
            <p:ph type="subTitle" idx="1" hasCustomPrompt="1"/>
          </p:nvPr>
        </p:nvSpPr>
        <p:spPr>
          <a:xfrm>
            <a:off x="3310966" y="4243827"/>
            <a:ext cx="5761317" cy="2425914"/>
          </a:xfrm>
        </p:spPr>
        <p:txBody>
          <a:bodyPr anchor="t">
            <a:noAutofit/>
          </a:bodyPr>
          <a:lstStyle>
            <a:lvl1pPr marL="0" indent="0" algn="ctr">
              <a:buNone/>
              <a:defRPr sz="2400" b="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Presentation Title</a:t>
            </a:r>
          </a:p>
        </p:txBody>
      </p:sp>
      <p:sp>
        <p:nvSpPr>
          <p:cNvPr id="7" name="Rectangle 6"/>
          <p:cNvSpPr/>
          <p:nvPr userDrawn="1"/>
        </p:nvSpPr>
        <p:spPr>
          <a:xfrm>
            <a:off x="9695763" y="2879002"/>
            <a:ext cx="289711" cy="162962"/>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Rectangle 1"/>
          <p:cNvSpPr/>
          <p:nvPr userDrawn="1"/>
        </p:nvSpPr>
        <p:spPr>
          <a:xfrm>
            <a:off x="7518400" y="3316941"/>
            <a:ext cx="386079" cy="2729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userDrawn="1"/>
        </p:nvSpPr>
        <p:spPr>
          <a:xfrm>
            <a:off x="12195989" y="4251960"/>
            <a:ext cx="2753049" cy="2586720"/>
          </a:xfrm>
          <a:prstGeom prst="rect">
            <a:avLst/>
          </a:prstGeom>
          <a:solidFill>
            <a:srgbClr val="E6E6E6"/>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pic>
        <p:nvPicPr>
          <p:cNvPr id="9" name="Picture 8" descr="Won_company_4c_lg_300.png">
            <a:extLst>
              <a:ext uri="{FF2B5EF4-FFF2-40B4-BE49-F238E27FC236}">
                <a16:creationId xmlns:a16="http://schemas.microsoft.com/office/drawing/2014/main" id="{97268157-1915-445A-AC2C-72571ED2EB9A}"/>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882200" y="1910071"/>
            <a:ext cx="8361472" cy="860935"/>
          </a:xfrm>
          <a:prstGeom prst="rect">
            <a:avLst/>
          </a:prstGeom>
        </p:spPr>
      </p:pic>
      <p:pic>
        <p:nvPicPr>
          <p:cNvPr id="10" name="Picture 9">
            <a:extLst>
              <a:ext uri="{FF2B5EF4-FFF2-40B4-BE49-F238E27FC236}">
                <a16:creationId xmlns:a16="http://schemas.microsoft.com/office/drawing/2014/main" id="{EE82B81E-6CEC-4BBE-9713-8A43A16EF25D}"/>
              </a:ext>
            </a:extLst>
          </p:cNvPr>
          <p:cNvPicPr>
            <a:picLocks noChangeAspect="1"/>
          </p:cNvPicPr>
          <p:nvPr userDrawn="1"/>
        </p:nvPicPr>
        <p:blipFill>
          <a:blip r:embed="rId7"/>
          <a:stretch>
            <a:fillRect/>
          </a:stretch>
        </p:blipFill>
        <p:spPr>
          <a:xfrm rot="551318" flipH="1">
            <a:off x="10359505" y="3957312"/>
            <a:ext cx="2828217" cy="2831060"/>
          </a:xfrm>
          <a:prstGeom prst="rect">
            <a:avLst/>
          </a:prstGeom>
        </p:spPr>
      </p:pic>
    </p:spTree>
    <p:extLst>
      <p:ext uri="{BB962C8B-B14F-4D97-AF65-F5344CB8AC3E}">
        <p14:creationId xmlns:p14="http://schemas.microsoft.com/office/powerpoint/2010/main" val="2284656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2"/>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9221" name="think-cell Slide" r:id="rId5" imgW="383" imgH="384" progId="TCLayout.ActiveDocument.1">
                  <p:embed/>
                </p:oleObj>
              </mc:Choice>
              <mc:Fallback>
                <p:oleObj name="think-cell Slide" r:id="rId5" imgW="383" imgH="384" progId="TCLayout.ActiveDocument.1">
                  <p:embed/>
                  <p:pic>
                    <p:nvPicPr>
                      <p:cNvPr id="10" name="Object 9" hidden="1"/>
                      <p:cNvPicPr/>
                      <p:nvPr/>
                    </p:nvPicPr>
                    <p:blipFill>
                      <a:blip r:embed="rId6"/>
                      <a:stretch>
                        <a:fillRect/>
                      </a:stretch>
                    </p:blipFill>
                    <p:spPr>
                      <a:xfrm>
                        <a:off x="2118" y="1589"/>
                        <a:ext cx="2116" cy="1587"/>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C9A63B12-06B9-405E-ACC9-51A404C87CE9}"/>
              </a:ext>
            </a:extLst>
          </p:cNvPr>
          <p:cNvSpPr/>
          <p:nvPr userDrawn="1">
            <p:custDataLst>
              <p:tags r:id="rId3"/>
            </p:custDataLst>
          </p:nvPr>
        </p:nvSpPr>
        <p:spPr>
          <a:xfrm>
            <a:off x="0" y="0"/>
            <a:ext cx="158750" cy="158750"/>
          </a:xfrm>
          <a:prstGeom prst="rect">
            <a:avLst/>
          </a:prstGeom>
        </p:spPr>
        <p:style>
          <a:lnRef idx="2">
            <a:schemeClr val="dk1"/>
          </a:lnRef>
          <a:fillRef idx="1">
            <a:schemeClr val="lt1"/>
          </a:fillRef>
          <a:effectRef idx="0">
            <a:schemeClr val="dk1"/>
          </a:effectRef>
          <a:fontRef idx="minor">
            <a:schemeClr val="dk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US" sz="2400" b="0" i="0" baseline="0">
              <a:latin typeface="Calibri" panose="020F0502020204030204" pitchFamily="34" charset="0"/>
              <a:ea typeface="+mj-ea"/>
              <a:cs typeface="+mj-cs"/>
              <a:sym typeface="Calibri" panose="020F0502020204030204" pitchFamily="34" charset="0"/>
            </a:endParaRPr>
          </a:p>
        </p:txBody>
      </p:sp>
      <p:sp>
        <p:nvSpPr>
          <p:cNvPr id="2" name="Title 1"/>
          <p:cNvSpPr>
            <a:spLocks noGrp="1"/>
          </p:cNvSpPr>
          <p:nvPr>
            <p:ph type="title"/>
          </p:nvPr>
        </p:nvSpPr>
        <p:spPr>
          <a:xfrm>
            <a:off x="285867" y="94192"/>
            <a:ext cx="11620268" cy="760941"/>
          </a:xfrm>
        </p:spPr>
        <p:txBody>
          <a:bodyPr/>
          <a:lstStyle/>
          <a:p>
            <a:r>
              <a:rPr lang="en-US"/>
              <a:t>Click to edit Master title style</a:t>
            </a:r>
          </a:p>
        </p:txBody>
      </p:sp>
      <p:sp>
        <p:nvSpPr>
          <p:cNvPr id="3" name="Content Placeholder 2"/>
          <p:cNvSpPr>
            <a:spLocks noGrp="1"/>
          </p:cNvSpPr>
          <p:nvPr>
            <p:ph idx="1"/>
          </p:nvPr>
        </p:nvSpPr>
        <p:spPr>
          <a:xfrm>
            <a:off x="838200" y="1371601"/>
            <a:ext cx="10515600" cy="4741333"/>
          </a:xfrm>
        </p:spPr>
        <p:txBody>
          <a:bodyPr>
            <a:normAutofit/>
          </a:bodyPr>
          <a:lstStyle>
            <a:lvl1pPr marL="115888" indent="-115888">
              <a:buFont typeface="Calibri" panose="020F0502020204030204" pitchFamily="34" charset="0"/>
              <a:buChar char="‐"/>
              <a:defRPr sz="1400"/>
            </a:lvl1pPr>
            <a:lvl2pPr marL="341313" indent="-115888">
              <a:defRPr sz="1200"/>
            </a:lvl2pPr>
            <a:lvl3pPr marL="627063" indent="-115888">
              <a:buFont typeface="Calibri" panose="020F0502020204030204" pitchFamily="34" charset="0"/>
              <a:buChar char="»"/>
              <a:defRPr sz="1100"/>
            </a:lvl3pPr>
            <a:lvl4pPr marL="860425" indent="-115888">
              <a:defRPr sz="1050"/>
            </a:lvl4pPr>
            <a:lvl5pPr marL="968375" indent="-115888">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Line 12"/>
          <p:cNvSpPr>
            <a:spLocks noChangeShapeType="1"/>
          </p:cNvSpPr>
          <p:nvPr userDrawn="1"/>
        </p:nvSpPr>
        <p:spPr bwMode="auto">
          <a:xfrm>
            <a:off x="-12700" y="954088"/>
            <a:ext cx="12192000" cy="0"/>
          </a:xfrm>
          <a:prstGeom prst="line">
            <a:avLst/>
          </a:prstGeom>
          <a:noFill/>
          <a:ln w="34925">
            <a:solidFill>
              <a:schemeClr val="accent6"/>
            </a:solidFill>
            <a:round/>
            <a:headEnd/>
            <a:tailEnd/>
          </a:ln>
          <a:effectLst/>
        </p:spPr>
        <p:txBody>
          <a:bodyPr/>
          <a:lstStyle/>
          <a:p>
            <a:pPr>
              <a:defRPr/>
            </a:pPr>
            <a:endParaRPr lang="en-US" sz="1800"/>
          </a:p>
        </p:txBody>
      </p:sp>
      <p:pic>
        <p:nvPicPr>
          <p:cNvPr id="11" name="Picture 10"/>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6255" y="6732887"/>
            <a:ext cx="1398845" cy="103145"/>
          </a:xfrm>
          <a:prstGeom prst="rect">
            <a:avLst/>
          </a:prstGeom>
        </p:spPr>
      </p:pic>
    </p:spTree>
    <p:extLst>
      <p:ext uri="{BB962C8B-B14F-4D97-AF65-F5344CB8AC3E}">
        <p14:creationId xmlns:p14="http://schemas.microsoft.com/office/powerpoint/2010/main" val="4230618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0245" name="think-cell Slide" r:id="rId5" imgW="383" imgH="384" progId="TCLayout.ActiveDocument.1">
                  <p:embed/>
                </p:oleObj>
              </mc:Choice>
              <mc:Fallback>
                <p:oleObj name="think-cell Slide" r:id="rId5" imgW="383" imgH="384" progId="TCLayout.ActiveDocument.1">
                  <p:embed/>
                  <p:pic>
                    <p:nvPicPr>
                      <p:cNvPr id="5" name="Object 4" hidden="1"/>
                      <p:cNvPicPr/>
                      <p:nvPr/>
                    </p:nvPicPr>
                    <p:blipFill>
                      <a:blip r:embed="rId6"/>
                      <a:stretch>
                        <a:fillRect/>
                      </a:stretch>
                    </p:blipFill>
                    <p:spPr>
                      <a:xfrm>
                        <a:off x="2118" y="1589"/>
                        <a:ext cx="2116" cy="1587"/>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3ADCAC8-91F9-405F-8903-66F33A3CBBC7}"/>
              </a:ext>
            </a:extLst>
          </p:cNvPr>
          <p:cNvSpPr/>
          <p:nvPr userDrawn="1">
            <p:custDataLst>
              <p:tags r:id="rId3"/>
            </p:custDataLst>
          </p:nvPr>
        </p:nvSpPr>
        <p:spPr>
          <a:xfrm>
            <a:off x="0" y="0"/>
            <a:ext cx="158750" cy="158750"/>
          </a:xfrm>
          <a:prstGeom prst="rect">
            <a:avLst/>
          </a:prstGeom>
        </p:spPr>
        <p:style>
          <a:lnRef idx="2">
            <a:schemeClr val="dk1"/>
          </a:lnRef>
          <a:fillRef idx="1">
            <a:schemeClr val="lt1"/>
          </a:fillRef>
          <a:effectRef idx="0">
            <a:schemeClr val="dk1"/>
          </a:effectRef>
          <a:fontRef idx="minor">
            <a:schemeClr val="dk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US" sz="2400" b="0" i="0" baseline="0">
              <a:latin typeface="Calibri" panose="020F0502020204030204" pitchFamily="34" charset="0"/>
              <a:ea typeface="+mj-ea"/>
              <a:cs typeface="+mj-cs"/>
              <a:sym typeface="Calibri" panose="020F0502020204030204" pitchFamily="34" charset="0"/>
            </a:endParaRPr>
          </a:p>
        </p:txBody>
      </p:sp>
      <p:sp>
        <p:nvSpPr>
          <p:cNvPr id="2" name="Title 1"/>
          <p:cNvSpPr>
            <a:spLocks noGrp="1"/>
          </p:cNvSpPr>
          <p:nvPr>
            <p:ph type="title"/>
          </p:nvPr>
        </p:nvSpPr>
        <p:spPr>
          <a:xfrm>
            <a:off x="298825" y="82552"/>
            <a:ext cx="11630211" cy="781048"/>
          </a:xfrm>
        </p:spPr>
        <p:txBody>
          <a:bodyPr/>
          <a:lstStyle/>
          <a:p>
            <a:r>
              <a:rPr lang="en-US"/>
              <a:t>Click to edit Master title style</a:t>
            </a:r>
          </a:p>
        </p:txBody>
      </p:sp>
      <p:sp>
        <p:nvSpPr>
          <p:cNvPr id="10" name="Line 12"/>
          <p:cNvSpPr>
            <a:spLocks noChangeShapeType="1"/>
          </p:cNvSpPr>
          <p:nvPr userDrawn="1"/>
        </p:nvSpPr>
        <p:spPr bwMode="auto">
          <a:xfrm>
            <a:off x="-12700" y="954088"/>
            <a:ext cx="12192000" cy="0"/>
          </a:xfrm>
          <a:prstGeom prst="line">
            <a:avLst/>
          </a:prstGeom>
          <a:noFill/>
          <a:ln w="34925">
            <a:solidFill>
              <a:schemeClr val="accent6"/>
            </a:solidFill>
            <a:round/>
            <a:headEnd/>
            <a:tailEnd/>
          </a:ln>
          <a:effectLst/>
        </p:spPr>
        <p:txBody>
          <a:bodyPr/>
          <a:lstStyle/>
          <a:p>
            <a:pPr>
              <a:defRPr/>
            </a:pPr>
            <a:endParaRPr lang="en-US" sz="1800"/>
          </a:p>
        </p:txBody>
      </p:sp>
    </p:spTree>
    <p:extLst>
      <p:ext uri="{BB962C8B-B14F-4D97-AF65-F5344CB8AC3E}">
        <p14:creationId xmlns:p14="http://schemas.microsoft.com/office/powerpoint/2010/main" val="1267139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1269" name="think-cell Slide" r:id="rId5" imgW="383" imgH="384" progId="TCLayout.ActiveDocument.1">
                  <p:embed/>
                </p:oleObj>
              </mc:Choice>
              <mc:Fallback>
                <p:oleObj name="think-cell Slide" r:id="rId5" imgW="383" imgH="384" progId="TCLayout.ActiveDocument.1">
                  <p:embed/>
                  <p:pic>
                    <p:nvPicPr>
                      <p:cNvPr id="5" name="Object 4" hidden="1"/>
                      <p:cNvPicPr/>
                      <p:nvPr/>
                    </p:nvPicPr>
                    <p:blipFill>
                      <a:blip r:embed="rId6"/>
                      <a:stretch>
                        <a:fillRect/>
                      </a:stretch>
                    </p:blipFill>
                    <p:spPr>
                      <a:xfrm>
                        <a:off x="2118" y="1589"/>
                        <a:ext cx="2116" cy="1587"/>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DE939E1C-255D-48F4-952A-A700B58E7576}"/>
              </a:ext>
            </a:extLst>
          </p:cNvPr>
          <p:cNvSpPr/>
          <p:nvPr userDrawn="1">
            <p:custDataLst>
              <p:tags r:id="rId3"/>
            </p:custDataLst>
          </p:nvPr>
        </p:nvSpPr>
        <p:spPr>
          <a:xfrm>
            <a:off x="0" y="0"/>
            <a:ext cx="158750" cy="158750"/>
          </a:xfrm>
          <a:prstGeom prst="rect">
            <a:avLst/>
          </a:prstGeom>
        </p:spPr>
        <p:style>
          <a:lnRef idx="2">
            <a:schemeClr val="dk1"/>
          </a:lnRef>
          <a:fillRef idx="1">
            <a:schemeClr val="lt1"/>
          </a:fillRef>
          <a:effectRef idx="0">
            <a:schemeClr val="dk1"/>
          </a:effectRef>
          <a:fontRef idx="minor">
            <a:schemeClr val="dk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US" sz="2400" b="0" i="0" baseline="0">
              <a:latin typeface="Calibri" panose="020F0502020204030204" pitchFamily="34" charset="0"/>
              <a:ea typeface="+mj-ea"/>
              <a:cs typeface="+mj-cs"/>
              <a:sym typeface="Calibri" panose="020F0502020204030204" pitchFamily="34" charset="0"/>
            </a:endParaRPr>
          </a:p>
        </p:txBody>
      </p:sp>
      <p:sp>
        <p:nvSpPr>
          <p:cNvPr id="2" name="Title 1"/>
          <p:cNvSpPr>
            <a:spLocks noGrp="1"/>
          </p:cNvSpPr>
          <p:nvPr>
            <p:ph type="title"/>
          </p:nvPr>
        </p:nvSpPr>
        <p:spPr>
          <a:xfrm>
            <a:off x="298825" y="82552"/>
            <a:ext cx="11642163" cy="781048"/>
          </a:xfrm>
        </p:spPr>
        <p:txBody>
          <a:bodyPr/>
          <a:lstStyle/>
          <a:p>
            <a:r>
              <a:rPr lang="en-US"/>
              <a:t>Click to edit Master title style</a:t>
            </a:r>
          </a:p>
        </p:txBody>
      </p:sp>
      <p:sp>
        <p:nvSpPr>
          <p:cNvPr id="6" name="Line 12">
            <a:extLst>
              <a:ext uri="{FF2B5EF4-FFF2-40B4-BE49-F238E27FC236}">
                <a16:creationId xmlns:a16="http://schemas.microsoft.com/office/drawing/2014/main" id="{5B9F9A03-5F73-4D2F-82F1-D6F2D868D08F}"/>
              </a:ext>
            </a:extLst>
          </p:cNvPr>
          <p:cNvSpPr>
            <a:spLocks noChangeShapeType="1"/>
          </p:cNvSpPr>
          <p:nvPr userDrawn="1"/>
        </p:nvSpPr>
        <p:spPr bwMode="auto">
          <a:xfrm>
            <a:off x="-12700" y="954088"/>
            <a:ext cx="12192000" cy="0"/>
          </a:xfrm>
          <a:prstGeom prst="line">
            <a:avLst/>
          </a:prstGeom>
          <a:noFill/>
          <a:ln w="34925">
            <a:solidFill>
              <a:schemeClr val="accent6"/>
            </a:solidFill>
            <a:round/>
            <a:headEnd/>
            <a:tailEnd/>
          </a:ln>
          <a:effectLst/>
        </p:spPr>
        <p:txBody>
          <a:bodyPr/>
          <a:lstStyle/>
          <a:p>
            <a:pPr>
              <a:defRPr/>
            </a:pPr>
            <a:endParaRPr lang="en-US" sz="1800"/>
          </a:p>
        </p:txBody>
      </p:sp>
    </p:spTree>
    <p:extLst>
      <p:ext uri="{BB962C8B-B14F-4D97-AF65-F5344CB8AC3E}">
        <p14:creationId xmlns:p14="http://schemas.microsoft.com/office/powerpoint/2010/main" val="2231439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vmlDrawing" Target="../drawings/vmlDrawing1.v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13.xml"/><Relationship Id="rId3" Type="http://schemas.openxmlformats.org/officeDocument/2006/relationships/slideLayout" Target="../slideLayouts/slideLayout8.xml"/><Relationship Id="rId7" Type="http://schemas.openxmlformats.org/officeDocument/2006/relationships/vmlDrawing" Target="../drawings/vmlDrawing7.vml"/><Relationship Id="rId12"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11" Type="http://schemas.openxmlformats.org/officeDocument/2006/relationships/image" Target="../media/image1.emf"/><Relationship Id="rId5" Type="http://schemas.openxmlformats.org/officeDocument/2006/relationships/slideLayout" Target="../slideLayouts/slideLayout10.xml"/><Relationship Id="rId10" Type="http://schemas.openxmlformats.org/officeDocument/2006/relationships/oleObject" Target="../embeddings/oleObject7.bin"/><Relationship Id="rId4" Type="http://schemas.openxmlformats.org/officeDocument/2006/relationships/slideLayout" Target="../slideLayouts/slideLayout9.xml"/><Relationship Id="rId9" Type="http://schemas.openxmlformats.org/officeDocument/2006/relationships/tags" Target="../tags/tag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8"/>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029" name="think-cell Slide" r:id="rId10" imgW="270" imgH="270" progId="TCLayout.ActiveDocument.1">
                  <p:embed/>
                </p:oleObj>
              </mc:Choice>
              <mc:Fallback>
                <p:oleObj name="think-cell Slide" r:id="rId10" imgW="270" imgH="270" progId="TCLayout.ActiveDocument.1">
                  <p:embed/>
                  <p:pic>
                    <p:nvPicPr>
                      <p:cNvPr id="7" name="Object 6" hidden="1"/>
                      <p:cNvPicPr/>
                      <p:nvPr/>
                    </p:nvPicPr>
                    <p:blipFill>
                      <a:blip r:embed="rId11"/>
                      <a:stretch>
                        <a:fillRect/>
                      </a:stretch>
                    </p:blipFill>
                    <p:spPr>
                      <a:xfrm>
                        <a:off x="2118" y="1589"/>
                        <a:ext cx="2116" cy="1587"/>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B8E560F-0F00-47B5-98EE-6FCD1AF4392D}"/>
              </a:ext>
            </a:extLst>
          </p:cNvPr>
          <p:cNvSpPr/>
          <p:nvPr userDrawn="1">
            <p:custDataLst>
              <p:tags r:id="rId9"/>
            </p:custDataLst>
          </p:nvPr>
        </p:nvSpPr>
        <p:spPr>
          <a:xfrm>
            <a:off x="0" y="0"/>
            <a:ext cx="158750" cy="158750"/>
          </a:xfrm>
          <a:prstGeom prst="rect">
            <a:avLst/>
          </a:prstGeom>
        </p:spPr>
        <p:style>
          <a:lnRef idx="2">
            <a:schemeClr val="dk1"/>
          </a:lnRef>
          <a:fillRef idx="1">
            <a:schemeClr val="lt1"/>
          </a:fillRef>
          <a:effectRef idx="0">
            <a:schemeClr val="dk1"/>
          </a:effectRef>
          <a:fontRef idx="minor">
            <a:schemeClr val="dk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US" sz="2400" b="0" i="0" baseline="0">
              <a:latin typeface="Calibri" panose="020F0502020204030204" pitchFamily="34" charset="0"/>
              <a:ea typeface="+mj-ea"/>
              <a:cs typeface="+mj-cs"/>
              <a:sym typeface="Calibri" panose="020F0502020204030204" pitchFamily="34" charset="0"/>
            </a:endParaRPr>
          </a:p>
        </p:txBody>
      </p:sp>
      <p:sp>
        <p:nvSpPr>
          <p:cNvPr id="2" name="Title Placeholder 1"/>
          <p:cNvSpPr>
            <a:spLocks noGrp="1"/>
          </p:cNvSpPr>
          <p:nvPr>
            <p:ph type="title"/>
          </p:nvPr>
        </p:nvSpPr>
        <p:spPr>
          <a:xfrm>
            <a:off x="825501" y="82552"/>
            <a:ext cx="8891407" cy="78104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a:xfrm>
            <a:off x="11811768" y="6697336"/>
            <a:ext cx="380233" cy="153195"/>
          </a:xfrm>
          <a:prstGeom prst="rect">
            <a:avLst/>
          </a:prstGeom>
        </p:spPr>
        <p:txBody>
          <a:bodyPr vert="horz" lIns="0" tIns="0" rIns="0" bIns="0" rtlCol="0" anchor="ctr"/>
          <a:lstStyle>
            <a:defPPr>
              <a:defRPr lang="en-US"/>
            </a:defPPr>
            <a:lvl1pPr algn="r">
              <a:defRPr sz="1050">
                <a:solidFill>
                  <a:schemeClr val="tx1">
                    <a:tint val="75000"/>
                  </a:schemeClr>
                </a:solidFill>
              </a:defRPr>
            </a:lvl1pPr>
          </a:lstStyle>
          <a:p>
            <a:pPr lvl="0" algn="ctr"/>
            <a:fld id="{863CF34D-FB9D-4D7D-A6A3-D6D922653F4A}" type="slidenum">
              <a:rPr lang="en-US" sz="950" baseline="0" smtClean="0">
                <a:solidFill>
                  <a:schemeClr val="tx1">
                    <a:lumMod val="50000"/>
                    <a:lumOff val="50000"/>
                  </a:schemeClr>
                </a:solidFill>
                <a:latin typeface="Calibri Light" panose="020F0302020204030204" pitchFamily="34" charset="0"/>
                <a:cs typeface="Calibri Light" panose="020F0302020204030204" pitchFamily="34" charset="0"/>
              </a:rPr>
              <a:pPr lvl="0" algn="ctr"/>
              <a:t>‹#›</a:t>
            </a:fld>
            <a:endParaRPr lang="en-US" sz="950" baseline="0">
              <a:solidFill>
                <a:schemeClr val="tx1">
                  <a:lumMod val="50000"/>
                  <a:lumOff val="50000"/>
                </a:schemeClr>
              </a:solidFill>
              <a:latin typeface="Calibri Light" panose="020F0302020204030204" pitchFamily="34" charset="0"/>
              <a:cs typeface="Calibri Light" panose="020F0302020204030204" pitchFamily="34" charset="0"/>
            </a:endParaRPr>
          </a:p>
        </p:txBody>
      </p:sp>
      <p:pic>
        <p:nvPicPr>
          <p:cNvPr id="8" name="Picture 7" descr="Won_company_4c_lg_300.png">
            <a:extLst>
              <a:ext uri="{FF2B5EF4-FFF2-40B4-BE49-F238E27FC236}">
                <a16:creationId xmlns:a16="http://schemas.microsoft.com/office/drawing/2014/main" id="{A16CAC14-B3B8-48E7-BFF5-48E434C9F6ED}"/>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0092264" y="6675726"/>
            <a:ext cx="1756043" cy="180810"/>
          </a:xfrm>
          <a:prstGeom prst="rect">
            <a:avLst/>
          </a:prstGeom>
        </p:spPr>
      </p:pic>
    </p:spTree>
    <p:extLst>
      <p:ext uri="{BB962C8B-B14F-4D97-AF65-F5344CB8AC3E}">
        <p14:creationId xmlns:p14="http://schemas.microsoft.com/office/powerpoint/2010/main" val="2141404805"/>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8" r:id="rId5"/>
  </p:sldLayoutIdLst>
  <p:hf hdr="0" ftr="0" dt="0"/>
  <p:txStyles>
    <p:titleStyle>
      <a:lvl1pPr algn="l" defTabSz="9144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8"/>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7173" name="think-cell Slide" r:id="rId10" imgW="270" imgH="270" progId="TCLayout.ActiveDocument.1">
                  <p:embed/>
                </p:oleObj>
              </mc:Choice>
              <mc:Fallback>
                <p:oleObj name="think-cell Slide" r:id="rId10" imgW="270" imgH="270" progId="TCLayout.ActiveDocument.1">
                  <p:embed/>
                  <p:pic>
                    <p:nvPicPr>
                      <p:cNvPr id="7" name="Object 6" hidden="1"/>
                      <p:cNvPicPr/>
                      <p:nvPr/>
                    </p:nvPicPr>
                    <p:blipFill>
                      <a:blip r:embed="rId11"/>
                      <a:stretch>
                        <a:fillRect/>
                      </a:stretch>
                    </p:blipFill>
                    <p:spPr>
                      <a:xfrm>
                        <a:off x="2118" y="1589"/>
                        <a:ext cx="2116" cy="1587"/>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B8E560F-0F00-47B5-98EE-6FCD1AF4392D}"/>
              </a:ext>
            </a:extLst>
          </p:cNvPr>
          <p:cNvSpPr/>
          <p:nvPr userDrawn="1">
            <p:custDataLst>
              <p:tags r:id="rId9"/>
            </p:custDataLst>
          </p:nvPr>
        </p:nvSpPr>
        <p:spPr>
          <a:xfrm>
            <a:off x="0" y="0"/>
            <a:ext cx="158750" cy="158750"/>
          </a:xfrm>
          <a:prstGeom prst="rect">
            <a:avLst/>
          </a:prstGeom>
        </p:spPr>
        <p:style>
          <a:lnRef idx="2">
            <a:schemeClr val="dk1"/>
          </a:lnRef>
          <a:fillRef idx="1">
            <a:schemeClr val="lt1"/>
          </a:fillRef>
          <a:effectRef idx="0">
            <a:schemeClr val="dk1"/>
          </a:effectRef>
          <a:fontRef idx="minor">
            <a:schemeClr val="dk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US" sz="2400" b="0" i="0" baseline="0">
              <a:latin typeface="Calibri" panose="020F0502020204030204" pitchFamily="34" charset="0"/>
              <a:ea typeface="+mj-ea"/>
              <a:cs typeface="+mj-cs"/>
              <a:sym typeface="Calibri" panose="020F0502020204030204" pitchFamily="34" charset="0"/>
            </a:endParaRPr>
          </a:p>
        </p:txBody>
      </p:sp>
      <p:sp>
        <p:nvSpPr>
          <p:cNvPr id="2" name="Title Placeholder 1"/>
          <p:cNvSpPr>
            <a:spLocks noGrp="1"/>
          </p:cNvSpPr>
          <p:nvPr>
            <p:ph type="title"/>
          </p:nvPr>
        </p:nvSpPr>
        <p:spPr>
          <a:xfrm>
            <a:off x="825501" y="82552"/>
            <a:ext cx="8891407" cy="78104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a:xfrm>
            <a:off x="11811768" y="6697336"/>
            <a:ext cx="380233" cy="153195"/>
          </a:xfrm>
          <a:prstGeom prst="rect">
            <a:avLst/>
          </a:prstGeom>
        </p:spPr>
        <p:txBody>
          <a:bodyPr vert="horz" lIns="0" tIns="0" rIns="0" bIns="0" rtlCol="0" anchor="ctr"/>
          <a:lstStyle>
            <a:defPPr>
              <a:defRPr lang="en-US"/>
            </a:defPPr>
            <a:lvl1pPr algn="r">
              <a:defRPr sz="1050">
                <a:solidFill>
                  <a:schemeClr val="tx1">
                    <a:tint val="75000"/>
                  </a:schemeClr>
                </a:solidFill>
              </a:defRPr>
            </a:lvl1pPr>
          </a:lstStyle>
          <a:p>
            <a:pPr lvl="0" algn="ctr"/>
            <a:fld id="{863CF34D-FB9D-4D7D-A6A3-D6D922653F4A}" type="slidenum">
              <a:rPr lang="en-US" sz="950" baseline="0" smtClean="0">
                <a:solidFill>
                  <a:schemeClr val="tx1">
                    <a:lumMod val="50000"/>
                    <a:lumOff val="50000"/>
                  </a:schemeClr>
                </a:solidFill>
                <a:latin typeface="Calibri Light" panose="020F0302020204030204" pitchFamily="34" charset="0"/>
                <a:cs typeface="Calibri Light" panose="020F0302020204030204" pitchFamily="34" charset="0"/>
              </a:rPr>
              <a:pPr lvl="0" algn="ctr"/>
              <a:t>‹#›</a:t>
            </a:fld>
            <a:endParaRPr lang="en-US" sz="950" baseline="0">
              <a:solidFill>
                <a:schemeClr val="tx1">
                  <a:lumMod val="50000"/>
                  <a:lumOff val="50000"/>
                </a:schemeClr>
              </a:solidFill>
              <a:latin typeface="Calibri Light" panose="020F0302020204030204" pitchFamily="34" charset="0"/>
              <a:cs typeface="Calibri Light" panose="020F0302020204030204" pitchFamily="34" charset="0"/>
            </a:endParaRPr>
          </a:p>
        </p:txBody>
      </p:sp>
      <p:pic>
        <p:nvPicPr>
          <p:cNvPr id="8" name="Picture 7" descr="Won_company_4c_lg_300.png">
            <a:extLst>
              <a:ext uri="{FF2B5EF4-FFF2-40B4-BE49-F238E27FC236}">
                <a16:creationId xmlns:a16="http://schemas.microsoft.com/office/drawing/2014/main" id="{A16CAC14-B3B8-48E7-BFF5-48E434C9F6ED}"/>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0092264" y="6675726"/>
            <a:ext cx="1756043" cy="180810"/>
          </a:xfrm>
          <a:prstGeom prst="rect">
            <a:avLst/>
          </a:prstGeom>
        </p:spPr>
      </p:pic>
    </p:spTree>
    <p:extLst>
      <p:ext uri="{BB962C8B-B14F-4D97-AF65-F5344CB8AC3E}">
        <p14:creationId xmlns:p14="http://schemas.microsoft.com/office/powerpoint/2010/main" val="2141404805"/>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Lst>
  <p:hf hdr="0" ftr="0" dt="0"/>
  <p:txStyles>
    <p:titleStyle>
      <a:lvl1pPr algn="l" defTabSz="9144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4.xml"/><Relationship Id="rId1" Type="http://schemas.openxmlformats.org/officeDocument/2006/relationships/vmlDrawing" Target="../drawings/vmlDrawing13.vml"/><Relationship Id="rId5" Type="http://schemas.openxmlformats.org/officeDocument/2006/relationships/image" Target="../media/image6.emf"/><Relationship Id="rId4" Type="http://schemas.openxmlformats.org/officeDocument/2006/relationships/oleObject" Target="../embeddings/oleObject13.bin"/></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13" Type="http://schemas.microsoft.com/office/2007/relationships/diagramDrawing" Target="../diagrams/drawing2.xml"/><Relationship Id="rId3" Type="http://schemas.openxmlformats.org/officeDocument/2006/relationships/tags" Target="../tags/tag58.xml"/><Relationship Id="rId7" Type="http://schemas.openxmlformats.org/officeDocument/2006/relationships/image" Target="../media/image11.emf"/><Relationship Id="rId12" Type="http://schemas.openxmlformats.org/officeDocument/2006/relationships/diagramColors" Target="../diagrams/colors2.xml"/><Relationship Id="rId2" Type="http://schemas.openxmlformats.org/officeDocument/2006/relationships/tags" Target="../tags/tag57.xml"/><Relationship Id="rId1" Type="http://schemas.openxmlformats.org/officeDocument/2006/relationships/vmlDrawing" Target="../drawings/vmlDrawing21.vml"/><Relationship Id="rId6" Type="http://schemas.openxmlformats.org/officeDocument/2006/relationships/oleObject" Target="../embeddings/oleObject20.bin"/><Relationship Id="rId11" Type="http://schemas.openxmlformats.org/officeDocument/2006/relationships/diagramQuickStyle" Target="../diagrams/quickStyle2.xml"/><Relationship Id="rId5" Type="http://schemas.openxmlformats.org/officeDocument/2006/relationships/notesSlide" Target="../notesSlides/notesSlide3.xml"/><Relationship Id="rId10" Type="http://schemas.openxmlformats.org/officeDocument/2006/relationships/diagramLayout" Target="../diagrams/layout2.xml"/><Relationship Id="rId4" Type="http://schemas.openxmlformats.org/officeDocument/2006/relationships/slideLayout" Target="../slideLayouts/slideLayout3.xml"/><Relationship Id="rId9"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diagramColors" Target="../diagrams/colors3.xml"/><Relationship Id="rId3" Type="http://schemas.openxmlformats.org/officeDocument/2006/relationships/tags" Target="../tags/tag60.xml"/><Relationship Id="rId7" Type="http://schemas.openxmlformats.org/officeDocument/2006/relationships/image" Target="../media/image11.emf"/><Relationship Id="rId12" Type="http://schemas.openxmlformats.org/officeDocument/2006/relationships/diagramQuickStyle" Target="../diagrams/quickStyle3.xml"/><Relationship Id="rId2" Type="http://schemas.openxmlformats.org/officeDocument/2006/relationships/tags" Target="../tags/tag59.xml"/><Relationship Id="rId1" Type="http://schemas.openxmlformats.org/officeDocument/2006/relationships/vmlDrawing" Target="../drawings/vmlDrawing22.vml"/><Relationship Id="rId6" Type="http://schemas.openxmlformats.org/officeDocument/2006/relationships/oleObject" Target="../embeddings/oleObject21.bin"/><Relationship Id="rId11" Type="http://schemas.openxmlformats.org/officeDocument/2006/relationships/diagramLayout" Target="../diagrams/layout3.xml"/><Relationship Id="rId5" Type="http://schemas.openxmlformats.org/officeDocument/2006/relationships/notesSlide" Target="../notesSlides/notesSlide4.xml"/><Relationship Id="rId15" Type="http://schemas.openxmlformats.org/officeDocument/2006/relationships/image" Target="../media/image15.png"/><Relationship Id="rId10" Type="http://schemas.openxmlformats.org/officeDocument/2006/relationships/diagramData" Target="../diagrams/data3.xml"/><Relationship Id="rId4" Type="http://schemas.openxmlformats.org/officeDocument/2006/relationships/slideLayout" Target="../slideLayouts/slideLayout3.xml"/><Relationship Id="rId9" Type="http://schemas.openxmlformats.org/officeDocument/2006/relationships/image" Target="../media/image13.png"/><Relationship Id="rId14" Type="http://schemas.microsoft.com/office/2007/relationships/diagramDrawing" Target="../diagrams/drawing3.xml"/></Relationships>
</file>

<file path=ppt/slides/_rels/slide12.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image" Target="../media/image11.emf"/><Relationship Id="rId18" Type="http://schemas.openxmlformats.org/officeDocument/2006/relationships/slide" Target="slide33.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oleObject" Target="../embeddings/oleObject14.bin"/><Relationship Id="rId17" Type="http://schemas.openxmlformats.org/officeDocument/2006/relationships/slide" Target="slide28.xml"/><Relationship Id="rId2" Type="http://schemas.openxmlformats.org/officeDocument/2006/relationships/tags" Target="../tags/tag61.xml"/><Relationship Id="rId16" Type="http://schemas.openxmlformats.org/officeDocument/2006/relationships/slide" Target="slide18.xml"/><Relationship Id="rId1" Type="http://schemas.openxmlformats.org/officeDocument/2006/relationships/vmlDrawing" Target="../drawings/vmlDrawing23.vml"/><Relationship Id="rId6" Type="http://schemas.openxmlformats.org/officeDocument/2006/relationships/tags" Target="../tags/tag65.xml"/><Relationship Id="rId11" Type="http://schemas.openxmlformats.org/officeDocument/2006/relationships/slideLayout" Target="../slideLayouts/slideLayout3.xml"/><Relationship Id="rId5" Type="http://schemas.openxmlformats.org/officeDocument/2006/relationships/tags" Target="../tags/tag64.xml"/><Relationship Id="rId15" Type="http://schemas.openxmlformats.org/officeDocument/2006/relationships/slide" Target="slide14.xml"/><Relationship Id="rId10" Type="http://schemas.openxmlformats.org/officeDocument/2006/relationships/tags" Target="../tags/tag69.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slide" Target="slide11.xml"/></Relationships>
</file>

<file path=ppt/slides/_rels/slide13.xml.rels><?xml version="1.0" encoding="UTF-8" standalone="yes"?>
<Relationships xmlns="http://schemas.openxmlformats.org/package/2006/relationships"><Relationship Id="rId3" Type="http://schemas.openxmlformats.org/officeDocument/2006/relationships/tags" Target="../tags/tag71.xml"/><Relationship Id="rId7" Type="http://schemas.openxmlformats.org/officeDocument/2006/relationships/image" Target="../media/image6.emf"/><Relationship Id="rId2" Type="http://schemas.openxmlformats.org/officeDocument/2006/relationships/tags" Target="../tags/tag70.xml"/><Relationship Id="rId1" Type="http://schemas.openxmlformats.org/officeDocument/2006/relationships/vmlDrawing" Target="../drawings/vmlDrawing24.vml"/><Relationship Id="rId6" Type="http://schemas.openxmlformats.org/officeDocument/2006/relationships/oleObject" Target="../embeddings/oleObject22.bin"/><Relationship Id="rId5" Type="http://schemas.openxmlformats.org/officeDocument/2006/relationships/notesSlide" Target="../notesSlides/notesSlide5.xml"/><Relationship Id="rId4"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tags" Target="../tags/tag78.xml"/><Relationship Id="rId13" Type="http://schemas.openxmlformats.org/officeDocument/2006/relationships/image" Target="../media/image11.emf"/><Relationship Id="rId18" Type="http://schemas.openxmlformats.org/officeDocument/2006/relationships/slide" Target="slide33.xml"/><Relationship Id="rId3" Type="http://schemas.openxmlformats.org/officeDocument/2006/relationships/tags" Target="../tags/tag73.xml"/><Relationship Id="rId7" Type="http://schemas.openxmlformats.org/officeDocument/2006/relationships/tags" Target="../tags/tag77.xml"/><Relationship Id="rId12" Type="http://schemas.openxmlformats.org/officeDocument/2006/relationships/oleObject" Target="../embeddings/oleObject14.bin"/><Relationship Id="rId17" Type="http://schemas.openxmlformats.org/officeDocument/2006/relationships/slide" Target="slide28.xml"/><Relationship Id="rId2" Type="http://schemas.openxmlformats.org/officeDocument/2006/relationships/tags" Target="../tags/tag72.xml"/><Relationship Id="rId16" Type="http://schemas.openxmlformats.org/officeDocument/2006/relationships/slide" Target="slide18.xml"/><Relationship Id="rId1" Type="http://schemas.openxmlformats.org/officeDocument/2006/relationships/vmlDrawing" Target="../drawings/vmlDrawing25.vml"/><Relationship Id="rId6" Type="http://schemas.openxmlformats.org/officeDocument/2006/relationships/tags" Target="../tags/tag76.xml"/><Relationship Id="rId11" Type="http://schemas.openxmlformats.org/officeDocument/2006/relationships/slideLayout" Target="../slideLayouts/slideLayout3.xml"/><Relationship Id="rId5" Type="http://schemas.openxmlformats.org/officeDocument/2006/relationships/tags" Target="../tags/tag75.xml"/><Relationship Id="rId15" Type="http://schemas.openxmlformats.org/officeDocument/2006/relationships/slide" Target="slide14.xml"/><Relationship Id="rId10" Type="http://schemas.openxmlformats.org/officeDocument/2006/relationships/tags" Target="../tags/tag80.xml"/><Relationship Id="rId4" Type="http://schemas.openxmlformats.org/officeDocument/2006/relationships/tags" Target="../tags/tag74.xml"/><Relationship Id="rId9" Type="http://schemas.openxmlformats.org/officeDocument/2006/relationships/tags" Target="../tags/tag79.xml"/><Relationship Id="rId14" Type="http://schemas.openxmlformats.org/officeDocument/2006/relationships/slide" Target="slide11.xml"/></Relationships>
</file>

<file path=ppt/slides/_rels/slide15.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vmlDrawing" Target="../drawings/vmlDrawing26.vml"/><Relationship Id="rId6" Type="http://schemas.openxmlformats.org/officeDocument/2006/relationships/image" Target="../media/image6.emf"/><Relationship Id="rId5" Type="http://schemas.openxmlformats.org/officeDocument/2006/relationships/oleObject" Target="../embeddings/oleObject23.bin"/><Relationship Id="rId4"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tags" Target="../tags/tag84.xml"/><Relationship Id="rId7" Type="http://schemas.openxmlformats.org/officeDocument/2006/relationships/image" Target="../media/image6.emf"/><Relationship Id="rId2" Type="http://schemas.openxmlformats.org/officeDocument/2006/relationships/tags" Target="../tags/tag83.xml"/><Relationship Id="rId1" Type="http://schemas.openxmlformats.org/officeDocument/2006/relationships/vmlDrawing" Target="../drawings/vmlDrawing27.vml"/><Relationship Id="rId6" Type="http://schemas.openxmlformats.org/officeDocument/2006/relationships/oleObject" Target="../embeddings/oleObject24.bin"/><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diagramQuickStyle" Target="../diagrams/quickStyle4.xml"/><Relationship Id="rId3" Type="http://schemas.openxmlformats.org/officeDocument/2006/relationships/tags" Target="../tags/tag86.xml"/><Relationship Id="rId7" Type="http://schemas.openxmlformats.org/officeDocument/2006/relationships/image" Target="../media/image6.emf"/><Relationship Id="rId12" Type="http://schemas.openxmlformats.org/officeDocument/2006/relationships/diagramLayout" Target="../diagrams/layout4.xml"/><Relationship Id="rId2" Type="http://schemas.openxmlformats.org/officeDocument/2006/relationships/tags" Target="../tags/tag85.xml"/><Relationship Id="rId1" Type="http://schemas.openxmlformats.org/officeDocument/2006/relationships/vmlDrawing" Target="../drawings/vmlDrawing28.vml"/><Relationship Id="rId6" Type="http://schemas.openxmlformats.org/officeDocument/2006/relationships/oleObject" Target="../embeddings/oleObject25.bin"/><Relationship Id="rId11" Type="http://schemas.openxmlformats.org/officeDocument/2006/relationships/diagramData" Target="../diagrams/data4.xml"/><Relationship Id="rId5" Type="http://schemas.openxmlformats.org/officeDocument/2006/relationships/notesSlide" Target="../notesSlides/notesSlide7.xml"/><Relationship Id="rId15" Type="http://schemas.microsoft.com/office/2007/relationships/diagramDrawing" Target="../diagrams/drawing4.xml"/><Relationship Id="rId10" Type="http://schemas.openxmlformats.org/officeDocument/2006/relationships/image" Target="../media/image18.PNG"/><Relationship Id="rId4" Type="http://schemas.openxmlformats.org/officeDocument/2006/relationships/slideLayout" Target="../slideLayouts/slideLayout3.xml"/><Relationship Id="rId9" Type="http://schemas.openxmlformats.org/officeDocument/2006/relationships/image" Target="../media/image17.png"/><Relationship Id="rId14" Type="http://schemas.openxmlformats.org/officeDocument/2006/relationships/diagramColors" Target="../diagrams/colors4.xml"/></Relationships>
</file>

<file path=ppt/slides/_rels/slide18.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image" Target="../media/image11.emf"/><Relationship Id="rId18" Type="http://schemas.openxmlformats.org/officeDocument/2006/relationships/slide" Target="slide33.xml"/><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oleObject" Target="../embeddings/oleObject14.bin"/><Relationship Id="rId17" Type="http://schemas.openxmlformats.org/officeDocument/2006/relationships/slide" Target="slide28.xml"/><Relationship Id="rId2" Type="http://schemas.openxmlformats.org/officeDocument/2006/relationships/tags" Target="../tags/tag87.xml"/><Relationship Id="rId16" Type="http://schemas.openxmlformats.org/officeDocument/2006/relationships/slide" Target="slide18.xml"/><Relationship Id="rId1" Type="http://schemas.openxmlformats.org/officeDocument/2006/relationships/vmlDrawing" Target="../drawings/vmlDrawing29.vml"/><Relationship Id="rId6" Type="http://schemas.openxmlformats.org/officeDocument/2006/relationships/tags" Target="../tags/tag91.xml"/><Relationship Id="rId11" Type="http://schemas.openxmlformats.org/officeDocument/2006/relationships/slideLayout" Target="../slideLayouts/slideLayout3.xml"/><Relationship Id="rId5" Type="http://schemas.openxmlformats.org/officeDocument/2006/relationships/tags" Target="../tags/tag90.xml"/><Relationship Id="rId15" Type="http://schemas.openxmlformats.org/officeDocument/2006/relationships/slide" Target="slide14.xml"/><Relationship Id="rId10" Type="http://schemas.openxmlformats.org/officeDocument/2006/relationships/tags" Target="../tags/tag95.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slide" Target="slide11.xml"/></Relationships>
</file>

<file path=ppt/slides/_rels/slide19.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vmlDrawing" Target="../drawings/vmlDrawing30.vml"/><Relationship Id="rId6" Type="http://schemas.openxmlformats.org/officeDocument/2006/relationships/image" Target="../media/image6.emf"/><Relationship Id="rId5" Type="http://schemas.openxmlformats.org/officeDocument/2006/relationships/oleObject" Target="../embeddings/oleObject26.bin"/><Relationship Id="rId4"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diagramColors" Target="../diagrams/colors5.xml"/><Relationship Id="rId18" Type="http://schemas.openxmlformats.org/officeDocument/2006/relationships/diagramColors" Target="../diagrams/colors6.xml"/><Relationship Id="rId3" Type="http://schemas.openxmlformats.org/officeDocument/2006/relationships/tags" Target="../tags/tag99.xml"/><Relationship Id="rId7" Type="http://schemas.openxmlformats.org/officeDocument/2006/relationships/image" Target="../media/image19.png"/><Relationship Id="rId12" Type="http://schemas.openxmlformats.org/officeDocument/2006/relationships/diagramQuickStyle" Target="../diagrams/quickStyle5.xml"/><Relationship Id="rId17" Type="http://schemas.openxmlformats.org/officeDocument/2006/relationships/diagramQuickStyle" Target="../diagrams/quickStyle6.xml"/><Relationship Id="rId2" Type="http://schemas.openxmlformats.org/officeDocument/2006/relationships/tags" Target="../tags/tag98.xml"/><Relationship Id="rId16" Type="http://schemas.openxmlformats.org/officeDocument/2006/relationships/diagramLayout" Target="../diagrams/layout6.xml"/><Relationship Id="rId1" Type="http://schemas.openxmlformats.org/officeDocument/2006/relationships/vmlDrawing" Target="../drawings/vmlDrawing31.vml"/><Relationship Id="rId6" Type="http://schemas.openxmlformats.org/officeDocument/2006/relationships/image" Target="../media/image11.emf"/><Relationship Id="rId11" Type="http://schemas.openxmlformats.org/officeDocument/2006/relationships/diagramLayout" Target="../diagrams/layout5.xml"/><Relationship Id="rId5" Type="http://schemas.openxmlformats.org/officeDocument/2006/relationships/oleObject" Target="../embeddings/oleObject27.bin"/><Relationship Id="rId15" Type="http://schemas.openxmlformats.org/officeDocument/2006/relationships/diagramData" Target="../diagrams/data6.xml"/><Relationship Id="rId10" Type="http://schemas.openxmlformats.org/officeDocument/2006/relationships/diagramData" Target="../diagrams/data5.xml"/><Relationship Id="rId19" Type="http://schemas.microsoft.com/office/2007/relationships/diagramDrawing" Target="../diagrams/drawing6.xml"/><Relationship Id="rId4" Type="http://schemas.openxmlformats.org/officeDocument/2006/relationships/slideLayout" Target="../slideLayouts/slideLayout3.xml"/><Relationship Id="rId9" Type="http://schemas.openxmlformats.org/officeDocument/2006/relationships/image" Target="../media/image21.png"/><Relationship Id="rId14" Type="http://schemas.microsoft.com/office/2007/relationships/diagramDrawing" Target="../diagrams/drawing5.xml"/></Relationships>
</file>

<file path=ppt/slides/_rels/slide21.xml.rels><?xml version="1.0" encoding="UTF-8" standalone="yes"?>
<Relationships xmlns="http://schemas.openxmlformats.org/package/2006/relationships"><Relationship Id="rId8" Type="http://schemas.openxmlformats.org/officeDocument/2006/relationships/tags" Target="../tags/tag106.xml"/><Relationship Id="rId13" Type="http://schemas.openxmlformats.org/officeDocument/2006/relationships/image" Target="../media/image11.emf"/><Relationship Id="rId18" Type="http://schemas.openxmlformats.org/officeDocument/2006/relationships/slide" Target="slide33.xml"/><Relationship Id="rId3" Type="http://schemas.openxmlformats.org/officeDocument/2006/relationships/tags" Target="../tags/tag101.xml"/><Relationship Id="rId7" Type="http://schemas.openxmlformats.org/officeDocument/2006/relationships/tags" Target="../tags/tag105.xml"/><Relationship Id="rId12" Type="http://schemas.openxmlformats.org/officeDocument/2006/relationships/oleObject" Target="../embeddings/oleObject14.bin"/><Relationship Id="rId17" Type="http://schemas.openxmlformats.org/officeDocument/2006/relationships/slide" Target="slide28.xml"/><Relationship Id="rId2" Type="http://schemas.openxmlformats.org/officeDocument/2006/relationships/tags" Target="../tags/tag100.xml"/><Relationship Id="rId16" Type="http://schemas.openxmlformats.org/officeDocument/2006/relationships/slide" Target="slide18.xml"/><Relationship Id="rId1" Type="http://schemas.openxmlformats.org/officeDocument/2006/relationships/vmlDrawing" Target="../drawings/vmlDrawing32.vml"/><Relationship Id="rId6" Type="http://schemas.openxmlformats.org/officeDocument/2006/relationships/tags" Target="../tags/tag104.xml"/><Relationship Id="rId11" Type="http://schemas.openxmlformats.org/officeDocument/2006/relationships/slideLayout" Target="../slideLayouts/slideLayout3.xml"/><Relationship Id="rId5" Type="http://schemas.openxmlformats.org/officeDocument/2006/relationships/tags" Target="../tags/tag103.xml"/><Relationship Id="rId15" Type="http://schemas.openxmlformats.org/officeDocument/2006/relationships/slide" Target="slide14.xml"/><Relationship Id="rId10" Type="http://schemas.openxmlformats.org/officeDocument/2006/relationships/tags" Target="../tags/tag108.xml"/><Relationship Id="rId4" Type="http://schemas.openxmlformats.org/officeDocument/2006/relationships/tags" Target="../tags/tag102.xml"/><Relationship Id="rId9" Type="http://schemas.openxmlformats.org/officeDocument/2006/relationships/tags" Target="../tags/tag107.xml"/><Relationship Id="rId14" Type="http://schemas.openxmlformats.org/officeDocument/2006/relationships/slide" Target="slide11.xml"/></Relationships>
</file>

<file path=ppt/slides/_rels/slide22.xml.rels><?xml version="1.0" encoding="UTF-8" standalone="yes"?>
<Relationships xmlns="http://schemas.openxmlformats.org/package/2006/relationships"><Relationship Id="rId3" Type="http://schemas.openxmlformats.org/officeDocument/2006/relationships/tags" Target="../tags/tag110.xml"/><Relationship Id="rId7" Type="http://schemas.openxmlformats.org/officeDocument/2006/relationships/image" Target="../media/image6.emf"/><Relationship Id="rId2" Type="http://schemas.openxmlformats.org/officeDocument/2006/relationships/tags" Target="../tags/tag109.xml"/><Relationship Id="rId1" Type="http://schemas.openxmlformats.org/officeDocument/2006/relationships/vmlDrawing" Target="../drawings/vmlDrawing33.vml"/><Relationship Id="rId6" Type="http://schemas.openxmlformats.org/officeDocument/2006/relationships/oleObject" Target="../embeddings/oleObject28.bin"/><Relationship Id="rId5" Type="http://schemas.openxmlformats.org/officeDocument/2006/relationships/notesSlide" Target="../notesSlides/notesSlide8.xml"/><Relationship Id="rId4"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tags" Target="../tags/tag111.xml"/><Relationship Id="rId7" Type="http://schemas.openxmlformats.org/officeDocument/2006/relationships/oleObject" Target="../embeddings/oleObject29.bin"/><Relationship Id="rId2" Type="http://schemas.openxmlformats.org/officeDocument/2006/relationships/vmlDrawing" Target="../drawings/vmlDrawing34.vml"/><Relationship Id="rId1" Type="http://schemas.openxmlformats.org/officeDocument/2006/relationships/themeOverride" Target="../theme/themeOverride1.xml"/><Relationship Id="rId6" Type="http://schemas.openxmlformats.org/officeDocument/2006/relationships/notesSlide" Target="../notesSlides/notesSlide9.xml"/><Relationship Id="rId5" Type="http://schemas.openxmlformats.org/officeDocument/2006/relationships/slideLayout" Target="../slideLayouts/slideLayout3.xml"/><Relationship Id="rId4" Type="http://schemas.openxmlformats.org/officeDocument/2006/relationships/tags" Target="../tags/tag112.xml"/></Relationships>
</file>

<file path=ppt/slides/_rels/slide24.xml.rels><?xml version="1.0" encoding="UTF-8" standalone="yes"?>
<Relationships xmlns="http://schemas.openxmlformats.org/package/2006/relationships"><Relationship Id="rId3" Type="http://schemas.openxmlformats.org/officeDocument/2006/relationships/tags" Target="../tags/tag114.xml"/><Relationship Id="rId7" Type="http://schemas.openxmlformats.org/officeDocument/2006/relationships/image" Target="../media/image6.emf"/><Relationship Id="rId2" Type="http://schemas.openxmlformats.org/officeDocument/2006/relationships/tags" Target="../tags/tag113.xml"/><Relationship Id="rId1" Type="http://schemas.openxmlformats.org/officeDocument/2006/relationships/vmlDrawing" Target="../drawings/vmlDrawing35.vml"/><Relationship Id="rId6" Type="http://schemas.openxmlformats.org/officeDocument/2006/relationships/oleObject" Target="../embeddings/oleObject30.bin"/><Relationship Id="rId5" Type="http://schemas.openxmlformats.org/officeDocument/2006/relationships/notesSlide" Target="../notesSlides/notesSlide10.xml"/><Relationship Id="rId4"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5.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26.xml.rels><?xml version="1.0" encoding="UTF-8" standalone="yes"?>
<Relationships xmlns="http://schemas.openxmlformats.org/package/2006/relationships"><Relationship Id="rId3" Type="http://schemas.openxmlformats.org/officeDocument/2006/relationships/tags" Target="../tags/tag116.xml"/><Relationship Id="rId7" Type="http://schemas.openxmlformats.org/officeDocument/2006/relationships/image" Target="../media/image6.emf"/><Relationship Id="rId2" Type="http://schemas.openxmlformats.org/officeDocument/2006/relationships/tags" Target="../tags/tag115.xml"/><Relationship Id="rId1" Type="http://schemas.openxmlformats.org/officeDocument/2006/relationships/vmlDrawing" Target="../drawings/vmlDrawing36.vml"/><Relationship Id="rId6" Type="http://schemas.openxmlformats.org/officeDocument/2006/relationships/oleObject" Target="../embeddings/oleObject31.bin"/><Relationship Id="rId5" Type="http://schemas.openxmlformats.org/officeDocument/2006/relationships/notesSlide" Target="../notesSlides/notesSlide11.xml"/><Relationship Id="rId4"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3" Type="http://schemas.openxmlformats.org/officeDocument/2006/relationships/tags" Target="../tags/tag128.xml"/><Relationship Id="rId18" Type="http://schemas.openxmlformats.org/officeDocument/2006/relationships/tags" Target="../tags/tag133.xml"/><Relationship Id="rId26" Type="http://schemas.openxmlformats.org/officeDocument/2006/relationships/tags" Target="../tags/tag141.xml"/><Relationship Id="rId39" Type="http://schemas.openxmlformats.org/officeDocument/2006/relationships/tags" Target="../tags/tag154.xml"/><Relationship Id="rId21" Type="http://schemas.openxmlformats.org/officeDocument/2006/relationships/tags" Target="../tags/tag136.xml"/><Relationship Id="rId34" Type="http://schemas.openxmlformats.org/officeDocument/2006/relationships/tags" Target="../tags/tag149.xml"/><Relationship Id="rId42" Type="http://schemas.openxmlformats.org/officeDocument/2006/relationships/tags" Target="../tags/tag157.xml"/><Relationship Id="rId47" Type="http://schemas.openxmlformats.org/officeDocument/2006/relationships/tags" Target="../tags/tag162.xml"/><Relationship Id="rId50" Type="http://schemas.openxmlformats.org/officeDocument/2006/relationships/tags" Target="../tags/tag165.xml"/><Relationship Id="rId55" Type="http://schemas.openxmlformats.org/officeDocument/2006/relationships/tags" Target="../tags/tag170.xml"/><Relationship Id="rId63" Type="http://schemas.openxmlformats.org/officeDocument/2006/relationships/chart" Target="../charts/chart4.xml"/><Relationship Id="rId7" Type="http://schemas.openxmlformats.org/officeDocument/2006/relationships/tags" Target="../tags/tag122.xml"/><Relationship Id="rId2" Type="http://schemas.openxmlformats.org/officeDocument/2006/relationships/tags" Target="../tags/tag117.xml"/><Relationship Id="rId16" Type="http://schemas.openxmlformats.org/officeDocument/2006/relationships/tags" Target="../tags/tag131.xml"/><Relationship Id="rId29" Type="http://schemas.openxmlformats.org/officeDocument/2006/relationships/tags" Target="../tags/tag144.xml"/><Relationship Id="rId11" Type="http://schemas.openxmlformats.org/officeDocument/2006/relationships/tags" Target="../tags/tag126.xml"/><Relationship Id="rId24" Type="http://schemas.openxmlformats.org/officeDocument/2006/relationships/tags" Target="../tags/tag139.xml"/><Relationship Id="rId32" Type="http://schemas.openxmlformats.org/officeDocument/2006/relationships/tags" Target="../tags/tag147.xml"/><Relationship Id="rId37" Type="http://schemas.openxmlformats.org/officeDocument/2006/relationships/tags" Target="../tags/tag152.xml"/><Relationship Id="rId40" Type="http://schemas.openxmlformats.org/officeDocument/2006/relationships/tags" Target="../tags/tag155.xml"/><Relationship Id="rId45" Type="http://schemas.openxmlformats.org/officeDocument/2006/relationships/tags" Target="../tags/tag160.xml"/><Relationship Id="rId53" Type="http://schemas.openxmlformats.org/officeDocument/2006/relationships/tags" Target="../tags/tag168.xml"/><Relationship Id="rId58" Type="http://schemas.openxmlformats.org/officeDocument/2006/relationships/oleObject" Target="../embeddings/oleObject32.bin"/><Relationship Id="rId5" Type="http://schemas.openxmlformats.org/officeDocument/2006/relationships/tags" Target="../tags/tag120.xml"/><Relationship Id="rId61" Type="http://schemas.openxmlformats.org/officeDocument/2006/relationships/chart" Target="../charts/chart2.xml"/><Relationship Id="rId19" Type="http://schemas.openxmlformats.org/officeDocument/2006/relationships/tags" Target="../tags/tag134.xml"/><Relationship Id="rId14" Type="http://schemas.openxmlformats.org/officeDocument/2006/relationships/tags" Target="../tags/tag129.xml"/><Relationship Id="rId22" Type="http://schemas.openxmlformats.org/officeDocument/2006/relationships/tags" Target="../tags/tag137.xml"/><Relationship Id="rId27" Type="http://schemas.openxmlformats.org/officeDocument/2006/relationships/tags" Target="../tags/tag142.xml"/><Relationship Id="rId30" Type="http://schemas.openxmlformats.org/officeDocument/2006/relationships/tags" Target="../tags/tag145.xml"/><Relationship Id="rId35" Type="http://schemas.openxmlformats.org/officeDocument/2006/relationships/tags" Target="../tags/tag150.xml"/><Relationship Id="rId43" Type="http://schemas.openxmlformats.org/officeDocument/2006/relationships/tags" Target="../tags/tag158.xml"/><Relationship Id="rId48" Type="http://schemas.openxmlformats.org/officeDocument/2006/relationships/tags" Target="../tags/tag163.xml"/><Relationship Id="rId56" Type="http://schemas.openxmlformats.org/officeDocument/2006/relationships/slideLayout" Target="../slideLayouts/slideLayout3.xml"/><Relationship Id="rId8" Type="http://schemas.openxmlformats.org/officeDocument/2006/relationships/tags" Target="../tags/tag123.xml"/><Relationship Id="rId51" Type="http://schemas.openxmlformats.org/officeDocument/2006/relationships/tags" Target="../tags/tag166.xml"/><Relationship Id="rId3" Type="http://schemas.openxmlformats.org/officeDocument/2006/relationships/tags" Target="../tags/tag118.xml"/><Relationship Id="rId12" Type="http://schemas.openxmlformats.org/officeDocument/2006/relationships/tags" Target="../tags/tag127.xml"/><Relationship Id="rId17" Type="http://schemas.openxmlformats.org/officeDocument/2006/relationships/tags" Target="../tags/tag132.xml"/><Relationship Id="rId25" Type="http://schemas.openxmlformats.org/officeDocument/2006/relationships/tags" Target="../tags/tag140.xml"/><Relationship Id="rId33" Type="http://schemas.openxmlformats.org/officeDocument/2006/relationships/tags" Target="../tags/tag148.xml"/><Relationship Id="rId38" Type="http://schemas.openxmlformats.org/officeDocument/2006/relationships/tags" Target="../tags/tag153.xml"/><Relationship Id="rId46" Type="http://schemas.openxmlformats.org/officeDocument/2006/relationships/tags" Target="../tags/tag161.xml"/><Relationship Id="rId59" Type="http://schemas.openxmlformats.org/officeDocument/2006/relationships/image" Target="../media/image6.emf"/><Relationship Id="rId20" Type="http://schemas.openxmlformats.org/officeDocument/2006/relationships/tags" Target="../tags/tag135.xml"/><Relationship Id="rId41" Type="http://schemas.openxmlformats.org/officeDocument/2006/relationships/tags" Target="../tags/tag156.xml"/><Relationship Id="rId54" Type="http://schemas.openxmlformats.org/officeDocument/2006/relationships/tags" Target="../tags/tag169.xml"/><Relationship Id="rId62" Type="http://schemas.openxmlformats.org/officeDocument/2006/relationships/chart" Target="../charts/chart3.xml"/><Relationship Id="rId1" Type="http://schemas.openxmlformats.org/officeDocument/2006/relationships/vmlDrawing" Target="../drawings/vmlDrawing37.vml"/><Relationship Id="rId6" Type="http://schemas.openxmlformats.org/officeDocument/2006/relationships/tags" Target="../tags/tag121.xml"/><Relationship Id="rId15" Type="http://schemas.openxmlformats.org/officeDocument/2006/relationships/tags" Target="../tags/tag130.xml"/><Relationship Id="rId23" Type="http://schemas.openxmlformats.org/officeDocument/2006/relationships/tags" Target="../tags/tag138.xml"/><Relationship Id="rId28" Type="http://schemas.openxmlformats.org/officeDocument/2006/relationships/tags" Target="../tags/tag143.xml"/><Relationship Id="rId36" Type="http://schemas.openxmlformats.org/officeDocument/2006/relationships/tags" Target="../tags/tag151.xml"/><Relationship Id="rId49" Type="http://schemas.openxmlformats.org/officeDocument/2006/relationships/tags" Target="../tags/tag164.xml"/><Relationship Id="rId57" Type="http://schemas.openxmlformats.org/officeDocument/2006/relationships/notesSlide" Target="../notesSlides/notesSlide12.xml"/><Relationship Id="rId10" Type="http://schemas.openxmlformats.org/officeDocument/2006/relationships/tags" Target="../tags/tag125.xml"/><Relationship Id="rId31" Type="http://schemas.openxmlformats.org/officeDocument/2006/relationships/tags" Target="../tags/tag146.xml"/><Relationship Id="rId44" Type="http://schemas.openxmlformats.org/officeDocument/2006/relationships/tags" Target="../tags/tag159.xml"/><Relationship Id="rId52" Type="http://schemas.openxmlformats.org/officeDocument/2006/relationships/tags" Target="../tags/tag167.xml"/><Relationship Id="rId60" Type="http://schemas.openxmlformats.org/officeDocument/2006/relationships/chart" Target="../charts/chart1.xml"/><Relationship Id="rId4" Type="http://schemas.openxmlformats.org/officeDocument/2006/relationships/tags" Target="../tags/tag119.xml"/><Relationship Id="rId9" Type="http://schemas.openxmlformats.org/officeDocument/2006/relationships/tags" Target="../tags/tag124.xml"/></Relationships>
</file>

<file path=ppt/slides/_rels/slide29.xml.rels><?xml version="1.0" encoding="UTF-8" standalone="yes"?>
<Relationships xmlns="http://schemas.openxmlformats.org/package/2006/relationships"><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vmlDrawing" Target="../drawings/vmlDrawing38.vml"/><Relationship Id="rId6" Type="http://schemas.openxmlformats.org/officeDocument/2006/relationships/image" Target="../media/image11.emf"/><Relationship Id="rId5" Type="http://schemas.openxmlformats.org/officeDocument/2006/relationships/oleObject" Target="../embeddings/oleObject33.bin"/><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11.emf"/><Relationship Id="rId18" Type="http://schemas.openxmlformats.org/officeDocument/2006/relationships/slide" Target="slide33.xml"/><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oleObject" Target="../embeddings/oleObject14.bin"/><Relationship Id="rId17" Type="http://schemas.openxmlformats.org/officeDocument/2006/relationships/slide" Target="slide28.xml"/><Relationship Id="rId2" Type="http://schemas.openxmlformats.org/officeDocument/2006/relationships/tags" Target="../tags/tag25.xml"/><Relationship Id="rId16" Type="http://schemas.openxmlformats.org/officeDocument/2006/relationships/slide" Target="slide18.xml"/><Relationship Id="rId1" Type="http://schemas.openxmlformats.org/officeDocument/2006/relationships/vmlDrawing" Target="../drawings/vmlDrawing14.vml"/><Relationship Id="rId6" Type="http://schemas.openxmlformats.org/officeDocument/2006/relationships/tags" Target="../tags/tag29.xml"/><Relationship Id="rId11" Type="http://schemas.openxmlformats.org/officeDocument/2006/relationships/slideLayout" Target="../slideLayouts/slideLayout3.xml"/><Relationship Id="rId5" Type="http://schemas.openxmlformats.org/officeDocument/2006/relationships/tags" Target="../tags/tag28.xml"/><Relationship Id="rId15" Type="http://schemas.openxmlformats.org/officeDocument/2006/relationships/slide" Target="slide14.xml"/><Relationship Id="rId10" Type="http://schemas.openxmlformats.org/officeDocument/2006/relationships/tags" Target="../tags/tag33.xml"/><Relationship Id="rId4" Type="http://schemas.openxmlformats.org/officeDocument/2006/relationships/tags" Target="../tags/tag27.xml"/><Relationship Id="rId9" Type="http://schemas.openxmlformats.org/officeDocument/2006/relationships/tags" Target="../tags/tag32.xml"/><Relationship Id="rId14" Type="http://schemas.openxmlformats.org/officeDocument/2006/relationships/slide" Target="slide11.xml"/></Relationships>
</file>

<file path=ppt/slides/_rels/slide30.xml.rels><?xml version="1.0" encoding="UTF-8" standalone="yes"?>
<Relationships xmlns="http://schemas.openxmlformats.org/package/2006/relationships"><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vmlDrawing" Target="../drawings/vmlDrawing39.vml"/><Relationship Id="rId6" Type="http://schemas.openxmlformats.org/officeDocument/2006/relationships/image" Target="../media/image11.emf"/><Relationship Id="rId5" Type="http://schemas.openxmlformats.org/officeDocument/2006/relationships/oleObject" Target="../embeddings/oleObject34.bin"/><Relationship Id="rId4"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tags" Target="../tags/tag176.xml"/><Relationship Id="rId7" Type="http://schemas.openxmlformats.org/officeDocument/2006/relationships/image" Target="../media/image11.emf"/><Relationship Id="rId12" Type="http://schemas.microsoft.com/office/2007/relationships/diagramDrawing" Target="../diagrams/drawing9.xml"/><Relationship Id="rId2" Type="http://schemas.openxmlformats.org/officeDocument/2006/relationships/tags" Target="../tags/tag175.xml"/><Relationship Id="rId1" Type="http://schemas.openxmlformats.org/officeDocument/2006/relationships/vmlDrawing" Target="../drawings/vmlDrawing40.vml"/><Relationship Id="rId6" Type="http://schemas.openxmlformats.org/officeDocument/2006/relationships/oleObject" Target="../embeddings/oleObject35.bin"/><Relationship Id="rId11" Type="http://schemas.openxmlformats.org/officeDocument/2006/relationships/diagramColors" Target="../diagrams/colors9.xml"/><Relationship Id="rId5" Type="http://schemas.openxmlformats.org/officeDocument/2006/relationships/notesSlide" Target="../notesSlides/notesSlide13.xml"/><Relationship Id="rId10" Type="http://schemas.openxmlformats.org/officeDocument/2006/relationships/diagramQuickStyle" Target="../diagrams/quickStyle9.xml"/><Relationship Id="rId4" Type="http://schemas.openxmlformats.org/officeDocument/2006/relationships/slideLayout" Target="../slideLayouts/slideLayout2.xml"/><Relationship Id="rId9" Type="http://schemas.openxmlformats.org/officeDocument/2006/relationships/diagramLayout" Target="../diagrams/layout9.xml"/></Relationships>
</file>

<file path=ppt/slides/_rels/slide32.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33.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tags" Target="../tags/tag178.xml"/><Relationship Id="rId7" Type="http://schemas.openxmlformats.org/officeDocument/2006/relationships/image" Target="../media/image6.emf"/><Relationship Id="rId2" Type="http://schemas.openxmlformats.org/officeDocument/2006/relationships/tags" Target="../tags/tag177.xml"/><Relationship Id="rId1" Type="http://schemas.openxmlformats.org/officeDocument/2006/relationships/vmlDrawing" Target="../drawings/vmlDrawing41.vml"/><Relationship Id="rId6" Type="http://schemas.openxmlformats.org/officeDocument/2006/relationships/oleObject" Target="../embeddings/oleObject36.bin"/><Relationship Id="rId5" Type="http://schemas.openxmlformats.org/officeDocument/2006/relationships/notesSlide" Target="../notesSlides/notesSlide15.xml"/><Relationship Id="rId4"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tags" Target="../tags/tag180.xml"/><Relationship Id="rId7" Type="http://schemas.openxmlformats.org/officeDocument/2006/relationships/image" Target="../media/image6.emf"/><Relationship Id="rId2" Type="http://schemas.openxmlformats.org/officeDocument/2006/relationships/tags" Target="../tags/tag179.xml"/><Relationship Id="rId1" Type="http://schemas.openxmlformats.org/officeDocument/2006/relationships/vmlDrawing" Target="../drawings/vmlDrawing42.vml"/><Relationship Id="rId6" Type="http://schemas.openxmlformats.org/officeDocument/2006/relationships/oleObject" Target="../embeddings/oleObject37.bin"/><Relationship Id="rId5" Type="http://schemas.openxmlformats.org/officeDocument/2006/relationships/notesSlide" Target="../notesSlides/notesSlide16.xml"/><Relationship Id="rId4"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vmlDrawing" Target="../drawings/vmlDrawing43.vml"/><Relationship Id="rId6" Type="http://schemas.openxmlformats.org/officeDocument/2006/relationships/image" Target="../media/image6.emf"/><Relationship Id="rId5" Type="http://schemas.openxmlformats.org/officeDocument/2006/relationships/oleObject" Target="../embeddings/oleObject38.bin"/><Relationship Id="rId4"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vmlDrawing" Target="../drawings/vmlDrawing44.vml"/><Relationship Id="rId6" Type="http://schemas.openxmlformats.org/officeDocument/2006/relationships/image" Target="../media/image6.emf"/><Relationship Id="rId5" Type="http://schemas.openxmlformats.org/officeDocument/2006/relationships/oleObject" Target="../embeddings/oleObject39.bin"/><Relationship Id="rId4"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vmlDrawing" Target="../drawings/vmlDrawing15.vml"/><Relationship Id="rId6" Type="http://schemas.openxmlformats.org/officeDocument/2006/relationships/image" Target="../media/image3.emf"/><Relationship Id="rId5" Type="http://schemas.openxmlformats.org/officeDocument/2006/relationships/oleObject" Target="../embeddings/oleObject15.bin"/><Relationship Id="rId4"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5.xml"/><Relationship Id="rId1" Type="http://schemas.openxmlformats.org/officeDocument/2006/relationships/vmlDrawing" Target="../drawings/vmlDrawing45.vml"/><Relationship Id="rId6" Type="http://schemas.openxmlformats.org/officeDocument/2006/relationships/image" Target="../media/image11.emf"/><Relationship Id="rId5" Type="http://schemas.openxmlformats.org/officeDocument/2006/relationships/oleObject" Target="../embeddings/oleObject40.bin"/><Relationship Id="rId4" Type="http://schemas.openxmlformats.org/officeDocument/2006/relationships/notesSlide" Target="../notesSlides/notesSlide18.xml"/></Relationships>
</file>

<file path=ppt/slides/_rels/slide5.xml.rels><?xml version="1.0" encoding="UTF-8" standalone="yes"?>
<Relationships xmlns="http://schemas.openxmlformats.org/package/2006/relationships"><Relationship Id="rId8" Type="http://schemas.openxmlformats.org/officeDocument/2006/relationships/tags" Target="../tags/tag42.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vmlDrawing" Target="../drawings/vmlDrawing16.vml"/><Relationship Id="rId6" Type="http://schemas.openxmlformats.org/officeDocument/2006/relationships/tags" Target="../tags/tag40.xml"/><Relationship Id="rId11" Type="http://schemas.openxmlformats.org/officeDocument/2006/relationships/image" Target="../media/image3.emf"/><Relationship Id="rId5" Type="http://schemas.openxmlformats.org/officeDocument/2006/relationships/tags" Target="../tags/tag39.xml"/><Relationship Id="rId10" Type="http://schemas.openxmlformats.org/officeDocument/2006/relationships/oleObject" Target="../embeddings/oleObject16.bin"/><Relationship Id="rId4" Type="http://schemas.openxmlformats.org/officeDocument/2006/relationships/tags" Target="../tags/tag38.xml"/><Relationship Id="rId9"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vmlDrawing" Target="../drawings/vmlDrawing17.vml"/><Relationship Id="rId5" Type="http://schemas.openxmlformats.org/officeDocument/2006/relationships/image" Target="../media/image12.emf"/><Relationship Id="rId4" Type="http://schemas.openxmlformats.org/officeDocument/2006/relationships/oleObject" Target="../embeddings/oleObject17.bin"/></Relationships>
</file>

<file path=ppt/slides/_rels/slide7.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vmlDrawing" Target="../drawings/vmlDrawing18.vml"/><Relationship Id="rId6" Type="http://schemas.openxmlformats.org/officeDocument/2006/relationships/image" Target="../media/image6.emf"/><Relationship Id="rId5" Type="http://schemas.openxmlformats.org/officeDocument/2006/relationships/oleObject" Target="../embeddings/oleObject18.bin"/><Relationship Id="rId4"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tags" Target="../tags/tag47.xml"/><Relationship Id="rId7" Type="http://schemas.openxmlformats.org/officeDocument/2006/relationships/image" Target="../media/image6.emf"/><Relationship Id="rId12" Type="http://schemas.microsoft.com/office/2007/relationships/diagramDrawing" Target="../diagrams/drawing1.xml"/><Relationship Id="rId2" Type="http://schemas.openxmlformats.org/officeDocument/2006/relationships/tags" Target="../tags/tag46.xml"/><Relationship Id="rId1" Type="http://schemas.openxmlformats.org/officeDocument/2006/relationships/vmlDrawing" Target="../drawings/vmlDrawing19.vml"/><Relationship Id="rId6" Type="http://schemas.openxmlformats.org/officeDocument/2006/relationships/oleObject" Target="../embeddings/oleObject19.bin"/><Relationship Id="rId11" Type="http://schemas.openxmlformats.org/officeDocument/2006/relationships/diagramColors" Target="../diagrams/colors1.xml"/><Relationship Id="rId5" Type="http://schemas.openxmlformats.org/officeDocument/2006/relationships/notesSlide" Target="../notesSlides/notesSlide2.xml"/><Relationship Id="rId10" Type="http://schemas.openxmlformats.org/officeDocument/2006/relationships/diagramQuickStyle" Target="../diagrams/quickStyle1.xml"/><Relationship Id="rId4" Type="http://schemas.openxmlformats.org/officeDocument/2006/relationships/slideLayout" Target="../slideLayouts/slideLayout3.xml"/><Relationship Id="rId9"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image" Target="../media/image11.emf"/><Relationship Id="rId18" Type="http://schemas.openxmlformats.org/officeDocument/2006/relationships/slide" Target="slide33.xml"/><Relationship Id="rId3" Type="http://schemas.openxmlformats.org/officeDocument/2006/relationships/tags" Target="../tags/tag49.xml"/><Relationship Id="rId7" Type="http://schemas.openxmlformats.org/officeDocument/2006/relationships/tags" Target="../tags/tag53.xml"/><Relationship Id="rId12" Type="http://schemas.openxmlformats.org/officeDocument/2006/relationships/oleObject" Target="../embeddings/oleObject14.bin"/><Relationship Id="rId17" Type="http://schemas.openxmlformats.org/officeDocument/2006/relationships/slide" Target="slide28.xml"/><Relationship Id="rId2" Type="http://schemas.openxmlformats.org/officeDocument/2006/relationships/tags" Target="../tags/tag48.xml"/><Relationship Id="rId16" Type="http://schemas.openxmlformats.org/officeDocument/2006/relationships/slide" Target="slide18.xml"/><Relationship Id="rId1" Type="http://schemas.openxmlformats.org/officeDocument/2006/relationships/vmlDrawing" Target="../drawings/vmlDrawing20.vml"/><Relationship Id="rId6" Type="http://schemas.openxmlformats.org/officeDocument/2006/relationships/tags" Target="../tags/tag52.xml"/><Relationship Id="rId11" Type="http://schemas.openxmlformats.org/officeDocument/2006/relationships/slideLayout" Target="../slideLayouts/slideLayout3.xml"/><Relationship Id="rId5" Type="http://schemas.openxmlformats.org/officeDocument/2006/relationships/tags" Target="../tags/tag51.xml"/><Relationship Id="rId15" Type="http://schemas.openxmlformats.org/officeDocument/2006/relationships/slide" Target="slide14.xml"/><Relationship Id="rId10" Type="http://schemas.openxmlformats.org/officeDocument/2006/relationships/tags" Target="../tags/tag56.xml"/><Relationship Id="rId4" Type="http://schemas.openxmlformats.org/officeDocument/2006/relationships/tags" Target="../tags/tag50.xml"/><Relationship Id="rId9" Type="http://schemas.openxmlformats.org/officeDocument/2006/relationships/tags" Target="../tags/tag55.xml"/><Relationship Id="rId14" Type="http://schemas.openxmlformats.org/officeDocument/2006/relationships/slide" Target="slide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D419AB5-8305-4635-AC9C-59D5FC06AFB1}"/>
              </a:ext>
            </a:extLst>
          </p:cNvPr>
          <p:cNvGraphicFramePr>
            <a:graphicFrameLocks noChangeAspect="1"/>
          </p:cNvGraphicFramePr>
          <p:nvPr>
            <p:custDataLst>
              <p:tags r:id="rId2"/>
            </p:custDataLst>
            <p:extLst>
              <p:ext uri="{D42A27DB-BD31-4B8C-83A1-F6EECF244321}">
                <p14:modId xmlns:p14="http://schemas.microsoft.com/office/powerpoint/2010/main" val="30434703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7" name="think-cell Slide" r:id="rId4" imgW="360" imgH="360" progId="TCLayout.ActiveDocument.1">
                  <p:embed/>
                </p:oleObj>
              </mc:Choice>
              <mc:Fallback>
                <p:oleObj name="think-cell Slide" r:id="rId4" imgW="360" imgH="360" progId="TCLayout.ActiveDocument.1">
                  <p:embed/>
                  <p:pic>
                    <p:nvPicPr>
                      <p:cNvPr id="6" name="Object 5" hidden="1">
                        <a:extLst>
                          <a:ext uri="{FF2B5EF4-FFF2-40B4-BE49-F238E27FC236}">
                            <a16:creationId xmlns:a16="http://schemas.microsoft.com/office/drawing/2014/main" id="{3D419AB5-8305-4635-AC9C-59D5FC06AFB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Subtitle 4">
            <a:extLst>
              <a:ext uri="{FF2B5EF4-FFF2-40B4-BE49-F238E27FC236}">
                <a16:creationId xmlns:a16="http://schemas.microsoft.com/office/drawing/2014/main" id="{40BF8EFD-96AA-4F77-8193-4C59A4A45705}"/>
              </a:ext>
            </a:extLst>
          </p:cNvPr>
          <p:cNvSpPr>
            <a:spLocks noGrp="1"/>
          </p:cNvSpPr>
          <p:nvPr>
            <p:ph type="subTitle" idx="1"/>
          </p:nvPr>
        </p:nvSpPr>
        <p:spPr>
          <a:xfrm>
            <a:off x="2710359" y="3695559"/>
            <a:ext cx="6677875" cy="2425914"/>
          </a:xfrm>
        </p:spPr>
        <p:txBody>
          <a:bodyPr/>
          <a:lstStyle/>
          <a:p>
            <a:r>
              <a:rPr lang="en-US" dirty="0"/>
              <a:t>BI </a:t>
            </a:r>
            <a:r>
              <a:rPr lang="en-US"/>
              <a:t>and Data </a:t>
            </a:r>
            <a:r>
              <a:rPr lang="en-US" dirty="0"/>
              <a:t>Analytics Project  Implementation</a:t>
            </a:r>
            <a:endParaRPr lang="en-US" dirty="0">
              <a:cs typeface="Calibri"/>
            </a:endParaRPr>
          </a:p>
          <a:p>
            <a:r>
              <a:rPr lang="en-US" dirty="0">
                <a:cs typeface="Calibri"/>
              </a:rPr>
              <a:t>Proof of Concept (POC) Milestone Review</a:t>
            </a:r>
            <a:endParaRPr lang="en-US" dirty="0"/>
          </a:p>
          <a:p>
            <a:r>
              <a:rPr lang="en-US" dirty="0"/>
              <a:t>June 2019</a:t>
            </a:r>
            <a:endParaRPr lang="en-US" dirty="0">
              <a:cs typeface="Calibri" panose="020F0502020204030204"/>
            </a:endParaRPr>
          </a:p>
        </p:txBody>
      </p:sp>
    </p:spTree>
    <p:extLst>
      <p:ext uri="{BB962C8B-B14F-4D97-AF65-F5344CB8AC3E}">
        <p14:creationId xmlns:p14="http://schemas.microsoft.com/office/powerpoint/2010/main" val="2490451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035D795-5A8B-4708-ADB6-8F1A0C1A263C}"/>
              </a:ext>
            </a:extLst>
          </p:cNvPr>
          <p:cNvGraphicFramePr>
            <a:graphicFrameLocks noChangeAspect="1"/>
          </p:cNvGraphicFramePr>
          <p:nvPr>
            <p:custDataLst>
              <p:tags r:id="rId2"/>
            </p:custDataLst>
            <p:extLst>
              <p:ext uri="{D42A27DB-BD31-4B8C-83A1-F6EECF244321}">
                <p14:modId xmlns:p14="http://schemas.microsoft.com/office/powerpoint/2010/main" val="9360795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09" name="think-cell Slide" r:id="rId6" imgW="384" imgH="384" progId="TCLayout.ActiveDocument.1">
                  <p:embed/>
                </p:oleObj>
              </mc:Choice>
              <mc:Fallback>
                <p:oleObj name="think-cell Slide" r:id="rId6" imgW="384" imgH="384" progId="TCLayout.ActiveDocument.1">
                  <p:embed/>
                  <p:pic>
                    <p:nvPicPr>
                      <p:cNvPr id="6" name="Object 5" hidden="1">
                        <a:extLst>
                          <a:ext uri="{FF2B5EF4-FFF2-40B4-BE49-F238E27FC236}">
                            <a16:creationId xmlns:a16="http://schemas.microsoft.com/office/drawing/2014/main" id="{A035D795-5A8B-4708-ADB6-8F1A0C1A263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01B2529-E739-4645-B88A-C5D3A7969473}"/>
              </a:ext>
            </a:extLst>
          </p:cNvPr>
          <p:cNvSpPr/>
          <p:nvPr>
            <p:custDataLst>
              <p:tags r:id="rId3"/>
            </p:custDataLst>
          </p:nvPr>
        </p:nvSpPr>
        <p:spPr>
          <a:xfrm>
            <a:off x="0" y="0"/>
            <a:ext cx="158750" cy="158750"/>
          </a:xfrm>
          <a:prstGeom prst="rect">
            <a:avLst/>
          </a:prstGeom>
        </p:spPr>
        <p:style>
          <a:lnRef idx="2">
            <a:schemeClr val="dk1"/>
          </a:lnRef>
          <a:fillRef idx="1">
            <a:schemeClr val="lt1"/>
          </a:fillRef>
          <a:effectRef idx="0">
            <a:schemeClr val="dk1"/>
          </a:effectRef>
          <a:fontRef idx="minor">
            <a:schemeClr val="dk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2400">
              <a:latin typeface="Calibri" panose="020F0502020204030204" pitchFamily="34" charset="0"/>
              <a:ea typeface="+mj-ea"/>
              <a:cs typeface="+mj-cs"/>
              <a:sym typeface="Calibri" panose="020F0502020204030204" pitchFamily="34" charset="0"/>
            </a:endParaRPr>
          </a:p>
        </p:txBody>
      </p:sp>
      <p:sp>
        <p:nvSpPr>
          <p:cNvPr id="155" name="Title 1">
            <a:extLst>
              <a:ext uri="{FF2B5EF4-FFF2-40B4-BE49-F238E27FC236}">
                <a16:creationId xmlns:a16="http://schemas.microsoft.com/office/drawing/2014/main" id="{ABDBB5BD-05C2-46B5-8FC6-1BA0A0C446A5}"/>
              </a:ext>
            </a:extLst>
          </p:cNvPr>
          <p:cNvSpPr>
            <a:spLocks noGrp="1"/>
          </p:cNvSpPr>
          <p:nvPr>
            <p:ph type="title"/>
          </p:nvPr>
        </p:nvSpPr>
        <p:spPr/>
        <p:txBody>
          <a:bodyPr/>
          <a:lstStyle/>
          <a:p>
            <a:r>
              <a:rPr lang="en-US" dirty="0"/>
              <a:t>Current state - Fusion Reporting Architecture </a:t>
            </a:r>
            <a:endParaRPr lang="en-US" dirty="0">
              <a:solidFill>
                <a:srgbClr val="FF0000"/>
              </a:solidFill>
              <a:cs typeface="Calibri"/>
            </a:endParaRPr>
          </a:p>
        </p:txBody>
      </p:sp>
      <p:sp>
        <p:nvSpPr>
          <p:cNvPr id="388" name="Content Placeholder 3">
            <a:extLst>
              <a:ext uri="{FF2B5EF4-FFF2-40B4-BE49-F238E27FC236}">
                <a16:creationId xmlns:a16="http://schemas.microsoft.com/office/drawing/2014/main" id="{3F1F442A-6E11-44B0-B573-3B91132F7C7B}"/>
              </a:ext>
            </a:extLst>
          </p:cNvPr>
          <p:cNvSpPr txBox="1">
            <a:spLocks/>
          </p:cNvSpPr>
          <p:nvPr/>
        </p:nvSpPr>
        <p:spPr>
          <a:xfrm>
            <a:off x="7258794" y="5934502"/>
            <a:ext cx="1005025" cy="691289"/>
          </a:xfrm>
          <a:prstGeom prst="rect">
            <a:avLst/>
          </a:prstGeom>
          <a:solidFill>
            <a:srgbClr val="E4E7E7"/>
          </a:solidFill>
          <a:ln>
            <a:solidFill>
              <a:srgbClr val="000000"/>
            </a:solidFill>
          </a:ln>
        </p:spPr>
        <p:txBody>
          <a:bodyPr vert="horz" lIns="0" tIns="23268" rIns="0" bIns="0" rtlCol="0">
            <a:noAutofit/>
          </a:bodyPr>
          <a:lstStyle>
            <a:defPPr>
              <a:defRPr lang="en-US"/>
            </a:defPPr>
            <a:lvl1pPr marL="0" indent="0" eaLnBrk="1" hangingPunct="1">
              <a:spcBef>
                <a:spcPts val="1200"/>
              </a:spcBef>
              <a:buSzPct val="80000"/>
              <a:buFontTx/>
              <a:buNone/>
              <a:defRPr sz="1050" b="0" i="0">
                <a:solidFill>
                  <a:schemeClr val="bg1"/>
                </a:solidFill>
                <a:latin typeface="+mn-lt"/>
                <a:ea typeface="Arial" pitchFamily="-105" charset="-52"/>
                <a:cs typeface="Arial" pitchFamily="34" charset="0"/>
              </a:defRPr>
            </a:lvl1pPr>
            <a:lvl2pPr marL="228600" indent="-230400" eaLnBrk="1" hangingPunct="1">
              <a:spcBef>
                <a:spcPts val="624"/>
              </a:spcBef>
              <a:buSzPct val="80000"/>
              <a:buFont typeface="Arial"/>
              <a:buChar char="•"/>
              <a:defRPr sz="2000">
                <a:latin typeface="+mn-lt"/>
                <a:ea typeface="Arial" pitchFamily="-105" charset="-52"/>
                <a:cs typeface="Arial" pitchFamily="34" charset="0"/>
              </a:defRPr>
            </a:lvl2pPr>
            <a:lvl3pPr marL="457200" indent="-230400" eaLnBrk="1" hangingPunct="1">
              <a:spcBef>
                <a:spcPts val="576"/>
              </a:spcBef>
              <a:buSzPct val="80000"/>
              <a:buFont typeface="Lucida Grande"/>
              <a:buChar char="-"/>
              <a:defRPr sz="2000">
                <a:latin typeface="+mn-lt"/>
                <a:ea typeface="Arial" pitchFamily="-105" charset="-52"/>
                <a:cs typeface="Arial" pitchFamily="34" charset="0"/>
              </a:defRPr>
            </a:lvl3pPr>
            <a:lvl4pPr marL="685800" indent="-226800" eaLnBrk="1" hangingPunct="1">
              <a:spcBef>
                <a:spcPts val="528"/>
              </a:spcBef>
              <a:buSzPct val="80000"/>
              <a:buFont typeface="Arial"/>
              <a:buChar char="•"/>
              <a:defRPr>
                <a:latin typeface="+mn-lt"/>
                <a:ea typeface="Arial" pitchFamily="-105" charset="-52"/>
                <a:cs typeface="Arial" pitchFamily="34" charset="0"/>
              </a:defRPr>
            </a:lvl4pPr>
            <a:lvl5pPr marL="914400" indent="-230400" eaLnBrk="1" hangingPunct="1">
              <a:spcBef>
                <a:spcPts val="480"/>
              </a:spcBef>
              <a:buSzPct val="80000"/>
              <a:buFont typeface="Lucida Grande"/>
              <a:buChar char="-"/>
              <a:defRPr sz="1600">
                <a:latin typeface="+mn-lt"/>
                <a:ea typeface="Arial" pitchFamily="-105" charset="-52"/>
                <a:cs typeface="Arial" pitchFamily="34" charset="0"/>
              </a:defRPr>
            </a:lvl5pPr>
            <a:lvl6pPr indent="-228600" defTabSz="914400">
              <a:spcBef>
                <a:spcPct val="20000"/>
              </a:spcBef>
              <a:buFont typeface="Arial" pitchFamily="34" charset="0"/>
              <a:buChar char="•"/>
              <a:defRPr sz="2000">
                <a:latin typeface="+mn-lt"/>
                <a:cs typeface="+mn-cs"/>
              </a:defRPr>
            </a:lvl6pPr>
            <a:lvl7pPr marL="2971800" indent="-228600" defTabSz="914400">
              <a:spcBef>
                <a:spcPct val="20000"/>
              </a:spcBef>
              <a:buFont typeface="Arial" pitchFamily="34" charset="0"/>
              <a:buChar char="•"/>
              <a:defRPr sz="2000">
                <a:latin typeface="+mn-lt"/>
                <a:cs typeface="+mn-cs"/>
              </a:defRPr>
            </a:lvl7pPr>
            <a:lvl8pPr marL="3429000" indent="-228600" defTabSz="914400">
              <a:spcBef>
                <a:spcPct val="20000"/>
              </a:spcBef>
              <a:buFont typeface="Arial" pitchFamily="34" charset="0"/>
              <a:buChar char="•"/>
              <a:defRPr sz="2000">
                <a:latin typeface="+mn-lt"/>
                <a:cs typeface="+mn-cs"/>
              </a:defRPr>
            </a:lvl8pPr>
            <a:lvl9pPr marL="3886200" indent="-228600" defTabSz="914400">
              <a:spcBef>
                <a:spcPct val="20000"/>
              </a:spcBef>
              <a:buFont typeface="Arial" pitchFamily="34" charset="0"/>
              <a:buChar char="•"/>
              <a:defRPr sz="2000">
                <a:latin typeface="+mn-lt"/>
                <a:cs typeface="+mn-cs"/>
              </a:defRPr>
            </a:lvl9pPr>
          </a:lstStyle>
          <a:p>
            <a:pPr defTabSz="761570">
              <a:spcBef>
                <a:spcPts val="999"/>
              </a:spcBef>
              <a:defRPr/>
            </a:pPr>
            <a:endParaRPr lang="en-US" sz="933" b="1" kern="0">
              <a:solidFill>
                <a:srgbClr val="000000"/>
              </a:solidFill>
              <a:latin typeface="Calibri" panose="020F0502020204030204" pitchFamily="34" charset="0"/>
            </a:endParaRPr>
          </a:p>
        </p:txBody>
      </p:sp>
      <p:sp>
        <p:nvSpPr>
          <p:cNvPr id="390" name="Content Placeholder 3">
            <a:extLst>
              <a:ext uri="{FF2B5EF4-FFF2-40B4-BE49-F238E27FC236}">
                <a16:creationId xmlns:a16="http://schemas.microsoft.com/office/drawing/2014/main" id="{E7185F02-D12C-49B3-9BB5-3814D6EB7D8E}"/>
              </a:ext>
            </a:extLst>
          </p:cNvPr>
          <p:cNvSpPr txBox="1">
            <a:spLocks/>
          </p:cNvSpPr>
          <p:nvPr/>
        </p:nvSpPr>
        <p:spPr>
          <a:xfrm>
            <a:off x="779210" y="5941584"/>
            <a:ext cx="1240297" cy="684207"/>
          </a:xfrm>
          <a:prstGeom prst="rect">
            <a:avLst/>
          </a:prstGeom>
          <a:solidFill>
            <a:srgbClr val="778888">
              <a:lumMod val="20000"/>
              <a:lumOff val="80000"/>
            </a:srgbClr>
          </a:solidFill>
          <a:ln>
            <a:solidFill>
              <a:srgbClr val="000000"/>
            </a:solidFill>
          </a:ln>
        </p:spPr>
        <p:txBody>
          <a:bodyPr vert="horz" lIns="0" tIns="23268" rIns="0" bIns="0" rtlCol="0">
            <a:noAutofit/>
          </a:bodyPr>
          <a:lstStyle>
            <a:defPPr>
              <a:defRPr lang="en-US"/>
            </a:defPPr>
            <a:lvl1pPr marL="0" indent="0" eaLnBrk="1" hangingPunct="1">
              <a:spcBef>
                <a:spcPts val="1200"/>
              </a:spcBef>
              <a:buSzPct val="80000"/>
              <a:buFontTx/>
              <a:buNone/>
              <a:defRPr sz="1050" b="0" i="0">
                <a:solidFill>
                  <a:schemeClr val="bg1"/>
                </a:solidFill>
                <a:latin typeface="+mn-lt"/>
                <a:ea typeface="Arial" pitchFamily="-105" charset="-52"/>
                <a:cs typeface="Arial" pitchFamily="34" charset="0"/>
              </a:defRPr>
            </a:lvl1pPr>
            <a:lvl2pPr marL="228600" indent="-230400" eaLnBrk="1" hangingPunct="1">
              <a:spcBef>
                <a:spcPts val="624"/>
              </a:spcBef>
              <a:buSzPct val="80000"/>
              <a:buFont typeface="Arial"/>
              <a:buChar char="•"/>
              <a:defRPr sz="2000">
                <a:latin typeface="+mn-lt"/>
                <a:ea typeface="Arial" pitchFamily="-105" charset="-52"/>
                <a:cs typeface="Arial" pitchFamily="34" charset="0"/>
              </a:defRPr>
            </a:lvl2pPr>
            <a:lvl3pPr marL="457200" indent="-230400" eaLnBrk="1" hangingPunct="1">
              <a:spcBef>
                <a:spcPts val="576"/>
              </a:spcBef>
              <a:buSzPct val="80000"/>
              <a:buFont typeface="Lucida Grande"/>
              <a:buChar char="-"/>
              <a:defRPr sz="2000">
                <a:latin typeface="+mn-lt"/>
                <a:ea typeface="Arial" pitchFamily="-105" charset="-52"/>
                <a:cs typeface="Arial" pitchFamily="34" charset="0"/>
              </a:defRPr>
            </a:lvl3pPr>
            <a:lvl4pPr marL="685800" indent="-226800" eaLnBrk="1" hangingPunct="1">
              <a:spcBef>
                <a:spcPts val="528"/>
              </a:spcBef>
              <a:buSzPct val="80000"/>
              <a:buFont typeface="Arial"/>
              <a:buChar char="•"/>
              <a:defRPr>
                <a:latin typeface="+mn-lt"/>
                <a:ea typeface="Arial" pitchFamily="-105" charset="-52"/>
                <a:cs typeface="Arial" pitchFamily="34" charset="0"/>
              </a:defRPr>
            </a:lvl4pPr>
            <a:lvl5pPr marL="914400" indent="-230400" eaLnBrk="1" hangingPunct="1">
              <a:spcBef>
                <a:spcPts val="480"/>
              </a:spcBef>
              <a:buSzPct val="80000"/>
              <a:buFont typeface="Lucida Grande"/>
              <a:buChar char="-"/>
              <a:defRPr sz="1600">
                <a:latin typeface="+mn-lt"/>
                <a:ea typeface="Arial" pitchFamily="-105" charset="-52"/>
                <a:cs typeface="Arial" pitchFamily="34" charset="0"/>
              </a:defRPr>
            </a:lvl5pPr>
            <a:lvl6pPr indent="-228600" defTabSz="914400">
              <a:spcBef>
                <a:spcPct val="20000"/>
              </a:spcBef>
              <a:buFont typeface="Arial" pitchFamily="34" charset="0"/>
              <a:buChar char="•"/>
              <a:defRPr sz="2000">
                <a:latin typeface="+mn-lt"/>
                <a:cs typeface="+mn-cs"/>
              </a:defRPr>
            </a:lvl6pPr>
            <a:lvl7pPr marL="2971800" indent="-228600" defTabSz="914400">
              <a:spcBef>
                <a:spcPct val="20000"/>
              </a:spcBef>
              <a:buFont typeface="Arial" pitchFamily="34" charset="0"/>
              <a:buChar char="•"/>
              <a:defRPr sz="2000">
                <a:latin typeface="+mn-lt"/>
                <a:cs typeface="+mn-cs"/>
              </a:defRPr>
            </a:lvl7pPr>
            <a:lvl8pPr marL="3429000" indent="-228600" defTabSz="914400">
              <a:spcBef>
                <a:spcPct val="20000"/>
              </a:spcBef>
              <a:buFont typeface="Arial" pitchFamily="34" charset="0"/>
              <a:buChar char="•"/>
              <a:defRPr sz="2000">
                <a:latin typeface="+mn-lt"/>
                <a:cs typeface="+mn-cs"/>
              </a:defRPr>
            </a:lvl8pPr>
            <a:lvl9pPr marL="3886200" indent="-228600" defTabSz="914400">
              <a:spcBef>
                <a:spcPct val="20000"/>
              </a:spcBef>
              <a:buFont typeface="Arial" pitchFamily="34" charset="0"/>
              <a:buChar char="•"/>
              <a:defRPr sz="2000">
                <a:latin typeface="+mn-lt"/>
                <a:cs typeface="+mn-cs"/>
              </a:defRPr>
            </a:lvl9pPr>
          </a:lstStyle>
          <a:p>
            <a:pPr defTabSz="761570">
              <a:spcBef>
                <a:spcPts val="999"/>
              </a:spcBef>
              <a:defRPr/>
            </a:pPr>
            <a:endParaRPr lang="en-US" sz="933" b="1" kern="0">
              <a:solidFill>
                <a:srgbClr val="000000"/>
              </a:solidFill>
              <a:latin typeface="Calibri" panose="020F0502020204030204" pitchFamily="34" charset="0"/>
            </a:endParaRPr>
          </a:p>
        </p:txBody>
      </p:sp>
      <p:sp>
        <p:nvSpPr>
          <p:cNvPr id="391" name="Rectangle 390">
            <a:extLst>
              <a:ext uri="{FF2B5EF4-FFF2-40B4-BE49-F238E27FC236}">
                <a16:creationId xmlns:a16="http://schemas.microsoft.com/office/drawing/2014/main" id="{3213473B-25E9-481E-8BF5-7585937BC9F5}"/>
              </a:ext>
            </a:extLst>
          </p:cNvPr>
          <p:cNvSpPr/>
          <p:nvPr/>
        </p:nvSpPr>
        <p:spPr>
          <a:xfrm>
            <a:off x="779210" y="5062121"/>
            <a:ext cx="7484610" cy="774415"/>
          </a:xfrm>
          <a:prstGeom prst="rect">
            <a:avLst/>
          </a:prstGeom>
          <a:solidFill>
            <a:srgbClr val="778888">
              <a:lumMod val="20000"/>
              <a:lumOff val="80000"/>
            </a:srgbClr>
          </a:solidFill>
          <a:ln w="9525" cap="flat" cmpd="sng" algn="ctr">
            <a:solidFill>
              <a:srgbClr val="000000"/>
            </a:solidFill>
            <a:prstDash val="solid"/>
          </a:ln>
          <a:effectLst/>
        </p:spPr>
        <p:txBody>
          <a:bodyPr rot="0" spcFirstLastPara="0" vertOverflow="overflow" horzOverflow="overflow" vert="horz" wrap="square" lIns="62048" tIns="31024" rIns="62048" bIns="31024" numCol="1" spcCol="0" rtlCol="0" fromWordArt="0" anchor="ctr" anchorCtr="0" forceAA="0" compatLnSpc="1">
            <a:prstTxWarp prst="textNoShape">
              <a:avLst/>
            </a:prstTxWarp>
            <a:noAutofit/>
          </a:bodyPr>
          <a:lstStyle/>
          <a:p>
            <a:pPr algn="ctr" defTabSz="761570">
              <a:spcBef>
                <a:spcPct val="50000"/>
              </a:spcBef>
              <a:defRPr/>
            </a:pPr>
            <a:endParaRPr lang="en-US" sz="933" b="1" kern="0">
              <a:solidFill>
                <a:srgbClr val="000000"/>
              </a:solidFill>
              <a:latin typeface="Calibri" panose="020F0502020204030204" pitchFamily="34" charset="0"/>
            </a:endParaRPr>
          </a:p>
        </p:txBody>
      </p:sp>
      <p:sp>
        <p:nvSpPr>
          <p:cNvPr id="392" name="Content Placeholder 3">
            <a:extLst>
              <a:ext uri="{FF2B5EF4-FFF2-40B4-BE49-F238E27FC236}">
                <a16:creationId xmlns:a16="http://schemas.microsoft.com/office/drawing/2014/main" id="{53CC0D18-44C6-4887-A923-8648CAB8F64A}"/>
              </a:ext>
            </a:extLst>
          </p:cNvPr>
          <p:cNvSpPr txBox="1">
            <a:spLocks/>
          </p:cNvSpPr>
          <p:nvPr/>
        </p:nvSpPr>
        <p:spPr>
          <a:xfrm>
            <a:off x="2124010" y="5941584"/>
            <a:ext cx="5036157" cy="684207"/>
          </a:xfrm>
          <a:prstGeom prst="rect">
            <a:avLst/>
          </a:prstGeom>
          <a:solidFill>
            <a:srgbClr val="778888">
              <a:lumMod val="20000"/>
              <a:lumOff val="80000"/>
            </a:srgbClr>
          </a:solidFill>
          <a:ln>
            <a:solidFill>
              <a:srgbClr val="000000"/>
            </a:solidFill>
          </a:ln>
        </p:spPr>
        <p:txBody>
          <a:bodyPr vert="horz" lIns="0" tIns="23268" rIns="0" bIns="0" rtlCol="0">
            <a:noAutofit/>
          </a:bodyPr>
          <a:lstStyle>
            <a:defPPr>
              <a:defRPr lang="en-US"/>
            </a:defPPr>
            <a:lvl1pPr marL="0" indent="0" eaLnBrk="1" hangingPunct="1">
              <a:spcBef>
                <a:spcPts val="1200"/>
              </a:spcBef>
              <a:buSzPct val="80000"/>
              <a:buFontTx/>
              <a:buNone/>
              <a:defRPr sz="1050" b="0" i="0">
                <a:solidFill>
                  <a:schemeClr val="bg1"/>
                </a:solidFill>
                <a:latin typeface="+mn-lt"/>
                <a:ea typeface="Arial" pitchFamily="-105" charset="-52"/>
                <a:cs typeface="Arial" pitchFamily="34" charset="0"/>
              </a:defRPr>
            </a:lvl1pPr>
            <a:lvl2pPr marL="228600" indent="-230400" eaLnBrk="1" hangingPunct="1">
              <a:spcBef>
                <a:spcPts val="624"/>
              </a:spcBef>
              <a:buSzPct val="80000"/>
              <a:buFont typeface="Arial"/>
              <a:buChar char="•"/>
              <a:defRPr sz="2000">
                <a:latin typeface="+mn-lt"/>
                <a:ea typeface="Arial" pitchFamily="-105" charset="-52"/>
                <a:cs typeface="Arial" pitchFamily="34" charset="0"/>
              </a:defRPr>
            </a:lvl2pPr>
            <a:lvl3pPr marL="457200" indent="-230400" eaLnBrk="1" hangingPunct="1">
              <a:spcBef>
                <a:spcPts val="576"/>
              </a:spcBef>
              <a:buSzPct val="80000"/>
              <a:buFont typeface="Lucida Grande"/>
              <a:buChar char="-"/>
              <a:defRPr sz="2000">
                <a:latin typeface="+mn-lt"/>
                <a:ea typeface="Arial" pitchFamily="-105" charset="-52"/>
                <a:cs typeface="Arial" pitchFamily="34" charset="0"/>
              </a:defRPr>
            </a:lvl3pPr>
            <a:lvl4pPr marL="685800" indent="-226800" eaLnBrk="1" hangingPunct="1">
              <a:spcBef>
                <a:spcPts val="528"/>
              </a:spcBef>
              <a:buSzPct val="80000"/>
              <a:buFont typeface="Arial"/>
              <a:buChar char="•"/>
              <a:defRPr>
                <a:latin typeface="+mn-lt"/>
                <a:ea typeface="Arial" pitchFamily="-105" charset="-52"/>
                <a:cs typeface="Arial" pitchFamily="34" charset="0"/>
              </a:defRPr>
            </a:lvl4pPr>
            <a:lvl5pPr marL="914400" indent="-230400" eaLnBrk="1" hangingPunct="1">
              <a:spcBef>
                <a:spcPts val="480"/>
              </a:spcBef>
              <a:buSzPct val="80000"/>
              <a:buFont typeface="Lucida Grande"/>
              <a:buChar char="-"/>
              <a:defRPr sz="1600">
                <a:latin typeface="+mn-lt"/>
                <a:ea typeface="Arial" pitchFamily="-105" charset="-52"/>
                <a:cs typeface="Arial" pitchFamily="34" charset="0"/>
              </a:defRPr>
            </a:lvl5pPr>
            <a:lvl6pPr indent="-228600" defTabSz="914400">
              <a:spcBef>
                <a:spcPct val="20000"/>
              </a:spcBef>
              <a:buFont typeface="Arial" pitchFamily="34" charset="0"/>
              <a:buChar char="•"/>
              <a:defRPr sz="2000">
                <a:latin typeface="+mn-lt"/>
                <a:cs typeface="+mn-cs"/>
              </a:defRPr>
            </a:lvl6pPr>
            <a:lvl7pPr marL="2971800" indent="-228600" defTabSz="914400">
              <a:spcBef>
                <a:spcPct val="20000"/>
              </a:spcBef>
              <a:buFont typeface="Arial" pitchFamily="34" charset="0"/>
              <a:buChar char="•"/>
              <a:defRPr sz="2000">
                <a:latin typeface="+mn-lt"/>
                <a:cs typeface="+mn-cs"/>
              </a:defRPr>
            </a:lvl7pPr>
            <a:lvl8pPr marL="3429000" indent="-228600" defTabSz="914400">
              <a:spcBef>
                <a:spcPct val="20000"/>
              </a:spcBef>
              <a:buFont typeface="Arial" pitchFamily="34" charset="0"/>
              <a:buChar char="•"/>
              <a:defRPr sz="2000">
                <a:latin typeface="+mn-lt"/>
                <a:cs typeface="+mn-cs"/>
              </a:defRPr>
            </a:lvl8pPr>
            <a:lvl9pPr marL="3886200" indent="-228600" defTabSz="914400">
              <a:spcBef>
                <a:spcPct val="20000"/>
              </a:spcBef>
              <a:buFont typeface="Arial" pitchFamily="34" charset="0"/>
              <a:buChar char="•"/>
              <a:defRPr sz="2000">
                <a:latin typeface="+mn-lt"/>
                <a:cs typeface="+mn-cs"/>
              </a:defRPr>
            </a:lvl9pPr>
          </a:lstStyle>
          <a:p>
            <a:pPr defTabSz="761570">
              <a:spcBef>
                <a:spcPts val="999"/>
              </a:spcBef>
              <a:defRPr/>
            </a:pPr>
            <a:endParaRPr lang="en-US" sz="933" b="1" kern="0">
              <a:solidFill>
                <a:srgbClr val="000000"/>
              </a:solidFill>
              <a:latin typeface="Calibri" panose="020F0502020204030204" pitchFamily="34" charset="0"/>
            </a:endParaRPr>
          </a:p>
        </p:txBody>
      </p:sp>
      <p:sp>
        <p:nvSpPr>
          <p:cNvPr id="393" name="Content Placeholder 3">
            <a:extLst>
              <a:ext uri="{FF2B5EF4-FFF2-40B4-BE49-F238E27FC236}">
                <a16:creationId xmlns:a16="http://schemas.microsoft.com/office/drawing/2014/main" id="{F383A2F4-BFB8-4EB7-88A2-ECC24B19BBD4}"/>
              </a:ext>
            </a:extLst>
          </p:cNvPr>
          <p:cNvSpPr txBox="1">
            <a:spLocks/>
          </p:cNvSpPr>
          <p:nvPr/>
        </p:nvSpPr>
        <p:spPr>
          <a:xfrm>
            <a:off x="784312" y="2245784"/>
            <a:ext cx="7503279" cy="2032306"/>
          </a:xfrm>
          <a:prstGeom prst="rect">
            <a:avLst/>
          </a:prstGeom>
          <a:solidFill>
            <a:srgbClr val="E4E7E7"/>
          </a:solidFill>
          <a:ln>
            <a:solidFill>
              <a:srgbClr val="000000"/>
            </a:solidFill>
          </a:ln>
        </p:spPr>
        <p:txBody>
          <a:bodyPr vert="horz" lIns="0" tIns="23268" rIns="0" bIns="0" rtlCol="0">
            <a:noAutofit/>
          </a:bodyPr>
          <a:lstStyle>
            <a:lvl1pPr marL="0" indent="0" algn="l" rtl="0" eaLnBrk="1" fontAlgn="base" hangingPunct="1">
              <a:spcBef>
                <a:spcPts val="1200"/>
              </a:spcBef>
              <a:spcAft>
                <a:spcPct val="0"/>
              </a:spcAft>
              <a:buSzPct val="80000"/>
              <a:buFontTx/>
              <a:buNone/>
              <a:defRPr sz="2400" b="0" i="0" kern="1200">
                <a:solidFill>
                  <a:schemeClr val="accent1"/>
                </a:solidFill>
                <a:latin typeface="+mn-lt"/>
                <a:ea typeface="Arial" pitchFamily="-105" charset="-52"/>
                <a:cs typeface="Arial" pitchFamily="34" charset="0"/>
              </a:defRPr>
            </a:lvl1pPr>
            <a:lvl2pPr marL="228600" indent="-230400" algn="l" rtl="0" eaLnBrk="1" fontAlgn="base" hangingPunct="1">
              <a:spcBef>
                <a:spcPts val="624"/>
              </a:spcBef>
              <a:spcAft>
                <a:spcPct val="0"/>
              </a:spcAft>
              <a:buSzPct val="80000"/>
              <a:buFont typeface="Arial"/>
              <a:buChar char="•"/>
              <a:defRPr sz="2000" kern="1200">
                <a:solidFill>
                  <a:schemeClr val="tx1"/>
                </a:solidFill>
                <a:latin typeface="+mn-lt"/>
                <a:ea typeface="Arial" pitchFamily="-105" charset="-52"/>
                <a:cs typeface="Arial" pitchFamily="34" charset="0"/>
              </a:defRPr>
            </a:lvl2pPr>
            <a:lvl3pPr marL="457200" indent="-230400" algn="l" rtl="0" eaLnBrk="1" fontAlgn="base" hangingPunct="1">
              <a:spcBef>
                <a:spcPts val="576"/>
              </a:spcBef>
              <a:spcAft>
                <a:spcPct val="0"/>
              </a:spcAft>
              <a:buSzPct val="80000"/>
              <a:buFont typeface="Lucida Grande"/>
              <a:buChar char="-"/>
              <a:defRPr sz="2000" kern="1200">
                <a:solidFill>
                  <a:schemeClr val="tx1"/>
                </a:solidFill>
                <a:latin typeface="+mn-lt"/>
                <a:ea typeface="Arial" pitchFamily="-105" charset="-52"/>
                <a:cs typeface="Arial" pitchFamily="34" charset="0"/>
              </a:defRPr>
            </a:lvl3pPr>
            <a:lvl4pPr marL="685800" indent="-226800" algn="l" rtl="0" eaLnBrk="1" fontAlgn="base" hangingPunct="1">
              <a:spcBef>
                <a:spcPts val="528"/>
              </a:spcBef>
              <a:spcAft>
                <a:spcPct val="0"/>
              </a:spcAft>
              <a:buSzPct val="80000"/>
              <a:buFont typeface="Arial"/>
              <a:buChar char="•"/>
              <a:defRPr sz="1800" kern="1200">
                <a:solidFill>
                  <a:schemeClr val="tx1"/>
                </a:solidFill>
                <a:latin typeface="+mn-lt"/>
                <a:ea typeface="Arial" pitchFamily="-105" charset="-52"/>
                <a:cs typeface="Arial" pitchFamily="34" charset="0"/>
              </a:defRPr>
            </a:lvl4pPr>
            <a:lvl5pPr marL="914400" indent="-230400" algn="l" rtl="0" eaLnBrk="1" fontAlgn="base" hangingPunct="1">
              <a:spcBef>
                <a:spcPts val="480"/>
              </a:spcBef>
              <a:spcAft>
                <a:spcPct val="0"/>
              </a:spcAft>
              <a:buSzPct val="80000"/>
              <a:buFont typeface="Lucida Grande"/>
              <a:buChar char="-"/>
              <a:defRPr sz="1600" kern="1200">
                <a:solidFill>
                  <a:schemeClr val="tx1"/>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761570">
              <a:spcBef>
                <a:spcPts val="999"/>
              </a:spcBef>
              <a:defRPr/>
            </a:pPr>
            <a:r>
              <a:rPr lang="en-US" sz="933" b="1">
                <a:solidFill>
                  <a:srgbClr val="000000"/>
                </a:solidFill>
                <a:latin typeface="Calibri" panose="020F0502020204030204" pitchFamily="34" charset="0"/>
              </a:rPr>
              <a:t>                  </a:t>
            </a:r>
          </a:p>
        </p:txBody>
      </p:sp>
      <p:sp>
        <p:nvSpPr>
          <p:cNvPr id="394" name="Rectangle 393">
            <a:extLst>
              <a:ext uri="{FF2B5EF4-FFF2-40B4-BE49-F238E27FC236}">
                <a16:creationId xmlns:a16="http://schemas.microsoft.com/office/drawing/2014/main" id="{CBC9C34F-BC7B-4F83-A0CE-2BC41100001F}"/>
              </a:ext>
            </a:extLst>
          </p:cNvPr>
          <p:cNvSpPr/>
          <p:nvPr/>
        </p:nvSpPr>
        <p:spPr>
          <a:xfrm>
            <a:off x="802981" y="4407749"/>
            <a:ext cx="7484610" cy="537906"/>
          </a:xfrm>
          <a:prstGeom prst="rect">
            <a:avLst/>
          </a:prstGeom>
          <a:solidFill>
            <a:srgbClr val="778888">
              <a:lumMod val="20000"/>
              <a:lumOff val="80000"/>
            </a:srgbClr>
          </a:solidFill>
          <a:ln w="9525" cap="flat" cmpd="sng" algn="ctr">
            <a:solidFill>
              <a:srgbClr val="000000"/>
            </a:solidFill>
            <a:prstDash val="solid"/>
          </a:ln>
          <a:effectLst/>
        </p:spPr>
        <p:txBody>
          <a:bodyPr rot="0" spcFirstLastPara="0" vertOverflow="overflow" horzOverflow="overflow" vert="horz" wrap="square" lIns="62048" tIns="31024" rIns="62048" bIns="31024" numCol="1" spcCol="0" rtlCol="0" fromWordArt="0" anchor="ctr" anchorCtr="0" forceAA="0" compatLnSpc="1">
            <a:prstTxWarp prst="textNoShape">
              <a:avLst/>
            </a:prstTxWarp>
            <a:noAutofit/>
          </a:bodyPr>
          <a:lstStyle/>
          <a:p>
            <a:pPr algn="ctr" defTabSz="761570">
              <a:spcBef>
                <a:spcPct val="50000"/>
              </a:spcBef>
              <a:defRPr/>
            </a:pPr>
            <a:endParaRPr lang="en-US" sz="933" b="1" kern="0">
              <a:solidFill>
                <a:srgbClr val="000000"/>
              </a:solidFill>
              <a:latin typeface="Calibri" panose="020F0502020204030204" pitchFamily="34" charset="0"/>
            </a:endParaRPr>
          </a:p>
        </p:txBody>
      </p:sp>
      <p:sp>
        <p:nvSpPr>
          <p:cNvPr id="396" name="Rectangle 395">
            <a:extLst>
              <a:ext uri="{FF2B5EF4-FFF2-40B4-BE49-F238E27FC236}">
                <a16:creationId xmlns:a16="http://schemas.microsoft.com/office/drawing/2014/main" id="{D3B6FA1A-9DB5-4BBB-9DB2-66723FA8CDC0}"/>
              </a:ext>
            </a:extLst>
          </p:cNvPr>
          <p:cNvSpPr/>
          <p:nvPr/>
        </p:nvSpPr>
        <p:spPr>
          <a:xfrm>
            <a:off x="7343797" y="6044574"/>
            <a:ext cx="839532" cy="496196"/>
          </a:xfrm>
          <a:prstGeom prst="rect">
            <a:avLst/>
          </a:prstGeom>
          <a:solidFill>
            <a:schemeClr val="bg1"/>
          </a:solidFill>
          <a:ln w="6350" cap="flat" cmpd="sng" algn="ctr">
            <a:solidFill>
              <a:srgbClr val="000000"/>
            </a:solidFill>
            <a:prstDash val="solid"/>
          </a:ln>
          <a:effectLst/>
        </p:spPr>
        <p:txBody>
          <a:bodyPr rot="0" spcFirstLastPara="0" vertOverflow="overflow" horzOverflow="overflow" vert="horz" wrap="square" lIns="62048" tIns="31024" rIns="62048" bIns="31024" numCol="1" spcCol="0" rtlCol="0" fromWordArt="0" anchor="ctr" anchorCtr="0" forceAA="0" compatLnSpc="1">
            <a:prstTxWarp prst="textNoShape">
              <a:avLst/>
            </a:prstTxWarp>
            <a:noAutofit/>
          </a:bodyPr>
          <a:lstStyle/>
          <a:p>
            <a:pPr algn="ctr" defTabSz="761570">
              <a:defRPr/>
            </a:pPr>
            <a:r>
              <a:rPr lang="en-US" sz="933" b="1" kern="0">
                <a:solidFill>
                  <a:srgbClr val="000000"/>
                </a:solidFill>
                <a:latin typeface="Calibri" panose="020F0502020204030204" pitchFamily="34" charset="0"/>
              </a:rPr>
              <a:t>External Data Sources</a:t>
            </a:r>
          </a:p>
        </p:txBody>
      </p:sp>
      <p:sp>
        <p:nvSpPr>
          <p:cNvPr id="400" name="TextBox 399">
            <a:extLst>
              <a:ext uri="{FF2B5EF4-FFF2-40B4-BE49-F238E27FC236}">
                <a16:creationId xmlns:a16="http://schemas.microsoft.com/office/drawing/2014/main" id="{E14CEEE8-74A6-4138-952B-EE4FB55D174F}"/>
              </a:ext>
            </a:extLst>
          </p:cNvPr>
          <p:cNvSpPr txBox="1"/>
          <p:nvPr/>
        </p:nvSpPr>
        <p:spPr>
          <a:xfrm>
            <a:off x="332281" y="1217828"/>
            <a:ext cx="382728" cy="928792"/>
          </a:xfrm>
          <a:prstGeom prst="rect">
            <a:avLst/>
          </a:prstGeom>
          <a:solidFill>
            <a:schemeClr val="bg1">
              <a:lumMod val="75000"/>
            </a:schemeClr>
          </a:solidFill>
          <a:ln>
            <a:solidFill>
              <a:srgbClr val="000000"/>
            </a:solidFill>
          </a:ln>
          <a:effectLst/>
        </p:spPr>
        <p:txBody>
          <a:bodyPr vert="vert270" wrap="square" lIns="0" tIns="0" rIns="0" bIns="0" numCol="1" rtlCol="0" anchor="ctr" anchorCtr="0" compatLnSpc="1">
            <a:prstTxWarp prst="textNoShape">
              <a:avLst/>
            </a:prstTxWarp>
            <a:normAutofit/>
          </a:bodyPr>
          <a:lstStyle/>
          <a:p>
            <a:pPr algn="ctr" defTabSz="761570">
              <a:spcBef>
                <a:spcPct val="50000"/>
              </a:spcBef>
              <a:defRPr/>
            </a:pPr>
            <a:r>
              <a:rPr lang="en-US" sz="933" b="1" kern="0">
                <a:solidFill>
                  <a:srgbClr val="000000"/>
                </a:solidFill>
                <a:latin typeface="Calibri" panose="020F0502020204030204" pitchFamily="34" charset="0"/>
                <a:cs typeface="Arial" charset="0"/>
              </a:rPr>
              <a:t>Visualization</a:t>
            </a:r>
          </a:p>
        </p:txBody>
      </p:sp>
      <p:sp>
        <p:nvSpPr>
          <p:cNvPr id="401" name="TextBox 400">
            <a:extLst>
              <a:ext uri="{FF2B5EF4-FFF2-40B4-BE49-F238E27FC236}">
                <a16:creationId xmlns:a16="http://schemas.microsoft.com/office/drawing/2014/main" id="{E54D89D2-5D85-4000-95D9-CC3A761B8CA6}"/>
              </a:ext>
            </a:extLst>
          </p:cNvPr>
          <p:cNvSpPr txBox="1"/>
          <p:nvPr/>
        </p:nvSpPr>
        <p:spPr>
          <a:xfrm>
            <a:off x="332275" y="4418173"/>
            <a:ext cx="382728" cy="537906"/>
          </a:xfrm>
          <a:prstGeom prst="rect">
            <a:avLst/>
          </a:prstGeom>
          <a:solidFill>
            <a:schemeClr val="bg1">
              <a:lumMod val="75000"/>
            </a:schemeClr>
          </a:solidFill>
          <a:ln>
            <a:solidFill>
              <a:srgbClr val="000000"/>
            </a:solidFill>
          </a:ln>
          <a:effectLst/>
        </p:spPr>
        <p:txBody>
          <a:bodyPr vert="vert270" wrap="square" lIns="0" tIns="0" rIns="0" bIns="0" numCol="1" rtlCol="0" anchor="ctr" anchorCtr="0" compatLnSpc="1">
            <a:prstTxWarp prst="textNoShape">
              <a:avLst/>
            </a:prstTxWarp>
            <a:noAutofit/>
          </a:bodyPr>
          <a:lstStyle/>
          <a:p>
            <a:pPr algn="ctr" defTabSz="761570">
              <a:spcBef>
                <a:spcPct val="50000"/>
              </a:spcBef>
              <a:defRPr/>
            </a:pPr>
            <a:r>
              <a:rPr lang="en-US" sz="933" b="1" kern="0">
                <a:solidFill>
                  <a:srgbClr val="000000"/>
                </a:solidFill>
                <a:latin typeface="Calibri" panose="020F0502020204030204" pitchFamily="34" charset="0"/>
                <a:cs typeface="Arial" charset="0"/>
              </a:rPr>
              <a:t>ETL</a:t>
            </a:r>
          </a:p>
        </p:txBody>
      </p:sp>
      <p:sp>
        <p:nvSpPr>
          <p:cNvPr id="402" name="TextBox 401">
            <a:extLst>
              <a:ext uri="{FF2B5EF4-FFF2-40B4-BE49-F238E27FC236}">
                <a16:creationId xmlns:a16="http://schemas.microsoft.com/office/drawing/2014/main" id="{ECB3542A-C3DA-466E-8291-B331479409C2}"/>
              </a:ext>
            </a:extLst>
          </p:cNvPr>
          <p:cNvSpPr txBox="1"/>
          <p:nvPr/>
        </p:nvSpPr>
        <p:spPr>
          <a:xfrm>
            <a:off x="332281" y="2273777"/>
            <a:ext cx="382728" cy="2032307"/>
          </a:xfrm>
          <a:prstGeom prst="rect">
            <a:avLst/>
          </a:prstGeom>
          <a:solidFill>
            <a:schemeClr val="bg1">
              <a:lumMod val="75000"/>
            </a:schemeClr>
          </a:solidFill>
          <a:ln>
            <a:solidFill>
              <a:srgbClr val="000000"/>
            </a:solidFill>
          </a:ln>
          <a:effectLst/>
        </p:spPr>
        <p:txBody>
          <a:bodyPr vert="vert270" wrap="square" lIns="0" tIns="0" rIns="0" bIns="0" numCol="1" rtlCol="0" anchor="ctr" anchorCtr="0" compatLnSpc="1">
            <a:prstTxWarp prst="textNoShape">
              <a:avLst/>
            </a:prstTxWarp>
            <a:noAutofit/>
          </a:bodyPr>
          <a:lstStyle/>
          <a:p>
            <a:pPr algn="ctr" defTabSz="761570">
              <a:spcBef>
                <a:spcPct val="50000"/>
              </a:spcBef>
              <a:defRPr/>
            </a:pPr>
            <a:r>
              <a:rPr lang="en-US" sz="933" b="1" kern="0">
                <a:solidFill>
                  <a:srgbClr val="000000"/>
                </a:solidFill>
                <a:latin typeface="Calibri" panose="020F0502020204030204" pitchFamily="34" charset="0"/>
                <a:cs typeface="Arial" charset="0"/>
              </a:rPr>
              <a:t>Data Storage </a:t>
            </a:r>
          </a:p>
        </p:txBody>
      </p:sp>
      <p:sp>
        <p:nvSpPr>
          <p:cNvPr id="403" name="TextBox 402">
            <a:extLst>
              <a:ext uri="{FF2B5EF4-FFF2-40B4-BE49-F238E27FC236}">
                <a16:creationId xmlns:a16="http://schemas.microsoft.com/office/drawing/2014/main" id="{F57E8B60-9360-4E35-94A9-938D6CE262AE}"/>
              </a:ext>
            </a:extLst>
          </p:cNvPr>
          <p:cNvSpPr txBox="1"/>
          <p:nvPr/>
        </p:nvSpPr>
        <p:spPr>
          <a:xfrm>
            <a:off x="332281" y="5055081"/>
            <a:ext cx="382728" cy="774415"/>
          </a:xfrm>
          <a:prstGeom prst="rect">
            <a:avLst/>
          </a:prstGeom>
          <a:solidFill>
            <a:schemeClr val="bg1">
              <a:lumMod val="75000"/>
            </a:schemeClr>
          </a:solidFill>
          <a:ln>
            <a:solidFill>
              <a:srgbClr val="000000"/>
            </a:solidFill>
          </a:ln>
          <a:effectLst/>
        </p:spPr>
        <p:txBody>
          <a:bodyPr vert="vert270" wrap="square" lIns="0" tIns="0" rIns="0" bIns="0" numCol="1" rtlCol="0" anchor="ctr" anchorCtr="0" compatLnSpc="1">
            <a:prstTxWarp prst="textNoShape">
              <a:avLst/>
            </a:prstTxWarp>
            <a:noAutofit/>
          </a:bodyPr>
          <a:lstStyle/>
          <a:p>
            <a:pPr algn="ctr" defTabSz="761570">
              <a:spcBef>
                <a:spcPct val="50000"/>
              </a:spcBef>
              <a:defRPr/>
            </a:pPr>
            <a:r>
              <a:rPr lang="en-US" sz="933" b="1" kern="0">
                <a:solidFill>
                  <a:srgbClr val="000000"/>
                </a:solidFill>
                <a:latin typeface="Calibri" panose="020F0502020204030204" pitchFamily="34" charset="0"/>
                <a:cs typeface="Arial" charset="0"/>
              </a:rPr>
              <a:t>Replication</a:t>
            </a:r>
          </a:p>
        </p:txBody>
      </p:sp>
      <p:sp>
        <p:nvSpPr>
          <p:cNvPr id="404" name="TextBox 403">
            <a:extLst>
              <a:ext uri="{FF2B5EF4-FFF2-40B4-BE49-F238E27FC236}">
                <a16:creationId xmlns:a16="http://schemas.microsoft.com/office/drawing/2014/main" id="{904415FA-1919-4598-9D4D-5A24A54674A3}"/>
              </a:ext>
            </a:extLst>
          </p:cNvPr>
          <p:cNvSpPr txBox="1"/>
          <p:nvPr/>
        </p:nvSpPr>
        <p:spPr>
          <a:xfrm>
            <a:off x="332281" y="5941584"/>
            <a:ext cx="382728" cy="684207"/>
          </a:xfrm>
          <a:prstGeom prst="rect">
            <a:avLst/>
          </a:prstGeom>
          <a:solidFill>
            <a:schemeClr val="bg1">
              <a:lumMod val="75000"/>
            </a:schemeClr>
          </a:solidFill>
          <a:ln>
            <a:solidFill>
              <a:srgbClr val="000000"/>
            </a:solidFill>
          </a:ln>
          <a:effectLst/>
        </p:spPr>
        <p:txBody>
          <a:bodyPr vert="vert270" wrap="square" lIns="0" tIns="0" rIns="0" bIns="0" numCol="1" rtlCol="0" anchor="ctr" anchorCtr="0" compatLnSpc="1">
            <a:prstTxWarp prst="textNoShape">
              <a:avLst/>
            </a:prstTxWarp>
            <a:noAutofit/>
          </a:bodyPr>
          <a:lstStyle/>
          <a:p>
            <a:pPr algn="ctr" defTabSz="761570">
              <a:spcBef>
                <a:spcPct val="50000"/>
              </a:spcBef>
              <a:defRPr/>
            </a:pPr>
            <a:r>
              <a:rPr lang="en-US" sz="933" b="1" kern="0">
                <a:solidFill>
                  <a:srgbClr val="000000"/>
                </a:solidFill>
                <a:latin typeface="Calibri" panose="020F0502020204030204" pitchFamily="34" charset="0"/>
                <a:cs typeface="Arial" charset="0"/>
              </a:rPr>
              <a:t>Sources</a:t>
            </a:r>
          </a:p>
        </p:txBody>
      </p:sp>
      <p:sp>
        <p:nvSpPr>
          <p:cNvPr id="414" name="Content Placeholder 3">
            <a:extLst>
              <a:ext uri="{FF2B5EF4-FFF2-40B4-BE49-F238E27FC236}">
                <a16:creationId xmlns:a16="http://schemas.microsoft.com/office/drawing/2014/main" id="{63892EFC-3ECF-445D-9F03-AD3582C50124}"/>
              </a:ext>
            </a:extLst>
          </p:cNvPr>
          <p:cNvSpPr txBox="1">
            <a:spLocks/>
          </p:cNvSpPr>
          <p:nvPr/>
        </p:nvSpPr>
        <p:spPr>
          <a:xfrm>
            <a:off x="779210" y="1217270"/>
            <a:ext cx="7503279" cy="928792"/>
          </a:xfrm>
          <a:prstGeom prst="rect">
            <a:avLst/>
          </a:prstGeom>
          <a:solidFill>
            <a:srgbClr val="778888">
              <a:lumMod val="20000"/>
              <a:lumOff val="80000"/>
            </a:srgbClr>
          </a:solidFill>
          <a:ln>
            <a:solidFill>
              <a:srgbClr val="000000"/>
            </a:solidFill>
          </a:ln>
        </p:spPr>
        <p:txBody>
          <a:bodyPr vert="horz" lIns="0" tIns="23268" rIns="0" bIns="0" rtlCol="0">
            <a:noAutofit/>
          </a:bodyPr>
          <a:lstStyle>
            <a:lvl1pPr marL="0" indent="0" algn="l" rtl="0" eaLnBrk="1" fontAlgn="base" hangingPunct="1">
              <a:spcBef>
                <a:spcPts val="1200"/>
              </a:spcBef>
              <a:spcAft>
                <a:spcPct val="0"/>
              </a:spcAft>
              <a:buSzPct val="80000"/>
              <a:buFontTx/>
              <a:buNone/>
              <a:defRPr sz="2400" b="0" i="0" kern="1200">
                <a:solidFill>
                  <a:schemeClr val="accent1"/>
                </a:solidFill>
                <a:latin typeface="+mn-lt"/>
                <a:ea typeface="Arial" pitchFamily="-105" charset="-52"/>
                <a:cs typeface="Arial" pitchFamily="34" charset="0"/>
              </a:defRPr>
            </a:lvl1pPr>
            <a:lvl2pPr marL="228600" indent="-230400" algn="l" rtl="0" eaLnBrk="1" fontAlgn="base" hangingPunct="1">
              <a:spcBef>
                <a:spcPts val="624"/>
              </a:spcBef>
              <a:spcAft>
                <a:spcPct val="0"/>
              </a:spcAft>
              <a:buSzPct val="80000"/>
              <a:buFont typeface="Arial"/>
              <a:buChar char="•"/>
              <a:defRPr sz="2000" kern="1200">
                <a:solidFill>
                  <a:schemeClr val="tx1"/>
                </a:solidFill>
                <a:latin typeface="+mn-lt"/>
                <a:ea typeface="Arial" pitchFamily="-105" charset="-52"/>
                <a:cs typeface="Arial" pitchFamily="34" charset="0"/>
              </a:defRPr>
            </a:lvl2pPr>
            <a:lvl3pPr marL="457200" indent="-230400" algn="l" rtl="0" eaLnBrk="1" fontAlgn="base" hangingPunct="1">
              <a:spcBef>
                <a:spcPts val="576"/>
              </a:spcBef>
              <a:spcAft>
                <a:spcPct val="0"/>
              </a:spcAft>
              <a:buSzPct val="80000"/>
              <a:buFont typeface="Lucida Grande"/>
              <a:buChar char="-"/>
              <a:defRPr sz="2000" kern="1200">
                <a:solidFill>
                  <a:schemeClr val="tx1"/>
                </a:solidFill>
                <a:latin typeface="+mn-lt"/>
                <a:ea typeface="Arial" pitchFamily="-105" charset="-52"/>
                <a:cs typeface="Arial" pitchFamily="34" charset="0"/>
              </a:defRPr>
            </a:lvl3pPr>
            <a:lvl4pPr marL="685800" indent="-226800" algn="l" rtl="0" eaLnBrk="1" fontAlgn="base" hangingPunct="1">
              <a:spcBef>
                <a:spcPts val="528"/>
              </a:spcBef>
              <a:spcAft>
                <a:spcPct val="0"/>
              </a:spcAft>
              <a:buSzPct val="80000"/>
              <a:buFont typeface="Arial"/>
              <a:buChar char="•"/>
              <a:defRPr sz="1800" kern="1200">
                <a:solidFill>
                  <a:schemeClr val="tx1"/>
                </a:solidFill>
                <a:latin typeface="+mn-lt"/>
                <a:ea typeface="Arial" pitchFamily="-105" charset="-52"/>
                <a:cs typeface="Arial" pitchFamily="34" charset="0"/>
              </a:defRPr>
            </a:lvl4pPr>
            <a:lvl5pPr marL="914400" indent="-230400" algn="l" rtl="0" eaLnBrk="1" fontAlgn="base" hangingPunct="1">
              <a:spcBef>
                <a:spcPts val="480"/>
              </a:spcBef>
              <a:spcAft>
                <a:spcPct val="0"/>
              </a:spcAft>
              <a:buSzPct val="80000"/>
              <a:buFont typeface="Lucida Grande"/>
              <a:buChar char="-"/>
              <a:defRPr sz="1600" kern="1200">
                <a:solidFill>
                  <a:schemeClr val="tx1"/>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761570">
              <a:spcBef>
                <a:spcPts val="999"/>
              </a:spcBef>
              <a:defRPr/>
            </a:pPr>
            <a:endParaRPr lang="en-US" sz="933" b="1">
              <a:solidFill>
                <a:srgbClr val="000000"/>
              </a:solidFill>
              <a:latin typeface="Calibri" panose="020F0502020204030204" pitchFamily="34" charset="0"/>
            </a:endParaRPr>
          </a:p>
        </p:txBody>
      </p:sp>
      <p:cxnSp>
        <p:nvCxnSpPr>
          <p:cNvPr id="418" name="Straight Connector 417">
            <a:extLst>
              <a:ext uri="{FF2B5EF4-FFF2-40B4-BE49-F238E27FC236}">
                <a16:creationId xmlns:a16="http://schemas.microsoft.com/office/drawing/2014/main" id="{7B49FD2D-1C1C-472A-828C-EB0B87CF3C6B}"/>
              </a:ext>
            </a:extLst>
          </p:cNvPr>
          <p:cNvCxnSpPr>
            <a:cxnSpLocks/>
          </p:cNvCxnSpPr>
          <p:nvPr/>
        </p:nvCxnSpPr>
        <p:spPr>
          <a:xfrm>
            <a:off x="4917002" y="5704873"/>
            <a:ext cx="0" cy="323635"/>
          </a:xfrm>
          <a:prstGeom prst="line">
            <a:avLst/>
          </a:prstGeom>
          <a:noFill/>
          <a:ln w="28575" cap="flat" cmpd="sng" algn="ctr">
            <a:solidFill>
              <a:srgbClr val="000000"/>
            </a:solidFill>
            <a:prstDash val="solid"/>
            <a:headEnd type="triangle" w="sm" len="sm"/>
            <a:tailEnd type="none" w="sm" len="sm"/>
          </a:ln>
          <a:effectLst/>
        </p:spPr>
      </p:cxnSp>
      <p:sp>
        <p:nvSpPr>
          <p:cNvPr id="439" name="Rectangle 438">
            <a:extLst>
              <a:ext uri="{FF2B5EF4-FFF2-40B4-BE49-F238E27FC236}">
                <a16:creationId xmlns:a16="http://schemas.microsoft.com/office/drawing/2014/main" id="{3A40C16E-7476-44B5-AF65-8277975D3B73}"/>
              </a:ext>
            </a:extLst>
          </p:cNvPr>
          <p:cNvSpPr/>
          <p:nvPr/>
        </p:nvSpPr>
        <p:spPr>
          <a:xfrm>
            <a:off x="4637423" y="6028508"/>
            <a:ext cx="1171804" cy="496196"/>
          </a:xfrm>
          <a:prstGeom prst="rect">
            <a:avLst/>
          </a:prstGeom>
          <a:solidFill>
            <a:schemeClr val="bg1"/>
          </a:solidFill>
          <a:ln w="6350" cap="flat" cmpd="sng" algn="ctr">
            <a:solidFill>
              <a:srgbClr val="000000"/>
            </a:solidFill>
            <a:prstDash val="solid"/>
          </a:ln>
          <a:effectLst/>
        </p:spPr>
        <p:txBody>
          <a:bodyPr rot="0" spcFirstLastPara="0" vertOverflow="overflow" horzOverflow="overflow" vert="horz" wrap="square" lIns="62048" tIns="31024" rIns="62048" bIns="31024" numCol="1" spcCol="0" rtlCol="0" fromWordArt="0" anchor="ctr" anchorCtr="0" forceAA="0" compatLnSpc="1">
            <a:prstTxWarp prst="textNoShape">
              <a:avLst/>
            </a:prstTxWarp>
            <a:noAutofit/>
          </a:bodyPr>
          <a:lstStyle/>
          <a:p>
            <a:pPr algn="ctr" defTabSz="761570">
              <a:defRPr/>
            </a:pPr>
            <a:r>
              <a:rPr lang="en-US" sz="933" b="1" kern="0" err="1">
                <a:solidFill>
                  <a:srgbClr val="000000"/>
                </a:solidFill>
                <a:latin typeface="Calibri" panose="020F0502020204030204" pitchFamily="34" charset="0"/>
              </a:rPr>
              <a:t>LogFire</a:t>
            </a:r>
            <a:endParaRPr lang="en-US" sz="933" b="1" kern="0">
              <a:solidFill>
                <a:srgbClr val="000000"/>
              </a:solidFill>
              <a:latin typeface="Calibri" panose="020F0502020204030204" pitchFamily="34" charset="0"/>
            </a:endParaRPr>
          </a:p>
        </p:txBody>
      </p:sp>
      <p:sp>
        <p:nvSpPr>
          <p:cNvPr id="503" name="Rectangle 502">
            <a:extLst>
              <a:ext uri="{FF2B5EF4-FFF2-40B4-BE49-F238E27FC236}">
                <a16:creationId xmlns:a16="http://schemas.microsoft.com/office/drawing/2014/main" id="{0F7398DF-35D3-43B3-BADC-DFA9E3C91D96}"/>
              </a:ext>
            </a:extLst>
          </p:cNvPr>
          <p:cNvSpPr/>
          <p:nvPr/>
        </p:nvSpPr>
        <p:spPr>
          <a:xfrm>
            <a:off x="2251018" y="6028508"/>
            <a:ext cx="956195" cy="496196"/>
          </a:xfrm>
          <a:prstGeom prst="rect">
            <a:avLst/>
          </a:prstGeom>
          <a:solidFill>
            <a:schemeClr val="bg1"/>
          </a:solidFill>
          <a:ln w="6350" cap="flat" cmpd="sng" algn="ctr">
            <a:solidFill>
              <a:srgbClr val="000000"/>
            </a:solidFill>
            <a:prstDash val="solid"/>
          </a:ln>
          <a:effectLst/>
        </p:spPr>
        <p:txBody>
          <a:bodyPr rot="0" spcFirstLastPara="0" vertOverflow="overflow" horzOverflow="overflow" vert="horz" wrap="square" lIns="62048" tIns="31024" rIns="62048" bIns="31024" numCol="1" spcCol="0" rtlCol="0" fromWordArt="0" anchor="ctr" anchorCtr="0" forceAA="0" compatLnSpc="1">
            <a:prstTxWarp prst="textNoShape">
              <a:avLst/>
            </a:prstTxWarp>
            <a:noAutofit/>
          </a:bodyPr>
          <a:lstStyle/>
          <a:p>
            <a:pPr algn="ctr" defTabSz="761570">
              <a:defRPr/>
            </a:pPr>
            <a:r>
              <a:rPr lang="en-US" sz="933" b="1" kern="0">
                <a:solidFill>
                  <a:schemeClr val="tx1">
                    <a:lumMod val="85000"/>
                    <a:lumOff val="15000"/>
                  </a:schemeClr>
                </a:solidFill>
                <a:latin typeface="Calibri" panose="020F0502020204030204" pitchFamily="34" charset="0"/>
              </a:rPr>
              <a:t>Fusion</a:t>
            </a:r>
          </a:p>
          <a:p>
            <a:pPr algn="ctr" defTabSz="761570">
              <a:defRPr/>
            </a:pPr>
            <a:r>
              <a:rPr lang="en-US" sz="933" b="1" kern="0">
                <a:solidFill>
                  <a:schemeClr val="tx1">
                    <a:lumMod val="85000"/>
                    <a:lumOff val="15000"/>
                  </a:schemeClr>
                </a:solidFill>
                <a:latin typeface="Calibri" panose="020F0502020204030204" pitchFamily="34" charset="0"/>
              </a:rPr>
              <a:t>Applications</a:t>
            </a:r>
          </a:p>
        </p:txBody>
      </p:sp>
      <p:sp>
        <p:nvSpPr>
          <p:cNvPr id="154" name="Rectangle 153">
            <a:extLst>
              <a:ext uri="{FF2B5EF4-FFF2-40B4-BE49-F238E27FC236}">
                <a16:creationId xmlns:a16="http://schemas.microsoft.com/office/drawing/2014/main" id="{41A6F6E4-84A1-423D-9272-084204A83B4E}"/>
              </a:ext>
            </a:extLst>
          </p:cNvPr>
          <p:cNvSpPr/>
          <p:nvPr/>
        </p:nvSpPr>
        <p:spPr>
          <a:xfrm>
            <a:off x="3260712" y="6035589"/>
            <a:ext cx="978038" cy="496196"/>
          </a:xfrm>
          <a:prstGeom prst="rect">
            <a:avLst/>
          </a:prstGeom>
          <a:solidFill>
            <a:schemeClr val="bg1"/>
          </a:solidFill>
          <a:ln w="6350" cap="flat" cmpd="sng" algn="ctr">
            <a:solidFill>
              <a:srgbClr val="000000"/>
            </a:solidFill>
            <a:prstDash val="solid"/>
          </a:ln>
          <a:effectLst/>
        </p:spPr>
        <p:txBody>
          <a:bodyPr rot="0" spcFirstLastPara="0" vertOverflow="overflow" horzOverflow="overflow" vert="horz" wrap="square" lIns="62048" tIns="31024" rIns="62048" bIns="31024" numCol="1" spcCol="0" rtlCol="0" fromWordArt="0" anchor="ctr" anchorCtr="0" forceAA="0" compatLnSpc="1">
            <a:prstTxWarp prst="textNoShape">
              <a:avLst/>
            </a:prstTxWarp>
            <a:noAutofit/>
          </a:bodyPr>
          <a:lstStyle/>
          <a:p>
            <a:pPr algn="ctr" defTabSz="761570">
              <a:defRPr/>
            </a:pPr>
            <a:r>
              <a:rPr lang="en-US" sz="933" b="1" kern="0">
                <a:solidFill>
                  <a:srgbClr val="000000"/>
                </a:solidFill>
                <a:latin typeface="Calibri" panose="020F0502020204030204" pitchFamily="34" charset="0"/>
              </a:rPr>
              <a:t>Custom Applications </a:t>
            </a:r>
          </a:p>
        </p:txBody>
      </p:sp>
      <p:sp>
        <p:nvSpPr>
          <p:cNvPr id="183" name="Rectangle 182">
            <a:extLst>
              <a:ext uri="{FF2B5EF4-FFF2-40B4-BE49-F238E27FC236}">
                <a16:creationId xmlns:a16="http://schemas.microsoft.com/office/drawing/2014/main" id="{A51402D8-E55C-4FF2-B00C-D7DD52786204}"/>
              </a:ext>
            </a:extLst>
          </p:cNvPr>
          <p:cNvSpPr/>
          <p:nvPr/>
        </p:nvSpPr>
        <p:spPr>
          <a:xfrm>
            <a:off x="5912222" y="6048134"/>
            <a:ext cx="978038" cy="496196"/>
          </a:xfrm>
          <a:prstGeom prst="rect">
            <a:avLst/>
          </a:prstGeom>
          <a:solidFill>
            <a:schemeClr val="bg1"/>
          </a:solidFill>
          <a:ln w="6350" cap="flat" cmpd="sng" algn="ctr">
            <a:solidFill>
              <a:srgbClr val="000000"/>
            </a:solidFill>
            <a:prstDash val="solid"/>
          </a:ln>
          <a:effectLst/>
        </p:spPr>
        <p:txBody>
          <a:bodyPr rot="0" spcFirstLastPara="0" vertOverflow="overflow" horzOverflow="overflow" vert="horz" wrap="square" lIns="62048" tIns="31024" rIns="62048" bIns="31024" numCol="1" spcCol="0" rtlCol="0" fromWordArt="0" anchor="ctr" anchorCtr="0" forceAA="0" compatLnSpc="1">
            <a:prstTxWarp prst="textNoShape">
              <a:avLst/>
            </a:prstTxWarp>
            <a:noAutofit/>
          </a:bodyPr>
          <a:lstStyle/>
          <a:p>
            <a:pPr algn="ctr" defTabSz="761570">
              <a:defRPr/>
            </a:pPr>
            <a:r>
              <a:rPr lang="en-US" sz="933" b="1" kern="0">
                <a:solidFill>
                  <a:srgbClr val="000000"/>
                </a:solidFill>
                <a:latin typeface="Calibri" panose="020F0502020204030204" pitchFamily="34" charset="0"/>
              </a:rPr>
              <a:t>Transportation</a:t>
            </a:r>
          </a:p>
        </p:txBody>
      </p:sp>
      <p:sp>
        <p:nvSpPr>
          <p:cNvPr id="184" name="Rectangle 183">
            <a:extLst>
              <a:ext uri="{FF2B5EF4-FFF2-40B4-BE49-F238E27FC236}">
                <a16:creationId xmlns:a16="http://schemas.microsoft.com/office/drawing/2014/main" id="{5FB3EA14-D949-4E2D-9429-CA37A678F393}"/>
              </a:ext>
            </a:extLst>
          </p:cNvPr>
          <p:cNvSpPr/>
          <p:nvPr/>
        </p:nvSpPr>
        <p:spPr>
          <a:xfrm>
            <a:off x="1010721" y="6054165"/>
            <a:ext cx="873180" cy="496196"/>
          </a:xfrm>
          <a:prstGeom prst="rect">
            <a:avLst/>
          </a:prstGeom>
          <a:solidFill>
            <a:schemeClr val="bg1"/>
          </a:solidFill>
          <a:ln w="6350" cap="flat" cmpd="sng" algn="ctr">
            <a:solidFill>
              <a:srgbClr val="000000"/>
            </a:solidFill>
            <a:prstDash val="solid"/>
          </a:ln>
          <a:effectLst/>
        </p:spPr>
        <p:txBody>
          <a:bodyPr rot="0" spcFirstLastPara="0" vertOverflow="overflow" horzOverflow="overflow" vert="horz" wrap="square" lIns="62048" tIns="31024" rIns="62048" bIns="31024" numCol="1" spcCol="0" rtlCol="0" fromWordArt="0" anchor="ctr" anchorCtr="0" forceAA="0" compatLnSpc="1">
            <a:prstTxWarp prst="textNoShape">
              <a:avLst/>
            </a:prstTxWarp>
            <a:noAutofit/>
          </a:bodyPr>
          <a:lstStyle/>
          <a:p>
            <a:pPr algn="ctr" defTabSz="761570">
              <a:defRPr/>
            </a:pPr>
            <a:r>
              <a:rPr lang="en-US" sz="933" b="1" kern="0">
                <a:solidFill>
                  <a:schemeClr val="tx1">
                    <a:lumMod val="85000"/>
                    <a:lumOff val="15000"/>
                  </a:schemeClr>
                </a:solidFill>
                <a:latin typeface="Calibri" panose="020F0502020204030204" pitchFamily="34" charset="0"/>
              </a:rPr>
              <a:t>Oracle EBS</a:t>
            </a:r>
          </a:p>
        </p:txBody>
      </p:sp>
      <p:sp>
        <p:nvSpPr>
          <p:cNvPr id="186" name="Content Placeholder 3">
            <a:extLst>
              <a:ext uri="{FF2B5EF4-FFF2-40B4-BE49-F238E27FC236}">
                <a16:creationId xmlns:a16="http://schemas.microsoft.com/office/drawing/2014/main" id="{15C35F99-A41A-402D-B61C-5279BB0FF0D8}"/>
              </a:ext>
            </a:extLst>
          </p:cNvPr>
          <p:cNvSpPr txBox="1">
            <a:spLocks/>
          </p:cNvSpPr>
          <p:nvPr/>
        </p:nvSpPr>
        <p:spPr>
          <a:xfrm>
            <a:off x="4583805" y="5193783"/>
            <a:ext cx="1941904" cy="511090"/>
          </a:xfrm>
          <a:prstGeom prst="rect">
            <a:avLst/>
          </a:prstGeom>
          <a:solidFill>
            <a:schemeClr val="bg1"/>
          </a:solidFill>
          <a:ln>
            <a:solidFill>
              <a:srgbClr val="000000"/>
            </a:solidFill>
          </a:ln>
        </p:spPr>
        <p:txBody>
          <a:bodyPr vert="horz" lIns="0" tIns="0" rIns="0" bIns="0" rtlCol="0" anchor="ctr">
            <a:noAutofit/>
          </a:bodyPr>
          <a:lstStyle>
            <a:lvl1pPr marL="0" indent="0" algn="l" rtl="0" eaLnBrk="1" fontAlgn="base" hangingPunct="1">
              <a:spcBef>
                <a:spcPts val="1200"/>
              </a:spcBef>
              <a:spcAft>
                <a:spcPct val="0"/>
              </a:spcAft>
              <a:buSzPct val="80000"/>
              <a:buFontTx/>
              <a:buNone/>
              <a:defRPr sz="2400" b="0" i="0" kern="1200">
                <a:solidFill>
                  <a:schemeClr val="accent1"/>
                </a:solidFill>
                <a:latin typeface="+mn-lt"/>
                <a:ea typeface="Arial" pitchFamily="-105" charset="-52"/>
                <a:cs typeface="Arial" pitchFamily="34" charset="0"/>
              </a:defRPr>
            </a:lvl1pPr>
            <a:lvl2pPr marL="228600" indent="-230400" algn="l" rtl="0" eaLnBrk="1" fontAlgn="base" hangingPunct="1">
              <a:spcBef>
                <a:spcPts val="624"/>
              </a:spcBef>
              <a:spcAft>
                <a:spcPct val="0"/>
              </a:spcAft>
              <a:buSzPct val="80000"/>
              <a:buFont typeface="Arial"/>
              <a:buChar char="•"/>
              <a:defRPr sz="2000" kern="1200">
                <a:solidFill>
                  <a:schemeClr val="tx1"/>
                </a:solidFill>
                <a:latin typeface="+mn-lt"/>
                <a:ea typeface="Arial" pitchFamily="-105" charset="-52"/>
                <a:cs typeface="Arial" pitchFamily="34" charset="0"/>
              </a:defRPr>
            </a:lvl2pPr>
            <a:lvl3pPr marL="457200" indent="-230400" algn="l" rtl="0" eaLnBrk="1" fontAlgn="base" hangingPunct="1">
              <a:spcBef>
                <a:spcPts val="576"/>
              </a:spcBef>
              <a:spcAft>
                <a:spcPct val="0"/>
              </a:spcAft>
              <a:buSzPct val="80000"/>
              <a:buFont typeface="Lucida Grande"/>
              <a:buChar char="-"/>
              <a:defRPr sz="2000" kern="1200">
                <a:solidFill>
                  <a:schemeClr val="tx1"/>
                </a:solidFill>
                <a:latin typeface="+mn-lt"/>
                <a:ea typeface="Arial" pitchFamily="-105" charset="-52"/>
                <a:cs typeface="Arial" pitchFamily="34" charset="0"/>
              </a:defRPr>
            </a:lvl3pPr>
            <a:lvl4pPr marL="685800" indent="-226800" algn="l" rtl="0" eaLnBrk="1" fontAlgn="base" hangingPunct="1">
              <a:spcBef>
                <a:spcPts val="528"/>
              </a:spcBef>
              <a:spcAft>
                <a:spcPct val="0"/>
              </a:spcAft>
              <a:buSzPct val="80000"/>
              <a:buFont typeface="Arial"/>
              <a:buChar char="•"/>
              <a:defRPr sz="1800" kern="1200">
                <a:solidFill>
                  <a:schemeClr val="tx1"/>
                </a:solidFill>
                <a:latin typeface="+mn-lt"/>
                <a:ea typeface="Arial" pitchFamily="-105" charset="-52"/>
                <a:cs typeface="Arial" pitchFamily="34" charset="0"/>
              </a:defRPr>
            </a:lvl4pPr>
            <a:lvl5pPr marL="914400" indent="-230400" algn="l" rtl="0" eaLnBrk="1" fontAlgn="base" hangingPunct="1">
              <a:spcBef>
                <a:spcPts val="480"/>
              </a:spcBef>
              <a:spcAft>
                <a:spcPct val="0"/>
              </a:spcAft>
              <a:buSzPct val="80000"/>
              <a:buFont typeface="Lucida Grande"/>
              <a:buChar char="-"/>
              <a:defRPr sz="1600" kern="1200">
                <a:solidFill>
                  <a:schemeClr val="tx1"/>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761570">
              <a:lnSpc>
                <a:spcPct val="80000"/>
              </a:lnSpc>
              <a:spcBef>
                <a:spcPts val="0"/>
              </a:spcBef>
              <a:buNone/>
              <a:defRPr/>
            </a:pPr>
            <a:r>
              <a:rPr lang="en-US" sz="933" b="1">
                <a:solidFill>
                  <a:schemeClr val="tx1">
                    <a:lumMod val="85000"/>
                    <a:lumOff val="15000"/>
                  </a:schemeClr>
                </a:solidFill>
                <a:latin typeface="Calibri" panose="020F0502020204030204" pitchFamily="34" charset="0"/>
              </a:rPr>
              <a:t>Cloud IO</a:t>
            </a:r>
          </a:p>
        </p:txBody>
      </p:sp>
      <p:sp>
        <p:nvSpPr>
          <p:cNvPr id="188" name="Content Placeholder 3">
            <a:extLst>
              <a:ext uri="{FF2B5EF4-FFF2-40B4-BE49-F238E27FC236}">
                <a16:creationId xmlns:a16="http://schemas.microsoft.com/office/drawing/2014/main" id="{B89AB746-FDB4-40C0-923C-24760FE1729C}"/>
              </a:ext>
            </a:extLst>
          </p:cNvPr>
          <p:cNvSpPr txBox="1">
            <a:spLocks/>
          </p:cNvSpPr>
          <p:nvPr/>
        </p:nvSpPr>
        <p:spPr>
          <a:xfrm>
            <a:off x="5034590" y="2929487"/>
            <a:ext cx="1885009" cy="511090"/>
          </a:xfrm>
          <a:prstGeom prst="rect">
            <a:avLst/>
          </a:prstGeom>
          <a:solidFill>
            <a:schemeClr val="bg1"/>
          </a:solidFill>
          <a:ln>
            <a:solidFill>
              <a:srgbClr val="000000"/>
            </a:solidFill>
          </a:ln>
        </p:spPr>
        <p:txBody>
          <a:bodyPr vert="horz" lIns="0" tIns="0" rIns="0" bIns="0" rtlCol="0" anchor="ctr">
            <a:noAutofit/>
          </a:bodyPr>
          <a:lstStyle>
            <a:lvl1pPr marL="0" indent="0" algn="l" rtl="0" eaLnBrk="1" fontAlgn="base" hangingPunct="1">
              <a:spcBef>
                <a:spcPts val="1200"/>
              </a:spcBef>
              <a:spcAft>
                <a:spcPct val="0"/>
              </a:spcAft>
              <a:buSzPct val="80000"/>
              <a:buFontTx/>
              <a:buNone/>
              <a:defRPr sz="2400" b="0" i="0" kern="1200">
                <a:solidFill>
                  <a:schemeClr val="accent1"/>
                </a:solidFill>
                <a:latin typeface="+mn-lt"/>
                <a:ea typeface="Arial" pitchFamily="-105" charset="-52"/>
                <a:cs typeface="Arial" pitchFamily="34" charset="0"/>
              </a:defRPr>
            </a:lvl1pPr>
            <a:lvl2pPr marL="228600" indent="-230400" algn="l" rtl="0" eaLnBrk="1" fontAlgn="base" hangingPunct="1">
              <a:spcBef>
                <a:spcPts val="624"/>
              </a:spcBef>
              <a:spcAft>
                <a:spcPct val="0"/>
              </a:spcAft>
              <a:buSzPct val="80000"/>
              <a:buFont typeface="Arial"/>
              <a:buChar char="•"/>
              <a:defRPr sz="2000" kern="1200">
                <a:solidFill>
                  <a:schemeClr val="tx1"/>
                </a:solidFill>
                <a:latin typeface="+mn-lt"/>
                <a:ea typeface="Arial" pitchFamily="-105" charset="-52"/>
                <a:cs typeface="Arial" pitchFamily="34" charset="0"/>
              </a:defRPr>
            </a:lvl2pPr>
            <a:lvl3pPr marL="457200" indent="-230400" algn="l" rtl="0" eaLnBrk="1" fontAlgn="base" hangingPunct="1">
              <a:spcBef>
                <a:spcPts val="576"/>
              </a:spcBef>
              <a:spcAft>
                <a:spcPct val="0"/>
              </a:spcAft>
              <a:buSzPct val="80000"/>
              <a:buFont typeface="Lucida Grande"/>
              <a:buChar char="-"/>
              <a:defRPr sz="2000" kern="1200">
                <a:solidFill>
                  <a:schemeClr val="tx1"/>
                </a:solidFill>
                <a:latin typeface="+mn-lt"/>
                <a:ea typeface="Arial" pitchFamily="-105" charset="-52"/>
                <a:cs typeface="Arial" pitchFamily="34" charset="0"/>
              </a:defRPr>
            </a:lvl3pPr>
            <a:lvl4pPr marL="685800" indent="-226800" algn="l" rtl="0" eaLnBrk="1" fontAlgn="base" hangingPunct="1">
              <a:spcBef>
                <a:spcPts val="528"/>
              </a:spcBef>
              <a:spcAft>
                <a:spcPct val="0"/>
              </a:spcAft>
              <a:buSzPct val="80000"/>
              <a:buFont typeface="Arial"/>
              <a:buChar char="•"/>
              <a:defRPr sz="1800" kern="1200">
                <a:solidFill>
                  <a:schemeClr val="tx1"/>
                </a:solidFill>
                <a:latin typeface="+mn-lt"/>
                <a:ea typeface="Arial" pitchFamily="-105" charset="-52"/>
                <a:cs typeface="Arial" pitchFamily="34" charset="0"/>
              </a:defRPr>
            </a:lvl4pPr>
            <a:lvl5pPr marL="914400" indent="-230400" algn="l" rtl="0" eaLnBrk="1" fontAlgn="base" hangingPunct="1">
              <a:spcBef>
                <a:spcPts val="480"/>
              </a:spcBef>
              <a:spcAft>
                <a:spcPct val="0"/>
              </a:spcAft>
              <a:buSzPct val="80000"/>
              <a:buFont typeface="Lucida Grande"/>
              <a:buChar char="-"/>
              <a:defRPr sz="1600" kern="1200">
                <a:solidFill>
                  <a:schemeClr val="tx1"/>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761570">
              <a:lnSpc>
                <a:spcPct val="80000"/>
              </a:lnSpc>
              <a:spcBef>
                <a:spcPts val="0"/>
              </a:spcBef>
              <a:buNone/>
              <a:defRPr/>
            </a:pPr>
            <a:r>
              <a:rPr lang="en-US" sz="933" b="1">
                <a:solidFill>
                  <a:schemeClr val="tx1">
                    <a:lumMod val="85000"/>
                    <a:lumOff val="15000"/>
                  </a:schemeClr>
                </a:solidFill>
                <a:latin typeface="Calibri" panose="020F0502020204030204" pitchFamily="34" charset="0"/>
              </a:rPr>
              <a:t>ODS / Data Lake </a:t>
            </a:r>
          </a:p>
          <a:p>
            <a:pPr marL="0" lvl="1" indent="0" algn="ctr" defTabSz="761570">
              <a:lnSpc>
                <a:spcPct val="80000"/>
              </a:lnSpc>
              <a:spcBef>
                <a:spcPts val="0"/>
              </a:spcBef>
              <a:buNone/>
              <a:defRPr/>
            </a:pPr>
            <a:r>
              <a:rPr lang="en-US" sz="933" b="1">
                <a:solidFill>
                  <a:schemeClr val="tx1">
                    <a:lumMod val="85000"/>
                    <a:lumOff val="15000"/>
                  </a:schemeClr>
                </a:solidFill>
                <a:latin typeface="Calibri" panose="020F0502020204030204" pitchFamily="34" charset="0"/>
              </a:rPr>
              <a:t>(Oracle Database)</a:t>
            </a:r>
          </a:p>
        </p:txBody>
      </p:sp>
      <p:sp>
        <p:nvSpPr>
          <p:cNvPr id="191" name="Freeform 65">
            <a:extLst>
              <a:ext uri="{FF2B5EF4-FFF2-40B4-BE49-F238E27FC236}">
                <a16:creationId xmlns:a16="http://schemas.microsoft.com/office/drawing/2014/main" id="{4295A587-206F-471B-9ACA-39E757C35ABE}"/>
              </a:ext>
            </a:extLst>
          </p:cNvPr>
          <p:cNvSpPr/>
          <p:nvPr/>
        </p:nvSpPr>
        <p:spPr>
          <a:xfrm>
            <a:off x="2901492" y="5709307"/>
            <a:ext cx="2665165" cy="319201"/>
          </a:xfrm>
          <a:custGeom>
            <a:avLst/>
            <a:gdLst>
              <a:gd name="connsiteX0" fmla="*/ 0 w 1962615"/>
              <a:gd name="connsiteY0" fmla="*/ 215590 h 215590"/>
              <a:gd name="connsiteX1" fmla="*/ 0 w 1962615"/>
              <a:gd name="connsiteY1" fmla="*/ 66907 h 215590"/>
              <a:gd name="connsiteX2" fmla="*/ 1962615 w 1962615"/>
              <a:gd name="connsiteY2" fmla="*/ 74341 h 215590"/>
              <a:gd name="connsiteX3" fmla="*/ 1955181 w 1962615"/>
              <a:gd name="connsiteY3" fmla="*/ 0 h 215590"/>
              <a:gd name="connsiteX0" fmla="*/ 0 w 1962615"/>
              <a:gd name="connsiteY0" fmla="*/ 215590 h 215590"/>
              <a:gd name="connsiteX1" fmla="*/ 11723 w 1962615"/>
              <a:gd name="connsiteY1" fmla="*/ 144518 h 215590"/>
              <a:gd name="connsiteX2" fmla="*/ 1962615 w 1962615"/>
              <a:gd name="connsiteY2" fmla="*/ 74341 h 215590"/>
              <a:gd name="connsiteX3" fmla="*/ 1955181 w 1962615"/>
              <a:gd name="connsiteY3" fmla="*/ 0 h 215590"/>
              <a:gd name="connsiteX0" fmla="*/ 0 w 1962615"/>
              <a:gd name="connsiteY0" fmla="*/ 215590 h 215590"/>
              <a:gd name="connsiteX1" fmla="*/ 11723 w 1962615"/>
              <a:gd name="connsiteY1" fmla="*/ 144518 h 215590"/>
              <a:gd name="connsiteX2" fmla="*/ 1962615 w 1962615"/>
              <a:gd name="connsiteY2" fmla="*/ 151952 h 215590"/>
              <a:gd name="connsiteX3" fmla="*/ 1955181 w 1962615"/>
              <a:gd name="connsiteY3" fmla="*/ 0 h 215590"/>
              <a:gd name="connsiteX0" fmla="*/ 0 w 1958707"/>
              <a:gd name="connsiteY0" fmla="*/ 215590 h 215590"/>
              <a:gd name="connsiteX1" fmla="*/ 11723 w 1958707"/>
              <a:gd name="connsiteY1" fmla="*/ 144518 h 215590"/>
              <a:gd name="connsiteX2" fmla="*/ 1958707 w 1958707"/>
              <a:gd name="connsiteY2" fmla="*/ 151952 h 215590"/>
              <a:gd name="connsiteX3" fmla="*/ 1955181 w 1958707"/>
              <a:gd name="connsiteY3" fmla="*/ 0 h 215590"/>
              <a:gd name="connsiteX0" fmla="*/ 3908 w 1962615"/>
              <a:gd name="connsiteY0" fmla="*/ 215590 h 215590"/>
              <a:gd name="connsiteX1" fmla="*/ 0 w 1962615"/>
              <a:gd name="connsiteY1" fmla="*/ 147893 h 215590"/>
              <a:gd name="connsiteX2" fmla="*/ 1962615 w 1962615"/>
              <a:gd name="connsiteY2" fmla="*/ 151952 h 215590"/>
              <a:gd name="connsiteX3" fmla="*/ 1959089 w 1962615"/>
              <a:gd name="connsiteY3" fmla="*/ 0 h 215590"/>
            </a:gdLst>
            <a:ahLst/>
            <a:cxnLst>
              <a:cxn ang="0">
                <a:pos x="connsiteX0" y="connsiteY0"/>
              </a:cxn>
              <a:cxn ang="0">
                <a:pos x="connsiteX1" y="connsiteY1"/>
              </a:cxn>
              <a:cxn ang="0">
                <a:pos x="connsiteX2" y="connsiteY2"/>
              </a:cxn>
              <a:cxn ang="0">
                <a:pos x="connsiteX3" y="connsiteY3"/>
              </a:cxn>
            </a:cxnLst>
            <a:rect l="l" t="t" r="r" b="b"/>
            <a:pathLst>
              <a:path w="1962615" h="215590">
                <a:moveTo>
                  <a:pt x="3908" y="215590"/>
                </a:moveTo>
                <a:lnTo>
                  <a:pt x="0" y="147893"/>
                </a:lnTo>
                <a:lnTo>
                  <a:pt x="1962615" y="151952"/>
                </a:lnTo>
                <a:cubicBezTo>
                  <a:pt x="1961440" y="101301"/>
                  <a:pt x="1960264" y="50651"/>
                  <a:pt x="1959089" y="0"/>
                </a:cubicBezTo>
              </a:path>
            </a:pathLst>
          </a:custGeom>
          <a:noFill/>
          <a:ln w="28575" cap="flat" cmpd="sng" algn="ctr">
            <a:solidFill>
              <a:srgbClr val="000000"/>
            </a:solidFill>
            <a:prstDash val="solid"/>
            <a:headEnd type="none" w="sm" len="sm"/>
            <a:tailEnd type="triangle" w="sm" len="sm"/>
          </a:ln>
          <a:effectLst/>
        </p:spPr>
        <p:txBody>
          <a:bodyPr rtlCol="0" anchor="ctr"/>
          <a:lstStyle/>
          <a:p>
            <a:pPr algn="ctr" defTabSz="761570">
              <a:defRPr/>
            </a:pPr>
            <a:endParaRPr lang="en-US" sz="933" b="1" kern="0">
              <a:solidFill>
                <a:srgbClr val="000000"/>
              </a:solidFill>
              <a:latin typeface="Calibri" panose="020F0502020204030204" pitchFamily="34" charset="0"/>
            </a:endParaRPr>
          </a:p>
        </p:txBody>
      </p:sp>
      <p:sp>
        <p:nvSpPr>
          <p:cNvPr id="193" name="Content Placeholder 3">
            <a:extLst>
              <a:ext uri="{FF2B5EF4-FFF2-40B4-BE49-F238E27FC236}">
                <a16:creationId xmlns:a16="http://schemas.microsoft.com/office/drawing/2014/main" id="{72BC299F-AD52-4D76-A3F6-74C74F02623D}"/>
              </a:ext>
            </a:extLst>
          </p:cNvPr>
          <p:cNvSpPr txBox="1">
            <a:spLocks/>
          </p:cNvSpPr>
          <p:nvPr/>
        </p:nvSpPr>
        <p:spPr>
          <a:xfrm>
            <a:off x="1337564" y="2932329"/>
            <a:ext cx="1181058" cy="511090"/>
          </a:xfrm>
          <a:prstGeom prst="rect">
            <a:avLst/>
          </a:prstGeom>
          <a:solidFill>
            <a:schemeClr val="bg1"/>
          </a:solidFill>
          <a:ln>
            <a:solidFill>
              <a:srgbClr val="000000"/>
            </a:solidFill>
          </a:ln>
        </p:spPr>
        <p:txBody>
          <a:bodyPr vert="horz" lIns="0" tIns="0" rIns="0" bIns="0" rtlCol="0" anchor="ctr">
            <a:noAutofit/>
          </a:bodyPr>
          <a:lstStyle>
            <a:lvl1pPr marL="0" indent="0" algn="l" rtl="0" eaLnBrk="1" fontAlgn="base" hangingPunct="1">
              <a:spcBef>
                <a:spcPts val="1200"/>
              </a:spcBef>
              <a:spcAft>
                <a:spcPct val="0"/>
              </a:spcAft>
              <a:buSzPct val="80000"/>
              <a:buFontTx/>
              <a:buNone/>
              <a:defRPr sz="2400" b="0" i="0" kern="1200">
                <a:solidFill>
                  <a:schemeClr val="accent1"/>
                </a:solidFill>
                <a:latin typeface="+mn-lt"/>
                <a:ea typeface="Arial" pitchFamily="-105" charset="-52"/>
                <a:cs typeface="Arial" pitchFamily="34" charset="0"/>
              </a:defRPr>
            </a:lvl1pPr>
            <a:lvl2pPr marL="228600" indent="-230400" algn="l" rtl="0" eaLnBrk="1" fontAlgn="base" hangingPunct="1">
              <a:spcBef>
                <a:spcPts val="624"/>
              </a:spcBef>
              <a:spcAft>
                <a:spcPct val="0"/>
              </a:spcAft>
              <a:buSzPct val="80000"/>
              <a:buFont typeface="Arial"/>
              <a:buChar char="•"/>
              <a:defRPr sz="2000" kern="1200">
                <a:solidFill>
                  <a:schemeClr val="tx1"/>
                </a:solidFill>
                <a:latin typeface="+mn-lt"/>
                <a:ea typeface="Arial" pitchFamily="-105" charset="-52"/>
                <a:cs typeface="Arial" pitchFamily="34" charset="0"/>
              </a:defRPr>
            </a:lvl2pPr>
            <a:lvl3pPr marL="457200" indent="-230400" algn="l" rtl="0" eaLnBrk="1" fontAlgn="base" hangingPunct="1">
              <a:spcBef>
                <a:spcPts val="576"/>
              </a:spcBef>
              <a:spcAft>
                <a:spcPct val="0"/>
              </a:spcAft>
              <a:buSzPct val="80000"/>
              <a:buFont typeface="Lucida Grande"/>
              <a:buChar char="-"/>
              <a:defRPr sz="2000" kern="1200">
                <a:solidFill>
                  <a:schemeClr val="tx1"/>
                </a:solidFill>
                <a:latin typeface="+mn-lt"/>
                <a:ea typeface="Arial" pitchFamily="-105" charset="-52"/>
                <a:cs typeface="Arial" pitchFamily="34" charset="0"/>
              </a:defRPr>
            </a:lvl3pPr>
            <a:lvl4pPr marL="685800" indent="-226800" algn="l" rtl="0" eaLnBrk="1" fontAlgn="base" hangingPunct="1">
              <a:spcBef>
                <a:spcPts val="528"/>
              </a:spcBef>
              <a:spcAft>
                <a:spcPct val="0"/>
              </a:spcAft>
              <a:buSzPct val="80000"/>
              <a:buFont typeface="Arial"/>
              <a:buChar char="•"/>
              <a:defRPr sz="1800" kern="1200">
                <a:solidFill>
                  <a:schemeClr val="tx1"/>
                </a:solidFill>
                <a:latin typeface="+mn-lt"/>
                <a:ea typeface="Arial" pitchFamily="-105" charset="-52"/>
                <a:cs typeface="Arial" pitchFamily="34" charset="0"/>
              </a:defRPr>
            </a:lvl4pPr>
            <a:lvl5pPr marL="914400" indent="-230400" algn="l" rtl="0" eaLnBrk="1" fontAlgn="base" hangingPunct="1">
              <a:spcBef>
                <a:spcPts val="480"/>
              </a:spcBef>
              <a:spcAft>
                <a:spcPct val="0"/>
              </a:spcAft>
              <a:buSzPct val="80000"/>
              <a:buFont typeface="Lucida Grande"/>
              <a:buChar char="-"/>
              <a:defRPr sz="1600" kern="1200">
                <a:solidFill>
                  <a:schemeClr val="tx1"/>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761570">
              <a:lnSpc>
                <a:spcPct val="80000"/>
              </a:lnSpc>
              <a:spcBef>
                <a:spcPts val="0"/>
              </a:spcBef>
              <a:buNone/>
              <a:defRPr/>
            </a:pPr>
            <a:r>
              <a:rPr lang="en-US" sz="933" b="1">
                <a:solidFill>
                  <a:schemeClr val="tx1">
                    <a:lumMod val="85000"/>
                    <a:lumOff val="15000"/>
                  </a:schemeClr>
                </a:solidFill>
                <a:latin typeface="Calibri" panose="020F0502020204030204" pitchFamily="34" charset="0"/>
              </a:rPr>
              <a:t>Oracle Fusion DR</a:t>
            </a:r>
          </a:p>
          <a:p>
            <a:pPr marL="0" lvl="1" indent="0" algn="ctr" defTabSz="761570">
              <a:lnSpc>
                <a:spcPct val="80000"/>
              </a:lnSpc>
              <a:spcBef>
                <a:spcPts val="0"/>
              </a:spcBef>
              <a:buNone/>
              <a:defRPr/>
            </a:pPr>
            <a:r>
              <a:rPr lang="en-US" sz="933" b="1">
                <a:solidFill>
                  <a:schemeClr val="tx1">
                    <a:lumMod val="85000"/>
                    <a:lumOff val="15000"/>
                  </a:schemeClr>
                </a:solidFill>
                <a:latin typeface="Calibri" panose="020F0502020204030204" pitchFamily="34" charset="0"/>
              </a:rPr>
              <a:t>Database (IACS)</a:t>
            </a:r>
          </a:p>
        </p:txBody>
      </p:sp>
      <p:cxnSp>
        <p:nvCxnSpPr>
          <p:cNvPr id="194" name="Elbow Connector 120">
            <a:extLst>
              <a:ext uri="{FF2B5EF4-FFF2-40B4-BE49-F238E27FC236}">
                <a16:creationId xmlns:a16="http://schemas.microsoft.com/office/drawing/2014/main" id="{CE759ED8-143F-476B-A6B8-3C415E6903D8}"/>
              </a:ext>
            </a:extLst>
          </p:cNvPr>
          <p:cNvCxnSpPr>
            <a:cxnSpLocks/>
            <a:stCxn id="503" idx="1"/>
            <a:endCxn id="193" idx="2"/>
          </p:cNvCxnSpPr>
          <p:nvPr/>
        </p:nvCxnSpPr>
        <p:spPr>
          <a:xfrm rot="10800000">
            <a:off x="1928094" y="3443420"/>
            <a:ext cx="322925" cy="2833187"/>
          </a:xfrm>
          <a:prstGeom prst="bentConnector2">
            <a:avLst/>
          </a:prstGeom>
          <a:noFill/>
          <a:ln w="28575" cap="flat" cmpd="sng" algn="ctr">
            <a:solidFill>
              <a:srgbClr val="000000"/>
            </a:solidFill>
            <a:prstDash val="sysDot"/>
            <a:headEnd type="none"/>
            <a:tailEnd type="triangle" w="sm" len="sm"/>
          </a:ln>
          <a:effectLst/>
        </p:spPr>
      </p:cxnSp>
      <p:sp>
        <p:nvSpPr>
          <p:cNvPr id="195" name="Content Placeholder 3">
            <a:extLst>
              <a:ext uri="{FF2B5EF4-FFF2-40B4-BE49-F238E27FC236}">
                <a16:creationId xmlns:a16="http://schemas.microsoft.com/office/drawing/2014/main" id="{F5B48E5B-86BA-42E8-A9D0-CC6635EE1C91}"/>
              </a:ext>
            </a:extLst>
          </p:cNvPr>
          <p:cNvSpPr txBox="1">
            <a:spLocks/>
          </p:cNvSpPr>
          <p:nvPr/>
        </p:nvSpPr>
        <p:spPr>
          <a:xfrm>
            <a:off x="3583561" y="2925893"/>
            <a:ext cx="1034877" cy="511090"/>
          </a:xfrm>
          <a:prstGeom prst="rect">
            <a:avLst/>
          </a:prstGeom>
          <a:solidFill>
            <a:schemeClr val="bg1"/>
          </a:solidFill>
          <a:ln>
            <a:solidFill>
              <a:srgbClr val="000000"/>
            </a:solidFill>
          </a:ln>
        </p:spPr>
        <p:txBody>
          <a:bodyPr vert="horz" lIns="0" tIns="0" rIns="0" bIns="0" rtlCol="0" anchor="ctr">
            <a:noAutofit/>
          </a:bodyPr>
          <a:lstStyle>
            <a:lvl1pPr marL="0" indent="0" algn="l" rtl="0" eaLnBrk="1" fontAlgn="base" hangingPunct="1">
              <a:spcBef>
                <a:spcPts val="1200"/>
              </a:spcBef>
              <a:spcAft>
                <a:spcPct val="0"/>
              </a:spcAft>
              <a:buSzPct val="80000"/>
              <a:buFontTx/>
              <a:buNone/>
              <a:defRPr sz="2400" b="0" i="0" kern="1200">
                <a:solidFill>
                  <a:schemeClr val="accent1"/>
                </a:solidFill>
                <a:latin typeface="+mn-lt"/>
                <a:ea typeface="Arial" pitchFamily="-105" charset="-52"/>
                <a:cs typeface="Arial" pitchFamily="34" charset="0"/>
              </a:defRPr>
            </a:lvl1pPr>
            <a:lvl2pPr marL="228600" indent="-230400" algn="l" rtl="0" eaLnBrk="1" fontAlgn="base" hangingPunct="1">
              <a:spcBef>
                <a:spcPts val="624"/>
              </a:spcBef>
              <a:spcAft>
                <a:spcPct val="0"/>
              </a:spcAft>
              <a:buSzPct val="80000"/>
              <a:buFont typeface="Arial"/>
              <a:buChar char="•"/>
              <a:defRPr sz="2000" kern="1200">
                <a:solidFill>
                  <a:schemeClr val="tx1"/>
                </a:solidFill>
                <a:latin typeface="+mn-lt"/>
                <a:ea typeface="Arial" pitchFamily="-105" charset="-52"/>
                <a:cs typeface="Arial" pitchFamily="34" charset="0"/>
              </a:defRPr>
            </a:lvl2pPr>
            <a:lvl3pPr marL="457200" indent="-230400" algn="l" rtl="0" eaLnBrk="1" fontAlgn="base" hangingPunct="1">
              <a:spcBef>
                <a:spcPts val="576"/>
              </a:spcBef>
              <a:spcAft>
                <a:spcPct val="0"/>
              </a:spcAft>
              <a:buSzPct val="80000"/>
              <a:buFont typeface="Lucida Grande"/>
              <a:buChar char="-"/>
              <a:defRPr sz="2000" kern="1200">
                <a:solidFill>
                  <a:schemeClr val="tx1"/>
                </a:solidFill>
                <a:latin typeface="+mn-lt"/>
                <a:ea typeface="Arial" pitchFamily="-105" charset="-52"/>
                <a:cs typeface="Arial" pitchFamily="34" charset="0"/>
              </a:defRPr>
            </a:lvl3pPr>
            <a:lvl4pPr marL="685800" indent="-226800" algn="l" rtl="0" eaLnBrk="1" fontAlgn="base" hangingPunct="1">
              <a:spcBef>
                <a:spcPts val="528"/>
              </a:spcBef>
              <a:spcAft>
                <a:spcPct val="0"/>
              </a:spcAft>
              <a:buSzPct val="80000"/>
              <a:buFont typeface="Arial"/>
              <a:buChar char="•"/>
              <a:defRPr sz="1800" kern="1200">
                <a:solidFill>
                  <a:schemeClr val="tx1"/>
                </a:solidFill>
                <a:latin typeface="+mn-lt"/>
                <a:ea typeface="Arial" pitchFamily="-105" charset="-52"/>
                <a:cs typeface="Arial" pitchFamily="34" charset="0"/>
              </a:defRPr>
            </a:lvl4pPr>
            <a:lvl5pPr marL="914400" indent="-230400" algn="l" rtl="0" eaLnBrk="1" fontAlgn="base" hangingPunct="1">
              <a:spcBef>
                <a:spcPts val="480"/>
              </a:spcBef>
              <a:spcAft>
                <a:spcPct val="0"/>
              </a:spcAft>
              <a:buSzPct val="80000"/>
              <a:buFont typeface="Lucida Grande"/>
              <a:buChar char="-"/>
              <a:defRPr sz="1600" kern="1200">
                <a:solidFill>
                  <a:schemeClr val="tx1"/>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761570">
              <a:lnSpc>
                <a:spcPct val="80000"/>
              </a:lnSpc>
              <a:spcBef>
                <a:spcPts val="0"/>
              </a:spcBef>
              <a:buNone/>
              <a:defRPr/>
            </a:pPr>
            <a:r>
              <a:rPr lang="en-US" sz="933" b="1">
                <a:solidFill>
                  <a:schemeClr val="tx1">
                    <a:lumMod val="85000"/>
                    <a:lumOff val="15000"/>
                  </a:schemeClr>
                </a:solidFill>
                <a:latin typeface="Calibri" panose="020F0502020204030204" pitchFamily="34" charset="0"/>
              </a:rPr>
              <a:t>PAAS</a:t>
            </a:r>
          </a:p>
          <a:p>
            <a:pPr marL="0" lvl="1" indent="0" algn="ctr" defTabSz="761570">
              <a:lnSpc>
                <a:spcPct val="80000"/>
              </a:lnSpc>
              <a:spcBef>
                <a:spcPts val="0"/>
              </a:spcBef>
              <a:buNone/>
              <a:defRPr/>
            </a:pPr>
            <a:r>
              <a:rPr lang="en-US" sz="933" b="1">
                <a:solidFill>
                  <a:schemeClr val="tx1">
                    <a:lumMod val="85000"/>
                    <a:lumOff val="15000"/>
                  </a:schemeClr>
                </a:solidFill>
                <a:latin typeface="Calibri" panose="020F0502020204030204" pitchFamily="34" charset="0"/>
              </a:rPr>
              <a:t>Oracle DB</a:t>
            </a:r>
          </a:p>
        </p:txBody>
      </p:sp>
      <p:cxnSp>
        <p:nvCxnSpPr>
          <p:cNvPr id="196" name="Elbow Connector 120">
            <a:extLst>
              <a:ext uri="{FF2B5EF4-FFF2-40B4-BE49-F238E27FC236}">
                <a16:creationId xmlns:a16="http://schemas.microsoft.com/office/drawing/2014/main" id="{94849E34-733C-41FE-A2C7-61D9AD5D9801}"/>
              </a:ext>
            </a:extLst>
          </p:cNvPr>
          <p:cNvCxnSpPr>
            <a:cxnSpLocks/>
            <a:stCxn id="154" idx="0"/>
            <a:endCxn id="195" idx="2"/>
          </p:cNvCxnSpPr>
          <p:nvPr/>
        </p:nvCxnSpPr>
        <p:spPr>
          <a:xfrm rot="5400000" flipH="1" flipV="1">
            <a:off x="2626062" y="4560652"/>
            <a:ext cx="2598606" cy="351269"/>
          </a:xfrm>
          <a:prstGeom prst="bentConnector3">
            <a:avLst>
              <a:gd name="adj1" fmla="val 50000"/>
            </a:avLst>
          </a:prstGeom>
          <a:noFill/>
          <a:ln w="28575" cap="flat" cmpd="sng" algn="ctr">
            <a:solidFill>
              <a:srgbClr val="000000"/>
            </a:solidFill>
            <a:prstDash val="sysDot"/>
            <a:headEnd type="none"/>
            <a:tailEnd type="triangle" w="sm" len="sm"/>
          </a:ln>
          <a:effectLst/>
        </p:spPr>
      </p:cxnSp>
      <p:grpSp>
        <p:nvGrpSpPr>
          <p:cNvPr id="26" name="Group 25">
            <a:extLst>
              <a:ext uri="{FF2B5EF4-FFF2-40B4-BE49-F238E27FC236}">
                <a16:creationId xmlns:a16="http://schemas.microsoft.com/office/drawing/2014/main" id="{B6DD422E-A5F5-4B26-8002-D3C18394438A}"/>
              </a:ext>
            </a:extLst>
          </p:cNvPr>
          <p:cNvGrpSpPr/>
          <p:nvPr/>
        </p:nvGrpSpPr>
        <p:grpSpPr>
          <a:xfrm>
            <a:off x="5218845" y="1266629"/>
            <a:ext cx="1941322" cy="821129"/>
            <a:chOff x="5768874" y="956555"/>
            <a:chExt cx="2555145" cy="821129"/>
          </a:xfrm>
        </p:grpSpPr>
        <p:sp>
          <p:nvSpPr>
            <p:cNvPr id="487" name="Rectangle 486">
              <a:extLst>
                <a:ext uri="{FF2B5EF4-FFF2-40B4-BE49-F238E27FC236}">
                  <a16:creationId xmlns:a16="http://schemas.microsoft.com/office/drawing/2014/main" id="{1D15B7AD-27E3-472C-8226-4B68EE811B00}"/>
                </a:ext>
              </a:extLst>
            </p:cNvPr>
            <p:cNvSpPr/>
            <p:nvPr/>
          </p:nvSpPr>
          <p:spPr>
            <a:xfrm>
              <a:off x="5768874" y="956555"/>
              <a:ext cx="2555145" cy="821129"/>
            </a:xfrm>
            <a:prstGeom prst="rect">
              <a:avLst/>
            </a:prstGeom>
            <a:solidFill>
              <a:srgbClr val="FFFFFF"/>
            </a:solidFill>
            <a:ln w="6350" cap="flat" cmpd="sng" algn="ctr">
              <a:solidFill>
                <a:srgbClr val="000000"/>
              </a:solidFill>
              <a:prstDash val="soli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761570">
                <a:lnSpc>
                  <a:spcPct val="200000"/>
                </a:lnSpc>
                <a:defRPr/>
              </a:pPr>
              <a:r>
                <a:rPr lang="en-US" sz="1200" b="1" kern="0">
                  <a:latin typeface="Calibri" panose="020F0502020204030204" pitchFamily="34" charset="0"/>
                </a:rPr>
                <a:t>Visualization</a:t>
              </a:r>
              <a:r>
                <a:rPr lang="en-US" sz="933" b="1" kern="0">
                  <a:latin typeface="Calibri" panose="020F0502020204030204" pitchFamily="34" charset="0"/>
                </a:rPr>
                <a:t> </a:t>
              </a:r>
            </a:p>
          </p:txBody>
        </p:sp>
        <p:pic>
          <p:nvPicPr>
            <p:cNvPr id="198" name="Picture 197">
              <a:extLst>
                <a:ext uri="{FF2B5EF4-FFF2-40B4-BE49-F238E27FC236}">
                  <a16:creationId xmlns:a16="http://schemas.microsoft.com/office/drawing/2014/main" id="{6CA4DB13-63DE-4351-B350-67C78204C969}"/>
                </a:ext>
              </a:extLst>
            </p:cNvPr>
            <p:cNvPicPr>
              <a:picLocks noChangeAspect="1"/>
            </p:cNvPicPr>
            <p:nvPr/>
          </p:nvPicPr>
          <p:blipFill rotWithShape="1">
            <a:blip r:embed="rId8"/>
            <a:srcRect l="15030" t="40928" b="6341"/>
            <a:stretch/>
          </p:blipFill>
          <p:spPr>
            <a:xfrm>
              <a:off x="6640688" y="1404224"/>
              <a:ext cx="848264" cy="309428"/>
            </a:xfrm>
            <a:prstGeom prst="rect">
              <a:avLst/>
            </a:prstGeom>
          </p:spPr>
        </p:pic>
      </p:grpSp>
      <p:cxnSp>
        <p:nvCxnSpPr>
          <p:cNvPr id="22" name="Connector: Elbow 21">
            <a:extLst>
              <a:ext uri="{FF2B5EF4-FFF2-40B4-BE49-F238E27FC236}">
                <a16:creationId xmlns:a16="http://schemas.microsoft.com/office/drawing/2014/main" id="{11B91877-0771-4BF4-B718-CE1D3ABF9190}"/>
              </a:ext>
            </a:extLst>
          </p:cNvPr>
          <p:cNvCxnSpPr>
            <a:cxnSpLocks/>
            <a:stCxn id="188" idx="0"/>
            <a:endCxn id="487" idx="2"/>
          </p:cNvCxnSpPr>
          <p:nvPr/>
        </p:nvCxnSpPr>
        <p:spPr>
          <a:xfrm rot="5400000" flipH="1" flipV="1">
            <a:off x="5662436" y="2402418"/>
            <a:ext cx="841729" cy="212411"/>
          </a:xfrm>
          <a:prstGeom prst="bent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sp>
        <p:nvSpPr>
          <p:cNvPr id="7" name="TextBox 6">
            <a:extLst>
              <a:ext uri="{FF2B5EF4-FFF2-40B4-BE49-F238E27FC236}">
                <a16:creationId xmlns:a16="http://schemas.microsoft.com/office/drawing/2014/main" id="{8C62E9EB-E4BA-403A-93A8-8A1A66093E50}"/>
              </a:ext>
            </a:extLst>
          </p:cNvPr>
          <p:cNvSpPr txBox="1"/>
          <p:nvPr/>
        </p:nvSpPr>
        <p:spPr>
          <a:xfrm>
            <a:off x="4495474" y="1677193"/>
            <a:ext cx="914400" cy="914400"/>
          </a:xfrm>
          <a:prstGeom prst="rect">
            <a:avLst/>
          </a:prstGeom>
        </p:spPr>
        <p:txBody>
          <a:bodyPr vert="horz" wrap="none" lIns="0" tIns="0" rIns="0" bIns="0" rtlCol="0">
            <a:noAutofit/>
          </a:bodyPr>
          <a:lstStyle/>
          <a:p>
            <a:endParaRPr lang="en-US" err="1"/>
          </a:p>
        </p:txBody>
      </p:sp>
      <p:sp>
        <p:nvSpPr>
          <p:cNvPr id="52" name="Content Placeholder 3">
            <a:extLst>
              <a:ext uri="{FF2B5EF4-FFF2-40B4-BE49-F238E27FC236}">
                <a16:creationId xmlns:a16="http://schemas.microsoft.com/office/drawing/2014/main" id="{69426546-6C11-4886-8C0C-85CF38F7D9A2}"/>
              </a:ext>
            </a:extLst>
          </p:cNvPr>
          <p:cNvSpPr txBox="1">
            <a:spLocks/>
          </p:cNvSpPr>
          <p:nvPr/>
        </p:nvSpPr>
        <p:spPr>
          <a:xfrm>
            <a:off x="1082648" y="1266630"/>
            <a:ext cx="1479839" cy="821128"/>
          </a:xfrm>
          <a:prstGeom prst="rect">
            <a:avLst/>
          </a:prstGeom>
          <a:solidFill>
            <a:schemeClr val="bg1"/>
          </a:solidFill>
          <a:ln>
            <a:solidFill>
              <a:srgbClr val="000000"/>
            </a:solidFill>
          </a:ln>
        </p:spPr>
        <p:txBody>
          <a:bodyPr vert="horz" lIns="0" tIns="0" rIns="0" bIns="0" rtlCol="0" anchor="t">
            <a:noAutofit/>
          </a:bodyPr>
          <a:lstStyle>
            <a:lvl1pPr marL="0" indent="0" algn="l" rtl="0" eaLnBrk="1" fontAlgn="base" hangingPunct="1">
              <a:spcBef>
                <a:spcPts val="1200"/>
              </a:spcBef>
              <a:spcAft>
                <a:spcPct val="0"/>
              </a:spcAft>
              <a:buSzPct val="80000"/>
              <a:buFontTx/>
              <a:buNone/>
              <a:defRPr sz="2400" b="0" i="0" kern="1200">
                <a:solidFill>
                  <a:schemeClr val="accent1"/>
                </a:solidFill>
                <a:latin typeface="+mn-lt"/>
                <a:ea typeface="Arial" pitchFamily="-105" charset="-52"/>
                <a:cs typeface="Arial" pitchFamily="34" charset="0"/>
              </a:defRPr>
            </a:lvl1pPr>
            <a:lvl2pPr marL="228600" indent="-230400" algn="l" rtl="0" eaLnBrk="1" fontAlgn="base" hangingPunct="1">
              <a:spcBef>
                <a:spcPts val="624"/>
              </a:spcBef>
              <a:spcAft>
                <a:spcPct val="0"/>
              </a:spcAft>
              <a:buSzPct val="80000"/>
              <a:buFont typeface="Arial"/>
              <a:buChar char="•"/>
              <a:defRPr sz="2000" kern="1200">
                <a:solidFill>
                  <a:schemeClr val="tx1"/>
                </a:solidFill>
                <a:latin typeface="+mn-lt"/>
                <a:ea typeface="Arial" pitchFamily="-105" charset="-52"/>
                <a:cs typeface="Arial" pitchFamily="34" charset="0"/>
              </a:defRPr>
            </a:lvl2pPr>
            <a:lvl3pPr marL="457200" indent="-230400" algn="l" rtl="0" eaLnBrk="1" fontAlgn="base" hangingPunct="1">
              <a:spcBef>
                <a:spcPts val="576"/>
              </a:spcBef>
              <a:spcAft>
                <a:spcPct val="0"/>
              </a:spcAft>
              <a:buSzPct val="80000"/>
              <a:buFont typeface="Lucida Grande"/>
              <a:buChar char="-"/>
              <a:defRPr sz="2000" kern="1200">
                <a:solidFill>
                  <a:schemeClr val="tx1"/>
                </a:solidFill>
                <a:latin typeface="+mn-lt"/>
                <a:ea typeface="Arial" pitchFamily="-105" charset="-52"/>
                <a:cs typeface="Arial" pitchFamily="34" charset="0"/>
              </a:defRPr>
            </a:lvl3pPr>
            <a:lvl4pPr marL="685800" indent="-226800" algn="l" rtl="0" eaLnBrk="1" fontAlgn="base" hangingPunct="1">
              <a:spcBef>
                <a:spcPts val="528"/>
              </a:spcBef>
              <a:spcAft>
                <a:spcPct val="0"/>
              </a:spcAft>
              <a:buSzPct val="80000"/>
              <a:buFont typeface="Arial"/>
              <a:buChar char="•"/>
              <a:defRPr sz="1800" kern="1200">
                <a:solidFill>
                  <a:schemeClr val="tx1"/>
                </a:solidFill>
                <a:latin typeface="+mn-lt"/>
                <a:ea typeface="Arial" pitchFamily="-105" charset="-52"/>
                <a:cs typeface="Arial" pitchFamily="34" charset="0"/>
              </a:defRPr>
            </a:lvl4pPr>
            <a:lvl5pPr marL="914400" indent="-230400" algn="l" rtl="0" eaLnBrk="1" fontAlgn="base" hangingPunct="1">
              <a:spcBef>
                <a:spcPts val="480"/>
              </a:spcBef>
              <a:spcAft>
                <a:spcPct val="0"/>
              </a:spcAft>
              <a:buSzPct val="80000"/>
              <a:buFont typeface="Lucida Grande"/>
              <a:buChar char="-"/>
              <a:defRPr sz="1600" kern="1200">
                <a:solidFill>
                  <a:schemeClr val="tx1"/>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761570">
              <a:spcBef>
                <a:spcPts val="0"/>
              </a:spcBef>
              <a:buNone/>
              <a:defRPr/>
            </a:pPr>
            <a:r>
              <a:rPr lang="en-US" sz="1200" b="1">
                <a:solidFill>
                  <a:schemeClr val="tx1">
                    <a:lumMod val="85000"/>
                    <a:lumOff val="15000"/>
                  </a:schemeClr>
                </a:solidFill>
                <a:latin typeface="Calibri" panose="020F0502020204030204" pitchFamily="34" charset="0"/>
              </a:rPr>
              <a:t>OTBI</a:t>
            </a:r>
          </a:p>
        </p:txBody>
      </p:sp>
      <p:sp>
        <p:nvSpPr>
          <p:cNvPr id="53" name="Content Placeholder 3">
            <a:extLst>
              <a:ext uri="{FF2B5EF4-FFF2-40B4-BE49-F238E27FC236}">
                <a16:creationId xmlns:a16="http://schemas.microsoft.com/office/drawing/2014/main" id="{F17859EF-5791-4E99-B429-7990962D7066}"/>
              </a:ext>
            </a:extLst>
          </p:cNvPr>
          <p:cNvSpPr txBox="1">
            <a:spLocks/>
          </p:cNvSpPr>
          <p:nvPr/>
        </p:nvSpPr>
        <p:spPr>
          <a:xfrm>
            <a:off x="1148760" y="1677193"/>
            <a:ext cx="639080" cy="351165"/>
          </a:xfrm>
          <a:prstGeom prst="rect">
            <a:avLst/>
          </a:prstGeom>
          <a:solidFill>
            <a:schemeClr val="bg1"/>
          </a:solidFill>
          <a:ln w="6350">
            <a:solidFill>
              <a:srgbClr val="000000"/>
            </a:solidFill>
          </a:ln>
        </p:spPr>
        <p:txBody>
          <a:bodyPr vert="horz" lIns="0" tIns="0" rIns="0" bIns="0" rtlCol="0" anchor="ctr">
            <a:noAutofit/>
          </a:bodyPr>
          <a:lstStyle>
            <a:lvl1pPr marL="0" indent="0" algn="l" rtl="0" eaLnBrk="1" fontAlgn="base" hangingPunct="1">
              <a:spcBef>
                <a:spcPts val="1200"/>
              </a:spcBef>
              <a:spcAft>
                <a:spcPct val="0"/>
              </a:spcAft>
              <a:buSzPct val="80000"/>
              <a:buFontTx/>
              <a:buNone/>
              <a:defRPr sz="2400" b="0" i="0" kern="1200">
                <a:solidFill>
                  <a:schemeClr val="accent1"/>
                </a:solidFill>
                <a:latin typeface="+mn-lt"/>
                <a:ea typeface="Arial" pitchFamily="-105" charset="-52"/>
                <a:cs typeface="Arial" pitchFamily="34" charset="0"/>
              </a:defRPr>
            </a:lvl1pPr>
            <a:lvl2pPr marL="228600" indent="-230400" algn="l" rtl="0" eaLnBrk="1" fontAlgn="base" hangingPunct="1">
              <a:spcBef>
                <a:spcPts val="624"/>
              </a:spcBef>
              <a:spcAft>
                <a:spcPct val="0"/>
              </a:spcAft>
              <a:buSzPct val="80000"/>
              <a:buFont typeface="Arial"/>
              <a:buChar char="•"/>
              <a:defRPr sz="2000" kern="1200">
                <a:solidFill>
                  <a:schemeClr val="tx1"/>
                </a:solidFill>
                <a:latin typeface="+mn-lt"/>
                <a:ea typeface="Arial" pitchFamily="-105" charset="-52"/>
                <a:cs typeface="Arial" pitchFamily="34" charset="0"/>
              </a:defRPr>
            </a:lvl2pPr>
            <a:lvl3pPr marL="457200" indent="-230400" algn="l" rtl="0" eaLnBrk="1" fontAlgn="base" hangingPunct="1">
              <a:spcBef>
                <a:spcPts val="576"/>
              </a:spcBef>
              <a:spcAft>
                <a:spcPct val="0"/>
              </a:spcAft>
              <a:buSzPct val="80000"/>
              <a:buFont typeface="Lucida Grande"/>
              <a:buChar char="-"/>
              <a:defRPr sz="2000" kern="1200">
                <a:solidFill>
                  <a:schemeClr val="tx1"/>
                </a:solidFill>
                <a:latin typeface="+mn-lt"/>
                <a:ea typeface="Arial" pitchFamily="-105" charset="-52"/>
                <a:cs typeface="Arial" pitchFamily="34" charset="0"/>
              </a:defRPr>
            </a:lvl3pPr>
            <a:lvl4pPr marL="685800" indent="-226800" algn="l" rtl="0" eaLnBrk="1" fontAlgn="base" hangingPunct="1">
              <a:spcBef>
                <a:spcPts val="528"/>
              </a:spcBef>
              <a:spcAft>
                <a:spcPct val="0"/>
              </a:spcAft>
              <a:buSzPct val="80000"/>
              <a:buFont typeface="Arial"/>
              <a:buChar char="•"/>
              <a:defRPr sz="1800" kern="1200">
                <a:solidFill>
                  <a:schemeClr val="tx1"/>
                </a:solidFill>
                <a:latin typeface="+mn-lt"/>
                <a:ea typeface="Arial" pitchFamily="-105" charset="-52"/>
                <a:cs typeface="Arial" pitchFamily="34" charset="0"/>
              </a:defRPr>
            </a:lvl4pPr>
            <a:lvl5pPr marL="914400" indent="-230400" algn="l" rtl="0" eaLnBrk="1" fontAlgn="base" hangingPunct="1">
              <a:spcBef>
                <a:spcPts val="480"/>
              </a:spcBef>
              <a:spcAft>
                <a:spcPct val="0"/>
              </a:spcAft>
              <a:buSzPct val="80000"/>
              <a:buFont typeface="Lucida Grande"/>
              <a:buChar char="-"/>
              <a:defRPr sz="1600" kern="1200">
                <a:solidFill>
                  <a:schemeClr val="tx1"/>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609585">
              <a:lnSpc>
                <a:spcPct val="80000"/>
              </a:lnSpc>
              <a:spcBef>
                <a:spcPts val="0"/>
              </a:spcBef>
              <a:buNone/>
            </a:pPr>
            <a:r>
              <a:rPr lang="en-US" sz="933" b="1">
                <a:solidFill>
                  <a:schemeClr val="tx1">
                    <a:lumMod val="85000"/>
                    <a:lumOff val="15000"/>
                  </a:schemeClr>
                </a:solidFill>
                <a:latin typeface="Calibri" panose="020F0502020204030204" pitchFamily="34" charset="0"/>
              </a:rPr>
              <a:t>BI Publisher</a:t>
            </a:r>
          </a:p>
        </p:txBody>
      </p:sp>
      <p:sp>
        <p:nvSpPr>
          <p:cNvPr id="54" name="Content Placeholder 3">
            <a:extLst>
              <a:ext uri="{FF2B5EF4-FFF2-40B4-BE49-F238E27FC236}">
                <a16:creationId xmlns:a16="http://schemas.microsoft.com/office/drawing/2014/main" id="{801FDF4B-0BE0-4BBB-B066-175F76D114B2}"/>
              </a:ext>
            </a:extLst>
          </p:cNvPr>
          <p:cNvSpPr txBox="1">
            <a:spLocks/>
          </p:cNvSpPr>
          <p:nvPr/>
        </p:nvSpPr>
        <p:spPr>
          <a:xfrm>
            <a:off x="1842218" y="1682271"/>
            <a:ext cx="639080" cy="351165"/>
          </a:xfrm>
          <a:prstGeom prst="rect">
            <a:avLst/>
          </a:prstGeom>
          <a:solidFill>
            <a:schemeClr val="bg1"/>
          </a:solidFill>
          <a:ln w="6350">
            <a:solidFill>
              <a:srgbClr val="000000"/>
            </a:solidFill>
          </a:ln>
        </p:spPr>
        <p:txBody>
          <a:bodyPr vert="horz" lIns="0" tIns="0" rIns="0" bIns="0" rtlCol="0" anchor="ctr">
            <a:noAutofit/>
          </a:bodyPr>
          <a:lstStyle>
            <a:lvl1pPr marL="0" indent="0" algn="l" rtl="0" eaLnBrk="1" fontAlgn="base" hangingPunct="1">
              <a:spcBef>
                <a:spcPts val="1200"/>
              </a:spcBef>
              <a:spcAft>
                <a:spcPct val="0"/>
              </a:spcAft>
              <a:buSzPct val="80000"/>
              <a:buFontTx/>
              <a:buNone/>
              <a:defRPr sz="2400" b="0" i="0" kern="1200">
                <a:solidFill>
                  <a:schemeClr val="accent1"/>
                </a:solidFill>
                <a:latin typeface="+mn-lt"/>
                <a:ea typeface="Arial" pitchFamily="-105" charset="-52"/>
                <a:cs typeface="Arial" pitchFamily="34" charset="0"/>
              </a:defRPr>
            </a:lvl1pPr>
            <a:lvl2pPr marL="228600" indent="-230400" algn="l" rtl="0" eaLnBrk="1" fontAlgn="base" hangingPunct="1">
              <a:spcBef>
                <a:spcPts val="624"/>
              </a:spcBef>
              <a:spcAft>
                <a:spcPct val="0"/>
              </a:spcAft>
              <a:buSzPct val="80000"/>
              <a:buFont typeface="Arial"/>
              <a:buChar char="•"/>
              <a:defRPr sz="2000" kern="1200">
                <a:solidFill>
                  <a:schemeClr val="tx1"/>
                </a:solidFill>
                <a:latin typeface="+mn-lt"/>
                <a:ea typeface="Arial" pitchFamily="-105" charset="-52"/>
                <a:cs typeface="Arial" pitchFamily="34" charset="0"/>
              </a:defRPr>
            </a:lvl2pPr>
            <a:lvl3pPr marL="457200" indent="-230400" algn="l" rtl="0" eaLnBrk="1" fontAlgn="base" hangingPunct="1">
              <a:spcBef>
                <a:spcPts val="576"/>
              </a:spcBef>
              <a:spcAft>
                <a:spcPct val="0"/>
              </a:spcAft>
              <a:buSzPct val="80000"/>
              <a:buFont typeface="Lucida Grande"/>
              <a:buChar char="-"/>
              <a:defRPr sz="2000" kern="1200">
                <a:solidFill>
                  <a:schemeClr val="tx1"/>
                </a:solidFill>
                <a:latin typeface="+mn-lt"/>
                <a:ea typeface="Arial" pitchFamily="-105" charset="-52"/>
                <a:cs typeface="Arial" pitchFamily="34" charset="0"/>
              </a:defRPr>
            </a:lvl3pPr>
            <a:lvl4pPr marL="685800" indent="-226800" algn="l" rtl="0" eaLnBrk="1" fontAlgn="base" hangingPunct="1">
              <a:spcBef>
                <a:spcPts val="528"/>
              </a:spcBef>
              <a:spcAft>
                <a:spcPct val="0"/>
              </a:spcAft>
              <a:buSzPct val="80000"/>
              <a:buFont typeface="Arial"/>
              <a:buChar char="•"/>
              <a:defRPr sz="1800" kern="1200">
                <a:solidFill>
                  <a:schemeClr val="tx1"/>
                </a:solidFill>
                <a:latin typeface="+mn-lt"/>
                <a:ea typeface="Arial" pitchFamily="-105" charset="-52"/>
                <a:cs typeface="Arial" pitchFamily="34" charset="0"/>
              </a:defRPr>
            </a:lvl4pPr>
            <a:lvl5pPr marL="914400" indent="-230400" algn="l" rtl="0" eaLnBrk="1" fontAlgn="base" hangingPunct="1">
              <a:spcBef>
                <a:spcPts val="480"/>
              </a:spcBef>
              <a:spcAft>
                <a:spcPct val="0"/>
              </a:spcAft>
              <a:buSzPct val="80000"/>
              <a:buFont typeface="Lucida Grande"/>
              <a:buChar char="-"/>
              <a:defRPr sz="1600" kern="1200">
                <a:solidFill>
                  <a:schemeClr val="tx1"/>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609585">
              <a:lnSpc>
                <a:spcPct val="80000"/>
              </a:lnSpc>
              <a:spcBef>
                <a:spcPts val="0"/>
              </a:spcBef>
              <a:buNone/>
            </a:pPr>
            <a:r>
              <a:rPr lang="en-US" sz="933" b="1">
                <a:solidFill>
                  <a:schemeClr val="tx1">
                    <a:lumMod val="85000"/>
                    <a:lumOff val="15000"/>
                  </a:schemeClr>
                </a:solidFill>
                <a:latin typeface="Calibri" panose="020F0502020204030204" pitchFamily="34" charset="0"/>
              </a:rPr>
              <a:t>BI Analysis</a:t>
            </a:r>
          </a:p>
        </p:txBody>
      </p:sp>
      <p:cxnSp>
        <p:nvCxnSpPr>
          <p:cNvPr id="11" name="Connector: Elbow 10">
            <a:extLst>
              <a:ext uri="{FF2B5EF4-FFF2-40B4-BE49-F238E27FC236}">
                <a16:creationId xmlns:a16="http://schemas.microsoft.com/office/drawing/2014/main" id="{48F546DE-B141-4EC4-ABD4-B307FC39B678}"/>
              </a:ext>
            </a:extLst>
          </p:cNvPr>
          <p:cNvCxnSpPr>
            <a:cxnSpLocks/>
            <a:stCxn id="186" idx="0"/>
            <a:endCxn id="188" idx="2"/>
          </p:cNvCxnSpPr>
          <p:nvPr/>
        </p:nvCxnSpPr>
        <p:spPr>
          <a:xfrm rot="5400000" flipH="1" flipV="1">
            <a:off x="4889323" y="4106011"/>
            <a:ext cx="1753206" cy="422338"/>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or: Elbow 13">
            <a:extLst>
              <a:ext uri="{FF2B5EF4-FFF2-40B4-BE49-F238E27FC236}">
                <a16:creationId xmlns:a16="http://schemas.microsoft.com/office/drawing/2014/main" id="{B3E7B6FD-9197-4E03-9E12-0F2A7C8B88E5}"/>
              </a:ext>
            </a:extLst>
          </p:cNvPr>
          <p:cNvCxnSpPr>
            <a:endCxn id="52" idx="3"/>
          </p:cNvCxnSpPr>
          <p:nvPr/>
        </p:nvCxnSpPr>
        <p:spPr>
          <a:xfrm rot="5400000" flipH="1" flipV="1">
            <a:off x="362226" y="3828247"/>
            <a:ext cx="4351314" cy="49208"/>
          </a:xfrm>
          <a:prstGeom prst="bentConnector4">
            <a:avLst>
              <a:gd name="adj1" fmla="val 45282"/>
              <a:gd name="adj2" fmla="val 564559"/>
            </a:avLst>
          </a:prstGeom>
          <a:ln>
            <a:tailEnd type="triangle"/>
          </a:ln>
        </p:spPr>
        <p:style>
          <a:lnRef idx="3">
            <a:schemeClr val="accent6"/>
          </a:lnRef>
          <a:fillRef idx="0">
            <a:schemeClr val="accent6"/>
          </a:fillRef>
          <a:effectRef idx="2">
            <a:schemeClr val="accent6"/>
          </a:effectRef>
          <a:fontRef idx="minor">
            <a:schemeClr val="tx1"/>
          </a:fontRef>
        </p:style>
      </p:cxnSp>
      <p:sp>
        <p:nvSpPr>
          <p:cNvPr id="69" name="Content Placeholder 3">
            <a:extLst>
              <a:ext uri="{FF2B5EF4-FFF2-40B4-BE49-F238E27FC236}">
                <a16:creationId xmlns:a16="http://schemas.microsoft.com/office/drawing/2014/main" id="{15209CD1-AD7D-4902-9E1B-FF8EF0A6A4E7}"/>
              </a:ext>
            </a:extLst>
          </p:cNvPr>
          <p:cNvSpPr txBox="1">
            <a:spLocks/>
          </p:cNvSpPr>
          <p:nvPr/>
        </p:nvSpPr>
        <p:spPr>
          <a:xfrm>
            <a:off x="2864033" y="1248528"/>
            <a:ext cx="1479839" cy="821128"/>
          </a:xfrm>
          <a:prstGeom prst="rect">
            <a:avLst/>
          </a:prstGeom>
          <a:solidFill>
            <a:schemeClr val="bg1"/>
          </a:solidFill>
          <a:ln>
            <a:solidFill>
              <a:srgbClr val="000000"/>
            </a:solidFill>
          </a:ln>
        </p:spPr>
        <p:txBody>
          <a:bodyPr vert="horz" lIns="0" tIns="0" rIns="0" bIns="0" rtlCol="0" anchor="t">
            <a:noAutofit/>
          </a:bodyPr>
          <a:lstStyle>
            <a:lvl1pPr marL="0" indent="0" algn="l" rtl="0" eaLnBrk="1" fontAlgn="base" hangingPunct="1">
              <a:spcBef>
                <a:spcPts val="1200"/>
              </a:spcBef>
              <a:spcAft>
                <a:spcPct val="0"/>
              </a:spcAft>
              <a:buSzPct val="80000"/>
              <a:buFontTx/>
              <a:buNone/>
              <a:defRPr sz="2400" b="0" i="0" kern="1200">
                <a:solidFill>
                  <a:schemeClr val="accent1"/>
                </a:solidFill>
                <a:latin typeface="+mn-lt"/>
                <a:ea typeface="Arial" pitchFamily="-105" charset="-52"/>
                <a:cs typeface="Arial" pitchFamily="34" charset="0"/>
              </a:defRPr>
            </a:lvl1pPr>
            <a:lvl2pPr marL="228600" indent="-230400" algn="l" rtl="0" eaLnBrk="1" fontAlgn="base" hangingPunct="1">
              <a:spcBef>
                <a:spcPts val="624"/>
              </a:spcBef>
              <a:spcAft>
                <a:spcPct val="0"/>
              </a:spcAft>
              <a:buSzPct val="80000"/>
              <a:buFont typeface="Arial"/>
              <a:buChar char="•"/>
              <a:defRPr sz="2000" kern="1200">
                <a:solidFill>
                  <a:schemeClr val="tx1"/>
                </a:solidFill>
                <a:latin typeface="+mn-lt"/>
                <a:ea typeface="Arial" pitchFamily="-105" charset="-52"/>
                <a:cs typeface="Arial" pitchFamily="34" charset="0"/>
              </a:defRPr>
            </a:lvl2pPr>
            <a:lvl3pPr marL="457200" indent="-230400" algn="l" rtl="0" eaLnBrk="1" fontAlgn="base" hangingPunct="1">
              <a:spcBef>
                <a:spcPts val="576"/>
              </a:spcBef>
              <a:spcAft>
                <a:spcPct val="0"/>
              </a:spcAft>
              <a:buSzPct val="80000"/>
              <a:buFont typeface="Lucida Grande"/>
              <a:buChar char="-"/>
              <a:defRPr sz="2000" kern="1200">
                <a:solidFill>
                  <a:schemeClr val="tx1"/>
                </a:solidFill>
                <a:latin typeface="+mn-lt"/>
                <a:ea typeface="Arial" pitchFamily="-105" charset="-52"/>
                <a:cs typeface="Arial" pitchFamily="34" charset="0"/>
              </a:defRPr>
            </a:lvl3pPr>
            <a:lvl4pPr marL="685800" indent="-226800" algn="l" rtl="0" eaLnBrk="1" fontAlgn="base" hangingPunct="1">
              <a:spcBef>
                <a:spcPts val="528"/>
              </a:spcBef>
              <a:spcAft>
                <a:spcPct val="0"/>
              </a:spcAft>
              <a:buSzPct val="80000"/>
              <a:buFont typeface="Arial"/>
              <a:buChar char="•"/>
              <a:defRPr sz="1800" kern="1200">
                <a:solidFill>
                  <a:schemeClr val="tx1"/>
                </a:solidFill>
                <a:latin typeface="+mn-lt"/>
                <a:ea typeface="Arial" pitchFamily="-105" charset="-52"/>
                <a:cs typeface="Arial" pitchFamily="34" charset="0"/>
              </a:defRPr>
            </a:lvl4pPr>
            <a:lvl5pPr marL="914400" indent="-230400" algn="l" rtl="0" eaLnBrk="1" fontAlgn="base" hangingPunct="1">
              <a:spcBef>
                <a:spcPts val="480"/>
              </a:spcBef>
              <a:spcAft>
                <a:spcPct val="0"/>
              </a:spcAft>
              <a:buSzPct val="80000"/>
              <a:buFont typeface="Lucida Grande"/>
              <a:buChar char="-"/>
              <a:defRPr sz="1600" kern="1200">
                <a:solidFill>
                  <a:schemeClr val="tx1"/>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761570">
              <a:spcBef>
                <a:spcPts val="0"/>
              </a:spcBef>
              <a:buNone/>
              <a:defRPr/>
            </a:pPr>
            <a:r>
              <a:rPr lang="en-US" sz="1200" b="1">
                <a:solidFill>
                  <a:schemeClr val="tx1">
                    <a:lumMod val="85000"/>
                    <a:lumOff val="15000"/>
                  </a:schemeClr>
                </a:solidFill>
                <a:latin typeface="Calibri" panose="020F0502020204030204" pitchFamily="34" charset="0"/>
              </a:rPr>
              <a:t>OAC</a:t>
            </a:r>
          </a:p>
        </p:txBody>
      </p:sp>
      <p:sp>
        <p:nvSpPr>
          <p:cNvPr id="70" name="Content Placeholder 3">
            <a:extLst>
              <a:ext uri="{FF2B5EF4-FFF2-40B4-BE49-F238E27FC236}">
                <a16:creationId xmlns:a16="http://schemas.microsoft.com/office/drawing/2014/main" id="{3D4D81EF-9D62-4D6B-9439-2A0F38BF44CB}"/>
              </a:ext>
            </a:extLst>
          </p:cNvPr>
          <p:cNvSpPr txBox="1">
            <a:spLocks/>
          </p:cNvSpPr>
          <p:nvPr/>
        </p:nvSpPr>
        <p:spPr>
          <a:xfrm>
            <a:off x="2962011" y="1661640"/>
            <a:ext cx="639080" cy="351165"/>
          </a:xfrm>
          <a:prstGeom prst="rect">
            <a:avLst/>
          </a:prstGeom>
          <a:solidFill>
            <a:schemeClr val="bg1"/>
          </a:solidFill>
          <a:ln w="6350">
            <a:solidFill>
              <a:srgbClr val="000000"/>
            </a:solidFill>
          </a:ln>
        </p:spPr>
        <p:txBody>
          <a:bodyPr vert="horz" lIns="0" tIns="0" rIns="0" bIns="0" rtlCol="0" anchor="ctr">
            <a:noAutofit/>
          </a:bodyPr>
          <a:lstStyle>
            <a:lvl1pPr marL="0" indent="0" algn="l" rtl="0" eaLnBrk="1" fontAlgn="base" hangingPunct="1">
              <a:spcBef>
                <a:spcPts val="1200"/>
              </a:spcBef>
              <a:spcAft>
                <a:spcPct val="0"/>
              </a:spcAft>
              <a:buSzPct val="80000"/>
              <a:buFontTx/>
              <a:buNone/>
              <a:defRPr sz="2400" b="0" i="0" kern="1200">
                <a:solidFill>
                  <a:schemeClr val="accent1"/>
                </a:solidFill>
                <a:latin typeface="+mn-lt"/>
                <a:ea typeface="Arial" pitchFamily="-105" charset="-52"/>
                <a:cs typeface="Arial" pitchFamily="34" charset="0"/>
              </a:defRPr>
            </a:lvl1pPr>
            <a:lvl2pPr marL="228600" indent="-230400" algn="l" rtl="0" eaLnBrk="1" fontAlgn="base" hangingPunct="1">
              <a:spcBef>
                <a:spcPts val="624"/>
              </a:spcBef>
              <a:spcAft>
                <a:spcPct val="0"/>
              </a:spcAft>
              <a:buSzPct val="80000"/>
              <a:buFont typeface="Arial"/>
              <a:buChar char="•"/>
              <a:defRPr sz="2000" kern="1200">
                <a:solidFill>
                  <a:schemeClr val="tx1"/>
                </a:solidFill>
                <a:latin typeface="+mn-lt"/>
                <a:ea typeface="Arial" pitchFamily="-105" charset="-52"/>
                <a:cs typeface="Arial" pitchFamily="34" charset="0"/>
              </a:defRPr>
            </a:lvl2pPr>
            <a:lvl3pPr marL="457200" indent="-230400" algn="l" rtl="0" eaLnBrk="1" fontAlgn="base" hangingPunct="1">
              <a:spcBef>
                <a:spcPts val="576"/>
              </a:spcBef>
              <a:spcAft>
                <a:spcPct val="0"/>
              </a:spcAft>
              <a:buSzPct val="80000"/>
              <a:buFont typeface="Lucida Grande"/>
              <a:buChar char="-"/>
              <a:defRPr sz="2000" kern="1200">
                <a:solidFill>
                  <a:schemeClr val="tx1"/>
                </a:solidFill>
                <a:latin typeface="+mn-lt"/>
                <a:ea typeface="Arial" pitchFamily="-105" charset="-52"/>
                <a:cs typeface="Arial" pitchFamily="34" charset="0"/>
              </a:defRPr>
            </a:lvl3pPr>
            <a:lvl4pPr marL="685800" indent="-226800" algn="l" rtl="0" eaLnBrk="1" fontAlgn="base" hangingPunct="1">
              <a:spcBef>
                <a:spcPts val="528"/>
              </a:spcBef>
              <a:spcAft>
                <a:spcPct val="0"/>
              </a:spcAft>
              <a:buSzPct val="80000"/>
              <a:buFont typeface="Arial"/>
              <a:buChar char="•"/>
              <a:defRPr sz="1800" kern="1200">
                <a:solidFill>
                  <a:schemeClr val="tx1"/>
                </a:solidFill>
                <a:latin typeface="+mn-lt"/>
                <a:ea typeface="Arial" pitchFamily="-105" charset="-52"/>
                <a:cs typeface="Arial" pitchFamily="34" charset="0"/>
              </a:defRPr>
            </a:lvl4pPr>
            <a:lvl5pPr marL="914400" indent="-230400" algn="l" rtl="0" eaLnBrk="1" fontAlgn="base" hangingPunct="1">
              <a:spcBef>
                <a:spcPts val="480"/>
              </a:spcBef>
              <a:spcAft>
                <a:spcPct val="0"/>
              </a:spcAft>
              <a:buSzPct val="80000"/>
              <a:buFont typeface="Lucida Grande"/>
              <a:buChar char="-"/>
              <a:defRPr sz="1600" kern="1200">
                <a:solidFill>
                  <a:schemeClr val="tx1"/>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609585">
              <a:lnSpc>
                <a:spcPct val="80000"/>
              </a:lnSpc>
              <a:spcBef>
                <a:spcPts val="0"/>
              </a:spcBef>
              <a:buNone/>
            </a:pPr>
            <a:r>
              <a:rPr lang="en-US" sz="933" b="1">
                <a:solidFill>
                  <a:schemeClr val="tx1">
                    <a:lumMod val="85000"/>
                    <a:lumOff val="15000"/>
                  </a:schemeClr>
                </a:solidFill>
                <a:latin typeface="Calibri" panose="020F0502020204030204" pitchFamily="34" charset="0"/>
              </a:rPr>
              <a:t>BI Publisher</a:t>
            </a:r>
          </a:p>
        </p:txBody>
      </p:sp>
      <p:sp>
        <p:nvSpPr>
          <p:cNvPr id="71" name="Content Placeholder 3">
            <a:extLst>
              <a:ext uri="{FF2B5EF4-FFF2-40B4-BE49-F238E27FC236}">
                <a16:creationId xmlns:a16="http://schemas.microsoft.com/office/drawing/2014/main" id="{3ABAD0F4-1DF5-4E35-A709-13706D98658F}"/>
              </a:ext>
            </a:extLst>
          </p:cNvPr>
          <p:cNvSpPr txBox="1">
            <a:spLocks/>
          </p:cNvSpPr>
          <p:nvPr/>
        </p:nvSpPr>
        <p:spPr>
          <a:xfrm>
            <a:off x="3655469" y="1666718"/>
            <a:ext cx="639080" cy="351165"/>
          </a:xfrm>
          <a:prstGeom prst="rect">
            <a:avLst/>
          </a:prstGeom>
          <a:solidFill>
            <a:schemeClr val="bg1"/>
          </a:solidFill>
          <a:ln w="6350">
            <a:solidFill>
              <a:srgbClr val="000000"/>
            </a:solidFill>
          </a:ln>
        </p:spPr>
        <p:txBody>
          <a:bodyPr vert="horz" lIns="0" tIns="0" rIns="0" bIns="0" rtlCol="0" anchor="ctr">
            <a:noAutofit/>
          </a:bodyPr>
          <a:lstStyle>
            <a:lvl1pPr marL="0" indent="0" algn="l" rtl="0" eaLnBrk="1" fontAlgn="base" hangingPunct="1">
              <a:spcBef>
                <a:spcPts val="1200"/>
              </a:spcBef>
              <a:spcAft>
                <a:spcPct val="0"/>
              </a:spcAft>
              <a:buSzPct val="80000"/>
              <a:buFontTx/>
              <a:buNone/>
              <a:defRPr sz="2400" b="0" i="0" kern="1200">
                <a:solidFill>
                  <a:schemeClr val="accent1"/>
                </a:solidFill>
                <a:latin typeface="+mn-lt"/>
                <a:ea typeface="Arial" pitchFamily="-105" charset="-52"/>
                <a:cs typeface="Arial" pitchFamily="34" charset="0"/>
              </a:defRPr>
            </a:lvl1pPr>
            <a:lvl2pPr marL="228600" indent="-230400" algn="l" rtl="0" eaLnBrk="1" fontAlgn="base" hangingPunct="1">
              <a:spcBef>
                <a:spcPts val="624"/>
              </a:spcBef>
              <a:spcAft>
                <a:spcPct val="0"/>
              </a:spcAft>
              <a:buSzPct val="80000"/>
              <a:buFont typeface="Arial"/>
              <a:buChar char="•"/>
              <a:defRPr sz="2000" kern="1200">
                <a:solidFill>
                  <a:schemeClr val="tx1"/>
                </a:solidFill>
                <a:latin typeface="+mn-lt"/>
                <a:ea typeface="Arial" pitchFamily="-105" charset="-52"/>
                <a:cs typeface="Arial" pitchFamily="34" charset="0"/>
              </a:defRPr>
            </a:lvl2pPr>
            <a:lvl3pPr marL="457200" indent="-230400" algn="l" rtl="0" eaLnBrk="1" fontAlgn="base" hangingPunct="1">
              <a:spcBef>
                <a:spcPts val="576"/>
              </a:spcBef>
              <a:spcAft>
                <a:spcPct val="0"/>
              </a:spcAft>
              <a:buSzPct val="80000"/>
              <a:buFont typeface="Lucida Grande"/>
              <a:buChar char="-"/>
              <a:defRPr sz="2000" kern="1200">
                <a:solidFill>
                  <a:schemeClr val="tx1"/>
                </a:solidFill>
                <a:latin typeface="+mn-lt"/>
                <a:ea typeface="Arial" pitchFamily="-105" charset="-52"/>
                <a:cs typeface="Arial" pitchFamily="34" charset="0"/>
              </a:defRPr>
            </a:lvl3pPr>
            <a:lvl4pPr marL="685800" indent="-226800" algn="l" rtl="0" eaLnBrk="1" fontAlgn="base" hangingPunct="1">
              <a:spcBef>
                <a:spcPts val="528"/>
              </a:spcBef>
              <a:spcAft>
                <a:spcPct val="0"/>
              </a:spcAft>
              <a:buSzPct val="80000"/>
              <a:buFont typeface="Arial"/>
              <a:buChar char="•"/>
              <a:defRPr sz="1800" kern="1200">
                <a:solidFill>
                  <a:schemeClr val="tx1"/>
                </a:solidFill>
                <a:latin typeface="+mn-lt"/>
                <a:ea typeface="Arial" pitchFamily="-105" charset="-52"/>
                <a:cs typeface="Arial" pitchFamily="34" charset="0"/>
              </a:defRPr>
            </a:lvl4pPr>
            <a:lvl5pPr marL="914400" indent="-230400" algn="l" rtl="0" eaLnBrk="1" fontAlgn="base" hangingPunct="1">
              <a:spcBef>
                <a:spcPts val="480"/>
              </a:spcBef>
              <a:spcAft>
                <a:spcPct val="0"/>
              </a:spcAft>
              <a:buSzPct val="80000"/>
              <a:buFont typeface="Lucida Grande"/>
              <a:buChar char="-"/>
              <a:defRPr sz="1600" kern="1200">
                <a:solidFill>
                  <a:schemeClr val="tx1"/>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609585">
              <a:lnSpc>
                <a:spcPct val="80000"/>
              </a:lnSpc>
              <a:spcBef>
                <a:spcPts val="0"/>
              </a:spcBef>
              <a:buNone/>
            </a:pPr>
            <a:r>
              <a:rPr lang="en-US" sz="933" b="1">
                <a:solidFill>
                  <a:schemeClr val="tx1">
                    <a:lumMod val="85000"/>
                    <a:lumOff val="15000"/>
                  </a:schemeClr>
                </a:solidFill>
                <a:latin typeface="Calibri" panose="020F0502020204030204" pitchFamily="34" charset="0"/>
              </a:rPr>
              <a:t>BI Analysis</a:t>
            </a:r>
          </a:p>
        </p:txBody>
      </p:sp>
      <p:cxnSp>
        <p:nvCxnSpPr>
          <p:cNvPr id="72" name="Connector: Elbow 71">
            <a:extLst>
              <a:ext uri="{FF2B5EF4-FFF2-40B4-BE49-F238E27FC236}">
                <a16:creationId xmlns:a16="http://schemas.microsoft.com/office/drawing/2014/main" id="{4B8EE74D-1199-4962-868D-9F53F1C4BA71}"/>
              </a:ext>
            </a:extLst>
          </p:cNvPr>
          <p:cNvCxnSpPr>
            <a:cxnSpLocks/>
          </p:cNvCxnSpPr>
          <p:nvPr/>
        </p:nvCxnSpPr>
        <p:spPr>
          <a:xfrm rot="16200000" flipV="1">
            <a:off x="1547628" y="3962993"/>
            <a:ext cx="4000149" cy="130882"/>
          </a:xfrm>
          <a:prstGeom prst="bent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sp>
        <p:nvSpPr>
          <p:cNvPr id="76" name="Content Placeholder 3">
            <a:extLst>
              <a:ext uri="{FF2B5EF4-FFF2-40B4-BE49-F238E27FC236}">
                <a16:creationId xmlns:a16="http://schemas.microsoft.com/office/drawing/2014/main" id="{0F7C7FE7-EEDC-4C37-BF3A-516791CF35AD}"/>
              </a:ext>
            </a:extLst>
          </p:cNvPr>
          <p:cNvSpPr txBox="1">
            <a:spLocks/>
          </p:cNvSpPr>
          <p:nvPr/>
        </p:nvSpPr>
        <p:spPr>
          <a:xfrm>
            <a:off x="4448071" y="1276858"/>
            <a:ext cx="687237" cy="792797"/>
          </a:xfrm>
          <a:prstGeom prst="rect">
            <a:avLst/>
          </a:prstGeom>
          <a:solidFill>
            <a:schemeClr val="bg1"/>
          </a:solidFill>
          <a:ln>
            <a:solidFill>
              <a:srgbClr val="000000"/>
            </a:solidFill>
          </a:ln>
        </p:spPr>
        <p:txBody>
          <a:bodyPr vert="horz" lIns="0" tIns="0" rIns="0" bIns="0" rtlCol="0" anchor="ctr">
            <a:noAutofit/>
          </a:bodyPr>
          <a:lstStyle>
            <a:lvl1pPr marL="0" indent="0" algn="l" rtl="0" eaLnBrk="1" fontAlgn="base" hangingPunct="1">
              <a:spcBef>
                <a:spcPts val="1200"/>
              </a:spcBef>
              <a:spcAft>
                <a:spcPct val="0"/>
              </a:spcAft>
              <a:buSzPct val="80000"/>
              <a:buFontTx/>
              <a:buNone/>
              <a:defRPr sz="2400" b="0" i="0" kern="1200">
                <a:solidFill>
                  <a:schemeClr val="accent1"/>
                </a:solidFill>
                <a:latin typeface="+mn-lt"/>
                <a:ea typeface="Arial" pitchFamily="-105" charset="-52"/>
                <a:cs typeface="Arial" pitchFamily="34" charset="0"/>
              </a:defRPr>
            </a:lvl1pPr>
            <a:lvl2pPr marL="228600" indent="-230400" algn="l" rtl="0" eaLnBrk="1" fontAlgn="base" hangingPunct="1">
              <a:spcBef>
                <a:spcPts val="624"/>
              </a:spcBef>
              <a:spcAft>
                <a:spcPct val="0"/>
              </a:spcAft>
              <a:buSzPct val="80000"/>
              <a:buFont typeface="Arial"/>
              <a:buChar char="•"/>
              <a:defRPr sz="2000" kern="1200">
                <a:solidFill>
                  <a:schemeClr val="tx1"/>
                </a:solidFill>
                <a:latin typeface="+mn-lt"/>
                <a:ea typeface="Arial" pitchFamily="-105" charset="-52"/>
                <a:cs typeface="Arial" pitchFamily="34" charset="0"/>
              </a:defRPr>
            </a:lvl2pPr>
            <a:lvl3pPr marL="457200" indent="-230400" algn="l" rtl="0" eaLnBrk="1" fontAlgn="base" hangingPunct="1">
              <a:spcBef>
                <a:spcPts val="576"/>
              </a:spcBef>
              <a:spcAft>
                <a:spcPct val="0"/>
              </a:spcAft>
              <a:buSzPct val="80000"/>
              <a:buFont typeface="Lucida Grande"/>
              <a:buChar char="-"/>
              <a:defRPr sz="2000" kern="1200">
                <a:solidFill>
                  <a:schemeClr val="tx1"/>
                </a:solidFill>
                <a:latin typeface="+mn-lt"/>
                <a:ea typeface="Arial" pitchFamily="-105" charset="-52"/>
                <a:cs typeface="Arial" pitchFamily="34" charset="0"/>
              </a:defRPr>
            </a:lvl3pPr>
            <a:lvl4pPr marL="685800" indent="-226800" algn="l" rtl="0" eaLnBrk="1" fontAlgn="base" hangingPunct="1">
              <a:spcBef>
                <a:spcPts val="528"/>
              </a:spcBef>
              <a:spcAft>
                <a:spcPct val="0"/>
              </a:spcAft>
              <a:buSzPct val="80000"/>
              <a:buFont typeface="Arial"/>
              <a:buChar char="•"/>
              <a:defRPr sz="1800" kern="1200">
                <a:solidFill>
                  <a:schemeClr val="tx1"/>
                </a:solidFill>
                <a:latin typeface="+mn-lt"/>
                <a:ea typeface="Arial" pitchFamily="-105" charset="-52"/>
                <a:cs typeface="Arial" pitchFamily="34" charset="0"/>
              </a:defRPr>
            </a:lvl4pPr>
            <a:lvl5pPr marL="914400" indent="-230400" algn="l" rtl="0" eaLnBrk="1" fontAlgn="base" hangingPunct="1">
              <a:spcBef>
                <a:spcPts val="480"/>
              </a:spcBef>
              <a:spcAft>
                <a:spcPct val="0"/>
              </a:spcAft>
              <a:buSzPct val="80000"/>
              <a:buFont typeface="Lucida Grande"/>
              <a:buChar char="-"/>
              <a:defRPr sz="1600" kern="1200">
                <a:solidFill>
                  <a:schemeClr val="tx1"/>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761570">
              <a:lnSpc>
                <a:spcPct val="80000"/>
              </a:lnSpc>
              <a:spcBef>
                <a:spcPts val="0"/>
              </a:spcBef>
              <a:buNone/>
              <a:defRPr/>
            </a:pPr>
            <a:r>
              <a:rPr lang="en-US" sz="933" b="1">
                <a:solidFill>
                  <a:schemeClr val="tx1">
                    <a:lumMod val="85000"/>
                    <a:lumOff val="15000"/>
                  </a:schemeClr>
                </a:solidFill>
                <a:latin typeface="Calibri" panose="020F0502020204030204" pitchFamily="34" charset="0"/>
              </a:rPr>
              <a:t>WebReports</a:t>
            </a:r>
          </a:p>
        </p:txBody>
      </p:sp>
      <p:cxnSp>
        <p:nvCxnSpPr>
          <p:cNvPr id="77" name="Connector: Elbow 76">
            <a:extLst>
              <a:ext uri="{FF2B5EF4-FFF2-40B4-BE49-F238E27FC236}">
                <a16:creationId xmlns:a16="http://schemas.microsoft.com/office/drawing/2014/main" id="{D807FEE2-0108-48F7-9787-7C7AF9EE8427}"/>
              </a:ext>
            </a:extLst>
          </p:cNvPr>
          <p:cNvCxnSpPr>
            <a:cxnSpLocks/>
            <a:stCxn id="439" idx="1"/>
            <a:endCxn id="76" idx="2"/>
          </p:cNvCxnSpPr>
          <p:nvPr/>
        </p:nvCxnSpPr>
        <p:spPr>
          <a:xfrm rot="10800000" flipH="1">
            <a:off x="4637422" y="2069656"/>
            <a:ext cx="154267" cy="4206951"/>
          </a:xfrm>
          <a:prstGeom prst="bentConnector4">
            <a:avLst>
              <a:gd name="adj1" fmla="val -148185"/>
              <a:gd name="adj2" fmla="val 52949"/>
            </a:avLst>
          </a:prstGeom>
          <a:ln>
            <a:tailEnd type="triangle"/>
          </a:ln>
        </p:spPr>
        <p:style>
          <a:lnRef idx="3">
            <a:schemeClr val="accent6"/>
          </a:lnRef>
          <a:fillRef idx="0">
            <a:schemeClr val="accent6"/>
          </a:fillRef>
          <a:effectRef idx="2">
            <a:schemeClr val="accent6"/>
          </a:effectRef>
          <a:fontRef idx="minor">
            <a:schemeClr val="tx1"/>
          </a:fontRef>
        </p:style>
      </p:cxnSp>
      <p:sp>
        <p:nvSpPr>
          <p:cNvPr id="91" name="Content Placeholder 3">
            <a:extLst>
              <a:ext uri="{FF2B5EF4-FFF2-40B4-BE49-F238E27FC236}">
                <a16:creationId xmlns:a16="http://schemas.microsoft.com/office/drawing/2014/main" id="{D24E5EFB-43B2-44A8-99B3-BABEEB667B65}"/>
              </a:ext>
            </a:extLst>
          </p:cNvPr>
          <p:cNvSpPr txBox="1">
            <a:spLocks/>
          </p:cNvSpPr>
          <p:nvPr/>
        </p:nvSpPr>
        <p:spPr>
          <a:xfrm>
            <a:off x="7258794" y="1289297"/>
            <a:ext cx="842421" cy="792797"/>
          </a:xfrm>
          <a:prstGeom prst="rect">
            <a:avLst/>
          </a:prstGeom>
          <a:solidFill>
            <a:schemeClr val="bg1"/>
          </a:solidFill>
          <a:ln>
            <a:solidFill>
              <a:srgbClr val="000000"/>
            </a:solidFill>
          </a:ln>
        </p:spPr>
        <p:txBody>
          <a:bodyPr vert="horz" lIns="0" tIns="0" rIns="0" bIns="0" rtlCol="0" anchor="ctr">
            <a:noAutofit/>
          </a:bodyPr>
          <a:lstStyle>
            <a:lvl1pPr marL="0" indent="0" algn="l" rtl="0" eaLnBrk="1" fontAlgn="base" hangingPunct="1">
              <a:spcBef>
                <a:spcPts val="1200"/>
              </a:spcBef>
              <a:spcAft>
                <a:spcPct val="0"/>
              </a:spcAft>
              <a:buSzPct val="80000"/>
              <a:buFontTx/>
              <a:buNone/>
              <a:defRPr sz="2400" b="0" i="0" kern="1200">
                <a:solidFill>
                  <a:schemeClr val="accent1"/>
                </a:solidFill>
                <a:latin typeface="+mn-lt"/>
                <a:ea typeface="Arial" pitchFamily="-105" charset="-52"/>
                <a:cs typeface="Arial" pitchFamily="34" charset="0"/>
              </a:defRPr>
            </a:lvl1pPr>
            <a:lvl2pPr marL="228600" indent="-230400" algn="l" rtl="0" eaLnBrk="1" fontAlgn="base" hangingPunct="1">
              <a:spcBef>
                <a:spcPts val="624"/>
              </a:spcBef>
              <a:spcAft>
                <a:spcPct val="0"/>
              </a:spcAft>
              <a:buSzPct val="80000"/>
              <a:buFont typeface="Arial"/>
              <a:buChar char="•"/>
              <a:defRPr sz="2000" kern="1200">
                <a:solidFill>
                  <a:schemeClr val="tx1"/>
                </a:solidFill>
                <a:latin typeface="+mn-lt"/>
                <a:ea typeface="Arial" pitchFamily="-105" charset="-52"/>
                <a:cs typeface="Arial" pitchFamily="34" charset="0"/>
              </a:defRPr>
            </a:lvl2pPr>
            <a:lvl3pPr marL="457200" indent="-230400" algn="l" rtl="0" eaLnBrk="1" fontAlgn="base" hangingPunct="1">
              <a:spcBef>
                <a:spcPts val="576"/>
              </a:spcBef>
              <a:spcAft>
                <a:spcPct val="0"/>
              </a:spcAft>
              <a:buSzPct val="80000"/>
              <a:buFont typeface="Lucida Grande"/>
              <a:buChar char="-"/>
              <a:defRPr sz="2000" kern="1200">
                <a:solidFill>
                  <a:schemeClr val="tx1"/>
                </a:solidFill>
                <a:latin typeface="+mn-lt"/>
                <a:ea typeface="Arial" pitchFamily="-105" charset="-52"/>
                <a:cs typeface="Arial" pitchFamily="34" charset="0"/>
              </a:defRPr>
            </a:lvl3pPr>
            <a:lvl4pPr marL="685800" indent="-226800" algn="l" rtl="0" eaLnBrk="1" fontAlgn="base" hangingPunct="1">
              <a:spcBef>
                <a:spcPts val="528"/>
              </a:spcBef>
              <a:spcAft>
                <a:spcPct val="0"/>
              </a:spcAft>
              <a:buSzPct val="80000"/>
              <a:buFont typeface="Arial"/>
              <a:buChar char="•"/>
              <a:defRPr sz="1800" kern="1200">
                <a:solidFill>
                  <a:schemeClr val="tx1"/>
                </a:solidFill>
                <a:latin typeface="+mn-lt"/>
                <a:ea typeface="Arial" pitchFamily="-105" charset="-52"/>
                <a:cs typeface="Arial" pitchFamily="34" charset="0"/>
              </a:defRPr>
            </a:lvl4pPr>
            <a:lvl5pPr marL="914400" indent="-230400" algn="l" rtl="0" eaLnBrk="1" fontAlgn="base" hangingPunct="1">
              <a:spcBef>
                <a:spcPts val="480"/>
              </a:spcBef>
              <a:spcAft>
                <a:spcPct val="0"/>
              </a:spcAft>
              <a:buSzPct val="80000"/>
              <a:buFont typeface="Lucida Grande"/>
              <a:buChar char="-"/>
              <a:defRPr sz="1600" kern="1200">
                <a:solidFill>
                  <a:schemeClr val="tx1"/>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761570">
              <a:lnSpc>
                <a:spcPct val="80000"/>
              </a:lnSpc>
              <a:spcBef>
                <a:spcPts val="0"/>
              </a:spcBef>
              <a:buNone/>
              <a:defRPr/>
            </a:pPr>
            <a:r>
              <a:rPr lang="en-US" sz="933" b="1">
                <a:solidFill>
                  <a:schemeClr val="tx1">
                    <a:lumMod val="85000"/>
                    <a:lumOff val="15000"/>
                  </a:schemeClr>
                </a:solidFill>
                <a:latin typeface="Calibri" panose="020F0502020204030204" pitchFamily="34" charset="0"/>
              </a:rPr>
              <a:t>Fusion</a:t>
            </a:r>
          </a:p>
          <a:p>
            <a:pPr marL="0" lvl="1" indent="0" algn="ctr" defTabSz="761570">
              <a:lnSpc>
                <a:spcPct val="80000"/>
              </a:lnSpc>
              <a:spcBef>
                <a:spcPts val="0"/>
              </a:spcBef>
              <a:buNone/>
              <a:defRPr/>
            </a:pPr>
            <a:r>
              <a:rPr lang="en-US" sz="933" b="1">
                <a:solidFill>
                  <a:schemeClr val="tx1">
                    <a:lumMod val="85000"/>
                    <a:lumOff val="15000"/>
                  </a:schemeClr>
                </a:solidFill>
                <a:latin typeface="Calibri" panose="020F0502020204030204" pitchFamily="34" charset="0"/>
              </a:rPr>
              <a:t>Transportation</a:t>
            </a:r>
          </a:p>
          <a:p>
            <a:pPr marL="0" lvl="1" indent="0" algn="ctr" defTabSz="761570">
              <a:lnSpc>
                <a:spcPct val="80000"/>
              </a:lnSpc>
              <a:spcBef>
                <a:spcPts val="0"/>
              </a:spcBef>
              <a:buNone/>
              <a:defRPr/>
            </a:pPr>
            <a:r>
              <a:rPr lang="en-US" sz="933" b="1">
                <a:solidFill>
                  <a:schemeClr val="tx1">
                    <a:lumMod val="85000"/>
                    <a:lumOff val="15000"/>
                  </a:schemeClr>
                </a:solidFill>
                <a:latin typeface="Calibri" panose="020F0502020204030204" pitchFamily="34" charset="0"/>
              </a:rPr>
              <a:t>Intelligence</a:t>
            </a:r>
          </a:p>
        </p:txBody>
      </p:sp>
      <p:cxnSp>
        <p:nvCxnSpPr>
          <p:cNvPr id="101" name="Connector: Elbow 100">
            <a:extLst>
              <a:ext uri="{FF2B5EF4-FFF2-40B4-BE49-F238E27FC236}">
                <a16:creationId xmlns:a16="http://schemas.microsoft.com/office/drawing/2014/main" id="{9E59762B-AE4E-48E8-AAA9-54F570557D98}"/>
              </a:ext>
            </a:extLst>
          </p:cNvPr>
          <p:cNvCxnSpPr>
            <a:cxnSpLocks/>
            <a:endCxn id="91" idx="2"/>
          </p:cNvCxnSpPr>
          <p:nvPr/>
        </p:nvCxnSpPr>
        <p:spPr>
          <a:xfrm rot="5400000" flipH="1" flipV="1">
            <a:off x="5192137" y="3560266"/>
            <a:ext cx="3966040" cy="1009696"/>
          </a:xfrm>
          <a:prstGeom prst="bent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 name="Straight Connector 2">
            <a:extLst>
              <a:ext uri="{FF2B5EF4-FFF2-40B4-BE49-F238E27FC236}">
                <a16:creationId xmlns:a16="http://schemas.microsoft.com/office/drawing/2014/main" id="{06A493AD-33EE-4497-8714-06234699F2CF}"/>
              </a:ext>
            </a:extLst>
          </p:cNvPr>
          <p:cNvCxnSpPr>
            <a:cxnSpLocks/>
          </p:cNvCxnSpPr>
          <p:nvPr/>
        </p:nvCxnSpPr>
        <p:spPr>
          <a:xfrm>
            <a:off x="3882715" y="5941584"/>
            <a:ext cx="0" cy="106550"/>
          </a:xfrm>
          <a:prstGeom prst="line">
            <a:avLst/>
          </a:prstGeom>
        </p:spPr>
        <p:style>
          <a:lnRef idx="2">
            <a:schemeClr val="dk1"/>
          </a:lnRef>
          <a:fillRef idx="0">
            <a:schemeClr val="dk1"/>
          </a:fillRef>
          <a:effectRef idx="1">
            <a:schemeClr val="dk1"/>
          </a:effectRef>
          <a:fontRef idx="minor">
            <a:schemeClr val="tx1"/>
          </a:fontRef>
        </p:style>
      </p:cxnSp>
      <p:sp>
        <p:nvSpPr>
          <p:cNvPr id="55" name="Content Placeholder 3">
            <a:extLst>
              <a:ext uri="{FF2B5EF4-FFF2-40B4-BE49-F238E27FC236}">
                <a16:creationId xmlns:a16="http://schemas.microsoft.com/office/drawing/2014/main" id="{EDADBF6C-47FC-4A76-9197-39AAF727E0DD}"/>
              </a:ext>
            </a:extLst>
          </p:cNvPr>
          <p:cNvSpPr txBox="1">
            <a:spLocks/>
          </p:cNvSpPr>
          <p:nvPr/>
        </p:nvSpPr>
        <p:spPr>
          <a:xfrm>
            <a:off x="2581471" y="5185799"/>
            <a:ext cx="1015883" cy="511090"/>
          </a:xfrm>
          <a:prstGeom prst="rect">
            <a:avLst/>
          </a:prstGeom>
          <a:solidFill>
            <a:schemeClr val="bg1"/>
          </a:solidFill>
          <a:ln>
            <a:solidFill>
              <a:srgbClr val="000000"/>
            </a:solidFill>
          </a:ln>
        </p:spPr>
        <p:txBody>
          <a:bodyPr vert="horz" lIns="0" tIns="0" rIns="0" bIns="0" rtlCol="0" anchor="ctr">
            <a:noAutofit/>
          </a:bodyPr>
          <a:lstStyle>
            <a:lvl1pPr marL="0" indent="0" algn="l" rtl="0" eaLnBrk="1" fontAlgn="base" hangingPunct="1">
              <a:spcBef>
                <a:spcPts val="1200"/>
              </a:spcBef>
              <a:spcAft>
                <a:spcPct val="0"/>
              </a:spcAft>
              <a:buSzPct val="80000"/>
              <a:buFontTx/>
              <a:buNone/>
              <a:defRPr sz="2400" b="0" i="0" kern="1200">
                <a:solidFill>
                  <a:schemeClr val="accent1"/>
                </a:solidFill>
                <a:latin typeface="+mn-lt"/>
                <a:ea typeface="Arial" pitchFamily="-105" charset="-52"/>
                <a:cs typeface="Arial" pitchFamily="34" charset="0"/>
              </a:defRPr>
            </a:lvl1pPr>
            <a:lvl2pPr marL="228600" indent="-230400" algn="l" rtl="0" eaLnBrk="1" fontAlgn="base" hangingPunct="1">
              <a:spcBef>
                <a:spcPts val="624"/>
              </a:spcBef>
              <a:spcAft>
                <a:spcPct val="0"/>
              </a:spcAft>
              <a:buSzPct val="80000"/>
              <a:buFont typeface="Arial"/>
              <a:buChar char="•"/>
              <a:defRPr sz="2000" kern="1200">
                <a:solidFill>
                  <a:schemeClr val="tx1"/>
                </a:solidFill>
                <a:latin typeface="+mn-lt"/>
                <a:ea typeface="Arial" pitchFamily="-105" charset="-52"/>
                <a:cs typeface="Arial" pitchFamily="34" charset="0"/>
              </a:defRPr>
            </a:lvl2pPr>
            <a:lvl3pPr marL="457200" indent="-230400" algn="l" rtl="0" eaLnBrk="1" fontAlgn="base" hangingPunct="1">
              <a:spcBef>
                <a:spcPts val="576"/>
              </a:spcBef>
              <a:spcAft>
                <a:spcPct val="0"/>
              </a:spcAft>
              <a:buSzPct val="80000"/>
              <a:buFont typeface="Lucida Grande"/>
              <a:buChar char="-"/>
              <a:defRPr sz="2000" kern="1200">
                <a:solidFill>
                  <a:schemeClr val="tx1"/>
                </a:solidFill>
                <a:latin typeface="+mn-lt"/>
                <a:ea typeface="Arial" pitchFamily="-105" charset="-52"/>
                <a:cs typeface="Arial" pitchFamily="34" charset="0"/>
              </a:defRPr>
            </a:lvl3pPr>
            <a:lvl4pPr marL="685800" indent="-226800" algn="l" rtl="0" eaLnBrk="1" fontAlgn="base" hangingPunct="1">
              <a:spcBef>
                <a:spcPts val="528"/>
              </a:spcBef>
              <a:spcAft>
                <a:spcPct val="0"/>
              </a:spcAft>
              <a:buSzPct val="80000"/>
              <a:buFont typeface="Arial"/>
              <a:buChar char="•"/>
              <a:defRPr sz="1800" kern="1200">
                <a:solidFill>
                  <a:schemeClr val="tx1"/>
                </a:solidFill>
                <a:latin typeface="+mn-lt"/>
                <a:ea typeface="Arial" pitchFamily="-105" charset="-52"/>
                <a:cs typeface="Arial" pitchFamily="34" charset="0"/>
              </a:defRPr>
            </a:lvl4pPr>
            <a:lvl5pPr marL="914400" indent="-230400" algn="l" rtl="0" eaLnBrk="1" fontAlgn="base" hangingPunct="1">
              <a:spcBef>
                <a:spcPts val="480"/>
              </a:spcBef>
              <a:spcAft>
                <a:spcPct val="0"/>
              </a:spcAft>
              <a:buSzPct val="80000"/>
              <a:buFont typeface="Lucida Grande"/>
              <a:buChar char="-"/>
              <a:defRPr sz="1600" kern="1200">
                <a:solidFill>
                  <a:schemeClr val="tx1"/>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761570">
              <a:lnSpc>
                <a:spcPct val="80000"/>
              </a:lnSpc>
              <a:spcBef>
                <a:spcPts val="0"/>
              </a:spcBef>
              <a:buNone/>
              <a:defRPr/>
            </a:pPr>
            <a:r>
              <a:rPr lang="en-US" sz="933" b="1">
                <a:solidFill>
                  <a:schemeClr val="tx1">
                    <a:lumMod val="85000"/>
                    <a:lumOff val="15000"/>
                  </a:schemeClr>
                </a:solidFill>
                <a:latin typeface="Calibri" panose="020F0502020204030204" pitchFamily="34" charset="0"/>
              </a:rPr>
              <a:t>OAC </a:t>
            </a:r>
          </a:p>
          <a:p>
            <a:pPr marL="0" lvl="1" indent="0" algn="ctr" defTabSz="761570">
              <a:lnSpc>
                <a:spcPct val="80000"/>
              </a:lnSpc>
              <a:spcBef>
                <a:spcPts val="0"/>
              </a:spcBef>
              <a:buNone/>
              <a:defRPr/>
            </a:pPr>
            <a:r>
              <a:rPr lang="en-US" sz="933" b="1">
                <a:solidFill>
                  <a:schemeClr val="tx1">
                    <a:lumMod val="85000"/>
                    <a:lumOff val="15000"/>
                  </a:schemeClr>
                </a:solidFill>
                <a:latin typeface="Calibri" panose="020F0502020204030204" pitchFamily="34" charset="0"/>
              </a:rPr>
              <a:t>Data Replicator</a:t>
            </a:r>
          </a:p>
        </p:txBody>
      </p:sp>
      <p:cxnSp>
        <p:nvCxnSpPr>
          <p:cNvPr id="56" name="Straight Connector 55">
            <a:extLst>
              <a:ext uri="{FF2B5EF4-FFF2-40B4-BE49-F238E27FC236}">
                <a16:creationId xmlns:a16="http://schemas.microsoft.com/office/drawing/2014/main" id="{FC46557F-95BF-43EC-95BA-5CE7943BB518}"/>
              </a:ext>
            </a:extLst>
          </p:cNvPr>
          <p:cNvCxnSpPr>
            <a:cxnSpLocks/>
          </p:cNvCxnSpPr>
          <p:nvPr/>
        </p:nvCxnSpPr>
        <p:spPr>
          <a:xfrm>
            <a:off x="2796988" y="5703367"/>
            <a:ext cx="0" cy="323635"/>
          </a:xfrm>
          <a:prstGeom prst="line">
            <a:avLst/>
          </a:prstGeom>
          <a:noFill/>
          <a:ln w="28575" cap="flat" cmpd="sng" algn="ctr">
            <a:solidFill>
              <a:srgbClr val="000000"/>
            </a:solidFill>
            <a:prstDash val="solid"/>
            <a:headEnd type="triangle" w="sm" len="sm"/>
            <a:tailEnd type="none" w="sm" len="sm"/>
          </a:ln>
          <a:effectLst/>
        </p:spPr>
      </p:cxnSp>
      <p:cxnSp>
        <p:nvCxnSpPr>
          <p:cNvPr id="57" name="Connector: Elbow 56">
            <a:extLst>
              <a:ext uri="{FF2B5EF4-FFF2-40B4-BE49-F238E27FC236}">
                <a16:creationId xmlns:a16="http://schemas.microsoft.com/office/drawing/2014/main" id="{EDD3C823-8F3F-40A9-BD9A-5DA716BA8F62}"/>
              </a:ext>
            </a:extLst>
          </p:cNvPr>
          <p:cNvCxnSpPr>
            <a:cxnSpLocks/>
          </p:cNvCxnSpPr>
          <p:nvPr/>
        </p:nvCxnSpPr>
        <p:spPr>
          <a:xfrm rot="5400000" flipH="1" flipV="1">
            <a:off x="2598810" y="3901892"/>
            <a:ext cx="1748814" cy="819000"/>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9" name="Connector: Elbow 58">
            <a:extLst>
              <a:ext uri="{FF2B5EF4-FFF2-40B4-BE49-F238E27FC236}">
                <a16:creationId xmlns:a16="http://schemas.microsoft.com/office/drawing/2014/main" id="{81BD3697-0F89-4E12-8A37-4B5E790EC541}"/>
              </a:ext>
            </a:extLst>
          </p:cNvPr>
          <p:cNvCxnSpPr>
            <a:cxnSpLocks/>
          </p:cNvCxnSpPr>
          <p:nvPr/>
        </p:nvCxnSpPr>
        <p:spPr>
          <a:xfrm rot="5400000" flipH="1" flipV="1">
            <a:off x="3526619" y="2344571"/>
            <a:ext cx="912080" cy="212411"/>
          </a:xfrm>
          <a:prstGeom prst="bent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9" name="Straight Connector 18">
            <a:extLst>
              <a:ext uri="{FF2B5EF4-FFF2-40B4-BE49-F238E27FC236}">
                <a16:creationId xmlns:a16="http://schemas.microsoft.com/office/drawing/2014/main" id="{0844BA72-6F4A-444A-B9F1-4CF278043908}"/>
              </a:ext>
            </a:extLst>
          </p:cNvPr>
          <p:cNvCxnSpPr/>
          <p:nvPr/>
        </p:nvCxnSpPr>
        <p:spPr>
          <a:xfrm>
            <a:off x="332275" y="1217270"/>
            <a:ext cx="7985839"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7B5D849-27FD-43D0-A963-98665A96342A}"/>
              </a:ext>
            </a:extLst>
          </p:cNvPr>
          <p:cNvCxnSpPr>
            <a:cxnSpLocks/>
          </p:cNvCxnSpPr>
          <p:nvPr/>
        </p:nvCxnSpPr>
        <p:spPr>
          <a:xfrm>
            <a:off x="332275" y="1169770"/>
            <a:ext cx="7931544" cy="0"/>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AAEFB002-0516-4C08-B746-163A1350F2B2}"/>
              </a:ext>
            </a:extLst>
          </p:cNvPr>
          <p:cNvCxnSpPr>
            <a:cxnSpLocks/>
          </p:cNvCxnSpPr>
          <p:nvPr/>
        </p:nvCxnSpPr>
        <p:spPr>
          <a:xfrm>
            <a:off x="8625025" y="1169770"/>
            <a:ext cx="3304010"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4" name="Diagram 3">
            <a:extLst>
              <a:ext uri="{FF2B5EF4-FFF2-40B4-BE49-F238E27FC236}">
                <a16:creationId xmlns:a16="http://schemas.microsoft.com/office/drawing/2014/main" id="{34430D41-3BB2-4A5A-9AFD-51B1EC40B0A6}"/>
              </a:ext>
            </a:extLst>
          </p:cNvPr>
          <p:cNvGraphicFramePr/>
          <p:nvPr>
            <p:extLst>
              <p:ext uri="{D42A27DB-BD31-4B8C-83A1-F6EECF244321}">
                <p14:modId xmlns:p14="http://schemas.microsoft.com/office/powerpoint/2010/main" val="2767091305"/>
              </p:ext>
            </p:extLst>
          </p:nvPr>
        </p:nvGraphicFramePr>
        <p:xfrm>
          <a:off x="8709644" y="1333159"/>
          <a:ext cx="3219391" cy="520761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974835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3F260B3D-D4A3-4F25-AB63-F9D65519C3C4}"/>
              </a:ext>
            </a:extLst>
          </p:cNvPr>
          <p:cNvGraphicFramePr>
            <a:graphicFrameLocks noChangeAspect="1"/>
          </p:cNvGraphicFramePr>
          <p:nvPr>
            <p:custDataLst>
              <p:tags r:id="rId2"/>
            </p:custDataLst>
            <p:extLst>
              <p:ext uri="{D42A27DB-BD31-4B8C-83A1-F6EECF244321}">
                <p14:modId xmlns:p14="http://schemas.microsoft.com/office/powerpoint/2010/main" val="892941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33" name="think-cell Slide" r:id="rId6" imgW="384" imgH="384" progId="TCLayout.ActiveDocument.1">
                  <p:embed/>
                </p:oleObj>
              </mc:Choice>
              <mc:Fallback>
                <p:oleObj name="think-cell Slide" r:id="rId6" imgW="384" imgH="384" progId="TCLayout.ActiveDocument.1">
                  <p:embed/>
                  <p:pic>
                    <p:nvPicPr>
                      <p:cNvPr id="9" name="Object 8" hidden="1">
                        <a:extLst>
                          <a:ext uri="{FF2B5EF4-FFF2-40B4-BE49-F238E27FC236}">
                            <a16:creationId xmlns:a16="http://schemas.microsoft.com/office/drawing/2014/main" id="{3F260B3D-D4A3-4F25-AB63-F9D65519C3C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7770473-6FD8-46CA-A0BF-F02DB3D2292C}"/>
              </a:ext>
            </a:extLst>
          </p:cNvPr>
          <p:cNvSpPr/>
          <p:nvPr>
            <p:custDataLst>
              <p:tags r:id="rId3"/>
            </p:custDataLst>
          </p:nvPr>
        </p:nvSpPr>
        <p:spPr>
          <a:xfrm>
            <a:off x="0" y="0"/>
            <a:ext cx="158750" cy="158750"/>
          </a:xfrm>
          <a:prstGeom prst="rect">
            <a:avLst/>
          </a:prstGeom>
        </p:spPr>
        <p:style>
          <a:lnRef idx="2">
            <a:schemeClr val="dk1"/>
          </a:lnRef>
          <a:fillRef idx="1">
            <a:schemeClr val="lt1"/>
          </a:fillRef>
          <a:effectRef idx="0">
            <a:schemeClr val="dk1"/>
          </a:effectRef>
          <a:fontRef idx="minor">
            <a:schemeClr val="dk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2400">
              <a:latin typeface="Calibri" panose="020F0502020204030204" pitchFamily="34" charset="0"/>
              <a:ea typeface="+mj-ea"/>
              <a:cs typeface="+mj-cs"/>
              <a:sym typeface="Calibri" panose="020F0502020204030204" pitchFamily="34" charset="0"/>
            </a:endParaRPr>
          </a:p>
        </p:txBody>
      </p:sp>
      <p:sp>
        <p:nvSpPr>
          <p:cNvPr id="155" name="Title 1">
            <a:extLst>
              <a:ext uri="{FF2B5EF4-FFF2-40B4-BE49-F238E27FC236}">
                <a16:creationId xmlns:a16="http://schemas.microsoft.com/office/drawing/2014/main" id="{ABDBB5BD-05C2-46B5-8FC6-1BA0A0C446A5}"/>
              </a:ext>
            </a:extLst>
          </p:cNvPr>
          <p:cNvSpPr>
            <a:spLocks noGrp="1"/>
          </p:cNvSpPr>
          <p:nvPr>
            <p:ph type="title"/>
          </p:nvPr>
        </p:nvSpPr>
        <p:spPr/>
        <p:txBody>
          <a:bodyPr/>
          <a:lstStyle/>
          <a:p>
            <a:r>
              <a:rPr lang="en-US" dirty="0"/>
              <a:t>Future state Reporting Architecture</a:t>
            </a:r>
            <a:endParaRPr lang="en-US" dirty="0">
              <a:solidFill>
                <a:srgbClr val="FF0000"/>
              </a:solidFill>
            </a:endParaRPr>
          </a:p>
        </p:txBody>
      </p:sp>
      <p:sp>
        <p:nvSpPr>
          <p:cNvPr id="5" name="Footer Placeholder 4">
            <a:extLst>
              <a:ext uri="{FF2B5EF4-FFF2-40B4-BE49-F238E27FC236}">
                <a16:creationId xmlns:a16="http://schemas.microsoft.com/office/drawing/2014/main" id="{69D4BC96-1656-4A27-8429-D2E2DEDCC77E}"/>
              </a:ext>
            </a:extLst>
          </p:cNvPr>
          <p:cNvSpPr>
            <a:spLocks noGrp="1"/>
          </p:cNvSpPr>
          <p:nvPr>
            <p:ph type="ftr" sz="quarter" idx="4294967295"/>
          </p:nvPr>
        </p:nvSpPr>
        <p:spPr>
          <a:xfrm>
            <a:off x="8077200" y="6583363"/>
            <a:ext cx="4114800" cy="141287"/>
          </a:xfrm>
        </p:spPr>
        <p:txBody>
          <a:bodyPr/>
          <a:lstStyle/>
          <a:p>
            <a:r>
              <a:rPr lang="en-US"/>
              <a:t> </a:t>
            </a:r>
            <a:endParaRPr lang="en-GB"/>
          </a:p>
        </p:txBody>
      </p:sp>
      <p:sp>
        <p:nvSpPr>
          <p:cNvPr id="388" name="Content Placeholder 3">
            <a:extLst>
              <a:ext uri="{FF2B5EF4-FFF2-40B4-BE49-F238E27FC236}">
                <a16:creationId xmlns:a16="http://schemas.microsoft.com/office/drawing/2014/main" id="{3F1F442A-6E11-44B0-B573-3B91132F7C7B}"/>
              </a:ext>
            </a:extLst>
          </p:cNvPr>
          <p:cNvSpPr txBox="1">
            <a:spLocks/>
          </p:cNvSpPr>
          <p:nvPr/>
        </p:nvSpPr>
        <p:spPr>
          <a:xfrm>
            <a:off x="7551192" y="5964581"/>
            <a:ext cx="1738298" cy="684207"/>
          </a:xfrm>
          <a:prstGeom prst="rect">
            <a:avLst/>
          </a:prstGeom>
          <a:solidFill>
            <a:srgbClr val="E4E7E7"/>
          </a:solidFill>
          <a:ln>
            <a:solidFill>
              <a:srgbClr val="000000"/>
            </a:solidFill>
          </a:ln>
        </p:spPr>
        <p:txBody>
          <a:bodyPr vert="horz" lIns="0" tIns="23268" rIns="0" bIns="0" rtlCol="0">
            <a:noAutofit/>
          </a:bodyPr>
          <a:lstStyle>
            <a:defPPr>
              <a:defRPr lang="en-US"/>
            </a:defPPr>
            <a:lvl1pPr marL="0" indent="0" eaLnBrk="1" hangingPunct="1">
              <a:spcBef>
                <a:spcPts val="1200"/>
              </a:spcBef>
              <a:buSzPct val="80000"/>
              <a:buFontTx/>
              <a:buNone/>
              <a:defRPr sz="1050" b="0" i="0">
                <a:solidFill>
                  <a:schemeClr val="bg1"/>
                </a:solidFill>
                <a:latin typeface="+mn-lt"/>
                <a:ea typeface="Arial" pitchFamily="-105" charset="-52"/>
                <a:cs typeface="Arial" pitchFamily="34" charset="0"/>
              </a:defRPr>
            </a:lvl1pPr>
            <a:lvl2pPr marL="228600" indent="-230400" eaLnBrk="1" hangingPunct="1">
              <a:spcBef>
                <a:spcPts val="624"/>
              </a:spcBef>
              <a:buSzPct val="80000"/>
              <a:buFont typeface="Arial"/>
              <a:buChar char="•"/>
              <a:defRPr sz="2000">
                <a:latin typeface="+mn-lt"/>
                <a:ea typeface="Arial" pitchFamily="-105" charset="-52"/>
                <a:cs typeface="Arial" pitchFamily="34" charset="0"/>
              </a:defRPr>
            </a:lvl2pPr>
            <a:lvl3pPr marL="457200" indent="-230400" eaLnBrk="1" hangingPunct="1">
              <a:spcBef>
                <a:spcPts val="576"/>
              </a:spcBef>
              <a:buSzPct val="80000"/>
              <a:buFont typeface="Lucida Grande"/>
              <a:buChar char="-"/>
              <a:defRPr sz="2000">
                <a:latin typeface="+mn-lt"/>
                <a:ea typeface="Arial" pitchFamily="-105" charset="-52"/>
                <a:cs typeface="Arial" pitchFamily="34" charset="0"/>
              </a:defRPr>
            </a:lvl3pPr>
            <a:lvl4pPr marL="685800" indent="-226800" eaLnBrk="1" hangingPunct="1">
              <a:spcBef>
                <a:spcPts val="528"/>
              </a:spcBef>
              <a:buSzPct val="80000"/>
              <a:buFont typeface="Arial"/>
              <a:buChar char="•"/>
              <a:defRPr>
                <a:latin typeface="+mn-lt"/>
                <a:ea typeface="Arial" pitchFamily="-105" charset="-52"/>
                <a:cs typeface="Arial" pitchFamily="34" charset="0"/>
              </a:defRPr>
            </a:lvl4pPr>
            <a:lvl5pPr marL="914400" indent="-230400" eaLnBrk="1" hangingPunct="1">
              <a:spcBef>
                <a:spcPts val="480"/>
              </a:spcBef>
              <a:buSzPct val="80000"/>
              <a:buFont typeface="Lucida Grande"/>
              <a:buChar char="-"/>
              <a:defRPr sz="1600">
                <a:latin typeface="+mn-lt"/>
                <a:ea typeface="Arial" pitchFamily="-105" charset="-52"/>
                <a:cs typeface="Arial" pitchFamily="34" charset="0"/>
              </a:defRPr>
            </a:lvl5pPr>
            <a:lvl6pPr indent="-228600" defTabSz="914400">
              <a:spcBef>
                <a:spcPct val="20000"/>
              </a:spcBef>
              <a:buFont typeface="Arial" pitchFamily="34" charset="0"/>
              <a:buChar char="•"/>
              <a:defRPr sz="2000">
                <a:latin typeface="+mn-lt"/>
                <a:cs typeface="+mn-cs"/>
              </a:defRPr>
            </a:lvl6pPr>
            <a:lvl7pPr marL="2971800" indent="-228600" defTabSz="914400">
              <a:spcBef>
                <a:spcPct val="20000"/>
              </a:spcBef>
              <a:buFont typeface="Arial" pitchFamily="34" charset="0"/>
              <a:buChar char="•"/>
              <a:defRPr sz="2000">
                <a:latin typeface="+mn-lt"/>
                <a:cs typeface="+mn-cs"/>
              </a:defRPr>
            </a:lvl7pPr>
            <a:lvl8pPr marL="3429000" indent="-228600" defTabSz="914400">
              <a:spcBef>
                <a:spcPct val="20000"/>
              </a:spcBef>
              <a:buFont typeface="Arial" pitchFamily="34" charset="0"/>
              <a:buChar char="•"/>
              <a:defRPr sz="2000">
                <a:latin typeface="+mn-lt"/>
                <a:cs typeface="+mn-cs"/>
              </a:defRPr>
            </a:lvl8pPr>
            <a:lvl9pPr marL="3886200" indent="-228600" defTabSz="914400">
              <a:spcBef>
                <a:spcPct val="20000"/>
              </a:spcBef>
              <a:buFont typeface="Arial" pitchFamily="34" charset="0"/>
              <a:buChar char="•"/>
              <a:defRPr sz="2000">
                <a:latin typeface="+mn-lt"/>
                <a:cs typeface="+mn-cs"/>
              </a:defRPr>
            </a:lvl9pPr>
          </a:lstStyle>
          <a:p>
            <a:pPr defTabSz="761570">
              <a:spcBef>
                <a:spcPts val="999"/>
              </a:spcBef>
              <a:defRPr/>
            </a:pPr>
            <a:endParaRPr lang="en-US" sz="933" b="1" kern="0">
              <a:solidFill>
                <a:srgbClr val="000000"/>
              </a:solidFill>
              <a:latin typeface="Calibri" panose="020F0502020204030204" pitchFamily="34" charset="0"/>
            </a:endParaRPr>
          </a:p>
        </p:txBody>
      </p:sp>
      <p:sp>
        <p:nvSpPr>
          <p:cNvPr id="390" name="Content Placeholder 3">
            <a:extLst>
              <a:ext uri="{FF2B5EF4-FFF2-40B4-BE49-F238E27FC236}">
                <a16:creationId xmlns:a16="http://schemas.microsoft.com/office/drawing/2014/main" id="{E7185F02-D12C-49B3-9BB5-3814D6EB7D8E}"/>
              </a:ext>
            </a:extLst>
          </p:cNvPr>
          <p:cNvSpPr txBox="1">
            <a:spLocks/>
          </p:cNvSpPr>
          <p:nvPr/>
        </p:nvSpPr>
        <p:spPr>
          <a:xfrm>
            <a:off x="871650" y="5964581"/>
            <a:ext cx="1240297" cy="684207"/>
          </a:xfrm>
          <a:prstGeom prst="rect">
            <a:avLst/>
          </a:prstGeom>
          <a:solidFill>
            <a:srgbClr val="778888">
              <a:lumMod val="20000"/>
              <a:lumOff val="80000"/>
            </a:srgbClr>
          </a:solidFill>
          <a:ln>
            <a:solidFill>
              <a:srgbClr val="000000"/>
            </a:solidFill>
          </a:ln>
        </p:spPr>
        <p:txBody>
          <a:bodyPr vert="horz" lIns="0" tIns="23268" rIns="0" bIns="0" rtlCol="0">
            <a:noAutofit/>
          </a:bodyPr>
          <a:lstStyle>
            <a:defPPr>
              <a:defRPr lang="en-US"/>
            </a:defPPr>
            <a:lvl1pPr marL="0" indent="0" eaLnBrk="1" hangingPunct="1">
              <a:spcBef>
                <a:spcPts val="1200"/>
              </a:spcBef>
              <a:buSzPct val="80000"/>
              <a:buFontTx/>
              <a:buNone/>
              <a:defRPr sz="1050" b="0" i="0">
                <a:solidFill>
                  <a:schemeClr val="bg1"/>
                </a:solidFill>
                <a:latin typeface="+mn-lt"/>
                <a:ea typeface="Arial" pitchFamily="-105" charset="-52"/>
                <a:cs typeface="Arial" pitchFamily="34" charset="0"/>
              </a:defRPr>
            </a:lvl1pPr>
            <a:lvl2pPr marL="228600" indent="-230400" eaLnBrk="1" hangingPunct="1">
              <a:spcBef>
                <a:spcPts val="624"/>
              </a:spcBef>
              <a:buSzPct val="80000"/>
              <a:buFont typeface="Arial"/>
              <a:buChar char="•"/>
              <a:defRPr sz="2000">
                <a:latin typeface="+mn-lt"/>
                <a:ea typeface="Arial" pitchFamily="-105" charset="-52"/>
                <a:cs typeface="Arial" pitchFamily="34" charset="0"/>
              </a:defRPr>
            </a:lvl2pPr>
            <a:lvl3pPr marL="457200" indent="-230400" eaLnBrk="1" hangingPunct="1">
              <a:spcBef>
                <a:spcPts val="576"/>
              </a:spcBef>
              <a:buSzPct val="80000"/>
              <a:buFont typeface="Lucida Grande"/>
              <a:buChar char="-"/>
              <a:defRPr sz="2000">
                <a:latin typeface="+mn-lt"/>
                <a:ea typeface="Arial" pitchFamily="-105" charset="-52"/>
                <a:cs typeface="Arial" pitchFamily="34" charset="0"/>
              </a:defRPr>
            </a:lvl3pPr>
            <a:lvl4pPr marL="685800" indent="-226800" eaLnBrk="1" hangingPunct="1">
              <a:spcBef>
                <a:spcPts val="528"/>
              </a:spcBef>
              <a:buSzPct val="80000"/>
              <a:buFont typeface="Arial"/>
              <a:buChar char="•"/>
              <a:defRPr>
                <a:latin typeface="+mn-lt"/>
                <a:ea typeface="Arial" pitchFamily="-105" charset="-52"/>
                <a:cs typeface="Arial" pitchFamily="34" charset="0"/>
              </a:defRPr>
            </a:lvl4pPr>
            <a:lvl5pPr marL="914400" indent="-230400" eaLnBrk="1" hangingPunct="1">
              <a:spcBef>
                <a:spcPts val="480"/>
              </a:spcBef>
              <a:buSzPct val="80000"/>
              <a:buFont typeface="Lucida Grande"/>
              <a:buChar char="-"/>
              <a:defRPr sz="1600">
                <a:latin typeface="+mn-lt"/>
                <a:ea typeface="Arial" pitchFamily="-105" charset="-52"/>
                <a:cs typeface="Arial" pitchFamily="34" charset="0"/>
              </a:defRPr>
            </a:lvl5pPr>
            <a:lvl6pPr indent="-228600" defTabSz="914400">
              <a:spcBef>
                <a:spcPct val="20000"/>
              </a:spcBef>
              <a:buFont typeface="Arial" pitchFamily="34" charset="0"/>
              <a:buChar char="•"/>
              <a:defRPr sz="2000">
                <a:latin typeface="+mn-lt"/>
                <a:cs typeface="+mn-cs"/>
              </a:defRPr>
            </a:lvl6pPr>
            <a:lvl7pPr marL="2971800" indent="-228600" defTabSz="914400">
              <a:spcBef>
                <a:spcPct val="20000"/>
              </a:spcBef>
              <a:buFont typeface="Arial" pitchFamily="34" charset="0"/>
              <a:buChar char="•"/>
              <a:defRPr sz="2000">
                <a:latin typeface="+mn-lt"/>
                <a:cs typeface="+mn-cs"/>
              </a:defRPr>
            </a:lvl7pPr>
            <a:lvl8pPr marL="3429000" indent="-228600" defTabSz="914400">
              <a:spcBef>
                <a:spcPct val="20000"/>
              </a:spcBef>
              <a:buFont typeface="Arial" pitchFamily="34" charset="0"/>
              <a:buChar char="•"/>
              <a:defRPr sz="2000">
                <a:latin typeface="+mn-lt"/>
                <a:cs typeface="+mn-cs"/>
              </a:defRPr>
            </a:lvl8pPr>
            <a:lvl9pPr marL="3886200" indent="-228600" defTabSz="914400">
              <a:spcBef>
                <a:spcPct val="20000"/>
              </a:spcBef>
              <a:buFont typeface="Arial" pitchFamily="34" charset="0"/>
              <a:buChar char="•"/>
              <a:defRPr sz="2000">
                <a:latin typeface="+mn-lt"/>
                <a:cs typeface="+mn-cs"/>
              </a:defRPr>
            </a:lvl9pPr>
          </a:lstStyle>
          <a:p>
            <a:pPr defTabSz="761570">
              <a:spcBef>
                <a:spcPts val="999"/>
              </a:spcBef>
              <a:defRPr/>
            </a:pPr>
            <a:endParaRPr lang="en-US" sz="933" b="1" kern="0">
              <a:solidFill>
                <a:srgbClr val="000000"/>
              </a:solidFill>
              <a:latin typeface="Calibri" panose="020F0502020204030204" pitchFamily="34" charset="0"/>
            </a:endParaRPr>
          </a:p>
        </p:txBody>
      </p:sp>
      <p:sp>
        <p:nvSpPr>
          <p:cNvPr id="391" name="Rectangle 390">
            <a:extLst>
              <a:ext uri="{FF2B5EF4-FFF2-40B4-BE49-F238E27FC236}">
                <a16:creationId xmlns:a16="http://schemas.microsoft.com/office/drawing/2014/main" id="{3213473B-25E9-481E-8BF5-7585937BC9F5}"/>
              </a:ext>
            </a:extLst>
          </p:cNvPr>
          <p:cNvSpPr/>
          <p:nvPr/>
        </p:nvSpPr>
        <p:spPr>
          <a:xfrm>
            <a:off x="895413" y="5077503"/>
            <a:ext cx="8394069" cy="774415"/>
          </a:xfrm>
          <a:prstGeom prst="rect">
            <a:avLst/>
          </a:prstGeom>
          <a:solidFill>
            <a:srgbClr val="778888">
              <a:lumMod val="20000"/>
              <a:lumOff val="80000"/>
            </a:srgbClr>
          </a:solidFill>
          <a:ln w="9525" cap="flat" cmpd="sng" algn="ctr">
            <a:solidFill>
              <a:srgbClr val="000000"/>
            </a:solidFill>
            <a:prstDash val="solid"/>
          </a:ln>
          <a:effectLst/>
        </p:spPr>
        <p:txBody>
          <a:bodyPr rot="0" spcFirstLastPara="0" vertOverflow="overflow" horzOverflow="overflow" vert="horz" wrap="square" lIns="62048" tIns="31024" rIns="62048" bIns="31024" numCol="1" spcCol="0" rtlCol="0" fromWordArt="0" anchor="ctr" anchorCtr="0" forceAA="0" compatLnSpc="1">
            <a:prstTxWarp prst="textNoShape">
              <a:avLst/>
            </a:prstTxWarp>
            <a:noAutofit/>
          </a:bodyPr>
          <a:lstStyle/>
          <a:p>
            <a:pPr algn="ctr" defTabSz="761570">
              <a:spcBef>
                <a:spcPct val="50000"/>
              </a:spcBef>
              <a:defRPr/>
            </a:pPr>
            <a:endParaRPr lang="en-US" sz="933" b="1" kern="0">
              <a:solidFill>
                <a:srgbClr val="000000"/>
              </a:solidFill>
              <a:latin typeface="Calibri" panose="020F0502020204030204" pitchFamily="34" charset="0"/>
            </a:endParaRPr>
          </a:p>
        </p:txBody>
      </p:sp>
      <p:sp>
        <p:nvSpPr>
          <p:cNvPr id="392" name="Content Placeholder 3">
            <a:extLst>
              <a:ext uri="{FF2B5EF4-FFF2-40B4-BE49-F238E27FC236}">
                <a16:creationId xmlns:a16="http://schemas.microsoft.com/office/drawing/2014/main" id="{53CC0D18-44C6-4887-A923-8648CAB8F64A}"/>
              </a:ext>
            </a:extLst>
          </p:cNvPr>
          <p:cNvSpPr txBox="1">
            <a:spLocks/>
          </p:cNvSpPr>
          <p:nvPr/>
        </p:nvSpPr>
        <p:spPr>
          <a:xfrm>
            <a:off x="2216450" y="5964581"/>
            <a:ext cx="5181130" cy="684207"/>
          </a:xfrm>
          <a:prstGeom prst="rect">
            <a:avLst/>
          </a:prstGeom>
          <a:solidFill>
            <a:srgbClr val="778888">
              <a:lumMod val="20000"/>
              <a:lumOff val="80000"/>
            </a:srgbClr>
          </a:solidFill>
          <a:ln>
            <a:solidFill>
              <a:srgbClr val="000000"/>
            </a:solidFill>
          </a:ln>
        </p:spPr>
        <p:txBody>
          <a:bodyPr vert="horz" lIns="0" tIns="23268" rIns="0" bIns="0" rtlCol="0">
            <a:noAutofit/>
          </a:bodyPr>
          <a:lstStyle>
            <a:defPPr>
              <a:defRPr lang="en-US"/>
            </a:defPPr>
            <a:lvl1pPr marL="0" indent="0" eaLnBrk="1" hangingPunct="1">
              <a:spcBef>
                <a:spcPts val="1200"/>
              </a:spcBef>
              <a:buSzPct val="80000"/>
              <a:buFontTx/>
              <a:buNone/>
              <a:defRPr sz="1050" b="0" i="0">
                <a:solidFill>
                  <a:schemeClr val="bg1"/>
                </a:solidFill>
                <a:latin typeface="+mn-lt"/>
                <a:ea typeface="Arial" pitchFamily="-105" charset="-52"/>
                <a:cs typeface="Arial" pitchFamily="34" charset="0"/>
              </a:defRPr>
            </a:lvl1pPr>
            <a:lvl2pPr marL="228600" indent="-230400" eaLnBrk="1" hangingPunct="1">
              <a:spcBef>
                <a:spcPts val="624"/>
              </a:spcBef>
              <a:buSzPct val="80000"/>
              <a:buFont typeface="Arial"/>
              <a:buChar char="•"/>
              <a:defRPr sz="2000">
                <a:latin typeface="+mn-lt"/>
                <a:ea typeface="Arial" pitchFamily="-105" charset="-52"/>
                <a:cs typeface="Arial" pitchFamily="34" charset="0"/>
              </a:defRPr>
            </a:lvl2pPr>
            <a:lvl3pPr marL="457200" indent="-230400" eaLnBrk="1" hangingPunct="1">
              <a:spcBef>
                <a:spcPts val="576"/>
              </a:spcBef>
              <a:buSzPct val="80000"/>
              <a:buFont typeface="Lucida Grande"/>
              <a:buChar char="-"/>
              <a:defRPr sz="2000">
                <a:latin typeface="+mn-lt"/>
                <a:ea typeface="Arial" pitchFamily="-105" charset="-52"/>
                <a:cs typeface="Arial" pitchFamily="34" charset="0"/>
              </a:defRPr>
            </a:lvl3pPr>
            <a:lvl4pPr marL="685800" indent="-226800" eaLnBrk="1" hangingPunct="1">
              <a:spcBef>
                <a:spcPts val="528"/>
              </a:spcBef>
              <a:buSzPct val="80000"/>
              <a:buFont typeface="Arial"/>
              <a:buChar char="•"/>
              <a:defRPr>
                <a:latin typeface="+mn-lt"/>
                <a:ea typeface="Arial" pitchFamily="-105" charset="-52"/>
                <a:cs typeface="Arial" pitchFamily="34" charset="0"/>
              </a:defRPr>
            </a:lvl4pPr>
            <a:lvl5pPr marL="914400" indent="-230400" eaLnBrk="1" hangingPunct="1">
              <a:spcBef>
                <a:spcPts val="480"/>
              </a:spcBef>
              <a:buSzPct val="80000"/>
              <a:buFont typeface="Lucida Grande"/>
              <a:buChar char="-"/>
              <a:defRPr sz="1600">
                <a:latin typeface="+mn-lt"/>
                <a:ea typeface="Arial" pitchFamily="-105" charset="-52"/>
                <a:cs typeface="Arial" pitchFamily="34" charset="0"/>
              </a:defRPr>
            </a:lvl5pPr>
            <a:lvl6pPr indent="-228600" defTabSz="914400">
              <a:spcBef>
                <a:spcPct val="20000"/>
              </a:spcBef>
              <a:buFont typeface="Arial" pitchFamily="34" charset="0"/>
              <a:buChar char="•"/>
              <a:defRPr sz="2000">
                <a:latin typeface="+mn-lt"/>
                <a:cs typeface="+mn-cs"/>
              </a:defRPr>
            </a:lvl6pPr>
            <a:lvl7pPr marL="2971800" indent="-228600" defTabSz="914400">
              <a:spcBef>
                <a:spcPct val="20000"/>
              </a:spcBef>
              <a:buFont typeface="Arial" pitchFamily="34" charset="0"/>
              <a:buChar char="•"/>
              <a:defRPr sz="2000">
                <a:latin typeface="+mn-lt"/>
                <a:cs typeface="+mn-cs"/>
              </a:defRPr>
            </a:lvl7pPr>
            <a:lvl8pPr marL="3429000" indent="-228600" defTabSz="914400">
              <a:spcBef>
                <a:spcPct val="20000"/>
              </a:spcBef>
              <a:buFont typeface="Arial" pitchFamily="34" charset="0"/>
              <a:buChar char="•"/>
              <a:defRPr sz="2000">
                <a:latin typeface="+mn-lt"/>
                <a:cs typeface="+mn-cs"/>
              </a:defRPr>
            </a:lvl8pPr>
            <a:lvl9pPr marL="3886200" indent="-228600" defTabSz="914400">
              <a:spcBef>
                <a:spcPct val="20000"/>
              </a:spcBef>
              <a:buFont typeface="Arial" pitchFamily="34" charset="0"/>
              <a:buChar char="•"/>
              <a:defRPr sz="2000">
                <a:latin typeface="+mn-lt"/>
                <a:cs typeface="+mn-cs"/>
              </a:defRPr>
            </a:lvl9pPr>
          </a:lstStyle>
          <a:p>
            <a:pPr defTabSz="761570">
              <a:spcBef>
                <a:spcPts val="999"/>
              </a:spcBef>
              <a:defRPr/>
            </a:pPr>
            <a:endParaRPr lang="en-US" sz="933" b="1" kern="0">
              <a:solidFill>
                <a:srgbClr val="000000"/>
              </a:solidFill>
              <a:latin typeface="Calibri" panose="020F0502020204030204" pitchFamily="34" charset="0"/>
            </a:endParaRPr>
          </a:p>
        </p:txBody>
      </p:sp>
      <p:sp>
        <p:nvSpPr>
          <p:cNvPr id="393" name="Content Placeholder 3">
            <a:extLst>
              <a:ext uri="{FF2B5EF4-FFF2-40B4-BE49-F238E27FC236}">
                <a16:creationId xmlns:a16="http://schemas.microsoft.com/office/drawing/2014/main" id="{F383A2F4-BFB8-4EB7-88A2-ECC24B19BBD4}"/>
              </a:ext>
            </a:extLst>
          </p:cNvPr>
          <p:cNvSpPr txBox="1">
            <a:spLocks/>
          </p:cNvSpPr>
          <p:nvPr/>
        </p:nvSpPr>
        <p:spPr>
          <a:xfrm>
            <a:off x="895414" y="2278110"/>
            <a:ext cx="8394068" cy="2100290"/>
          </a:xfrm>
          <a:prstGeom prst="rect">
            <a:avLst/>
          </a:prstGeom>
          <a:solidFill>
            <a:srgbClr val="E4E7E7"/>
          </a:solidFill>
          <a:ln>
            <a:solidFill>
              <a:srgbClr val="000000"/>
            </a:solidFill>
          </a:ln>
        </p:spPr>
        <p:txBody>
          <a:bodyPr vert="horz" lIns="0" tIns="23268" rIns="0" bIns="0" rtlCol="0">
            <a:noAutofit/>
          </a:bodyPr>
          <a:lstStyle>
            <a:lvl1pPr marL="0" indent="0" algn="l" rtl="0" eaLnBrk="1" fontAlgn="base" hangingPunct="1">
              <a:spcBef>
                <a:spcPts val="1200"/>
              </a:spcBef>
              <a:spcAft>
                <a:spcPct val="0"/>
              </a:spcAft>
              <a:buSzPct val="80000"/>
              <a:buFontTx/>
              <a:buNone/>
              <a:defRPr sz="2400" b="0" i="0" kern="1200">
                <a:solidFill>
                  <a:schemeClr val="accent1"/>
                </a:solidFill>
                <a:latin typeface="+mn-lt"/>
                <a:ea typeface="Arial" pitchFamily="-105" charset="-52"/>
                <a:cs typeface="Arial" pitchFamily="34" charset="0"/>
              </a:defRPr>
            </a:lvl1pPr>
            <a:lvl2pPr marL="228600" indent="-230400" algn="l" rtl="0" eaLnBrk="1" fontAlgn="base" hangingPunct="1">
              <a:spcBef>
                <a:spcPts val="624"/>
              </a:spcBef>
              <a:spcAft>
                <a:spcPct val="0"/>
              </a:spcAft>
              <a:buSzPct val="80000"/>
              <a:buFont typeface="Arial"/>
              <a:buChar char="•"/>
              <a:defRPr sz="2000" kern="1200">
                <a:solidFill>
                  <a:schemeClr val="tx1"/>
                </a:solidFill>
                <a:latin typeface="+mn-lt"/>
                <a:ea typeface="Arial" pitchFamily="-105" charset="-52"/>
                <a:cs typeface="Arial" pitchFamily="34" charset="0"/>
              </a:defRPr>
            </a:lvl2pPr>
            <a:lvl3pPr marL="457200" indent="-230400" algn="l" rtl="0" eaLnBrk="1" fontAlgn="base" hangingPunct="1">
              <a:spcBef>
                <a:spcPts val="576"/>
              </a:spcBef>
              <a:spcAft>
                <a:spcPct val="0"/>
              </a:spcAft>
              <a:buSzPct val="80000"/>
              <a:buFont typeface="Lucida Grande"/>
              <a:buChar char="-"/>
              <a:defRPr sz="2000" kern="1200">
                <a:solidFill>
                  <a:schemeClr val="tx1"/>
                </a:solidFill>
                <a:latin typeface="+mn-lt"/>
                <a:ea typeface="Arial" pitchFamily="-105" charset="-52"/>
                <a:cs typeface="Arial" pitchFamily="34" charset="0"/>
              </a:defRPr>
            </a:lvl3pPr>
            <a:lvl4pPr marL="685800" indent="-226800" algn="l" rtl="0" eaLnBrk="1" fontAlgn="base" hangingPunct="1">
              <a:spcBef>
                <a:spcPts val="528"/>
              </a:spcBef>
              <a:spcAft>
                <a:spcPct val="0"/>
              </a:spcAft>
              <a:buSzPct val="80000"/>
              <a:buFont typeface="Arial"/>
              <a:buChar char="•"/>
              <a:defRPr sz="1800" kern="1200">
                <a:solidFill>
                  <a:schemeClr val="tx1"/>
                </a:solidFill>
                <a:latin typeface="+mn-lt"/>
                <a:ea typeface="Arial" pitchFamily="-105" charset="-52"/>
                <a:cs typeface="Arial" pitchFamily="34" charset="0"/>
              </a:defRPr>
            </a:lvl4pPr>
            <a:lvl5pPr marL="914400" indent="-230400" algn="l" rtl="0" eaLnBrk="1" fontAlgn="base" hangingPunct="1">
              <a:spcBef>
                <a:spcPts val="480"/>
              </a:spcBef>
              <a:spcAft>
                <a:spcPct val="0"/>
              </a:spcAft>
              <a:buSzPct val="80000"/>
              <a:buFont typeface="Lucida Grande"/>
              <a:buChar char="-"/>
              <a:defRPr sz="1600" kern="1200">
                <a:solidFill>
                  <a:schemeClr val="tx1"/>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761570">
              <a:spcBef>
                <a:spcPts val="999"/>
              </a:spcBef>
              <a:defRPr/>
            </a:pPr>
            <a:r>
              <a:rPr lang="en-US" sz="933" b="1">
                <a:solidFill>
                  <a:srgbClr val="000000"/>
                </a:solidFill>
                <a:latin typeface="Calibri" panose="020F0502020204030204" pitchFamily="34" charset="0"/>
              </a:rPr>
              <a:t>                  </a:t>
            </a:r>
          </a:p>
        </p:txBody>
      </p:sp>
      <p:sp>
        <p:nvSpPr>
          <p:cNvPr id="394" name="Rectangle 393">
            <a:extLst>
              <a:ext uri="{FF2B5EF4-FFF2-40B4-BE49-F238E27FC236}">
                <a16:creationId xmlns:a16="http://schemas.microsoft.com/office/drawing/2014/main" id="{CBC9C34F-BC7B-4F83-A0CE-2BC41100001F}"/>
              </a:ext>
            </a:extLst>
          </p:cNvPr>
          <p:cNvSpPr/>
          <p:nvPr/>
        </p:nvSpPr>
        <p:spPr>
          <a:xfrm>
            <a:off x="895414" y="4468067"/>
            <a:ext cx="8394061" cy="537906"/>
          </a:xfrm>
          <a:prstGeom prst="rect">
            <a:avLst/>
          </a:prstGeom>
          <a:solidFill>
            <a:srgbClr val="778888">
              <a:lumMod val="20000"/>
              <a:lumOff val="80000"/>
            </a:srgbClr>
          </a:solidFill>
          <a:ln w="9525" cap="flat" cmpd="sng" algn="ctr">
            <a:solidFill>
              <a:srgbClr val="000000"/>
            </a:solidFill>
            <a:prstDash val="solid"/>
          </a:ln>
          <a:effectLst/>
        </p:spPr>
        <p:txBody>
          <a:bodyPr rot="0" spcFirstLastPara="0" vertOverflow="overflow" horzOverflow="overflow" vert="horz" wrap="square" lIns="62048" tIns="31024" rIns="62048" bIns="31024" numCol="1" spcCol="0" rtlCol="0" fromWordArt="0" anchor="ctr" anchorCtr="0" forceAA="0" compatLnSpc="1">
            <a:prstTxWarp prst="textNoShape">
              <a:avLst/>
            </a:prstTxWarp>
            <a:noAutofit/>
          </a:bodyPr>
          <a:lstStyle/>
          <a:p>
            <a:pPr algn="ctr" defTabSz="761570">
              <a:spcBef>
                <a:spcPct val="50000"/>
              </a:spcBef>
              <a:defRPr/>
            </a:pPr>
            <a:endParaRPr lang="en-US" sz="933" b="1" kern="0">
              <a:solidFill>
                <a:srgbClr val="000000"/>
              </a:solidFill>
              <a:latin typeface="Calibri" panose="020F0502020204030204" pitchFamily="34" charset="0"/>
            </a:endParaRPr>
          </a:p>
        </p:txBody>
      </p:sp>
      <p:sp>
        <p:nvSpPr>
          <p:cNvPr id="396" name="Rectangle 395">
            <a:extLst>
              <a:ext uri="{FF2B5EF4-FFF2-40B4-BE49-F238E27FC236}">
                <a16:creationId xmlns:a16="http://schemas.microsoft.com/office/drawing/2014/main" id="{D3B6FA1A-9DB5-4BBB-9DB2-66723FA8CDC0}"/>
              </a:ext>
            </a:extLst>
          </p:cNvPr>
          <p:cNvSpPr/>
          <p:nvPr/>
        </p:nvSpPr>
        <p:spPr>
          <a:xfrm>
            <a:off x="7713874" y="6059552"/>
            <a:ext cx="839532" cy="496196"/>
          </a:xfrm>
          <a:prstGeom prst="rect">
            <a:avLst/>
          </a:prstGeom>
          <a:solidFill>
            <a:schemeClr val="bg1"/>
          </a:solidFill>
          <a:ln w="6350" cap="flat" cmpd="sng" algn="ctr">
            <a:solidFill>
              <a:srgbClr val="000000"/>
            </a:solidFill>
            <a:prstDash val="solid"/>
          </a:ln>
          <a:effectLst/>
        </p:spPr>
        <p:txBody>
          <a:bodyPr rot="0" spcFirstLastPara="0" vertOverflow="overflow" horzOverflow="overflow" vert="horz" wrap="square" lIns="62048" tIns="31024" rIns="62048" bIns="31024" numCol="1" spcCol="0" rtlCol="0" fromWordArt="0" anchor="ctr" anchorCtr="0" forceAA="0" compatLnSpc="1">
            <a:prstTxWarp prst="textNoShape">
              <a:avLst/>
            </a:prstTxWarp>
            <a:noAutofit/>
          </a:bodyPr>
          <a:lstStyle/>
          <a:p>
            <a:pPr algn="ctr" defTabSz="761570">
              <a:defRPr/>
            </a:pPr>
            <a:r>
              <a:rPr lang="en-US" sz="933" b="1" kern="0">
                <a:solidFill>
                  <a:srgbClr val="000000"/>
                </a:solidFill>
                <a:latin typeface="Calibri" panose="020F0502020204030204" pitchFamily="34" charset="0"/>
              </a:rPr>
              <a:t>External Data Sources</a:t>
            </a:r>
          </a:p>
        </p:txBody>
      </p:sp>
      <p:sp>
        <p:nvSpPr>
          <p:cNvPr id="400" name="TextBox 399">
            <a:extLst>
              <a:ext uri="{FF2B5EF4-FFF2-40B4-BE49-F238E27FC236}">
                <a16:creationId xmlns:a16="http://schemas.microsoft.com/office/drawing/2014/main" id="{E14CEEE8-74A6-4138-952B-EE4FB55D174F}"/>
              </a:ext>
            </a:extLst>
          </p:cNvPr>
          <p:cNvSpPr txBox="1"/>
          <p:nvPr/>
        </p:nvSpPr>
        <p:spPr>
          <a:xfrm>
            <a:off x="389096" y="1240825"/>
            <a:ext cx="382728" cy="928792"/>
          </a:xfrm>
          <a:prstGeom prst="rect">
            <a:avLst/>
          </a:prstGeom>
          <a:solidFill>
            <a:schemeClr val="bg1">
              <a:lumMod val="75000"/>
            </a:schemeClr>
          </a:solidFill>
          <a:ln>
            <a:solidFill>
              <a:srgbClr val="000000"/>
            </a:solidFill>
          </a:ln>
          <a:effectLst/>
        </p:spPr>
        <p:txBody>
          <a:bodyPr vert="vert270" wrap="square" lIns="0" tIns="0" rIns="0" bIns="0" numCol="1" rtlCol="0" anchor="ctr" anchorCtr="0" compatLnSpc="1">
            <a:prstTxWarp prst="textNoShape">
              <a:avLst/>
            </a:prstTxWarp>
            <a:normAutofit/>
          </a:bodyPr>
          <a:lstStyle/>
          <a:p>
            <a:pPr algn="ctr" defTabSz="761570">
              <a:spcBef>
                <a:spcPct val="50000"/>
              </a:spcBef>
              <a:defRPr/>
            </a:pPr>
            <a:r>
              <a:rPr lang="en-US" sz="933" b="1" kern="0">
                <a:solidFill>
                  <a:srgbClr val="000000"/>
                </a:solidFill>
                <a:latin typeface="Calibri" panose="020F0502020204030204" pitchFamily="34" charset="0"/>
                <a:cs typeface="Arial" charset="0"/>
              </a:rPr>
              <a:t>Visualization</a:t>
            </a:r>
          </a:p>
        </p:txBody>
      </p:sp>
      <p:sp>
        <p:nvSpPr>
          <p:cNvPr id="401" name="TextBox 400">
            <a:extLst>
              <a:ext uri="{FF2B5EF4-FFF2-40B4-BE49-F238E27FC236}">
                <a16:creationId xmlns:a16="http://schemas.microsoft.com/office/drawing/2014/main" id="{E54D89D2-5D85-4000-95D9-CC3A761B8CA6}"/>
              </a:ext>
            </a:extLst>
          </p:cNvPr>
          <p:cNvSpPr txBox="1"/>
          <p:nvPr/>
        </p:nvSpPr>
        <p:spPr>
          <a:xfrm>
            <a:off x="389089" y="4478491"/>
            <a:ext cx="382728" cy="537906"/>
          </a:xfrm>
          <a:prstGeom prst="rect">
            <a:avLst/>
          </a:prstGeom>
          <a:solidFill>
            <a:schemeClr val="bg1">
              <a:lumMod val="75000"/>
            </a:schemeClr>
          </a:solidFill>
          <a:ln>
            <a:solidFill>
              <a:srgbClr val="000000"/>
            </a:solidFill>
          </a:ln>
          <a:effectLst/>
        </p:spPr>
        <p:txBody>
          <a:bodyPr vert="vert270" wrap="square" lIns="0" tIns="0" rIns="0" bIns="0" numCol="1" rtlCol="0" anchor="ctr" anchorCtr="0" compatLnSpc="1">
            <a:prstTxWarp prst="textNoShape">
              <a:avLst/>
            </a:prstTxWarp>
            <a:noAutofit/>
          </a:bodyPr>
          <a:lstStyle/>
          <a:p>
            <a:pPr algn="ctr" defTabSz="761570">
              <a:spcBef>
                <a:spcPct val="50000"/>
              </a:spcBef>
              <a:defRPr/>
            </a:pPr>
            <a:r>
              <a:rPr lang="en-US" sz="933" b="1" kern="0">
                <a:solidFill>
                  <a:srgbClr val="000000"/>
                </a:solidFill>
                <a:latin typeface="Calibri" panose="020F0502020204030204" pitchFamily="34" charset="0"/>
                <a:cs typeface="Arial" charset="0"/>
              </a:rPr>
              <a:t>ETL</a:t>
            </a:r>
          </a:p>
        </p:txBody>
      </p:sp>
      <p:sp>
        <p:nvSpPr>
          <p:cNvPr id="402" name="TextBox 401">
            <a:extLst>
              <a:ext uri="{FF2B5EF4-FFF2-40B4-BE49-F238E27FC236}">
                <a16:creationId xmlns:a16="http://schemas.microsoft.com/office/drawing/2014/main" id="{ECB3542A-C3DA-466E-8291-B331479409C2}"/>
              </a:ext>
            </a:extLst>
          </p:cNvPr>
          <p:cNvSpPr txBox="1"/>
          <p:nvPr/>
        </p:nvSpPr>
        <p:spPr>
          <a:xfrm>
            <a:off x="389096" y="2278110"/>
            <a:ext cx="382728" cy="2100290"/>
          </a:xfrm>
          <a:prstGeom prst="rect">
            <a:avLst/>
          </a:prstGeom>
          <a:solidFill>
            <a:schemeClr val="bg1">
              <a:lumMod val="75000"/>
            </a:schemeClr>
          </a:solidFill>
          <a:ln>
            <a:solidFill>
              <a:srgbClr val="000000"/>
            </a:solidFill>
          </a:ln>
          <a:effectLst/>
        </p:spPr>
        <p:txBody>
          <a:bodyPr vert="vert270" wrap="square" lIns="0" tIns="0" rIns="0" bIns="0" numCol="1" rtlCol="0" anchor="ctr" anchorCtr="0" compatLnSpc="1">
            <a:prstTxWarp prst="textNoShape">
              <a:avLst/>
            </a:prstTxWarp>
            <a:noAutofit/>
          </a:bodyPr>
          <a:lstStyle/>
          <a:p>
            <a:pPr algn="ctr" defTabSz="761570">
              <a:spcBef>
                <a:spcPct val="50000"/>
              </a:spcBef>
              <a:defRPr/>
            </a:pPr>
            <a:r>
              <a:rPr lang="en-US" sz="933" b="1" kern="0">
                <a:solidFill>
                  <a:srgbClr val="000000"/>
                </a:solidFill>
                <a:latin typeface="Calibri" panose="020F0502020204030204" pitchFamily="34" charset="0"/>
                <a:cs typeface="Arial" charset="0"/>
              </a:rPr>
              <a:t>Storage &amp; Transformation</a:t>
            </a:r>
          </a:p>
        </p:txBody>
      </p:sp>
      <p:sp>
        <p:nvSpPr>
          <p:cNvPr id="403" name="TextBox 402">
            <a:extLst>
              <a:ext uri="{FF2B5EF4-FFF2-40B4-BE49-F238E27FC236}">
                <a16:creationId xmlns:a16="http://schemas.microsoft.com/office/drawing/2014/main" id="{F57E8B60-9360-4E35-94A9-938D6CE262AE}"/>
              </a:ext>
            </a:extLst>
          </p:cNvPr>
          <p:cNvSpPr txBox="1"/>
          <p:nvPr/>
        </p:nvSpPr>
        <p:spPr>
          <a:xfrm>
            <a:off x="389096" y="5078078"/>
            <a:ext cx="382728" cy="774415"/>
          </a:xfrm>
          <a:prstGeom prst="rect">
            <a:avLst/>
          </a:prstGeom>
          <a:solidFill>
            <a:schemeClr val="bg1">
              <a:lumMod val="75000"/>
            </a:schemeClr>
          </a:solidFill>
          <a:ln>
            <a:solidFill>
              <a:srgbClr val="000000"/>
            </a:solidFill>
          </a:ln>
          <a:effectLst/>
        </p:spPr>
        <p:txBody>
          <a:bodyPr vert="vert270" wrap="square" lIns="0" tIns="0" rIns="0" bIns="0" numCol="1" rtlCol="0" anchor="ctr" anchorCtr="0" compatLnSpc="1">
            <a:prstTxWarp prst="textNoShape">
              <a:avLst/>
            </a:prstTxWarp>
            <a:noAutofit/>
          </a:bodyPr>
          <a:lstStyle/>
          <a:p>
            <a:pPr algn="ctr" defTabSz="761570">
              <a:spcBef>
                <a:spcPct val="50000"/>
              </a:spcBef>
              <a:defRPr/>
            </a:pPr>
            <a:r>
              <a:rPr lang="en-US" sz="933" b="1" kern="0">
                <a:solidFill>
                  <a:srgbClr val="000000"/>
                </a:solidFill>
                <a:latin typeface="Calibri" panose="020F0502020204030204" pitchFamily="34" charset="0"/>
                <a:cs typeface="Arial" charset="0"/>
              </a:rPr>
              <a:t>Replication</a:t>
            </a:r>
          </a:p>
        </p:txBody>
      </p:sp>
      <p:sp>
        <p:nvSpPr>
          <p:cNvPr id="404" name="TextBox 403">
            <a:extLst>
              <a:ext uri="{FF2B5EF4-FFF2-40B4-BE49-F238E27FC236}">
                <a16:creationId xmlns:a16="http://schemas.microsoft.com/office/drawing/2014/main" id="{904415FA-1919-4598-9D4D-5A24A54674A3}"/>
              </a:ext>
            </a:extLst>
          </p:cNvPr>
          <p:cNvSpPr txBox="1"/>
          <p:nvPr/>
        </p:nvSpPr>
        <p:spPr>
          <a:xfrm>
            <a:off x="389096" y="5964581"/>
            <a:ext cx="382728" cy="684207"/>
          </a:xfrm>
          <a:prstGeom prst="rect">
            <a:avLst/>
          </a:prstGeom>
          <a:solidFill>
            <a:schemeClr val="bg1">
              <a:lumMod val="75000"/>
            </a:schemeClr>
          </a:solidFill>
          <a:ln>
            <a:solidFill>
              <a:srgbClr val="000000"/>
            </a:solidFill>
          </a:ln>
          <a:effectLst/>
        </p:spPr>
        <p:txBody>
          <a:bodyPr vert="vert270" wrap="square" lIns="0" tIns="0" rIns="0" bIns="0" numCol="1" rtlCol="0" anchor="ctr" anchorCtr="0" compatLnSpc="1">
            <a:prstTxWarp prst="textNoShape">
              <a:avLst/>
            </a:prstTxWarp>
            <a:noAutofit/>
          </a:bodyPr>
          <a:lstStyle/>
          <a:p>
            <a:pPr algn="ctr" defTabSz="761570">
              <a:spcBef>
                <a:spcPct val="50000"/>
              </a:spcBef>
              <a:defRPr/>
            </a:pPr>
            <a:r>
              <a:rPr lang="en-US" sz="933" b="1" kern="0">
                <a:solidFill>
                  <a:srgbClr val="000000"/>
                </a:solidFill>
                <a:latin typeface="Calibri" panose="020F0502020204030204" pitchFamily="34" charset="0"/>
                <a:cs typeface="Arial" charset="0"/>
              </a:rPr>
              <a:t>Sources</a:t>
            </a:r>
          </a:p>
        </p:txBody>
      </p:sp>
      <p:sp>
        <p:nvSpPr>
          <p:cNvPr id="414" name="Content Placeholder 3">
            <a:extLst>
              <a:ext uri="{FF2B5EF4-FFF2-40B4-BE49-F238E27FC236}">
                <a16:creationId xmlns:a16="http://schemas.microsoft.com/office/drawing/2014/main" id="{63892EFC-3ECF-445D-9F03-AD3582C50124}"/>
              </a:ext>
            </a:extLst>
          </p:cNvPr>
          <p:cNvSpPr txBox="1">
            <a:spLocks/>
          </p:cNvSpPr>
          <p:nvPr/>
        </p:nvSpPr>
        <p:spPr>
          <a:xfrm>
            <a:off x="845888" y="1240265"/>
            <a:ext cx="8419823" cy="928792"/>
          </a:xfrm>
          <a:prstGeom prst="rect">
            <a:avLst/>
          </a:prstGeom>
          <a:solidFill>
            <a:srgbClr val="778888">
              <a:lumMod val="20000"/>
              <a:lumOff val="80000"/>
            </a:srgbClr>
          </a:solidFill>
          <a:ln>
            <a:solidFill>
              <a:srgbClr val="000000"/>
            </a:solidFill>
          </a:ln>
        </p:spPr>
        <p:txBody>
          <a:bodyPr vert="horz" lIns="0" tIns="23268" rIns="0" bIns="0" rtlCol="0">
            <a:noAutofit/>
          </a:bodyPr>
          <a:lstStyle>
            <a:lvl1pPr marL="0" indent="0" algn="l" rtl="0" eaLnBrk="1" fontAlgn="base" hangingPunct="1">
              <a:spcBef>
                <a:spcPts val="1200"/>
              </a:spcBef>
              <a:spcAft>
                <a:spcPct val="0"/>
              </a:spcAft>
              <a:buSzPct val="80000"/>
              <a:buFontTx/>
              <a:buNone/>
              <a:defRPr sz="2400" b="0" i="0" kern="1200">
                <a:solidFill>
                  <a:schemeClr val="accent1"/>
                </a:solidFill>
                <a:latin typeface="+mn-lt"/>
                <a:ea typeface="Arial" pitchFamily="-105" charset="-52"/>
                <a:cs typeface="Arial" pitchFamily="34" charset="0"/>
              </a:defRPr>
            </a:lvl1pPr>
            <a:lvl2pPr marL="228600" indent="-230400" algn="l" rtl="0" eaLnBrk="1" fontAlgn="base" hangingPunct="1">
              <a:spcBef>
                <a:spcPts val="624"/>
              </a:spcBef>
              <a:spcAft>
                <a:spcPct val="0"/>
              </a:spcAft>
              <a:buSzPct val="80000"/>
              <a:buFont typeface="Arial"/>
              <a:buChar char="•"/>
              <a:defRPr sz="2000" kern="1200">
                <a:solidFill>
                  <a:schemeClr val="tx1"/>
                </a:solidFill>
                <a:latin typeface="+mn-lt"/>
                <a:ea typeface="Arial" pitchFamily="-105" charset="-52"/>
                <a:cs typeface="Arial" pitchFamily="34" charset="0"/>
              </a:defRPr>
            </a:lvl2pPr>
            <a:lvl3pPr marL="457200" indent="-230400" algn="l" rtl="0" eaLnBrk="1" fontAlgn="base" hangingPunct="1">
              <a:spcBef>
                <a:spcPts val="576"/>
              </a:spcBef>
              <a:spcAft>
                <a:spcPct val="0"/>
              </a:spcAft>
              <a:buSzPct val="80000"/>
              <a:buFont typeface="Lucida Grande"/>
              <a:buChar char="-"/>
              <a:defRPr sz="2000" kern="1200">
                <a:solidFill>
                  <a:schemeClr val="tx1"/>
                </a:solidFill>
                <a:latin typeface="+mn-lt"/>
                <a:ea typeface="Arial" pitchFamily="-105" charset="-52"/>
                <a:cs typeface="Arial" pitchFamily="34" charset="0"/>
              </a:defRPr>
            </a:lvl3pPr>
            <a:lvl4pPr marL="685800" indent="-226800" algn="l" rtl="0" eaLnBrk="1" fontAlgn="base" hangingPunct="1">
              <a:spcBef>
                <a:spcPts val="528"/>
              </a:spcBef>
              <a:spcAft>
                <a:spcPct val="0"/>
              </a:spcAft>
              <a:buSzPct val="80000"/>
              <a:buFont typeface="Arial"/>
              <a:buChar char="•"/>
              <a:defRPr sz="1800" kern="1200">
                <a:solidFill>
                  <a:schemeClr val="tx1"/>
                </a:solidFill>
                <a:latin typeface="+mn-lt"/>
                <a:ea typeface="Arial" pitchFamily="-105" charset="-52"/>
                <a:cs typeface="Arial" pitchFamily="34" charset="0"/>
              </a:defRPr>
            </a:lvl4pPr>
            <a:lvl5pPr marL="914400" indent="-230400" algn="l" rtl="0" eaLnBrk="1" fontAlgn="base" hangingPunct="1">
              <a:spcBef>
                <a:spcPts val="480"/>
              </a:spcBef>
              <a:spcAft>
                <a:spcPct val="0"/>
              </a:spcAft>
              <a:buSzPct val="80000"/>
              <a:buFont typeface="Lucida Grande"/>
              <a:buChar char="-"/>
              <a:defRPr sz="1600" kern="1200">
                <a:solidFill>
                  <a:schemeClr val="tx1"/>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761570">
              <a:spcBef>
                <a:spcPts val="999"/>
              </a:spcBef>
              <a:defRPr/>
            </a:pPr>
            <a:endParaRPr lang="en-US" sz="933" b="1">
              <a:solidFill>
                <a:srgbClr val="000000"/>
              </a:solidFill>
              <a:latin typeface="Calibri" panose="020F0502020204030204" pitchFamily="34" charset="0"/>
            </a:endParaRPr>
          </a:p>
        </p:txBody>
      </p:sp>
      <p:sp>
        <p:nvSpPr>
          <p:cNvPr id="427" name="Rectangle 426">
            <a:extLst>
              <a:ext uri="{FF2B5EF4-FFF2-40B4-BE49-F238E27FC236}">
                <a16:creationId xmlns:a16="http://schemas.microsoft.com/office/drawing/2014/main" id="{A80633E4-D367-4A47-B469-E9C0E79E4924}"/>
              </a:ext>
            </a:extLst>
          </p:cNvPr>
          <p:cNvSpPr/>
          <p:nvPr/>
        </p:nvSpPr>
        <p:spPr>
          <a:xfrm>
            <a:off x="6061271" y="4526115"/>
            <a:ext cx="858994" cy="351293"/>
          </a:xfrm>
          <a:prstGeom prst="rect">
            <a:avLst/>
          </a:prstGeom>
          <a:solidFill>
            <a:schemeClr val="bg1"/>
          </a:solidFill>
          <a:ln w="6350" cap="flat" cmpd="sng" algn="ctr">
            <a:solidFill>
              <a:srgbClr val="000000"/>
            </a:solidFill>
            <a:prstDash val="solid"/>
          </a:ln>
          <a:effectLst/>
        </p:spPr>
        <p:txBody>
          <a:bodyPr rot="0" spcFirstLastPara="0" vertOverflow="overflow" horzOverflow="overflow" vert="horz" wrap="square" lIns="62048" tIns="31024" rIns="62048" bIns="31024" numCol="1" spcCol="0" rtlCol="0" fromWordArt="0" anchor="ctr" anchorCtr="1" forceAA="0" compatLnSpc="1">
            <a:prstTxWarp prst="textNoShape">
              <a:avLst/>
            </a:prstTxWarp>
            <a:noAutofit/>
          </a:bodyPr>
          <a:lstStyle/>
          <a:p>
            <a:pPr algn="ctr" defTabSz="761570">
              <a:defRPr/>
            </a:pPr>
            <a:r>
              <a:rPr lang="en-US" sz="933" b="1" kern="0">
                <a:solidFill>
                  <a:schemeClr val="tx1">
                    <a:lumMod val="85000"/>
                    <a:lumOff val="15000"/>
                  </a:schemeClr>
                </a:solidFill>
                <a:latin typeface="Calibri" panose="020F0502020204030204" pitchFamily="34" charset="0"/>
              </a:rPr>
              <a:t>Informatica</a:t>
            </a:r>
          </a:p>
        </p:txBody>
      </p:sp>
      <p:cxnSp>
        <p:nvCxnSpPr>
          <p:cNvPr id="432" name="Straight Arrow Connector 431">
            <a:extLst>
              <a:ext uri="{FF2B5EF4-FFF2-40B4-BE49-F238E27FC236}">
                <a16:creationId xmlns:a16="http://schemas.microsoft.com/office/drawing/2014/main" id="{4FE8FE85-580C-4C7C-8BA4-8351FB8B5FA7}"/>
              </a:ext>
            </a:extLst>
          </p:cNvPr>
          <p:cNvCxnSpPr>
            <a:cxnSpLocks/>
          </p:cNvCxnSpPr>
          <p:nvPr/>
        </p:nvCxnSpPr>
        <p:spPr>
          <a:xfrm flipV="1">
            <a:off x="2911584" y="5724756"/>
            <a:ext cx="0" cy="352406"/>
          </a:xfrm>
          <a:prstGeom prst="straightConnector1">
            <a:avLst/>
          </a:prstGeom>
          <a:noFill/>
          <a:ln w="28575" cap="flat" cmpd="sng" algn="ctr">
            <a:solidFill>
              <a:srgbClr val="000000"/>
            </a:solidFill>
            <a:prstDash val="solid"/>
            <a:headEnd w="sm" len="sm"/>
            <a:tailEnd type="triangle" w="sm" len="sm"/>
          </a:ln>
          <a:effectLst/>
        </p:spPr>
      </p:cxnSp>
      <p:sp>
        <p:nvSpPr>
          <p:cNvPr id="434" name="Freeform 65">
            <a:extLst>
              <a:ext uri="{FF2B5EF4-FFF2-40B4-BE49-F238E27FC236}">
                <a16:creationId xmlns:a16="http://schemas.microsoft.com/office/drawing/2014/main" id="{3C23FB4D-3117-4A85-BC81-B1E1CD0B3719}"/>
              </a:ext>
            </a:extLst>
          </p:cNvPr>
          <p:cNvSpPr/>
          <p:nvPr/>
        </p:nvSpPr>
        <p:spPr>
          <a:xfrm flipH="1">
            <a:off x="3042318" y="5712967"/>
            <a:ext cx="704875" cy="331854"/>
          </a:xfrm>
          <a:custGeom>
            <a:avLst/>
            <a:gdLst>
              <a:gd name="connsiteX0" fmla="*/ 0 w 1962615"/>
              <a:gd name="connsiteY0" fmla="*/ 215590 h 215590"/>
              <a:gd name="connsiteX1" fmla="*/ 0 w 1962615"/>
              <a:gd name="connsiteY1" fmla="*/ 66907 h 215590"/>
              <a:gd name="connsiteX2" fmla="*/ 1962615 w 1962615"/>
              <a:gd name="connsiteY2" fmla="*/ 74341 h 215590"/>
              <a:gd name="connsiteX3" fmla="*/ 1955181 w 1962615"/>
              <a:gd name="connsiteY3" fmla="*/ 0 h 215590"/>
              <a:gd name="connsiteX0" fmla="*/ 0 w 1962615"/>
              <a:gd name="connsiteY0" fmla="*/ 215590 h 215590"/>
              <a:gd name="connsiteX1" fmla="*/ 11723 w 1962615"/>
              <a:gd name="connsiteY1" fmla="*/ 144518 h 215590"/>
              <a:gd name="connsiteX2" fmla="*/ 1962615 w 1962615"/>
              <a:gd name="connsiteY2" fmla="*/ 74341 h 215590"/>
              <a:gd name="connsiteX3" fmla="*/ 1955181 w 1962615"/>
              <a:gd name="connsiteY3" fmla="*/ 0 h 215590"/>
              <a:gd name="connsiteX0" fmla="*/ 0 w 1962615"/>
              <a:gd name="connsiteY0" fmla="*/ 215590 h 215590"/>
              <a:gd name="connsiteX1" fmla="*/ 11723 w 1962615"/>
              <a:gd name="connsiteY1" fmla="*/ 144518 h 215590"/>
              <a:gd name="connsiteX2" fmla="*/ 1962615 w 1962615"/>
              <a:gd name="connsiteY2" fmla="*/ 151952 h 215590"/>
              <a:gd name="connsiteX3" fmla="*/ 1955181 w 1962615"/>
              <a:gd name="connsiteY3" fmla="*/ 0 h 215590"/>
              <a:gd name="connsiteX0" fmla="*/ 0 w 1958707"/>
              <a:gd name="connsiteY0" fmla="*/ 215590 h 215590"/>
              <a:gd name="connsiteX1" fmla="*/ 11723 w 1958707"/>
              <a:gd name="connsiteY1" fmla="*/ 144518 h 215590"/>
              <a:gd name="connsiteX2" fmla="*/ 1958707 w 1958707"/>
              <a:gd name="connsiteY2" fmla="*/ 151952 h 215590"/>
              <a:gd name="connsiteX3" fmla="*/ 1955181 w 1958707"/>
              <a:gd name="connsiteY3" fmla="*/ 0 h 215590"/>
              <a:gd name="connsiteX0" fmla="*/ 3908 w 1962615"/>
              <a:gd name="connsiteY0" fmla="*/ 215590 h 215590"/>
              <a:gd name="connsiteX1" fmla="*/ 0 w 1962615"/>
              <a:gd name="connsiteY1" fmla="*/ 147893 h 215590"/>
              <a:gd name="connsiteX2" fmla="*/ 1962615 w 1962615"/>
              <a:gd name="connsiteY2" fmla="*/ 151952 h 215590"/>
              <a:gd name="connsiteX3" fmla="*/ 1959089 w 1962615"/>
              <a:gd name="connsiteY3" fmla="*/ 0 h 215590"/>
            </a:gdLst>
            <a:ahLst/>
            <a:cxnLst>
              <a:cxn ang="0">
                <a:pos x="connsiteX0" y="connsiteY0"/>
              </a:cxn>
              <a:cxn ang="0">
                <a:pos x="connsiteX1" y="connsiteY1"/>
              </a:cxn>
              <a:cxn ang="0">
                <a:pos x="connsiteX2" y="connsiteY2"/>
              </a:cxn>
              <a:cxn ang="0">
                <a:pos x="connsiteX3" y="connsiteY3"/>
              </a:cxn>
            </a:cxnLst>
            <a:rect l="l" t="t" r="r" b="b"/>
            <a:pathLst>
              <a:path w="1962615" h="215590">
                <a:moveTo>
                  <a:pt x="3908" y="215590"/>
                </a:moveTo>
                <a:lnTo>
                  <a:pt x="0" y="147893"/>
                </a:lnTo>
                <a:lnTo>
                  <a:pt x="1962615" y="151952"/>
                </a:lnTo>
                <a:cubicBezTo>
                  <a:pt x="1961440" y="101301"/>
                  <a:pt x="1960264" y="50651"/>
                  <a:pt x="1959089" y="0"/>
                </a:cubicBezTo>
              </a:path>
            </a:pathLst>
          </a:custGeom>
          <a:noFill/>
          <a:ln w="28575" cap="flat" cmpd="sng" algn="ctr">
            <a:solidFill>
              <a:srgbClr val="000000"/>
            </a:solidFill>
            <a:prstDash val="solid"/>
            <a:headEnd type="none" w="sm" len="sm"/>
            <a:tailEnd type="triangle" w="sm" len="sm"/>
          </a:ln>
          <a:effectLst/>
        </p:spPr>
        <p:txBody>
          <a:bodyPr rtlCol="0" anchor="ctr"/>
          <a:lstStyle/>
          <a:p>
            <a:pPr algn="ctr" defTabSz="761570">
              <a:defRPr/>
            </a:pPr>
            <a:endParaRPr lang="en-US" sz="933" b="1" kern="0">
              <a:solidFill>
                <a:srgbClr val="000000"/>
              </a:solidFill>
              <a:latin typeface="Calibri" panose="020F0502020204030204" pitchFamily="34" charset="0"/>
            </a:endParaRPr>
          </a:p>
        </p:txBody>
      </p:sp>
      <p:sp>
        <p:nvSpPr>
          <p:cNvPr id="503" name="Rectangle 502">
            <a:extLst>
              <a:ext uri="{FF2B5EF4-FFF2-40B4-BE49-F238E27FC236}">
                <a16:creationId xmlns:a16="http://schemas.microsoft.com/office/drawing/2014/main" id="{0F7398DF-35D3-43B3-BADC-DFA9E3C91D96}"/>
              </a:ext>
            </a:extLst>
          </p:cNvPr>
          <p:cNvSpPr/>
          <p:nvPr/>
        </p:nvSpPr>
        <p:spPr>
          <a:xfrm>
            <a:off x="2343458" y="6051505"/>
            <a:ext cx="956195" cy="496196"/>
          </a:xfrm>
          <a:prstGeom prst="rect">
            <a:avLst/>
          </a:prstGeom>
          <a:solidFill>
            <a:schemeClr val="bg1"/>
          </a:solidFill>
          <a:ln w="6350" cap="flat" cmpd="sng" algn="ctr">
            <a:solidFill>
              <a:srgbClr val="000000"/>
            </a:solidFill>
            <a:prstDash val="solid"/>
          </a:ln>
          <a:effectLst/>
        </p:spPr>
        <p:txBody>
          <a:bodyPr rot="0" spcFirstLastPara="0" vertOverflow="overflow" horzOverflow="overflow" vert="horz" wrap="square" lIns="62048" tIns="31024" rIns="62048" bIns="31024" numCol="1" spcCol="0" rtlCol="0" fromWordArt="0" anchor="ctr" anchorCtr="0" forceAA="0" compatLnSpc="1">
            <a:prstTxWarp prst="textNoShape">
              <a:avLst/>
            </a:prstTxWarp>
            <a:noAutofit/>
          </a:bodyPr>
          <a:lstStyle/>
          <a:p>
            <a:pPr algn="ctr" defTabSz="761570">
              <a:defRPr/>
            </a:pPr>
            <a:r>
              <a:rPr lang="en-US" sz="933" b="1" kern="0">
                <a:solidFill>
                  <a:schemeClr val="tx1">
                    <a:lumMod val="85000"/>
                    <a:lumOff val="15000"/>
                  </a:schemeClr>
                </a:solidFill>
                <a:latin typeface="Calibri" panose="020F0502020204030204" pitchFamily="34" charset="0"/>
              </a:rPr>
              <a:t>Fusion</a:t>
            </a:r>
          </a:p>
          <a:p>
            <a:pPr algn="ctr" defTabSz="761570">
              <a:defRPr/>
            </a:pPr>
            <a:r>
              <a:rPr lang="en-US" sz="933" b="1" kern="0">
                <a:solidFill>
                  <a:schemeClr val="tx1">
                    <a:lumMod val="85000"/>
                    <a:lumOff val="15000"/>
                  </a:schemeClr>
                </a:solidFill>
                <a:latin typeface="Calibri" panose="020F0502020204030204" pitchFamily="34" charset="0"/>
              </a:rPr>
              <a:t>Applications</a:t>
            </a:r>
          </a:p>
        </p:txBody>
      </p:sp>
      <p:sp>
        <p:nvSpPr>
          <p:cNvPr id="154" name="Rectangle 153">
            <a:extLst>
              <a:ext uri="{FF2B5EF4-FFF2-40B4-BE49-F238E27FC236}">
                <a16:creationId xmlns:a16="http://schemas.microsoft.com/office/drawing/2014/main" id="{41A6F6E4-84A1-423D-9272-084204A83B4E}"/>
              </a:ext>
            </a:extLst>
          </p:cNvPr>
          <p:cNvSpPr/>
          <p:nvPr/>
        </p:nvSpPr>
        <p:spPr>
          <a:xfrm>
            <a:off x="3427800" y="6058586"/>
            <a:ext cx="978038" cy="496196"/>
          </a:xfrm>
          <a:prstGeom prst="rect">
            <a:avLst/>
          </a:prstGeom>
          <a:solidFill>
            <a:schemeClr val="bg1"/>
          </a:solidFill>
          <a:ln w="6350" cap="flat" cmpd="sng" algn="ctr">
            <a:solidFill>
              <a:srgbClr val="000000"/>
            </a:solidFill>
            <a:prstDash val="solid"/>
          </a:ln>
          <a:effectLst/>
        </p:spPr>
        <p:txBody>
          <a:bodyPr rot="0" spcFirstLastPara="0" vertOverflow="overflow" horzOverflow="overflow" vert="horz" wrap="square" lIns="62048" tIns="31024" rIns="62048" bIns="31024" numCol="1" spcCol="0" rtlCol="0" fromWordArt="0" anchor="ctr" anchorCtr="0" forceAA="0" compatLnSpc="1">
            <a:prstTxWarp prst="textNoShape">
              <a:avLst/>
            </a:prstTxWarp>
            <a:noAutofit/>
          </a:bodyPr>
          <a:lstStyle/>
          <a:p>
            <a:pPr algn="ctr" defTabSz="761570">
              <a:defRPr/>
            </a:pPr>
            <a:r>
              <a:rPr lang="en-US" sz="933" b="1" kern="0">
                <a:solidFill>
                  <a:srgbClr val="000000"/>
                </a:solidFill>
                <a:latin typeface="Calibri" panose="020F0502020204030204" pitchFamily="34" charset="0"/>
              </a:rPr>
              <a:t>Custom Applications </a:t>
            </a:r>
          </a:p>
        </p:txBody>
      </p:sp>
      <p:sp>
        <p:nvSpPr>
          <p:cNvPr id="183" name="Rectangle 182">
            <a:extLst>
              <a:ext uri="{FF2B5EF4-FFF2-40B4-BE49-F238E27FC236}">
                <a16:creationId xmlns:a16="http://schemas.microsoft.com/office/drawing/2014/main" id="{A51402D8-E55C-4FF2-B00C-D7DD52786204}"/>
              </a:ext>
            </a:extLst>
          </p:cNvPr>
          <p:cNvSpPr/>
          <p:nvPr/>
        </p:nvSpPr>
        <p:spPr>
          <a:xfrm>
            <a:off x="4631771" y="6058586"/>
            <a:ext cx="978038" cy="496196"/>
          </a:xfrm>
          <a:prstGeom prst="rect">
            <a:avLst/>
          </a:prstGeom>
          <a:solidFill>
            <a:schemeClr val="bg1"/>
          </a:solidFill>
          <a:ln w="6350" cap="flat" cmpd="sng" algn="ctr">
            <a:solidFill>
              <a:srgbClr val="000000"/>
            </a:solidFill>
            <a:prstDash val="solid"/>
          </a:ln>
          <a:effectLst/>
        </p:spPr>
        <p:txBody>
          <a:bodyPr rot="0" spcFirstLastPara="0" vertOverflow="overflow" horzOverflow="overflow" vert="horz" wrap="square" lIns="62048" tIns="31024" rIns="62048" bIns="31024" numCol="1" spcCol="0" rtlCol="0" fromWordArt="0" anchor="ctr" anchorCtr="0" forceAA="0" compatLnSpc="1">
            <a:prstTxWarp prst="textNoShape">
              <a:avLst/>
            </a:prstTxWarp>
            <a:noAutofit/>
          </a:bodyPr>
          <a:lstStyle/>
          <a:p>
            <a:pPr algn="ctr" defTabSz="761570">
              <a:defRPr/>
            </a:pPr>
            <a:r>
              <a:rPr lang="en-US" sz="933" b="1" kern="0">
                <a:solidFill>
                  <a:srgbClr val="000000"/>
                </a:solidFill>
                <a:latin typeface="Calibri" panose="020F0502020204030204" pitchFamily="34" charset="0"/>
              </a:rPr>
              <a:t>Transportation</a:t>
            </a:r>
          </a:p>
        </p:txBody>
      </p:sp>
      <p:sp>
        <p:nvSpPr>
          <p:cNvPr id="184" name="Rectangle 183">
            <a:extLst>
              <a:ext uri="{FF2B5EF4-FFF2-40B4-BE49-F238E27FC236}">
                <a16:creationId xmlns:a16="http://schemas.microsoft.com/office/drawing/2014/main" id="{5FB3EA14-D949-4E2D-9429-CA37A678F393}"/>
              </a:ext>
            </a:extLst>
          </p:cNvPr>
          <p:cNvSpPr/>
          <p:nvPr/>
        </p:nvSpPr>
        <p:spPr>
          <a:xfrm>
            <a:off x="1103161" y="6077162"/>
            <a:ext cx="873180" cy="496196"/>
          </a:xfrm>
          <a:prstGeom prst="rect">
            <a:avLst/>
          </a:prstGeom>
          <a:solidFill>
            <a:schemeClr val="bg1"/>
          </a:solidFill>
          <a:ln w="6350" cap="flat" cmpd="sng" algn="ctr">
            <a:solidFill>
              <a:srgbClr val="000000"/>
            </a:solidFill>
            <a:prstDash val="solid"/>
          </a:ln>
          <a:effectLst/>
        </p:spPr>
        <p:txBody>
          <a:bodyPr rot="0" spcFirstLastPara="0" vertOverflow="overflow" horzOverflow="overflow" vert="horz" wrap="square" lIns="62048" tIns="31024" rIns="62048" bIns="31024" numCol="1" spcCol="0" rtlCol="0" fromWordArt="0" anchor="ctr" anchorCtr="0" forceAA="0" compatLnSpc="1">
            <a:prstTxWarp prst="textNoShape">
              <a:avLst/>
            </a:prstTxWarp>
            <a:noAutofit/>
          </a:bodyPr>
          <a:lstStyle/>
          <a:p>
            <a:pPr algn="ctr" defTabSz="761570">
              <a:defRPr/>
            </a:pPr>
            <a:r>
              <a:rPr lang="en-US" sz="933" b="1" kern="0">
                <a:solidFill>
                  <a:schemeClr val="tx1">
                    <a:lumMod val="85000"/>
                    <a:lumOff val="15000"/>
                  </a:schemeClr>
                </a:solidFill>
                <a:latin typeface="Calibri" panose="020F0502020204030204" pitchFamily="34" charset="0"/>
              </a:rPr>
              <a:t>Oracle EBS</a:t>
            </a:r>
          </a:p>
        </p:txBody>
      </p:sp>
      <p:sp>
        <p:nvSpPr>
          <p:cNvPr id="186" name="Content Placeholder 3">
            <a:extLst>
              <a:ext uri="{FF2B5EF4-FFF2-40B4-BE49-F238E27FC236}">
                <a16:creationId xmlns:a16="http://schemas.microsoft.com/office/drawing/2014/main" id="{15C35F99-A41A-402D-B61C-5279BB0FF0D8}"/>
              </a:ext>
            </a:extLst>
          </p:cNvPr>
          <p:cNvSpPr txBox="1">
            <a:spLocks/>
          </p:cNvSpPr>
          <p:nvPr/>
        </p:nvSpPr>
        <p:spPr>
          <a:xfrm>
            <a:off x="4604471" y="5207449"/>
            <a:ext cx="2579925" cy="511090"/>
          </a:xfrm>
          <a:prstGeom prst="rect">
            <a:avLst/>
          </a:prstGeom>
          <a:solidFill>
            <a:schemeClr val="bg1"/>
          </a:solidFill>
          <a:ln>
            <a:solidFill>
              <a:srgbClr val="000000"/>
            </a:solidFill>
          </a:ln>
        </p:spPr>
        <p:txBody>
          <a:bodyPr vert="horz" lIns="0" tIns="0" rIns="0" bIns="0" rtlCol="0" anchor="ctr">
            <a:noAutofit/>
          </a:bodyPr>
          <a:lstStyle>
            <a:lvl1pPr marL="0" indent="0" algn="l" rtl="0" eaLnBrk="1" fontAlgn="base" hangingPunct="1">
              <a:spcBef>
                <a:spcPts val="1200"/>
              </a:spcBef>
              <a:spcAft>
                <a:spcPct val="0"/>
              </a:spcAft>
              <a:buSzPct val="80000"/>
              <a:buFontTx/>
              <a:buNone/>
              <a:defRPr sz="2400" b="0" i="0" kern="1200">
                <a:solidFill>
                  <a:schemeClr val="accent1"/>
                </a:solidFill>
                <a:latin typeface="+mn-lt"/>
                <a:ea typeface="Arial" pitchFamily="-105" charset="-52"/>
                <a:cs typeface="Arial" pitchFamily="34" charset="0"/>
              </a:defRPr>
            </a:lvl1pPr>
            <a:lvl2pPr marL="228600" indent="-230400" algn="l" rtl="0" eaLnBrk="1" fontAlgn="base" hangingPunct="1">
              <a:spcBef>
                <a:spcPts val="624"/>
              </a:spcBef>
              <a:spcAft>
                <a:spcPct val="0"/>
              </a:spcAft>
              <a:buSzPct val="80000"/>
              <a:buFont typeface="Arial"/>
              <a:buChar char="•"/>
              <a:defRPr sz="2000" kern="1200">
                <a:solidFill>
                  <a:schemeClr val="tx1"/>
                </a:solidFill>
                <a:latin typeface="+mn-lt"/>
                <a:ea typeface="Arial" pitchFamily="-105" charset="-52"/>
                <a:cs typeface="Arial" pitchFamily="34" charset="0"/>
              </a:defRPr>
            </a:lvl2pPr>
            <a:lvl3pPr marL="457200" indent="-230400" algn="l" rtl="0" eaLnBrk="1" fontAlgn="base" hangingPunct="1">
              <a:spcBef>
                <a:spcPts val="576"/>
              </a:spcBef>
              <a:spcAft>
                <a:spcPct val="0"/>
              </a:spcAft>
              <a:buSzPct val="80000"/>
              <a:buFont typeface="Lucida Grande"/>
              <a:buChar char="-"/>
              <a:defRPr sz="2000" kern="1200">
                <a:solidFill>
                  <a:schemeClr val="tx1"/>
                </a:solidFill>
                <a:latin typeface="+mn-lt"/>
                <a:ea typeface="Arial" pitchFamily="-105" charset="-52"/>
                <a:cs typeface="Arial" pitchFamily="34" charset="0"/>
              </a:defRPr>
            </a:lvl3pPr>
            <a:lvl4pPr marL="685800" indent="-226800" algn="l" rtl="0" eaLnBrk="1" fontAlgn="base" hangingPunct="1">
              <a:spcBef>
                <a:spcPts val="528"/>
              </a:spcBef>
              <a:spcAft>
                <a:spcPct val="0"/>
              </a:spcAft>
              <a:buSzPct val="80000"/>
              <a:buFont typeface="Arial"/>
              <a:buChar char="•"/>
              <a:defRPr sz="1800" kern="1200">
                <a:solidFill>
                  <a:schemeClr val="tx1"/>
                </a:solidFill>
                <a:latin typeface="+mn-lt"/>
                <a:ea typeface="Arial" pitchFamily="-105" charset="-52"/>
                <a:cs typeface="Arial" pitchFamily="34" charset="0"/>
              </a:defRPr>
            </a:lvl4pPr>
            <a:lvl5pPr marL="914400" indent="-230400" algn="l" rtl="0" eaLnBrk="1" fontAlgn="base" hangingPunct="1">
              <a:spcBef>
                <a:spcPts val="480"/>
              </a:spcBef>
              <a:spcAft>
                <a:spcPct val="0"/>
              </a:spcAft>
              <a:buSzPct val="80000"/>
              <a:buFont typeface="Lucida Grande"/>
              <a:buChar char="-"/>
              <a:defRPr sz="1600" kern="1200">
                <a:solidFill>
                  <a:schemeClr val="tx1"/>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761570">
              <a:lnSpc>
                <a:spcPct val="80000"/>
              </a:lnSpc>
              <a:spcBef>
                <a:spcPts val="0"/>
              </a:spcBef>
              <a:buNone/>
              <a:defRPr/>
            </a:pPr>
            <a:r>
              <a:rPr lang="en-US" sz="933" b="1">
                <a:solidFill>
                  <a:schemeClr val="tx1">
                    <a:lumMod val="85000"/>
                    <a:lumOff val="15000"/>
                  </a:schemeClr>
                </a:solidFill>
                <a:latin typeface="Calibri" panose="020F0502020204030204" pitchFamily="34" charset="0"/>
              </a:rPr>
              <a:t>Cloud IO</a:t>
            </a:r>
          </a:p>
        </p:txBody>
      </p:sp>
      <p:sp>
        <p:nvSpPr>
          <p:cNvPr id="187" name="Content Placeholder 3">
            <a:extLst>
              <a:ext uri="{FF2B5EF4-FFF2-40B4-BE49-F238E27FC236}">
                <a16:creationId xmlns:a16="http://schemas.microsoft.com/office/drawing/2014/main" id="{1D2849F9-8DF1-4131-AAB8-B85EAF29DDEF}"/>
              </a:ext>
            </a:extLst>
          </p:cNvPr>
          <p:cNvSpPr txBox="1">
            <a:spLocks/>
          </p:cNvSpPr>
          <p:nvPr/>
        </p:nvSpPr>
        <p:spPr>
          <a:xfrm>
            <a:off x="2467584" y="5207449"/>
            <a:ext cx="1279609" cy="511090"/>
          </a:xfrm>
          <a:prstGeom prst="rect">
            <a:avLst/>
          </a:prstGeom>
          <a:solidFill>
            <a:schemeClr val="bg1"/>
          </a:solidFill>
          <a:ln>
            <a:solidFill>
              <a:srgbClr val="000000"/>
            </a:solidFill>
          </a:ln>
        </p:spPr>
        <p:txBody>
          <a:bodyPr vert="horz" lIns="0" tIns="0" rIns="0" bIns="0" rtlCol="0" anchor="ctr">
            <a:noAutofit/>
          </a:bodyPr>
          <a:lstStyle>
            <a:lvl1pPr marL="0" indent="0" algn="l" rtl="0" eaLnBrk="1" fontAlgn="base" hangingPunct="1">
              <a:spcBef>
                <a:spcPts val="1200"/>
              </a:spcBef>
              <a:spcAft>
                <a:spcPct val="0"/>
              </a:spcAft>
              <a:buSzPct val="80000"/>
              <a:buFontTx/>
              <a:buNone/>
              <a:defRPr sz="2400" b="0" i="0" kern="1200">
                <a:solidFill>
                  <a:schemeClr val="accent1"/>
                </a:solidFill>
                <a:latin typeface="+mn-lt"/>
                <a:ea typeface="Arial" pitchFamily="-105" charset="-52"/>
                <a:cs typeface="Arial" pitchFamily="34" charset="0"/>
              </a:defRPr>
            </a:lvl1pPr>
            <a:lvl2pPr marL="228600" indent="-230400" algn="l" rtl="0" eaLnBrk="1" fontAlgn="base" hangingPunct="1">
              <a:spcBef>
                <a:spcPts val="624"/>
              </a:spcBef>
              <a:spcAft>
                <a:spcPct val="0"/>
              </a:spcAft>
              <a:buSzPct val="80000"/>
              <a:buFont typeface="Arial"/>
              <a:buChar char="•"/>
              <a:defRPr sz="2000" kern="1200">
                <a:solidFill>
                  <a:schemeClr val="tx1"/>
                </a:solidFill>
                <a:latin typeface="+mn-lt"/>
                <a:ea typeface="Arial" pitchFamily="-105" charset="-52"/>
                <a:cs typeface="Arial" pitchFamily="34" charset="0"/>
              </a:defRPr>
            </a:lvl2pPr>
            <a:lvl3pPr marL="457200" indent="-230400" algn="l" rtl="0" eaLnBrk="1" fontAlgn="base" hangingPunct="1">
              <a:spcBef>
                <a:spcPts val="576"/>
              </a:spcBef>
              <a:spcAft>
                <a:spcPct val="0"/>
              </a:spcAft>
              <a:buSzPct val="80000"/>
              <a:buFont typeface="Lucida Grande"/>
              <a:buChar char="-"/>
              <a:defRPr sz="2000" kern="1200">
                <a:solidFill>
                  <a:schemeClr val="tx1"/>
                </a:solidFill>
                <a:latin typeface="+mn-lt"/>
                <a:ea typeface="Arial" pitchFamily="-105" charset="-52"/>
                <a:cs typeface="Arial" pitchFamily="34" charset="0"/>
              </a:defRPr>
            </a:lvl3pPr>
            <a:lvl4pPr marL="685800" indent="-226800" algn="l" rtl="0" eaLnBrk="1" fontAlgn="base" hangingPunct="1">
              <a:spcBef>
                <a:spcPts val="528"/>
              </a:spcBef>
              <a:spcAft>
                <a:spcPct val="0"/>
              </a:spcAft>
              <a:buSzPct val="80000"/>
              <a:buFont typeface="Arial"/>
              <a:buChar char="•"/>
              <a:defRPr sz="1800" kern="1200">
                <a:solidFill>
                  <a:schemeClr val="tx1"/>
                </a:solidFill>
                <a:latin typeface="+mn-lt"/>
                <a:ea typeface="Arial" pitchFamily="-105" charset="-52"/>
                <a:cs typeface="Arial" pitchFamily="34" charset="0"/>
              </a:defRPr>
            </a:lvl4pPr>
            <a:lvl5pPr marL="914400" indent="-230400" algn="l" rtl="0" eaLnBrk="1" fontAlgn="base" hangingPunct="1">
              <a:spcBef>
                <a:spcPts val="480"/>
              </a:spcBef>
              <a:spcAft>
                <a:spcPct val="0"/>
              </a:spcAft>
              <a:buSzPct val="80000"/>
              <a:buFont typeface="Lucida Grande"/>
              <a:buChar char="-"/>
              <a:defRPr sz="1600" kern="1200">
                <a:solidFill>
                  <a:schemeClr val="tx1"/>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761570">
              <a:lnSpc>
                <a:spcPct val="80000"/>
              </a:lnSpc>
              <a:spcBef>
                <a:spcPts val="0"/>
              </a:spcBef>
              <a:buNone/>
              <a:defRPr/>
            </a:pPr>
            <a:r>
              <a:rPr lang="en-US" sz="933" b="1">
                <a:solidFill>
                  <a:schemeClr val="tx1">
                    <a:lumMod val="85000"/>
                    <a:lumOff val="15000"/>
                  </a:schemeClr>
                </a:solidFill>
                <a:latin typeface="Calibri" panose="020F0502020204030204" pitchFamily="34" charset="0"/>
              </a:rPr>
              <a:t>Golden Gate</a:t>
            </a:r>
          </a:p>
        </p:txBody>
      </p:sp>
      <p:sp>
        <p:nvSpPr>
          <p:cNvPr id="188" name="Content Placeholder 3">
            <a:extLst>
              <a:ext uri="{FF2B5EF4-FFF2-40B4-BE49-F238E27FC236}">
                <a16:creationId xmlns:a16="http://schemas.microsoft.com/office/drawing/2014/main" id="{B89AB746-FDB4-40C0-923C-24760FE1729C}"/>
              </a:ext>
            </a:extLst>
          </p:cNvPr>
          <p:cNvSpPr txBox="1">
            <a:spLocks/>
          </p:cNvSpPr>
          <p:nvPr/>
        </p:nvSpPr>
        <p:spPr>
          <a:xfrm>
            <a:off x="3229358" y="3647990"/>
            <a:ext cx="2429741" cy="511090"/>
          </a:xfrm>
          <a:prstGeom prst="rect">
            <a:avLst/>
          </a:prstGeom>
          <a:solidFill>
            <a:schemeClr val="bg1"/>
          </a:solidFill>
          <a:ln>
            <a:solidFill>
              <a:srgbClr val="000000"/>
            </a:solidFill>
          </a:ln>
        </p:spPr>
        <p:txBody>
          <a:bodyPr vert="horz" lIns="0" tIns="0" rIns="0" bIns="0" rtlCol="0" anchor="ctr">
            <a:noAutofit/>
          </a:bodyPr>
          <a:lstStyle>
            <a:lvl1pPr marL="0" indent="0" algn="l" rtl="0" eaLnBrk="1" fontAlgn="base" hangingPunct="1">
              <a:spcBef>
                <a:spcPts val="1200"/>
              </a:spcBef>
              <a:spcAft>
                <a:spcPct val="0"/>
              </a:spcAft>
              <a:buSzPct val="80000"/>
              <a:buFontTx/>
              <a:buNone/>
              <a:defRPr sz="2400" b="0" i="0" kern="1200">
                <a:solidFill>
                  <a:schemeClr val="accent1"/>
                </a:solidFill>
                <a:latin typeface="+mn-lt"/>
                <a:ea typeface="Arial" pitchFamily="-105" charset="-52"/>
                <a:cs typeface="Arial" pitchFamily="34" charset="0"/>
              </a:defRPr>
            </a:lvl1pPr>
            <a:lvl2pPr marL="228600" indent="-230400" algn="l" rtl="0" eaLnBrk="1" fontAlgn="base" hangingPunct="1">
              <a:spcBef>
                <a:spcPts val="624"/>
              </a:spcBef>
              <a:spcAft>
                <a:spcPct val="0"/>
              </a:spcAft>
              <a:buSzPct val="80000"/>
              <a:buFont typeface="Arial"/>
              <a:buChar char="•"/>
              <a:defRPr sz="2000" kern="1200">
                <a:solidFill>
                  <a:schemeClr val="tx1"/>
                </a:solidFill>
                <a:latin typeface="+mn-lt"/>
                <a:ea typeface="Arial" pitchFamily="-105" charset="-52"/>
                <a:cs typeface="Arial" pitchFamily="34" charset="0"/>
              </a:defRPr>
            </a:lvl2pPr>
            <a:lvl3pPr marL="457200" indent="-230400" algn="l" rtl="0" eaLnBrk="1" fontAlgn="base" hangingPunct="1">
              <a:spcBef>
                <a:spcPts val="576"/>
              </a:spcBef>
              <a:spcAft>
                <a:spcPct val="0"/>
              </a:spcAft>
              <a:buSzPct val="80000"/>
              <a:buFont typeface="Lucida Grande"/>
              <a:buChar char="-"/>
              <a:defRPr sz="2000" kern="1200">
                <a:solidFill>
                  <a:schemeClr val="tx1"/>
                </a:solidFill>
                <a:latin typeface="+mn-lt"/>
                <a:ea typeface="Arial" pitchFamily="-105" charset="-52"/>
                <a:cs typeface="Arial" pitchFamily="34" charset="0"/>
              </a:defRPr>
            </a:lvl3pPr>
            <a:lvl4pPr marL="685800" indent="-226800" algn="l" rtl="0" eaLnBrk="1" fontAlgn="base" hangingPunct="1">
              <a:spcBef>
                <a:spcPts val="528"/>
              </a:spcBef>
              <a:spcAft>
                <a:spcPct val="0"/>
              </a:spcAft>
              <a:buSzPct val="80000"/>
              <a:buFont typeface="Arial"/>
              <a:buChar char="•"/>
              <a:defRPr sz="1800" kern="1200">
                <a:solidFill>
                  <a:schemeClr val="tx1"/>
                </a:solidFill>
                <a:latin typeface="+mn-lt"/>
                <a:ea typeface="Arial" pitchFamily="-105" charset="-52"/>
                <a:cs typeface="Arial" pitchFamily="34" charset="0"/>
              </a:defRPr>
            </a:lvl4pPr>
            <a:lvl5pPr marL="914400" indent="-230400" algn="l" rtl="0" eaLnBrk="1" fontAlgn="base" hangingPunct="1">
              <a:spcBef>
                <a:spcPts val="480"/>
              </a:spcBef>
              <a:spcAft>
                <a:spcPct val="0"/>
              </a:spcAft>
              <a:buSzPct val="80000"/>
              <a:buFont typeface="Lucida Grande"/>
              <a:buChar char="-"/>
              <a:defRPr sz="1600" kern="1200">
                <a:solidFill>
                  <a:schemeClr val="tx1"/>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761570">
              <a:lnSpc>
                <a:spcPct val="80000"/>
              </a:lnSpc>
              <a:spcBef>
                <a:spcPts val="0"/>
              </a:spcBef>
              <a:buNone/>
              <a:defRPr/>
            </a:pPr>
            <a:r>
              <a:rPr lang="en-US" sz="933" b="1">
                <a:solidFill>
                  <a:schemeClr val="tx1">
                    <a:lumMod val="85000"/>
                    <a:lumOff val="15000"/>
                  </a:schemeClr>
                </a:solidFill>
                <a:latin typeface="Calibri" panose="020F0502020204030204" pitchFamily="34" charset="0"/>
              </a:rPr>
              <a:t>Operational Data Store / Data Lake </a:t>
            </a:r>
          </a:p>
          <a:p>
            <a:pPr marL="0" lvl="1" indent="0" algn="ctr" defTabSz="761570">
              <a:lnSpc>
                <a:spcPct val="80000"/>
              </a:lnSpc>
              <a:spcBef>
                <a:spcPts val="0"/>
              </a:spcBef>
              <a:buNone/>
              <a:defRPr/>
            </a:pPr>
            <a:r>
              <a:rPr lang="en-US" sz="933" b="1">
                <a:solidFill>
                  <a:schemeClr val="tx1">
                    <a:lumMod val="85000"/>
                    <a:lumOff val="15000"/>
                  </a:schemeClr>
                </a:solidFill>
                <a:latin typeface="Calibri" panose="020F0502020204030204" pitchFamily="34" charset="0"/>
              </a:rPr>
              <a:t>(Oracle Database as a Service)</a:t>
            </a:r>
          </a:p>
        </p:txBody>
      </p:sp>
      <p:sp>
        <p:nvSpPr>
          <p:cNvPr id="189" name="Content Placeholder 3">
            <a:extLst>
              <a:ext uri="{FF2B5EF4-FFF2-40B4-BE49-F238E27FC236}">
                <a16:creationId xmlns:a16="http://schemas.microsoft.com/office/drawing/2014/main" id="{AC31806B-AA58-4B2B-AB9E-B83E78C00BC7}"/>
              </a:ext>
            </a:extLst>
          </p:cNvPr>
          <p:cNvSpPr txBox="1">
            <a:spLocks/>
          </p:cNvSpPr>
          <p:nvPr/>
        </p:nvSpPr>
        <p:spPr>
          <a:xfrm>
            <a:off x="5270518" y="2669541"/>
            <a:ext cx="1898490" cy="511090"/>
          </a:xfrm>
          <a:prstGeom prst="rect">
            <a:avLst/>
          </a:prstGeom>
          <a:solidFill>
            <a:schemeClr val="bg1"/>
          </a:solidFill>
          <a:ln>
            <a:solidFill>
              <a:srgbClr val="000000"/>
            </a:solidFill>
          </a:ln>
        </p:spPr>
        <p:txBody>
          <a:bodyPr vert="horz" lIns="0" tIns="0" rIns="0" bIns="0" rtlCol="0" anchor="ctr">
            <a:noAutofit/>
          </a:bodyPr>
          <a:lstStyle>
            <a:lvl1pPr marL="0" indent="0" algn="l" rtl="0" eaLnBrk="1" fontAlgn="base" hangingPunct="1">
              <a:spcBef>
                <a:spcPts val="1200"/>
              </a:spcBef>
              <a:spcAft>
                <a:spcPct val="0"/>
              </a:spcAft>
              <a:buSzPct val="80000"/>
              <a:buFontTx/>
              <a:buNone/>
              <a:defRPr sz="2400" b="0" i="0" kern="1200">
                <a:solidFill>
                  <a:schemeClr val="accent1"/>
                </a:solidFill>
                <a:latin typeface="+mn-lt"/>
                <a:ea typeface="Arial" pitchFamily="-105" charset="-52"/>
                <a:cs typeface="Arial" pitchFamily="34" charset="0"/>
              </a:defRPr>
            </a:lvl1pPr>
            <a:lvl2pPr marL="228600" indent="-230400" algn="l" rtl="0" eaLnBrk="1" fontAlgn="base" hangingPunct="1">
              <a:spcBef>
                <a:spcPts val="624"/>
              </a:spcBef>
              <a:spcAft>
                <a:spcPct val="0"/>
              </a:spcAft>
              <a:buSzPct val="80000"/>
              <a:buFont typeface="Arial"/>
              <a:buChar char="•"/>
              <a:defRPr sz="2000" kern="1200">
                <a:solidFill>
                  <a:schemeClr val="tx1"/>
                </a:solidFill>
                <a:latin typeface="+mn-lt"/>
                <a:ea typeface="Arial" pitchFamily="-105" charset="-52"/>
                <a:cs typeface="Arial" pitchFamily="34" charset="0"/>
              </a:defRPr>
            </a:lvl2pPr>
            <a:lvl3pPr marL="457200" indent="-230400" algn="l" rtl="0" eaLnBrk="1" fontAlgn="base" hangingPunct="1">
              <a:spcBef>
                <a:spcPts val="576"/>
              </a:spcBef>
              <a:spcAft>
                <a:spcPct val="0"/>
              </a:spcAft>
              <a:buSzPct val="80000"/>
              <a:buFont typeface="Lucida Grande"/>
              <a:buChar char="-"/>
              <a:defRPr sz="2000" kern="1200">
                <a:solidFill>
                  <a:schemeClr val="tx1"/>
                </a:solidFill>
                <a:latin typeface="+mn-lt"/>
                <a:ea typeface="Arial" pitchFamily="-105" charset="-52"/>
                <a:cs typeface="Arial" pitchFamily="34" charset="0"/>
              </a:defRPr>
            </a:lvl3pPr>
            <a:lvl4pPr marL="685800" indent="-226800" algn="l" rtl="0" eaLnBrk="1" fontAlgn="base" hangingPunct="1">
              <a:spcBef>
                <a:spcPts val="528"/>
              </a:spcBef>
              <a:spcAft>
                <a:spcPct val="0"/>
              </a:spcAft>
              <a:buSzPct val="80000"/>
              <a:buFont typeface="Arial"/>
              <a:buChar char="•"/>
              <a:defRPr sz="1800" kern="1200">
                <a:solidFill>
                  <a:schemeClr val="tx1"/>
                </a:solidFill>
                <a:latin typeface="+mn-lt"/>
                <a:ea typeface="Arial" pitchFamily="-105" charset="-52"/>
                <a:cs typeface="Arial" pitchFamily="34" charset="0"/>
              </a:defRPr>
            </a:lvl4pPr>
            <a:lvl5pPr marL="914400" indent="-230400" algn="l" rtl="0" eaLnBrk="1" fontAlgn="base" hangingPunct="1">
              <a:spcBef>
                <a:spcPts val="480"/>
              </a:spcBef>
              <a:spcAft>
                <a:spcPct val="0"/>
              </a:spcAft>
              <a:buSzPct val="80000"/>
              <a:buFont typeface="Lucida Grande"/>
              <a:buChar char="-"/>
              <a:defRPr sz="1600" kern="1200">
                <a:solidFill>
                  <a:schemeClr val="tx1"/>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761570">
              <a:lnSpc>
                <a:spcPct val="80000"/>
              </a:lnSpc>
              <a:spcBef>
                <a:spcPts val="0"/>
              </a:spcBef>
              <a:buNone/>
              <a:defRPr/>
            </a:pPr>
            <a:r>
              <a:rPr lang="en-US" sz="933" b="1">
                <a:solidFill>
                  <a:schemeClr val="tx1">
                    <a:lumMod val="85000"/>
                    <a:lumOff val="15000"/>
                  </a:schemeClr>
                </a:solidFill>
                <a:latin typeface="Calibri" panose="020F0502020204030204" pitchFamily="34" charset="0"/>
              </a:rPr>
              <a:t>Data Warehouse</a:t>
            </a:r>
          </a:p>
          <a:p>
            <a:pPr marL="0" lvl="1" indent="0" algn="ctr" defTabSz="761570">
              <a:lnSpc>
                <a:spcPct val="80000"/>
              </a:lnSpc>
              <a:spcBef>
                <a:spcPts val="0"/>
              </a:spcBef>
              <a:buNone/>
              <a:defRPr/>
            </a:pPr>
            <a:r>
              <a:rPr lang="en-US" sz="933" b="1">
                <a:solidFill>
                  <a:schemeClr val="tx1">
                    <a:lumMod val="85000"/>
                    <a:lumOff val="15000"/>
                  </a:schemeClr>
                </a:solidFill>
                <a:latin typeface="Calibri" panose="020F0502020204030204" pitchFamily="34" charset="0"/>
              </a:rPr>
              <a:t>(</a:t>
            </a:r>
            <a:r>
              <a:rPr lang="en-US" sz="933" b="1" err="1">
                <a:solidFill>
                  <a:schemeClr val="tx1">
                    <a:lumMod val="85000"/>
                    <a:lumOff val="15000"/>
                  </a:schemeClr>
                </a:solidFill>
                <a:latin typeface="Calibri" panose="020F0502020204030204" pitchFamily="34" charset="0"/>
              </a:rPr>
              <a:t>SnowFlake</a:t>
            </a:r>
            <a:r>
              <a:rPr lang="en-US" sz="933" b="1">
                <a:solidFill>
                  <a:schemeClr val="tx1">
                    <a:lumMod val="85000"/>
                    <a:lumOff val="15000"/>
                  </a:schemeClr>
                </a:solidFill>
                <a:latin typeface="Calibri" panose="020F0502020204030204" pitchFamily="34" charset="0"/>
              </a:rPr>
              <a:t>)</a:t>
            </a:r>
          </a:p>
        </p:txBody>
      </p:sp>
      <p:sp>
        <p:nvSpPr>
          <p:cNvPr id="191" name="Freeform 65">
            <a:extLst>
              <a:ext uri="{FF2B5EF4-FFF2-40B4-BE49-F238E27FC236}">
                <a16:creationId xmlns:a16="http://schemas.microsoft.com/office/drawing/2014/main" id="{4295A587-206F-471B-9ACA-39E757C35ABE}"/>
              </a:ext>
            </a:extLst>
          </p:cNvPr>
          <p:cNvSpPr/>
          <p:nvPr/>
        </p:nvSpPr>
        <p:spPr>
          <a:xfrm>
            <a:off x="3168570" y="4159080"/>
            <a:ext cx="1230688" cy="1048369"/>
          </a:xfrm>
          <a:custGeom>
            <a:avLst/>
            <a:gdLst>
              <a:gd name="connsiteX0" fmla="*/ 0 w 1962615"/>
              <a:gd name="connsiteY0" fmla="*/ 215590 h 215590"/>
              <a:gd name="connsiteX1" fmla="*/ 0 w 1962615"/>
              <a:gd name="connsiteY1" fmla="*/ 66907 h 215590"/>
              <a:gd name="connsiteX2" fmla="*/ 1962615 w 1962615"/>
              <a:gd name="connsiteY2" fmla="*/ 74341 h 215590"/>
              <a:gd name="connsiteX3" fmla="*/ 1955181 w 1962615"/>
              <a:gd name="connsiteY3" fmla="*/ 0 h 215590"/>
              <a:gd name="connsiteX0" fmla="*/ 0 w 1962615"/>
              <a:gd name="connsiteY0" fmla="*/ 215590 h 215590"/>
              <a:gd name="connsiteX1" fmla="*/ 11723 w 1962615"/>
              <a:gd name="connsiteY1" fmla="*/ 144518 h 215590"/>
              <a:gd name="connsiteX2" fmla="*/ 1962615 w 1962615"/>
              <a:gd name="connsiteY2" fmla="*/ 74341 h 215590"/>
              <a:gd name="connsiteX3" fmla="*/ 1955181 w 1962615"/>
              <a:gd name="connsiteY3" fmla="*/ 0 h 215590"/>
              <a:gd name="connsiteX0" fmla="*/ 0 w 1962615"/>
              <a:gd name="connsiteY0" fmla="*/ 215590 h 215590"/>
              <a:gd name="connsiteX1" fmla="*/ 11723 w 1962615"/>
              <a:gd name="connsiteY1" fmla="*/ 144518 h 215590"/>
              <a:gd name="connsiteX2" fmla="*/ 1962615 w 1962615"/>
              <a:gd name="connsiteY2" fmla="*/ 151952 h 215590"/>
              <a:gd name="connsiteX3" fmla="*/ 1955181 w 1962615"/>
              <a:gd name="connsiteY3" fmla="*/ 0 h 215590"/>
              <a:gd name="connsiteX0" fmla="*/ 0 w 1958707"/>
              <a:gd name="connsiteY0" fmla="*/ 215590 h 215590"/>
              <a:gd name="connsiteX1" fmla="*/ 11723 w 1958707"/>
              <a:gd name="connsiteY1" fmla="*/ 144518 h 215590"/>
              <a:gd name="connsiteX2" fmla="*/ 1958707 w 1958707"/>
              <a:gd name="connsiteY2" fmla="*/ 151952 h 215590"/>
              <a:gd name="connsiteX3" fmla="*/ 1955181 w 1958707"/>
              <a:gd name="connsiteY3" fmla="*/ 0 h 215590"/>
              <a:gd name="connsiteX0" fmla="*/ 3908 w 1962615"/>
              <a:gd name="connsiteY0" fmla="*/ 215590 h 215590"/>
              <a:gd name="connsiteX1" fmla="*/ 0 w 1962615"/>
              <a:gd name="connsiteY1" fmla="*/ 147893 h 215590"/>
              <a:gd name="connsiteX2" fmla="*/ 1962615 w 1962615"/>
              <a:gd name="connsiteY2" fmla="*/ 151952 h 215590"/>
              <a:gd name="connsiteX3" fmla="*/ 1959089 w 1962615"/>
              <a:gd name="connsiteY3" fmla="*/ 0 h 215590"/>
            </a:gdLst>
            <a:ahLst/>
            <a:cxnLst>
              <a:cxn ang="0">
                <a:pos x="connsiteX0" y="connsiteY0"/>
              </a:cxn>
              <a:cxn ang="0">
                <a:pos x="connsiteX1" y="connsiteY1"/>
              </a:cxn>
              <a:cxn ang="0">
                <a:pos x="connsiteX2" y="connsiteY2"/>
              </a:cxn>
              <a:cxn ang="0">
                <a:pos x="connsiteX3" y="connsiteY3"/>
              </a:cxn>
            </a:cxnLst>
            <a:rect l="l" t="t" r="r" b="b"/>
            <a:pathLst>
              <a:path w="1962615" h="215590">
                <a:moveTo>
                  <a:pt x="3908" y="215590"/>
                </a:moveTo>
                <a:lnTo>
                  <a:pt x="0" y="147893"/>
                </a:lnTo>
                <a:lnTo>
                  <a:pt x="1962615" y="151952"/>
                </a:lnTo>
                <a:cubicBezTo>
                  <a:pt x="1961440" y="101301"/>
                  <a:pt x="1960264" y="50651"/>
                  <a:pt x="1959089" y="0"/>
                </a:cubicBezTo>
              </a:path>
            </a:pathLst>
          </a:custGeom>
          <a:noFill/>
          <a:ln w="28575" cap="flat" cmpd="sng" algn="ctr">
            <a:solidFill>
              <a:srgbClr val="000000"/>
            </a:solidFill>
            <a:prstDash val="solid"/>
            <a:headEnd type="none" w="sm" len="sm"/>
            <a:tailEnd type="triangle" w="sm" len="sm"/>
          </a:ln>
          <a:effectLst/>
        </p:spPr>
        <p:txBody>
          <a:bodyPr rtlCol="0" anchor="ctr"/>
          <a:lstStyle/>
          <a:p>
            <a:pPr algn="ctr" defTabSz="761570">
              <a:defRPr/>
            </a:pPr>
            <a:endParaRPr lang="en-US" sz="933" b="1" kern="0">
              <a:solidFill>
                <a:srgbClr val="000000"/>
              </a:solidFill>
              <a:latin typeface="Calibri" panose="020F0502020204030204" pitchFamily="34" charset="0"/>
            </a:endParaRPr>
          </a:p>
        </p:txBody>
      </p:sp>
      <p:sp>
        <p:nvSpPr>
          <p:cNvPr id="192" name="Freeform 65">
            <a:extLst>
              <a:ext uri="{FF2B5EF4-FFF2-40B4-BE49-F238E27FC236}">
                <a16:creationId xmlns:a16="http://schemas.microsoft.com/office/drawing/2014/main" id="{BA95398E-4FBA-41CD-8BAD-E8E6B92F3DC2}"/>
              </a:ext>
            </a:extLst>
          </p:cNvPr>
          <p:cNvSpPr/>
          <p:nvPr/>
        </p:nvSpPr>
        <p:spPr>
          <a:xfrm flipH="1">
            <a:off x="4481300" y="4154533"/>
            <a:ext cx="1383011" cy="1048370"/>
          </a:xfrm>
          <a:custGeom>
            <a:avLst/>
            <a:gdLst>
              <a:gd name="connsiteX0" fmla="*/ 0 w 1962615"/>
              <a:gd name="connsiteY0" fmla="*/ 215590 h 215590"/>
              <a:gd name="connsiteX1" fmla="*/ 0 w 1962615"/>
              <a:gd name="connsiteY1" fmla="*/ 66907 h 215590"/>
              <a:gd name="connsiteX2" fmla="*/ 1962615 w 1962615"/>
              <a:gd name="connsiteY2" fmla="*/ 74341 h 215590"/>
              <a:gd name="connsiteX3" fmla="*/ 1955181 w 1962615"/>
              <a:gd name="connsiteY3" fmla="*/ 0 h 215590"/>
              <a:gd name="connsiteX0" fmla="*/ 0 w 1962615"/>
              <a:gd name="connsiteY0" fmla="*/ 215590 h 215590"/>
              <a:gd name="connsiteX1" fmla="*/ 11723 w 1962615"/>
              <a:gd name="connsiteY1" fmla="*/ 144518 h 215590"/>
              <a:gd name="connsiteX2" fmla="*/ 1962615 w 1962615"/>
              <a:gd name="connsiteY2" fmla="*/ 74341 h 215590"/>
              <a:gd name="connsiteX3" fmla="*/ 1955181 w 1962615"/>
              <a:gd name="connsiteY3" fmla="*/ 0 h 215590"/>
              <a:gd name="connsiteX0" fmla="*/ 0 w 1962615"/>
              <a:gd name="connsiteY0" fmla="*/ 215590 h 215590"/>
              <a:gd name="connsiteX1" fmla="*/ 11723 w 1962615"/>
              <a:gd name="connsiteY1" fmla="*/ 144518 h 215590"/>
              <a:gd name="connsiteX2" fmla="*/ 1962615 w 1962615"/>
              <a:gd name="connsiteY2" fmla="*/ 151952 h 215590"/>
              <a:gd name="connsiteX3" fmla="*/ 1955181 w 1962615"/>
              <a:gd name="connsiteY3" fmla="*/ 0 h 215590"/>
              <a:gd name="connsiteX0" fmla="*/ 0 w 1958707"/>
              <a:gd name="connsiteY0" fmla="*/ 215590 h 215590"/>
              <a:gd name="connsiteX1" fmla="*/ 11723 w 1958707"/>
              <a:gd name="connsiteY1" fmla="*/ 144518 h 215590"/>
              <a:gd name="connsiteX2" fmla="*/ 1958707 w 1958707"/>
              <a:gd name="connsiteY2" fmla="*/ 151952 h 215590"/>
              <a:gd name="connsiteX3" fmla="*/ 1955181 w 1958707"/>
              <a:gd name="connsiteY3" fmla="*/ 0 h 215590"/>
              <a:gd name="connsiteX0" fmla="*/ 3908 w 1962615"/>
              <a:gd name="connsiteY0" fmla="*/ 215590 h 215590"/>
              <a:gd name="connsiteX1" fmla="*/ 0 w 1962615"/>
              <a:gd name="connsiteY1" fmla="*/ 147893 h 215590"/>
              <a:gd name="connsiteX2" fmla="*/ 1962615 w 1962615"/>
              <a:gd name="connsiteY2" fmla="*/ 151952 h 215590"/>
              <a:gd name="connsiteX3" fmla="*/ 1959089 w 1962615"/>
              <a:gd name="connsiteY3" fmla="*/ 0 h 215590"/>
            </a:gdLst>
            <a:ahLst/>
            <a:cxnLst>
              <a:cxn ang="0">
                <a:pos x="connsiteX0" y="connsiteY0"/>
              </a:cxn>
              <a:cxn ang="0">
                <a:pos x="connsiteX1" y="connsiteY1"/>
              </a:cxn>
              <a:cxn ang="0">
                <a:pos x="connsiteX2" y="connsiteY2"/>
              </a:cxn>
              <a:cxn ang="0">
                <a:pos x="connsiteX3" y="connsiteY3"/>
              </a:cxn>
            </a:cxnLst>
            <a:rect l="l" t="t" r="r" b="b"/>
            <a:pathLst>
              <a:path w="1962615" h="215590">
                <a:moveTo>
                  <a:pt x="3908" y="215590"/>
                </a:moveTo>
                <a:lnTo>
                  <a:pt x="0" y="147893"/>
                </a:lnTo>
                <a:lnTo>
                  <a:pt x="1962615" y="151952"/>
                </a:lnTo>
                <a:cubicBezTo>
                  <a:pt x="1961440" y="101301"/>
                  <a:pt x="1960264" y="50651"/>
                  <a:pt x="1959089" y="0"/>
                </a:cubicBezTo>
              </a:path>
            </a:pathLst>
          </a:custGeom>
          <a:noFill/>
          <a:ln w="28575" cap="flat" cmpd="sng" algn="ctr">
            <a:solidFill>
              <a:srgbClr val="000000"/>
            </a:solidFill>
            <a:prstDash val="solid"/>
            <a:headEnd type="none" w="sm" len="sm"/>
            <a:tailEnd type="triangle" w="sm" len="sm"/>
          </a:ln>
          <a:effectLst/>
        </p:spPr>
        <p:txBody>
          <a:bodyPr rtlCol="0" anchor="ctr"/>
          <a:lstStyle/>
          <a:p>
            <a:pPr algn="ctr" defTabSz="761570">
              <a:defRPr/>
            </a:pPr>
            <a:endParaRPr lang="en-US" sz="933" b="1" kern="0">
              <a:solidFill>
                <a:srgbClr val="000000"/>
              </a:solidFill>
              <a:latin typeface="Calibri" panose="020F0502020204030204" pitchFamily="34" charset="0"/>
            </a:endParaRPr>
          </a:p>
        </p:txBody>
      </p:sp>
      <p:cxnSp>
        <p:nvCxnSpPr>
          <p:cNvPr id="15" name="Connector: Elbow 14">
            <a:extLst>
              <a:ext uri="{FF2B5EF4-FFF2-40B4-BE49-F238E27FC236}">
                <a16:creationId xmlns:a16="http://schemas.microsoft.com/office/drawing/2014/main" id="{19B9221B-57C4-4D1B-9DD6-058A640E1747}"/>
              </a:ext>
            </a:extLst>
          </p:cNvPr>
          <p:cNvCxnSpPr>
            <a:cxnSpLocks/>
            <a:stCxn id="188" idx="3"/>
            <a:endCxn id="427" idx="1"/>
          </p:cNvCxnSpPr>
          <p:nvPr/>
        </p:nvCxnSpPr>
        <p:spPr>
          <a:xfrm>
            <a:off x="5659099" y="3903535"/>
            <a:ext cx="402172" cy="798227"/>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grpSp>
        <p:nvGrpSpPr>
          <p:cNvPr id="26" name="Group 25">
            <a:extLst>
              <a:ext uri="{FF2B5EF4-FFF2-40B4-BE49-F238E27FC236}">
                <a16:creationId xmlns:a16="http://schemas.microsoft.com/office/drawing/2014/main" id="{B6DD422E-A5F5-4B26-8002-D3C18394438A}"/>
              </a:ext>
            </a:extLst>
          </p:cNvPr>
          <p:cNvGrpSpPr/>
          <p:nvPr/>
        </p:nvGrpSpPr>
        <p:grpSpPr>
          <a:xfrm>
            <a:off x="3774670" y="1289626"/>
            <a:ext cx="3039397" cy="821129"/>
            <a:chOff x="4846082" y="956555"/>
            <a:chExt cx="3039397" cy="821129"/>
          </a:xfrm>
        </p:grpSpPr>
        <p:sp>
          <p:nvSpPr>
            <p:cNvPr id="487" name="Rectangle 486">
              <a:extLst>
                <a:ext uri="{FF2B5EF4-FFF2-40B4-BE49-F238E27FC236}">
                  <a16:creationId xmlns:a16="http://schemas.microsoft.com/office/drawing/2014/main" id="{1D15B7AD-27E3-472C-8226-4B68EE811B00}"/>
                </a:ext>
              </a:extLst>
            </p:cNvPr>
            <p:cNvSpPr/>
            <p:nvPr/>
          </p:nvSpPr>
          <p:spPr>
            <a:xfrm>
              <a:off x="4846082" y="956555"/>
              <a:ext cx="3039397" cy="821129"/>
            </a:xfrm>
            <a:prstGeom prst="rect">
              <a:avLst/>
            </a:prstGeom>
            <a:solidFill>
              <a:srgbClr val="FFFFFF"/>
            </a:solidFill>
            <a:ln w="6350" cap="flat" cmpd="sng" algn="ctr">
              <a:solidFill>
                <a:srgbClr val="000000"/>
              </a:solidFill>
              <a:prstDash val="soli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761570">
                <a:lnSpc>
                  <a:spcPct val="200000"/>
                </a:lnSpc>
                <a:defRPr/>
              </a:pPr>
              <a:r>
                <a:rPr lang="en-US" sz="933" b="1" kern="0">
                  <a:latin typeface="Calibri" panose="020F0502020204030204" pitchFamily="34" charset="0"/>
                </a:rPr>
                <a:t>Visualization </a:t>
              </a:r>
            </a:p>
          </p:txBody>
        </p:sp>
        <p:pic>
          <p:nvPicPr>
            <p:cNvPr id="190" name="Picture 189">
              <a:extLst>
                <a:ext uri="{FF2B5EF4-FFF2-40B4-BE49-F238E27FC236}">
                  <a16:creationId xmlns:a16="http://schemas.microsoft.com/office/drawing/2014/main" id="{79F69B8E-8701-4CC3-95A3-302317168814}"/>
                </a:ext>
              </a:extLst>
            </p:cNvPr>
            <p:cNvPicPr>
              <a:picLocks noChangeAspect="1"/>
            </p:cNvPicPr>
            <p:nvPr/>
          </p:nvPicPr>
          <p:blipFill rotWithShape="1">
            <a:blip r:embed="rId8"/>
            <a:srcRect l="4141" t="2967" r="10239" b="11639"/>
            <a:stretch/>
          </p:blipFill>
          <p:spPr>
            <a:xfrm>
              <a:off x="4905222" y="1215514"/>
              <a:ext cx="770661" cy="535348"/>
            </a:xfrm>
            <a:prstGeom prst="rect">
              <a:avLst/>
            </a:prstGeom>
          </p:spPr>
        </p:pic>
        <p:pic>
          <p:nvPicPr>
            <p:cNvPr id="198" name="Picture 197">
              <a:extLst>
                <a:ext uri="{FF2B5EF4-FFF2-40B4-BE49-F238E27FC236}">
                  <a16:creationId xmlns:a16="http://schemas.microsoft.com/office/drawing/2014/main" id="{6CA4DB13-63DE-4351-B350-67C78204C969}"/>
                </a:ext>
              </a:extLst>
            </p:cNvPr>
            <p:cNvPicPr>
              <a:picLocks noChangeAspect="1"/>
            </p:cNvPicPr>
            <p:nvPr/>
          </p:nvPicPr>
          <p:blipFill rotWithShape="1">
            <a:blip r:embed="rId9"/>
            <a:srcRect l="14890"/>
            <a:stretch/>
          </p:blipFill>
          <p:spPr>
            <a:xfrm>
              <a:off x="6935722" y="1138992"/>
              <a:ext cx="772571" cy="586791"/>
            </a:xfrm>
            <a:prstGeom prst="rect">
              <a:avLst/>
            </a:prstGeom>
          </p:spPr>
        </p:pic>
      </p:grpSp>
      <p:cxnSp>
        <p:nvCxnSpPr>
          <p:cNvPr id="22" name="Connector: Elbow 21">
            <a:extLst>
              <a:ext uri="{FF2B5EF4-FFF2-40B4-BE49-F238E27FC236}">
                <a16:creationId xmlns:a16="http://schemas.microsoft.com/office/drawing/2014/main" id="{11B91877-0771-4BF4-B718-CE1D3ABF9190}"/>
              </a:ext>
            </a:extLst>
          </p:cNvPr>
          <p:cNvCxnSpPr>
            <a:cxnSpLocks/>
            <a:stCxn id="188" idx="1"/>
            <a:endCxn id="487" idx="1"/>
          </p:cNvCxnSpPr>
          <p:nvPr/>
        </p:nvCxnSpPr>
        <p:spPr>
          <a:xfrm rot="10800000" flipH="1">
            <a:off x="3229358" y="1700191"/>
            <a:ext cx="545312" cy="2203344"/>
          </a:xfrm>
          <a:prstGeom prst="bentConnector3">
            <a:avLst>
              <a:gd name="adj1" fmla="val -4192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99" name="Connector: Elbow 198">
            <a:extLst>
              <a:ext uri="{FF2B5EF4-FFF2-40B4-BE49-F238E27FC236}">
                <a16:creationId xmlns:a16="http://schemas.microsoft.com/office/drawing/2014/main" id="{72DAD602-DFA6-45F9-AFF7-5AC5CD80A682}"/>
              </a:ext>
            </a:extLst>
          </p:cNvPr>
          <p:cNvCxnSpPr>
            <a:cxnSpLocks/>
            <a:stCxn id="189" idx="3"/>
            <a:endCxn id="487" idx="3"/>
          </p:cNvCxnSpPr>
          <p:nvPr/>
        </p:nvCxnSpPr>
        <p:spPr>
          <a:xfrm flipH="1" flipV="1">
            <a:off x="6814067" y="1700191"/>
            <a:ext cx="354941" cy="1224895"/>
          </a:xfrm>
          <a:prstGeom prst="bentConnector3">
            <a:avLst>
              <a:gd name="adj1" fmla="val -64405"/>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04" name="Connector: Elbow 203">
            <a:extLst>
              <a:ext uri="{FF2B5EF4-FFF2-40B4-BE49-F238E27FC236}">
                <a16:creationId xmlns:a16="http://schemas.microsoft.com/office/drawing/2014/main" id="{6C505CBA-BB6A-40F5-9F42-F311D36253ED}"/>
              </a:ext>
            </a:extLst>
          </p:cNvPr>
          <p:cNvCxnSpPr>
            <a:cxnSpLocks/>
            <a:stCxn id="427" idx="3"/>
            <a:endCxn id="189" idx="2"/>
          </p:cNvCxnSpPr>
          <p:nvPr/>
        </p:nvCxnSpPr>
        <p:spPr>
          <a:xfrm flipH="1" flipV="1">
            <a:off x="6219763" y="3180631"/>
            <a:ext cx="700502" cy="1521131"/>
          </a:xfrm>
          <a:prstGeom prst="bentConnector4">
            <a:avLst>
              <a:gd name="adj1" fmla="val -32634"/>
              <a:gd name="adj2" fmla="val 55774"/>
            </a:avLst>
          </a:prstGeom>
          <a:ln>
            <a:tailEnd type="triangle"/>
          </a:ln>
        </p:spPr>
        <p:style>
          <a:lnRef idx="2">
            <a:schemeClr val="dk1"/>
          </a:lnRef>
          <a:fillRef idx="0">
            <a:schemeClr val="dk1"/>
          </a:fillRef>
          <a:effectRef idx="1">
            <a:schemeClr val="dk1"/>
          </a:effectRef>
          <a:fontRef idx="minor">
            <a:schemeClr val="tx1"/>
          </a:fontRef>
        </p:style>
      </p:cxnSp>
      <p:sp>
        <p:nvSpPr>
          <p:cNvPr id="44" name="Freeform 65">
            <a:extLst>
              <a:ext uri="{FF2B5EF4-FFF2-40B4-BE49-F238E27FC236}">
                <a16:creationId xmlns:a16="http://schemas.microsoft.com/office/drawing/2014/main" id="{4D610F99-0835-49FC-9FD0-EA18FE7D5097}"/>
              </a:ext>
            </a:extLst>
          </p:cNvPr>
          <p:cNvSpPr/>
          <p:nvPr/>
        </p:nvSpPr>
        <p:spPr>
          <a:xfrm flipH="1">
            <a:off x="3453263" y="5719651"/>
            <a:ext cx="1549829" cy="331854"/>
          </a:xfrm>
          <a:custGeom>
            <a:avLst/>
            <a:gdLst>
              <a:gd name="connsiteX0" fmla="*/ 0 w 1962615"/>
              <a:gd name="connsiteY0" fmla="*/ 215590 h 215590"/>
              <a:gd name="connsiteX1" fmla="*/ 0 w 1962615"/>
              <a:gd name="connsiteY1" fmla="*/ 66907 h 215590"/>
              <a:gd name="connsiteX2" fmla="*/ 1962615 w 1962615"/>
              <a:gd name="connsiteY2" fmla="*/ 74341 h 215590"/>
              <a:gd name="connsiteX3" fmla="*/ 1955181 w 1962615"/>
              <a:gd name="connsiteY3" fmla="*/ 0 h 215590"/>
              <a:gd name="connsiteX0" fmla="*/ 0 w 1962615"/>
              <a:gd name="connsiteY0" fmla="*/ 215590 h 215590"/>
              <a:gd name="connsiteX1" fmla="*/ 11723 w 1962615"/>
              <a:gd name="connsiteY1" fmla="*/ 144518 h 215590"/>
              <a:gd name="connsiteX2" fmla="*/ 1962615 w 1962615"/>
              <a:gd name="connsiteY2" fmla="*/ 74341 h 215590"/>
              <a:gd name="connsiteX3" fmla="*/ 1955181 w 1962615"/>
              <a:gd name="connsiteY3" fmla="*/ 0 h 215590"/>
              <a:gd name="connsiteX0" fmla="*/ 0 w 1962615"/>
              <a:gd name="connsiteY0" fmla="*/ 215590 h 215590"/>
              <a:gd name="connsiteX1" fmla="*/ 11723 w 1962615"/>
              <a:gd name="connsiteY1" fmla="*/ 144518 h 215590"/>
              <a:gd name="connsiteX2" fmla="*/ 1962615 w 1962615"/>
              <a:gd name="connsiteY2" fmla="*/ 151952 h 215590"/>
              <a:gd name="connsiteX3" fmla="*/ 1955181 w 1962615"/>
              <a:gd name="connsiteY3" fmla="*/ 0 h 215590"/>
              <a:gd name="connsiteX0" fmla="*/ 0 w 1958707"/>
              <a:gd name="connsiteY0" fmla="*/ 215590 h 215590"/>
              <a:gd name="connsiteX1" fmla="*/ 11723 w 1958707"/>
              <a:gd name="connsiteY1" fmla="*/ 144518 h 215590"/>
              <a:gd name="connsiteX2" fmla="*/ 1958707 w 1958707"/>
              <a:gd name="connsiteY2" fmla="*/ 151952 h 215590"/>
              <a:gd name="connsiteX3" fmla="*/ 1955181 w 1958707"/>
              <a:gd name="connsiteY3" fmla="*/ 0 h 215590"/>
              <a:gd name="connsiteX0" fmla="*/ 3908 w 1962615"/>
              <a:gd name="connsiteY0" fmla="*/ 215590 h 215590"/>
              <a:gd name="connsiteX1" fmla="*/ 0 w 1962615"/>
              <a:gd name="connsiteY1" fmla="*/ 147893 h 215590"/>
              <a:gd name="connsiteX2" fmla="*/ 1962615 w 1962615"/>
              <a:gd name="connsiteY2" fmla="*/ 151952 h 215590"/>
              <a:gd name="connsiteX3" fmla="*/ 1959089 w 1962615"/>
              <a:gd name="connsiteY3" fmla="*/ 0 h 215590"/>
            </a:gdLst>
            <a:ahLst/>
            <a:cxnLst>
              <a:cxn ang="0">
                <a:pos x="connsiteX0" y="connsiteY0"/>
              </a:cxn>
              <a:cxn ang="0">
                <a:pos x="connsiteX1" y="connsiteY1"/>
              </a:cxn>
              <a:cxn ang="0">
                <a:pos x="connsiteX2" y="connsiteY2"/>
              </a:cxn>
              <a:cxn ang="0">
                <a:pos x="connsiteX3" y="connsiteY3"/>
              </a:cxn>
            </a:cxnLst>
            <a:rect l="l" t="t" r="r" b="b"/>
            <a:pathLst>
              <a:path w="1962615" h="215590">
                <a:moveTo>
                  <a:pt x="3908" y="215590"/>
                </a:moveTo>
                <a:lnTo>
                  <a:pt x="0" y="147893"/>
                </a:lnTo>
                <a:lnTo>
                  <a:pt x="1962615" y="151952"/>
                </a:lnTo>
                <a:cubicBezTo>
                  <a:pt x="1961440" y="101301"/>
                  <a:pt x="1960264" y="50651"/>
                  <a:pt x="1959089" y="0"/>
                </a:cubicBezTo>
              </a:path>
            </a:pathLst>
          </a:custGeom>
          <a:noFill/>
          <a:ln w="28575" cap="flat" cmpd="sng" algn="ctr">
            <a:solidFill>
              <a:srgbClr val="000000"/>
            </a:solidFill>
            <a:prstDash val="solid"/>
            <a:headEnd type="none" w="sm" len="sm"/>
            <a:tailEnd type="triangle" w="sm" len="sm"/>
          </a:ln>
          <a:effectLst/>
        </p:spPr>
        <p:txBody>
          <a:bodyPr rtlCol="0" anchor="ctr"/>
          <a:lstStyle/>
          <a:p>
            <a:pPr algn="ctr" defTabSz="761570">
              <a:defRPr/>
            </a:pPr>
            <a:endParaRPr lang="en-US" sz="933" b="1" kern="0">
              <a:solidFill>
                <a:srgbClr val="000000"/>
              </a:solidFill>
              <a:latin typeface="Calibri" panose="020F0502020204030204" pitchFamily="34" charset="0"/>
            </a:endParaRPr>
          </a:p>
        </p:txBody>
      </p:sp>
      <p:cxnSp>
        <p:nvCxnSpPr>
          <p:cNvPr id="45" name="Straight Connector 44">
            <a:extLst>
              <a:ext uri="{FF2B5EF4-FFF2-40B4-BE49-F238E27FC236}">
                <a16:creationId xmlns:a16="http://schemas.microsoft.com/office/drawing/2014/main" id="{9BF81F4E-262B-4D13-87C4-DA0DAE1D1332}"/>
              </a:ext>
            </a:extLst>
          </p:cNvPr>
          <p:cNvCxnSpPr>
            <a:cxnSpLocks/>
          </p:cNvCxnSpPr>
          <p:nvPr/>
        </p:nvCxnSpPr>
        <p:spPr>
          <a:xfrm>
            <a:off x="6494119" y="5699099"/>
            <a:ext cx="0" cy="352406"/>
          </a:xfrm>
          <a:prstGeom prst="line">
            <a:avLst/>
          </a:prstGeom>
          <a:noFill/>
          <a:ln w="28575" cap="flat" cmpd="sng" algn="ctr">
            <a:solidFill>
              <a:srgbClr val="000000"/>
            </a:solidFill>
            <a:prstDash val="solid"/>
            <a:headEnd type="triangle" w="sm" len="sm"/>
            <a:tailEnd type="none" w="sm" len="sm"/>
          </a:ln>
          <a:effectLst/>
        </p:spPr>
      </p:cxnSp>
      <p:sp>
        <p:nvSpPr>
          <p:cNvPr id="46" name="Rectangle 45">
            <a:extLst>
              <a:ext uri="{FF2B5EF4-FFF2-40B4-BE49-F238E27FC236}">
                <a16:creationId xmlns:a16="http://schemas.microsoft.com/office/drawing/2014/main" id="{326E3907-10A7-4689-A078-3AF351C03AD6}"/>
              </a:ext>
            </a:extLst>
          </p:cNvPr>
          <p:cNvSpPr/>
          <p:nvPr/>
        </p:nvSpPr>
        <p:spPr>
          <a:xfrm>
            <a:off x="6074578" y="6051505"/>
            <a:ext cx="639908" cy="496196"/>
          </a:xfrm>
          <a:prstGeom prst="rect">
            <a:avLst/>
          </a:prstGeom>
          <a:solidFill>
            <a:schemeClr val="bg1"/>
          </a:solidFill>
          <a:ln w="6350" cap="flat" cmpd="sng" algn="ctr">
            <a:solidFill>
              <a:srgbClr val="000000"/>
            </a:solidFill>
            <a:prstDash val="solid"/>
          </a:ln>
          <a:effectLst/>
        </p:spPr>
        <p:txBody>
          <a:bodyPr rot="0" spcFirstLastPara="0" vertOverflow="overflow" horzOverflow="overflow" vert="horz" wrap="square" lIns="62048" tIns="31024" rIns="62048" bIns="31024" numCol="1" spcCol="0" rtlCol="0" fromWordArt="0" anchor="ctr" anchorCtr="0" forceAA="0" compatLnSpc="1">
            <a:prstTxWarp prst="textNoShape">
              <a:avLst/>
            </a:prstTxWarp>
            <a:noAutofit/>
          </a:bodyPr>
          <a:lstStyle/>
          <a:p>
            <a:pPr algn="ctr" defTabSz="761570">
              <a:defRPr/>
            </a:pPr>
            <a:r>
              <a:rPr lang="en-US" sz="933" b="1" kern="0" err="1">
                <a:solidFill>
                  <a:srgbClr val="000000"/>
                </a:solidFill>
                <a:latin typeface="Calibri" panose="020F0502020204030204" pitchFamily="34" charset="0"/>
              </a:rPr>
              <a:t>LogFire</a:t>
            </a:r>
            <a:endParaRPr lang="en-US" sz="933" b="1" kern="0">
              <a:solidFill>
                <a:srgbClr val="000000"/>
              </a:solidFill>
              <a:latin typeface="Calibri" panose="020F0502020204030204" pitchFamily="34" charset="0"/>
            </a:endParaRPr>
          </a:p>
        </p:txBody>
      </p:sp>
      <p:sp>
        <p:nvSpPr>
          <p:cNvPr id="3" name="TextBox 2">
            <a:extLst>
              <a:ext uri="{FF2B5EF4-FFF2-40B4-BE49-F238E27FC236}">
                <a16:creationId xmlns:a16="http://schemas.microsoft.com/office/drawing/2014/main" id="{40D14191-0F29-4C44-BE86-5E0B5E0C6BFF}"/>
              </a:ext>
            </a:extLst>
          </p:cNvPr>
          <p:cNvSpPr txBox="1"/>
          <p:nvPr/>
        </p:nvSpPr>
        <p:spPr>
          <a:xfrm>
            <a:off x="7328920" y="1330858"/>
            <a:ext cx="496168" cy="369332"/>
          </a:xfrm>
          <a:prstGeom prst="rect">
            <a:avLst/>
          </a:prstGeom>
          <a:noFill/>
        </p:spPr>
        <p:txBody>
          <a:bodyPr wrap="square" rtlCol="0">
            <a:spAutoFit/>
          </a:bodyPr>
          <a:lstStyle/>
          <a:p>
            <a:r>
              <a:rPr lang="en-US"/>
              <a:t>BI</a:t>
            </a:r>
          </a:p>
        </p:txBody>
      </p:sp>
      <p:sp>
        <p:nvSpPr>
          <p:cNvPr id="6" name="TextBox 5">
            <a:extLst>
              <a:ext uri="{FF2B5EF4-FFF2-40B4-BE49-F238E27FC236}">
                <a16:creationId xmlns:a16="http://schemas.microsoft.com/office/drawing/2014/main" id="{D3EF7B20-6248-40E2-A454-3DFC7E18A9DB}"/>
              </a:ext>
            </a:extLst>
          </p:cNvPr>
          <p:cNvSpPr txBox="1"/>
          <p:nvPr/>
        </p:nvSpPr>
        <p:spPr>
          <a:xfrm>
            <a:off x="2159131" y="3711714"/>
            <a:ext cx="947644" cy="307777"/>
          </a:xfrm>
          <a:prstGeom prst="rect">
            <a:avLst/>
          </a:prstGeom>
          <a:noFill/>
        </p:spPr>
        <p:txBody>
          <a:bodyPr wrap="square" rtlCol="0">
            <a:spAutoFit/>
          </a:bodyPr>
          <a:lstStyle/>
          <a:p>
            <a:r>
              <a:rPr lang="en-US" sz="1400"/>
              <a:t>Real Time </a:t>
            </a:r>
          </a:p>
        </p:txBody>
      </p:sp>
      <p:graphicFrame>
        <p:nvGraphicFramePr>
          <p:cNvPr id="25" name="Diagram 24">
            <a:extLst>
              <a:ext uri="{FF2B5EF4-FFF2-40B4-BE49-F238E27FC236}">
                <a16:creationId xmlns:a16="http://schemas.microsoft.com/office/drawing/2014/main" id="{E54AF930-D949-4A2E-8430-E5AB03244DF5}"/>
              </a:ext>
            </a:extLst>
          </p:cNvPr>
          <p:cNvGraphicFramePr/>
          <p:nvPr>
            <p:extLst>
              <p:ext uri="{D42A27DB-BD31-4B8C-83A1-F6EECF244321}">
                <p14:modId xmlns:p14="http://schemas.microsoft.com/office/powerpoint/2010/main" val="2983793223"/>
              </p:ext>
            </p:extLst>
          </p:nvPr>
        </p:nvGraphicFramePr>
        <p:xfrm>
          <a:off x="9512202" y="1270741"/>
          <a:ext cx="2512101" cy="5078313"/>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pic>
        <p:nvPicPr>
          <p:cNvPr id="8" name="Picture 7">
            <a:extLst>
              <a:ext uri="{FF2B5EF4-FFF2-40B4-BE49-F238E27FC236}">
                <a16:creationId xmlns:a16="http://schemas.microsoft.com/office/drawing/2014/main" id="{D9450796-6602-4318-9D3D-278A793F675D}"/>
              </a:ext>
            </a:extLst>
          </p:cNvPr>
          <p:cNvPicPr>
            <a:picLocks noChangeAspect="1"/>
          </p:cNvPicPr>
          <p:nvPr/>
        </p:nvPicPr>
        <p:blipFill>
          <a:blip r:embed="rId15"/>
          <a:stretch>
            <a:fillRect/>
          </a:stretch>
        </p:blipFill>
        <p:spPr>
          <a:xfrm>
            <a:off x="4618121" y="1690429"/>
            <a:ext cx="1097375" cy="342930"/>
          </a:xfrm>
          <a:prstGeom prst="rect">
            <a:avLst/>
          </a:prstGeom>
        </p:spPr>
      </p:pic>
      <p:cxnSp>
        <p:nvCxnSpPr>
          <p:cNvPr id="63" name="Straight Connector 62">
            <a:extLst>
              <a:ext uri="{FF2B5EF4-FFF2-40B4-BE49-F238E27FC236}">
                <a16:creationId xmlns:a16="http://schemas.microsoft.com/office/drawing/2014/main" id="{6376DBD0-A106-4638-89B9-12BC7FA9FB25}"/>
              </a:ext>
            </a:extLst>
          </p:cNvPr>
          <p:cNvCxnSpPr>
            <a:cxnSpLocks/>
          </p:cNvCxnSpPr>
          <p:nvPr/>
        </p:nvCxnSpPr>
        <p:spPr>
          <a:xfrm>
            <a:off x="406548" y="1169770"/>
            <a:ext cx="8859163" cy="0"/>
          </a:xfrm>
          <a:prstGeom prst="line">
            <a:avLst/>
          </a:prstGeom>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4D864FDF-58B6-4DCD-A701-4ABFD7B75E77}"/>
              </a:ext>
            </a:extLst>
          </p:cNvPr>
          <p:cNvSpPr txBox="1"/>
          <p:nvPr/>
        </p:nvSpPr>
        <p:spPr>
          <a:xfrm>
            <a:off x="9445943" y="931983"/>
            <a:ext cx="2587105" cy="307777"/>
          </a:xfrm>
          <a:prstGeom prst="rect">
            <a:avLst/>
          </a:prstGeom>
          <a:noFill/>
        </p:spPr>
        <p:txBody>
          <a:bodyPr wrap="square" rtlCol="0">
            <a:spAutoFit/>
          </a:bodyPr>
          <a:lstStyle/>
          <a:p>
            <a:r>
              <a:rPr lang="en-US" sz="1400" dirty="0"/>
              <a:t>Rationale</a:t>
            </a:r>
          </a:p>
        </p:txBody>
      </p:sp>
      <p:cxnSp>
        <p:nvCxnSpPr>
          <p:cNvPr id="66" name="Straight Connector 65">
            <a:extLst>
              <a:ext uri="{FF2B5EF4-FFF2-40B4-BE49-F238E27FC236}">
                <a16:creationId xmlns:a16="http://schemas.microsoft.com/office/drawing/2014/main" id="{CBE7B902-20C4-4198-AB2F-79BA0B6F9AA4}"/>
              </a:ext>
            </a:extLst>
          </p:cNvPr>
          <p:cNvCxnSpPr>
            <a:cxnSpLocks/>
          </p:cNvCxnSpPr>
          <p:nvPr/>
        </p:nvCxnSpPr>
        <p:spPr>
          <a:xfrm>
            <a:off x="9520947" y="1169770"/>
            <a:ext cx="2512101" cy="0"/>
          </a:xfrm>
          <a:prstGeom prst="line">
            <a:avLst/>
          </a:prstGeom>
        </p:spPr>
        <p:style>
          <a:lnRef idx="1">
            <a:schemeClr val="dk1"/>
          </a:lnRef>
          <a:fillRef idx="0">
            <a:schemeClr val="dk1"/>
          </a:fillRef>
          <a:effectRef idx="0">
            <a:schemeClr val="dk1"/>
          </a:effectRef>
          <a:fontRef idx="minor">
            <a:schemeClr val="tx1"/>
          </a:fontRef>
        </p:style>
      </p:cxnSp>
      <p:cxnSp>
        <p:nvCxnSpPr>
          <p:cNvPr id="12" name="Connector: Elbow 11">
            <a:extLst>
              <a:ext uri="{FF2B5EF4-FFF2-40B4-BE49-F238E27FC236}">
                <a16:creationId xmlns:a16="http://schemas.microsoft.com/office/drawing/2014/main" id="{C5E64E2C-5322-4314-B6A8-D010FF7DC9C7}"/>
              </a:ext>
            </a:extLst>
          </p:cNvPr>
          <p:cNvCxnSpPr>
            <a:cxnSpLocks/>
            <a:stCxn id="396" idx="0"/>
            <a:endCxn id="487" idx="3"/>
          </p:cNvCxnSpPr>
          <p:nvPr/>
        </p:nvCxnSpPr>
        <p:spPr>
          <a:xfrm rot="16200000" flipV="1">
            <a:off x="5294174" y="3220085"/>
            <a:ext cx="4359361" cy="1319573"/>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7" name="Straight Arrow Connector 16">
            <a:extLst>
              <a:ext uri="{FF2B5EF4-FFF2-40B4-BE49-F238E27FC236}">
                <a16:creationId xmlns:a16="http://schemas.microsoft.com/office/drawing/2014/main" id="{95ED9BA3-37EE-4507-B280-5A25212389DF}"/>
              </a:ext>
            </a:extLst>
          </p:cNvPr>
          <p:cNvCxnSpPr>
            <a:cxnSpLocks/>
            <a:endCxn id="427" idx="3"/>
          </p:cNvCxnSpPr>
          <p:nvPr/>
        </p:nvCxnSpPr>
        <p:spPr>
          <a:xfrm flipH="1" flipV="1">
            <a:off x="6920265" y="4701762"/>
            <a:ext cx="1213375" cy="94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08308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2AFEE63-5393-4C61-9490-77E23AAF72CC}"/>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557" name="think-cell Slide" r:id="rId12" imgW="384" imgH="384" progId="TCLayout.ActiveDocument.1">
                  <p:embed/>
                </p:oleObj>
              </mc:Choice>
              <mc:Fallback>
                <p:oleObj name="think-cell Slide" r:id="rId12" imgW="384" imgH="384" progId="TCLayout.ActiveDocument.1">
                  <p:embed/>
                  <p:pic>
                    <p:nvPicPr>
                      <p:cNvPr id="5" name="Object 4" hidden="1">
                        <a:extLst>
                          <a:ext uri="{FF2B5EF4-FFF2-40B4-BE49-F238E27FC236}">
                            <a16:creationId xmlns:a16="http://schemas.microsoft.com/office/drawing/2014/main" id="{32AFEE63-5393-4C61-9490-77E23AAF72CC}"/>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85B71B3-39F4-4F7C-BFFE-1F3F09E4EF81}"/>
              </a:ext>
            </a:extLst>
          </p:cNvPr>
          <p:cNvSpPr/>
          <p:nvPr>
            <p:custDataLst>
              <p:tags r:id="rId3"/>
            </p:custDataLst>
          </p:nvPr>
        </p:nvSpPr>
        <p:spPr>
          <a:xfrm>
            <a:off x="0" y="0"/>
            <a:ext cx="158750" cy="158750"/>
          </a:xfrm>
          <a:prstGeom prst="rect">
            <a:avLst/>
          </a:prstGeom>
        </p:spPr>
        <p:style>
          <a:lnRef idx="2">
            <a:schemeClr val="dk1"/>
          </a:lnRef>
          <a:fillRef idx="1">
            <a:schemeClr val="lt1"/>
          </a:fillRef>
          <a:effectRef idx="0">
            <a:schemeClr val="dk1"/>
          </a:effectRef>
          <a:fontRef idx="minor">
            <a:schemeClr val="dk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2400">
              <a:latin typeface="Calibri" panose="020F0502020204030204" pitchFamily="34" charset="0"/>
              <a:ea typeface="+mj-ea"/>
              <a:cs typeface="+mj-cs"/>
              <a:sym typeface="Calibri" panose="020F0502020204030204" pitchFamily="34" charset="0"/>
            </a:endParaRPr>
          </a:p>
        </p:txBody>
      </p:sp>
      <p:sp>
        <p:nvSpPr>
          <p:cNvPr id="2" name="Title 1">
            <a:extLst>
              <a:ext uri="{FF2B5EF4-FFF2-40B4-BE49-F238E27FC236}">
                <a16:creationId xmlns:a16="http://schemas.microsoft.com/office/drawing/2014/main" id="{3E345135-2DDA-4C5F-9535-31D40D6B09F7}"/>
              </a:ext>
            </a:extLst>
          </p:cNvPr>
          <p:cNvSpPr>
            <a:spLocks noGrp="1"/>
          </p:cNvSpPr>
          <p:nvPr>
            <p:ph type="title"/>
          </p:nvPr>
        </p:nvSpPr>
        <p:spPr/>
        <p:txBody>
          <a:bodyPr/>
          <a:lstStyle/>
          <a:p>
            <a:fld id="{7BCD7891-B264-4BC7-823F-8856C8BD6BE7}" type="datetime'Agenda'">
              <a:rPr lang="en-US" altLang="en-US" smtClean="0"/>
              <a:pPr/>
              <a:t>Agenda</a:t>
            </a:fld>
            <a:endParaRPr lang="en-US"/>
          </a:p>
        </p:txBody>
      </p:sp>
      <p:sp>
        <p:nvSpPr>
          <p:cNvPr id="3" name="Text Placeholder 2">
            <a:extLst>
              <a:ext uri="{FF2B5EF4-FFF2-40B4-BE49-F238E27FC236}">
                <a16:creationId xmlns:a16="http://schemas.microsoft.com/office/drawing/2014/main" id="{72305440-55E5-42DD-B4C6-A8F3FA52A367}"/>
              </a:ext>
            </a:extLst>
          </p:cNvPr>
          <p:cNvSpPr>
            <a:spLocks noGrp="1"/>
          </p:cNvSpPr>
          <p:nvPr>
            <p:custDataLst>
              <p:tags r:id="rId4"/>
            </p:custDataLst>
          </p:nvPr>
        </p:nvSpPr>
        <p:spPr bwMode="gray">
          <a:xfrm>
            <a:off x="3186580" y="2331246"/>
            <a:ext cx="6565900" cy="430213"/>
          </a:xfrm>
          <a:prstGeom prst="rect">
            <a:avLst/>
          </a:prstGeom>
          <a:solidFill>
            <a:schemeClr val="bg1"/>
          </a:solidFill>
          <a:ln w="38100" algn="ctr">
            <a:solidFill>
              <a:schemeClr val="bg1"/>
            </a:solidFill>
          </a:ln>
        </p:spPr>
        <p:txBody>
          <a:bodyPr vert="horz" wrap="none" lIns="92075" tIns="92075" rIns="0" bIns="90488"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US" altLang="en-US" dirty="0"/>
              <a:t>Technical Architecture</a:t>
            </a:r>
          </a:p>
        </p:txBody>
      </p:sp>
      <p:sp>
        <p:nvSpPr>
          <p:cNvPr id="23" name="Text Placeholder 2">
            <a:hlinkClick r:id="rId14" action="ppaction://hlinksldjump"/>
            <a:extLst>
              <a:ext uri="{FF2B5EF4-FFF2-40B4-BE49-F238E27FC236}">
                <a16:creationId xmlns:a16="http://schemas.microsoft.com/office/drawing/2014/main" id="{06D838C8-2201-4F33-AEFA-BF0004D22CCF}"/>
              </a:ext>
            </a:extLst>
          </p:cNvPr>
          <p:cNvSpPr>
            <a:spLocks noGrp="1"/>
          </p:cNvSpPr>
          <p:nvPr>
            <p:custDataLst>
              <p:tags r:id="rId5"/>
            </p:custDataLst>
          </p:nvPr>
        </p:nvSpPr>
        <p:spPr bwMode="gray">
          <a:xfrm>
            <a:off x="3186580" y="1896266"/>
            <a:ext cx="5854700" cy="430213"/>
          </a:xfrm>
          <a:prstGeom prst="rect">
            <a:avLst/>
          </a:prstGeom>
          <a:solidFill>
            <a:schemeClr val="bg1"/>
          </a:solidFill>
          <a:ln w="38100" algn="ctr">
            <a:solidFill>
              <a:schemeClr val="bg1"/>
            </a:solidFill>
          </a:ln>
        </p:spPr>
        <p:txBody>
          <a:bodyPr vert="horz" wrap="none" lIns="92075" tIns="92075" rIns="0" bIns="90488"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US" altLang="en-US" dirty="0"/>
              <a:t>Assessment – Objectives, Background, and POC Overview</a:t>
            </a:r>
          </a:p>
        </p:txBody>
      </p:sp>
      <p:sp>
        <p:nvSpPr>
          <p:cNvPr id="24" name="Text Placeholder 2">
            <a:hlinkClick r:id="rId15" action="ppaction://hlinksldjump"/>
            <a:extLst>
              <a:ext uri="{FF2B5EF4-FFF2-40B4-BE49-F238E27FC236}">
                <a16:creationId xmlns:a16="http://schemas.microsoft.com/office/drawing/2014/main" id="{738CA3DA-0858-4E90-951D-935A632D32A0}"/>
              </a:ext>
            </a:extLst>
          </p:cNvPr>
          <p:cNvSpPr>
            <a:spLocks noGrp="1"/>
          </p:cNvSpPr>
          <p:nvPr>
            <p:custDataLst>
              <p:tags r:id="rId6"/>
            </p:custDataLst>
          </p:nvPr>
        </p:nvSpPr>
        <p:spPr bwMode="gray">
          <a:xfrm>
            <a:off x="3186580" y="3194052"/>
            <a:ext cx="5854700" cy="430213"/>
          </a:xfrm>
          <a:prstGeom prst="rect">
            <a:avLst/>
          </a:prstGeom>
          <a:solidFill>
            <a:schemeClr val="bg1"/>
          </a:solidFill>
          <a:ln w="38100" algn="ctr">
            <a:solidFill>
              <a:schemeClr val="bg1"/>
            </a:solidFill>
          </a:ln>
        </p:spPr>
        <p:txBody>
          <a:bodyPr vert="horz" wrap="none" lIns="92075" tIns="92075" rIns="0" bIns="90488"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US" altLang="en-US" dirty="0"/>
              <a:t>Data Replication and Storage system assessment overview</a:t>
            </a:r>
          </a:p>
        </p:txBody>
      </p:sp>
      <p:sp>
        <p:nvSpPr>
          <p:cNvPr id="28" name="Text Placeholder 2">
            <a:hlinkClick r:id="rId16" action="ppaction://hlinksldjump"/>
            <a:extLst>
              <a:ext uri="{FF2B5EF4-FFF2-40B4-BE49-F238E27FC236}">
                <a16:creationId xmlns:a16="http://schemas.microsoft.com/office/drawing/2014/main" id="{22A0E069-F42E-4C13-9E84-3DDF002B943D}"/>
              </a:ext>
            </a:extLst>
          </p:cNvPr>
          <p:cNvSpPr>
            <a:spLocks noGrp="1"/>
          </p:cNvSpPr>
          <p:nvPr>
            <p:custDataLst>
              <p:tags r:id="rId7"/>
            </p:custDataLst>
          </p:nvPr>
        </p:nvSpPr>
        <p:spPr bwMode="gray">
          <a:xfrm>
            <a:off x="3186580" y="2762252"/>
            <a:ext cx="5854700" cy="431800"/>
          </a:xfrm>
          <a:prstGeom prst="rect">
            <a:avLst/>
          </a:prstGeom>
          <a:solidFill>
            <a:srgbClr val="006A38"/>
          </a:solidFill>
          <a:ln w="38100" algn="ctr">
            <a:solidFill>
              <a:schemeClr val="bg1"/>
            </a:solidFill>
          </a:ln>
        </p:spPr>
        <p:txBody>
          <a:bodyPr vert="horz" wrap="none" lIns="92075" tIns="92075" rIns="0" bIns="92075"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US" altLang="en-US" b="1" dirty="0">
                <a:solidFill>
                  <a:schemeClr val="bg1"/>
                </a:solidFill>
              </a:rPr>
              <a:t>Data Integration tool assessment overview</a:t>
            </a:r>
          </a:p>
        </p:txBody>
      </p:sp>
      <p:sp>
        <p:nvSpPr>
          <p:cNvPr id="39" name="Text Placeholder 2">
            <a:hlinkClick r:id="rId17" action="ppaction://hlinksldjump"/>
            <a:extLst>
              <a:ext uri="{FF2B5EF4-FFF2-40B4-BE49-F238E27FC236}">
                <a16:creationId xmlns:a16="http://schemas.microsoft.com/office/drawing/2014/main" id="{9ECB8052-8B14-407E-9D83-61DEF7A4AB31}"/>
              </a:ext>
            </a:extLst>
          </p:cNvPr>
          <p:cNvSpPr>
            <a:spLocks noGrp="1"/>
          </p:cNvSpPr>
          <p:nvPr>
            <p:custDataLst>
              <p:tags r:id="rId8"/>
            </p:custDataLst>
          </p:nvPr>
        </p:nvSpPr>
        <p:spPr bwMode="gray">
          <a:xfrm>
            <a:off x="3186580" y="4013208"/>
            <a:ext cx="5854700" cy="430213"/>
          </a:xfrm>
          <a:prstGeom prst="rect">
            <a:avLst/>
          </a:prstGeom>
          <a:solidFill>
            <a:schemeClr val="bg1"/>
          </a:solidFill>
          <a:ln w="38100" algn="ctr">
            <a:solidFill>
              <a:schemeClr val="bg1"/>
            </a:solidFill>
          </a:ln>
        </p:spPr>
        <p:txBody>
          <a:bodyPr vert="horz" wrap="none" lIns="92075" tIns="90488" rIns="0" bIns="92075"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US" altLang="en-US" dirty="0"/>
              <a:t>Open Items, Risks, and Next Steps</a:t>
            </a:r>
          </a:p>
        </p:txBody>
      </p:sp>
      <p:sp>
        <p:nvSpPr>
          <p:cNvPr id="33" name="Text Placeholder 2">
            <a:hlinkClick r:id="rId18" action="ppaction://hlinksldjump"/>
            <a:extLst>
              <a:ext uri="{FF2B5EF4-FFF2-40B4-BE49-F238E27FC236}">
                <a16:creationId xmlns:a16="http://schemas.microsoft.com/office/drawing/2014/main" id="{329A3306-B23E-4FEB-BE24-529426404322}"/>
              </a:ext>
            </a:extLst>
          </p:cNvPr>
          <p:cNvSpPr>
            <a:spLocks noGrp="1"/>
          </p:cNvSpPr>
          <p:nvPr>
            <p:custDataLst>
              <p:tags r:id="rId9"/>
            </p:custDataLst>
          </p:nvPr>
        </p:nvSpPr>
        <p:spPr bwMode="gray">
          <a:xfrm>
            <a:off x="3186580" y="4448188"/>
            <a:ext cx="5854700" cy="430213"/>
          </a:xfrm>
          <a:prstGeom prst="rect">
            <a:avLst/>
          </a:prstGeom>
          <a:solidFill>
            <a:schemeClr val="bg1"/>
          </a:solidFill>
          <a:ln w="38100" algn="ctr">
            <a:solidFill>
              <a:schemeClr val="bg1"/>
            </a:solidFill>
          </a:ln>
        </p:spPr>
        <p:txBody>
          <a:bodyPr vert="horz" wrap="none" lIns="92075" tIns="92075" rIns="0" bIns="90488"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US" altLang="en-US" dirty="0"/>
              <a:t>Appendix: evaluation</a:t>
            </a:r>
          </a:p>
        </p:txBody>
      </p:sp>
      <p:sp>
        <p:nvSpPr>
          <p:cNvPr id="12" name="Text Placeholder 2">
            <a:hlinkClick r:id="rId14" action="ppaction://hlinksldjump"/>
            <a:extLst>
              <a:ext uri="{FF2B5EF4-FFF2-40B4-BE49-F238E27FC236}">
                <a16:creationId xmlns:a16="http://schemas.microsoft.com/office/drawing/2014/main" id="{DF350F37-CEA8-46A5-B566-2961B8F62861}"/>
              </a:ext>
            </a:extLst>
          </p:cNvPr>
          <p:cNvSpPr>
            <a:spLocks noGrp="1"/>
          </p:cNvSpPr>
          <p:nvPr>
            <p:custDataLst>
              <p:tags r:id="rId10"/>
            </p:custDataLst>
          </p:nvPr>
        </p:nvSpPr>
        <p:spPr bwMode="gray">
          <a:xfrm>
            <a:off x="3186580" y="3603628"/>
            <a:ext cx="5854700" cy="430213"/>
          </a:xfrm>
          <a:prstGeom prst="rect">
            <a:avLst/>
          </a:prstGeom>
          <a:solidFill>
            <a:schemeClr val="bg1"/>
          </a:solidFill>
          <a:ln w="38100" algn="ctr">
            <a:solidFill>
              <a:schemeClr val="bg1"/>
            </a:solidFill>
          </a:ln>
        </p:spPr>
        <p:txBody>
          <a:bodyPr vert="horz" wrap="none" lIns="92075" tIns="92075" rIns="0" bIns="90488"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US" altLang="en-US" dirty="0"/>
              <a:t>Data Visualization tool assessment overview</a:t>
            </a:r>
          </a:p>
        </p:txBody>
      </p:sp>
    </p:spTree>
    <p:extLst>
      <p:ext uri="{BB962C8B-B14F-4D97-AF65-F5344CB8AC3E}">
        <p14:creationId xmlns:p14="http://schemas.microsoft.com/office/powerpoint/2010/main" val="545986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B94D31C-7E0E-40FD-AF1E-0032EC741E0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581" name="think-cell Slide" r:id="rId6" imgW="360" imgH="360" progId="TCLayout.ActiveDocument.1">
                  <p:embed/>
                </p:oleObj>
              </mc:Choice>
              <mc:Fallback>
                <p:oleObj name="think-cell Slide" r:id="rId6" imgW="360" imgH="360" progId="TCLayout.ActiveDocument.1">
                  <p:embed/>
                  <p:pic>
                    <p:nvPicPr>
                      <p:cNvPr id="4" name="Object 3" hidden="1">
                        <a:extLst>
                          <a:ext uri="{FF2B5EF4-FFF2-40B4-BE49-F238E27FC236}">
                            <a16:creationId xmlns:a16="http://schemas.microsoft.com/office/drawing/2014/main" id="{5B94D31C-7E0E-40FD-AF1E-0032EC741E0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BBCFBFC-6A75-4075-B947-9CC76F7075C9}"/>
              </a:ext>
            </a:extLst>
          </p:cNvPr>
          <p:cNvSpPr/>
          <p:nvPr>
            <p:custDataLst>
              <p:tags r:id="rId3"/>
            </p:custDataLst>
          </p:nvPr>
        </p:nvSpPr>
        <p:spPr>
          <a:xfrm>
            <a:off x="0" y="0"/>
            <a:ext cx="158750" cy="158750"/>
          </a:xfrm>
          <a:prstGeom prst="rect">
            <a:avLst/>
          </a:prstGeom>
        </p:spPr>
        <p:style>
          <a:lnRef idx="2">
            <a:schemeClr val="dk1"/>
          </a:lnRef>
          <a:fillRef idx="1">
            <a:schemeClr val="lt1"/>
          </a:fillRef>
          <a:effectRef idx="0">
            <a:schemeClr val="dk1"/>
          </a:effectRef>
          <a:fontRef idx="minor">
            <a:schemeClr val="dk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2400">
              <a:latin typeface="Calibri" panose="020F0502020204030204" pitchFamily="34" charset="0"/>
              <a:ea typeface="+mj-ea"/>
              <a:cs typeface="+mj-cs"/>
              <a:sym typeface="Calibri" panose="020F0502020204030204" pitchFamily="34" charset="0"/>
            </a:endParaRPr>
          </a:p>
        </p:txBody>
      </p:sp>
      <p:sp>
        <p:nvSpPr>
          <p:cNvPr id="2" name="Title 1"/>
          <p:cNvSpPr>
            <a:spLocks noGrp="1"/>
          </p:cNvSpPr>
          <p:nvPr>
            <p:ph type="title"/>
          </p:nvPr>
        </p:nvSpPr>
        <p:spPr/>
        <p:txBody>
          <a:bodyPr/>
          <a:lstStyle/>
          <a:p>
            <a:r>
              <a:rPr lang="en-US" dirty="0">
                <a:solidFill>
                  <a:schemeClr val="tx1"/>
                </a:solidFill>
              </a:rPr>
              <a:t>Consideration Summary –</a:t>
            </a:r>
            <a:r>
              <a:rPr lang="en-US" dirty="0"/>
              <a:t> Data Integration</a:t>
            </a:r>
            <a:endParaRPr lang="en-US" dirty="0">
              <a:solidFill>
                <a:schemeClr val="tx1"/>
              </a:solidFill>
            </a:endParaRPr>
          </a:p>
        </p:txBody>
      </p:sp>
      <p:sp>
        <p:nvSpPr>
          <p:cNvPr id="9" name="Rectangle 8">
            <a:extLst>
              <a:ext uri="{FF2B5EF4-FFF2-40B4-BE49-F238E27FC236}">
                <a16:creationId xmlns:a16="http://schemas.microsoft.com/office/drawing/2014/main" id="{0BF319AE-F9C0-4860-B655-92C1CEB28C61}"/>
              </a:ext>
            </a:extLst>
          </p:cNvPr>
          <p:cNvSpPr/>
          <p:nvPr/>
        </p:nvSpPr>
        <p:spPr>
          <a:xfrm>
            <a:off x="581137" y="1159178"/>
            <a:ext cx="995312" cy="5494419"/>
          </a:xfrm>
          <a:prstGeom prst="rect">
            <a:avLst/>
          </a:prstGeom>
          <a:solidFill>
            <a:schemeClr val="bg1">
              <a:lumMod val="75000"/>
            </a:schemeClr>
          </a:solidFill>
          <a:ln>
            <a:no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0" name="Arrow: Pentagon 9">
            <a:extLst>
              <a:ext uri="{FF2B5EF4-FFF2-40B4-BE49-F238E27FC236}">
                <a16:creationId xmlns:a16="http://schemas.microsoft.com/office/drawing/2014/main" id="{45051194-00BA-429F-9111-058498094346}"/>
              </a:ext>
            </a:extLst>
          </p:cNvPr>
          <p:cNvSpPr/>
          <p:nvPr/>
        </p:nvSpPr>
        <p:spPr>
          <a:xfrm>
            <a:off x="860208" y="2687024"/>
            <a:ext cx="1655422" cy="1200329"/>
          </a:xfrm>
          <a:prstGeom prst="homePlate">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solidFill>
                  <a:schemeClr val="tx1"/>
                </a:solidFill>
              </a:rPr>
              <a:t>Matillion</a:t>
            </a:r>
          </a:p>
        </p:txBody>
      </p:sp>
      <p:sp>
        <p:nvSpPr>
          <p:cNvPr id="11" name="Arrow: Pentagon 10">
            <a:extLst>
              <a:ext uri="{FF2B5EF4-FFF2-40B4-BE49-F238E27FC236}">
                <a16:creationId xmlns:a16="http://schemas.microsoft.com/office/drawing/2014/main" id="{D0E6DFAC-6DAC-4314-9D4B-51B8F3B242C6}"/>
              </a:ext>
            </a:extLst>
          </p:cNvPr>
          <p:cNvSpPr/>
          <p:nvPr/>
        </p:nvSpPr>
        <p:spPr>
          <a:xfrm>
            <a:off x="860208" y="1313267"/>
            <a:ext cx="1655422" cy="1200329"/>
          </a:xfrm>
          <a:prstGeom prst="homePlate">
            <a:avLst/>
          </a:prstGeom>
          <a:solidFill>
            <a:srgbClr val="006A38"/>
          </a:solidFill>
          <a:ln>
            <a:no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solidFill>
                  <a:schemeClr val="bg1"/>
                </a:solidFill>
              </a:rPr>
              <a:t>Informatica</a:t>
            </a:r>
          </a:p>
          <a:p>
            <a:pPr algn="ctr"/>
            <a:r>
              <a:rPr lang="en-US" sz="1200" dirty="0">
                <a:solidFill>
                  <a:schemeClr val="bg1"/>
                </a:solidFill>
              </a:rPr>
              <a:t>(Recommended)</a:t>
            </a:r>
          </a:p>
        </p:txBody>
      </p:sp>
      <p:sp>
        <p:nvSpPr>
          <p:cNvPr id="12" name="Arrow: Pentagon 11">
            <a:extLst>
              <a:ext uri="{FF2B5EF4-FFF2-40B4-BE49-F238E27FC236}">
                <a16:creationId xmlns:a16="http://schemas.microsoft.com/office/drawing/2014/main" id="{19D2A879-33B5-41EB-806E-CD60CFFD5A36}"/>
              </a:ext>
            </a:extLst>
          </p:cNvPr>
          <p:cNvSpPr/>
          <p:nvPr/>
        </p:nvSpPr>
        <p:spPr>
          <a:xfrm>
            <a:off x="860208" y="4060781"/>
            <a:ext cx="1655422" cy="1200329"/>
          </a:xfrm>
          <a:prstGeom prst="homePlate">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solidFill>
                  <a:schemeClr val="tx1"/>
                </a:solidFill>
              </a:rPr>
              <a:t>Alteryx</a:t>
            </a:r>
          </a:p>
        </p:txBody>
      </p:sp>
      <p:sp>
        <p:nvSpPr>
          <p:cNvPr id="13" name="Rectangle 12">
            <a:extLst>
              <a:ext uri="{FF2B5EF4-FFF2-40B4-BE49-F238E27FC236}">
                <a16:creationId xmlns:a16="http://schemas.microsoft.com/office/drawing/2014/main" id="{4A20D94F-3CD5-48B7-B326-924F83BA1016}"/>
              </a:ext>
            </a:extLst>
          </p:cNvPr>
          <p:cNvSpPr/>
          <p:nvPr/>
        </p:nvSpPr>
        <p:spPr>
          <a:xfrm>
            <a:off x="2515630" y="1313267"/>
            <a:ext cx="9095232" cy="120032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171450" lvl="1" indent="-111125">
              <a:spcBef>
                <a:spcPts val="600"/>
              </a:spcBef>
              <a:spcAft>
                <a:spcPts val="600"/>
              </a:spcAft>
              <a:buFont typeface="Arial" panose="020B0604020202020204" pitchFamily="34" charset="0"/>
              <a:buChar char="•"/>
            </a:pPr>
            <a:r>
              <a:rPr lang="en-US" sz="1400" dirty="0"/>
              <a:t>Offers the widest range of functionality aligned with requirements and use cases</a:t>
            </a:r>
          </a:p>
          <a:p>
            <a:pPr marL="171450" lvl="1" indent="-111125">
              <a:spcBef>
                <a:spcPts val="600"/>
              </a:spcBef>
              <a:spcAft>
                <a:spcPts val="600"/>
              </a:spcAft>
              <a:buFont typeface="Arial" panose="020B0604020202020204" pitchFamily="34" charset="0"/>
              <a:buChar char="•"/>
            </a:pPr>
            <a:r>
              <a:rPr lang="en-US" sz="1400" dirty="0"/>
              <a:t>Cost / TCO is higher; however, provides needed end to end enterprise capabilities for known and unknown enterprise BI use cases</a:t>
            </a:r>
          </a:p>
        </p:txBody>
      </p:sp>
      <p:sp>
        <p:nvSpPr>
          <p:cNvPr id="14" name="Rectangle 13">
            <a:extLst>
              <a:ext uri="{FF2B5EF4-FFF2-40B4-BE49-F238E27FC236}">
                <a16:creationId xmlns:a16="http://schemas.microsoft.com/office/drawing/2014/main" id="{E63883AB-0AEA-4FBA-94E6-DB9A71EF9412}"/>
              </a:ext>
            </a:extLst>
          </p:cNvPr>
          <p:cNvSpPr/>
          <p:nvPr/>
        </p:nvSpPr>
        <p:spPr>
          <a:xfrm>
            <a:off x="2515630" y="2687023"/>
            <a:ext cx="9095232" cy="120032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171450" lvl="1" indent="-111125">
              <a:spcBef>
                <a:spcPts val="600"/>
              </a:spcBef>
              <a:spcAft>
                <a:spcPts val="600"/>
              </a:spcAft>
              <a:buFont typeface="Arial" panose="020B0604020202020204" pitchFamily="34" charset="0"/>
              <a:buChar char="•"/>
            </a:pPr>
            <a:r>
              <a:rPr lang="en-US" sz="1400" dirty="0"/>
              <a:t>Offering provides a strong cloud-based integration tool and meets some of the requirements and use cases; however, newer player and does not meet enterprise BI use case</a:t>
            </a:r>
          </a:p>
          <a:p>
            <a:pPr marL="171450" lvl="1" indent="-111125">
              <a:spcBef>
                <a:spcPts val="600"/>
              </a:spcBef>
              <a:spcAft>
                <a:spcPts val="600"/>
              </a:spcAft>
              <a:buFont typeface="Arial" panose="020B0604020202020204" pitchFamily="34" charset="0"/>
              <a:buChar char="•"/>
            </a:pPr>
            <a:r>
              <a:rPr lang="en-US" sz="1400" dirty="0"/>
              <a:t>Support is based out of UK and technical support team is stretched too thin</a:t>
            </a:r>
          </a:p>
          <a:p>
            <a:pPr marL="171450" lvl="1" indent="-111125">
              <a:spcBef>
                <a:spcPts val="600"/>
              </a:spcBef>
              <a:spcAft>
                <a:spcPts val="600"/>
              </a:spcAft>
              <a:buFont typeface="Arial" panose="020B0604020202020204" pitchFamily="34" charset="0"/>
              <a:buChar char="•"/>
            </a:pPr>
            <a:r>
              <a:rPr lang="en-US" sz="1400" dirty="0"/>
              <a:t>Incremental load as expected in the traditional sense is not available and needs to be customized</a:t>
            </a:r>
          </a:p>
        </p:txBody>
      </p:sp>
      <p:sp>
        <p:nvSpPr>
          <p:cNvPr id="15" name="Rectangle 14">
            <a:extLst>
              <a:ext uri="{FF2B5EF4-FFF2-40B4-BE49-F238E27FC236}">
                <a16:creationId xmlns:a16="http://schemas.microsoft.com/office/drawing/2014/main" id="{DC101A10-A75E-4A04-B106-24B3FE225557}"/>
              </a:ext>
            </a:extLst>
          </p:cNvPr>
          <p:cNvSpPr/>
          <p:nvPr/>
        </p:nvSpPr>
        <p:spPr>
          <a:xfrm>
            <a:off x="2515630" y="4060779"/>
            <a:ext cx="9095232" cy="120032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171450" lvl="1" indent="-111125">
              <a:spcBef>
                <a:spcPts val="600"/>
              </a:spcBef>
              <a:spcAft>
                <a:spcPts val="600"/>
              </a:spcAft>
              <a:buFont typeface="Arial" panose="020B0604020202020204" pitchFamily="34" charset="0"/>
              <a:buChar char="•"/>
            </a:pPr>
            <a:r>
              <a:rPr lang="en-US" sz="1400" dirty="0"/>
              <a:t>Offering is positioned as a self-service tool for data preparation and data science exploration</a:t>
            </a:r>
          </a:p>
          <a:p>
            <a:pPr marL="171450" lvl="1" indent="-111125">
              <a:spcBef>
                <a:spcPts val="600"/>
              </a:spcBef>
              <a:spcAft>
                <a:spcPts val="600"/>
              </a:spcAft>
              <a:buFont typeface="Arial" panose="020B0604020202020204" pitchFamily="34" charset="0"/>
              <a:buChar char="•"/>
            </a:pPr>
            <a:r>
              <a:rPr lang="en-US" sz="1400" dirty="0"/>
              <a:t>Decent learning curve for most users</a:t>
            </a:r>
          </a:p>
          <a:p>
            <a:pPr marL="171450" lvl="1" indent="-111125">
              <a:spcBef>
                <a:spcPts val="600"/>
              </a:spcBef>
              <a:spcAft>
                <a:spcPts val="600"/>
              </a:spcAft>
              <a:buFont typeface="Arial" panose="020B0604020202020204" pitchFamily="34" charset="0"/>
              <a:buChar char="•"/>
            </a:pPr>
            <a:r>
              <a:rPr lang="en-US" sz="1400" dirty="0"/>
              <a:t>Lack of ETL capabilities such as Incremental load functionality, in-memory lookups SCD etc. as native features  </a:t>
            </a:r>
          </a:p>
        </p:txBody>
      </p:sp>
      <p:cxnSp>
        <p:nvCxnSpPr>
          <p:cNvPr id="16" name="Straight Connector 15">
            <a:extLst>
              <a:ext uri="{FF2B5EF4-FFF2-40B4-BE49-F238E27FC236}">
                <a16:creationId xmlns:a16="http://schemas.microsoft.com/office/drawing/2014/main" id="{EDD8E155-7916-4C36-B81D-E330B3D68699}"/>
              </a:ext>
            </a:extLst>
          </p:cNvPr>
          <p:cNvCxnSpPr/>
          <p:nvPr/>
        </p:nvCxnSpPr>
        <p:spPr>
          <a:xfrm>
            <a:off x="2621478" y="2528299"/>
            <a:ext cx="8882743"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600A0750-6D22-4E98-BF32-21B47F46DBE0}"/>
              </a:ext>
            </a:extLst>
          </p:cNvPr>
          <p:cNvCxnSpPr/>
          <p:nvPr/>
        </p:nvCxnSpPr>
        <p:spPr>
          <a:xfrm>
            <a:off x="2621478" y="3985563"/>
            <a:ext cx="8882743"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8" name="Arrow: Pentagon 17">
            <a:extLst>
              <a:ext uri="{FF2B5EF4-FFF2-40B4-BE49-F238E27FC236}">
                <a16:creationId xmlns:a16="http://schemas.microsoft.com/office/drawing/2014/main" id="{756761E9-3BA8-4727-9110-04F5674EA928}"/>
              </a:ext>
            </a:extLst>
          </p:cNvPr>
          <p:cNvSpPr/>
          <p:nvPr/>
        </p:nvSpPr>
        <p:spPr>
          <a:xfrm>
            <a:off x="905030" y="5353491"/>
            <a:ext cx="1655422" cy="1200329"/>
          </a:xfrm>
          <a:prstGeom prst="homePlate">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solidFill>
                  <a:schemeClr val="tx1"/>
                </a:solidFill>
              </a:rPr>
              <a:t>Talend</a:t>
            </a:r>
          </a:p>
        </p:txBody>
      </p:sp>
      <p:sp>
        <p:nvSpPr>
          <p:cNvPr id="19" name="Rectangle 18">
            <a:extLst>
              <a:ext uri="{FF2B5EF4-FFF2-40B4-BE49-F238E27FC236}">
                <a16:creationId xmlns:a16="http://schemas.microsoft.com/office/drawing/2014/main" id="{5E08DB69-96FA-4654-BA50-D538FBB38DDC}"/>
              </a:ext>
            </a:extLst>
          </p:cNvPr>
          <p:cNvSpPr/>
          <p:nvPr/>
        </p:nvSpPr>
        <p:spPr>
          <a:xfrm>
            <a:off x="2560452" y="5353489"/>
            <a:ext cx="9095232" cy="120032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171450" lvl="1" indent="-111125">
              <a:spcBef>
                <a:spcPts val="600"/>
              </a:spcBef>
              <a:spcAft>
                <a:spcPts val="600"/>
              </a:spcAft>
              <a:buFont typeface="Arial" panose="020B0604020202020204" pitchFamily="34" charset="0"/>
              <a:buChar char="•"/>
            </a:pPr>
            <a:r>
              <a:rPr lang="en-US" sz="1400" dirty="0"/>
              <a:t>Offers a strong tool-based alternative to the large commercial vendors, but we ran into challenges with the Talend sales team and POC efforts</a:t>
            </a:r>
          </a:p>
          <a:p>
            <a:pPr marL="171450" lvl="1" indent="-111125">
              <a:spcBef>
                <a:spcPts val="600"/>
              </a:spcBef>
              <a:spcAft>
                <a:spcPts val="600"/>
              </a:spcAft>
              <a:buFont typeface="Arial" panose="020B0604020202020204" pitchFamily="34" charset="0"/>
              <a:buChar char="•"/>
            </a:pPr>
            <a:r>
              <a:rPr lang="en-US" sz="1400" dirty="0"/>
              <a:t>Installation of Talend  was complicated and fraught with challenges; POC eventually did not materialize </a:t>
            </a:r>
          </a:p>
        </p:txBody>
      </p:sp>
      <p:cxnSp>
        <p:nvCxnSpPr>
          <p:cNvPr id="20" name="Straight Connector 19">
            <a:extLst>
              <a:ext uri="{FF2B5EF4-FFF2-40B4-BE49-F238E27FC236}">
                <a16:creationId xmlns:a16="http://schemas.microsoft.com/office/drawing/2014/main" id="{26A3C9D8-CE90-4133-AF0A-CDEEE140CFED}"/>
              </a:ext>
            </a:extLst>
          </p:cNvPr>
          <p:cNvCxnSpPr/>
          <p:nvPr/>
        </p:nvCxnSpPr>
        <p:spPr>
          <a:xfrm>
            <a:off x="2621478" y="5261108"/>
            <a:ext cx="8882743" cy="0"/>
          </a:xfrm>
          <a:prstGeom prst="line">
            <a:avLst/>
          </a:prstGeom>
          <a:ln>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15661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2AFEE63-5393-4C61-9490-77E23AAF72CC}"/>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05" name="think-cell Slide" r:id="rId12" imgW="384" imgH="384" progId="TCLayout.ActiveDocument.1">
                  <p:embed/>
                </p:oleObj>
              </mc:Choice>
              <mc:Fallback>
                <p:oleObj name="think-cell Slide" r:id="rId12" imgW="384" imgH="384" progId="TCLayout.ActiveDocument.1">
                  <p:embed/>
                  <p:pic>
                    <p:nvPicPr>
                      <p:cNvPr id="5" name="Object 4" hidden="1">
                        <a:extLst>
                          <a:ext uri="{FF2B5EF4-FFF2-40B4-BE49-F238E27FC236}">
                            <a16:creationId xmlns:a16="http://schemas.microsoft.com/office/drawing/2014/main" id="{32AFEE63-5393-4C61-9490-77E23AAF72CC}"/>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85B71B3-39F4-4F7C-BFFE-1F3F09E4EF81}"/>
              </a:ext>
            </a:extLst>
          </p:cNvPr>
          <p:cNvSpPr/>
          <p:nvPr>
            <p:custDataLst>
              <p:tags r:id="rId3"/>
            </p:custDataLst>
          </p:nvPr>
        </p:nvSpPr>
        <p:spPr>
          <a:xfrm>
            <a:off x="0" y="0"/>
            <a:ext cx="158750" cy="158750"/>
          </a:xfrm>
          <a:prstGeom prst="rect">
            <a:avLst/>
          </a:prstGeom>
        </p:spPr>
        <p:style>
          <a:lnRef idx="2">
            <a:schemeClr val="dk1"/>
          </a:lnRef>
          <a:fillRef idx="1">
            <a:schemeClr val="lt1"/>
          </a:fillRef>
          <a:effectRef idx="0">
            <a:schemeClr val="dk1"/>
          </a:effectRef>
          <a:fontRef idx="minor">
            <a:schemeClr val="dk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2400">
              <a:latin typeface="Calibri" panose="020F0502020204030204" pitchFamily="34" charset="0"/>
              <a:ea typeface="+mj-ea"/>
              <a:cs typeface="+mj-cs"/>
              <a:sym typeface="Calibri" panose="020F0502020204030204" pitchFamily="34" charset="0"/>
            </a:endParaRPr>
          </a:p>
        </p:txBody>
      </p:sp>
      <p:sp>
        <p:nvSpPr>
          <p:cNvPr id="2" name="Title 1">
            <a:extLst>
              <a:ext uri="{FF2B5EF4-FFF2-40B4-BE49-F238E27FC236}">
                <a16:creationId xmlns:a16="http://schemas.microsoft.com/office/drawing/2014/main" id="{3E345135-2DDA-4C5F-9535-31D40D6B09F7}"/>
              </a:ext>
            </a:extLst>
          </p:cNvPr>
          <p:cNvSpPr>
            <a:spLocks noGrp="1"/>
          </p:cNvSpPr>
          <p:nvPr>
            <p:ph type="title"/>
          </p:nvPr>
        </p:nvSpPr>
        <p:spPr/>
        <p:txBody>
          <a:bodyPr/>
          <a:lstStyle/>
          <a:p>
            <a:fld id="{7BCD7891-B264-4BC7-823F-8856C8BD6BE7}" type="datetime'Agenda'">
              <a:rPr lang="en-US" altLang="en-US" smtClean="0"/>
              <a:pPr/>
              <a:t>Agenda</a:t>
            </a:fld>
            <a:endParaRPr lang="en-US"/>
          </a:p>
        </p:txBody>
      </p:sp>
      <p:sp>
        <p:nvSpPr>
          <p:cNvPr id="3" name="Text Placeholder 2">
            <a:extLst>
              <a:ext uri="{FF2B5EF4-FFF2-40B4-BE49-F238E27FC236}">
                <a16:creationId xmlns:a16="http://schemas.microsoft.com/office/drawing/2014/main" id="{72305440-55E5-42DD-B4C6-A8F3FA52A367}"/>
              </a:ext>
            </a:extLst>
          </p:cNvPr>
          <p:cNvSpPr>
            <a:spLocks noGrp="1"/>
          </p:cNvSpPr>
          <p:nvPr>
            <p:custDataLst>
              <p:tags r:id="rId4"/>
            </p:custDataLst>
          </p:nvPr>
        </p:nvSpPr>
        <p:spPr bwMode="gray">
          <a:xfrm>
            <a:off x="3186580" y="2331246"/>
            <a:ext cx="6565900" cy="430213"/>
          </a:xfrm>
          <a:prstGeom prst="rect">
            <a:avLst/>
          </a:prstGeom>
          <a:solidFill>
            <a:schemeClr val="bg1"/>
          </a:solidFill>
          <a:ln w="38100" algn="ctr">
            <a:solidFill>
              <a:schemeClr val="bg1"/>
            </a:solidFill>
          </a:ln>
        </p:spPr>
        <p:txBody>
          <a:bodyPr vert="horz" wrap="none" lIns="92075" tIns="92075" rIns="0" bIns="90488"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US" altLang="en-US" dirty="0"/>
              <a:t>Technical Architecture</a:t>
            </a:r>
          </a:p>
        </p:txBody>
      </p:sp>
      <p:sp>
        <p:nvSpPr>
          <p:cNvPr id="23" name="Text Placeholder 2">
            <a:hlinkClick r:id="rId14" action="ppaction://hlinksldjump"/>
            <a:extLst>
              <a:ext uri="{FF2B5EF4-FFF2-40B4-BE49-F238E27FC236}">
                <a16:creationId xmlns:a16="http://schemas.microsoft.com/office/drawing/2014/main" id="{06D838C8-2201-4F33-AEFA-BF0004D22CCF}"/>
              </a:ext>
            </a:extLst>
          </p:cNvPr>
          <p:cNvSpPr>
            <a:spLocks noGrp="1"/>
          </p:cNvSpPr>
          <p:nvPr>
            <p:custDataLst>
              <p:tags r:id="rId5"/>
            </p:custDataLst>
          </p:nvPr>
        </p:nvSpPr>
        <p:spPr bwMode="gray">
          <a:xfrm>
            <a:off x="3186580" y="1896266"/>
            <a:ext cx="5854700" cy="430213"/>
          </a:xfrm>
          <a:prstGeom prst="rect">
            <a:avLst/>
          </a:prstGeom>
          <a:solidFill>
            <a:schemeClr val="bg1"/>
          </a:solidFill>
          <a:ln w="38100" algn="ctr">
            <a:solidFill>
              <a:schemeClr val="bg1"/>
            </a:solidFill>
          </a:ln>
        </p:spPr>
        <p:txBody>
          <a:bodyPr vert="horz" wrap="none" lIns="92075" tIns="92075" rIns="0" bIns="90488"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US" altLang="en-US" dirty="0"/>
              <a:t>Assessment – Objectives, Background, and POC Overview</a:t>
            </a:r>
          </a:p>
        </p:txBody>
      </p:sp>
      <p:sp>
        <p:nvSpPr>
          <p:cNvPr id="24" name="Text Placeholder 2">
            <a:hlinkClick r:id="rId15" action="ppaction://hlinksldjump"/>
            <a:extLst>
              <a:ext uri="{FF2B5EF4-FFF2-40B4-BE49-F238E27FC236}">
                <a16:creationId xmlns:a16="http://schemas.microsoft.com/office/drawing/2014/main" id="{738CA3DA-0858-4E90-951D-935A632D32A0}"/>
              </a:ext>
            </a:extLst>
          </p:cNvPr>
          <p:cNvSpPr>
            <a:spLocks noGrp="1"/>
          </p:cNvSpPr>
          <p:nvPr>
            <p:custDataLst>
              <p:tags r:id="rId6"/>
            </p:custDataLst>
          </p:nvPr>
        </p:nvSpPr>
        <p:spPr bwMode="gray">
          <a:xfrm>
            <a:off x="3186580" y="3194052"/>
            <a:ext cx="5854700" cy="430213"/>
          </a:xfrm>
          <a:prstGeom prst="rect">
            <a:avLst/>
          </a:prstGeom>
          <a:solidFill>
            <a:srgbClr val="006A38"/>
          </a:solidFill>
          <a:ln w="38100" algn="ctr">
            <a:solidFill>
              <a:schemeClr val="bg1"/>
            </a:solidFill>
          </a:ln>
        </p:spPr>
        <p:txBody>
          <a:bodyPr vert="horz" wrap="none" lIns="92075" tIns="92075" rIns="0" bIns="92075"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US" altLang="en-US" b="1" dirty="0">
                <a:solidFill>
                  <a:schemeClr val="bg1"/>
                </a:solidFill>
              </a:rPr>
              <a:t>Data Replication and Storage system assessment overview</a:t>
            </a:r>
          </a:p>
        </p:txBody>
      </p:sp>
      <p:sp>
        <p:nvSpPr>
          <p:cNvPr id="28" name="Text Placeholder 2">
            <a:hlinkClick r:id="rId16" action="ppaction://hlinksldjump"/>
            <a:extLst>
              <a:ext uri="{FF2B5EF4-FFF2-40B4-BE49-F238E27FC236}">
                <a16:creationId xmlns:a16="http://schemas.microsoft.com/office/drawing/2014/main" id="{22A0E069-F42E-4C13-9E84-3DDF002B943D}"/>
              </a:ext>
            </a:extLst>
          </p:cNvPr>
          <p:cNvSpPr>
            <a:spLocks noGrp="1"/>
          </p:cNvSpPr>
          <p:nvPr>
            <p:custDataLst>
              <p:tags r:id="rId7"/>
            </p:custDataLst>
          </p:nvPr>
        </p:nvSpPr>
        <p:spPr bwMode="gray">
          <a:xfrm>
            <a:off x="3186580" y="2762252"/>
            <a:ext cx="5854700" cy="431800"/>
          </a:xfrm>
          <a:prstGeom prst="rect">
            <a:avLst/>
          </a:prstGeom>
          <a:solidFill>
            <a:schemeClr val="bg1"/>
          </a:solidFill>
          <a:ln w="38100" algn="ctr">
            <a:solidFill>
              <a:schemeClr val="bg1"/>
            </a:solidFill>
          </a:ln>
        </p:spPr>
        <p:txBody>
          <a:bodyPr vert="horz" wrap="none" lIns="92075" tIns="92075" rIns="0" bIns="90488"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US" altLang="en-US" dirty="0"/>
              <a:t>Data Integration tool assessment overview</a:t>
            </a:r>
          </a:p>
        </p:txBody>
      </p:sp>
      <p:sp>
        <p:nvSpPr>
          <p:cNvPr id="39" name="Text Placeholder 2">
            <a:hlinkClick r:id="rId17" action="ppaction://hlinksldjump"/>
            <a:extLst>
              <a:ext uri="{FF2B5EF4-FFF2-40B4-BE49-F238E27FC236}">
                <a16:creationId xmlns:a16="http://schemas.microsoft.com/office/drawing/2014/main" id="{9ECB8052-8B14-407E-9D83-61DEF7A4AB31}"/>
              </a:ext>
            </a:extLst>
          </p:cNvPr>
          <p:cNvSpPr>
            <a:spLocks noGrp="1"/>
          </p:cNvSpPr>
          <p:nvPr>
            <p:custDataLst>
              <p:tags r:id="rId8"/>
            </p:custDataLst>
          </p:nvPr>
        </p:nvSpPr>
        <p:spPr bwMode="gray">
          <a:xfrm>
            <a:off x="3186580" y="4013208"/>
            <a:ext cx="5854700" cy="430213"/>
          </a:xfrm>
          <a:prstGeom prst="rect">
            <a:avLst/>
          </a:prstGeom>
          <a:solidFill>
            <a:schemeClr val="bg1"/>
          </a:solidFill>
          <a:ln w="38100" algn="ctr">
            <a:solidFill>
              <a:schemeClr val="bg1"/>
            </a:solidFill>
          </a:ln>
        </p:spPr>
        <p:txBody>
          <a:bodyPr vert="horz" wrap="none" lIns="92075" tIns="90488" rIns="0" bIns="92075"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US" altLang="en-US" dirty="0"/>
              <a:t>Open Items, Risks, and Next Steps</a:t>
            </a:r>
          </a:p>
        </p:txBody>
      </p:sp>
      <p:sp>
        <p:nvSpPr>
          <p:cNvPr id="33" name="Text Placeholder 2">
            <a:hlinkClick r:id="rId18" action="ppaction://hlinksldjump"/>
            <a:extLst>
              <a:ext uri="{FF2B5EF4-FFF2-40B4-BE49-F238E27FC236}">
                <a16:creationId xmlns:a16="http://schemas.microsoft.com/office/drawing/2014/main" id="{329A3306-B23E-4FEB-BE24-529426404322}"/>
              </a:ext>
            </a:extLst>
          </p:cNvPr>
          <p:cNvSpPr>
            <a:spLocks noGrp="1"/>
          </p:cNvSpPr>
          <p:nvPr>
            <p:custDataLst>
              <p:tags r:id="rId9"/>
            </p:custDataLst>
          </p:nvPr>
        </p:nvSpPr>
        <p:spPr bwMode="gray">
          <a:xfrm>
            <a:off x="3186580" y="4448188"/>
            <a:ext cx="5854700" cy="430213"/>
          </a:xfrm>
          <a:prstGeom prst="rect">
            <a:avLst/>
          </a:prstGeom>
          <a:solidFill>
            <a:schemeClr val="bg1"/>
          </a:solidFill>
          <a:ln w="38100" algn="ctr">
            <a:solidFill>
              <a:schemeClr val="bg1"/>
            </a:solidFill>
          </a:ln>
        </p:spPr>
        <p:txBody>
          <a:bodyPr vert="horz" wrap="none" lIns="92075" tIns="92075" rIns="0" bIns="90488"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US" altLang="en-US" dirty="0"/>
              <a:t>Appendix</a:t>
            </a:r>
          </a:p>
        </p:txBody>
      </p:sp>
      <p:sp>
        <p:nvSpPr>
          <p:cNvPr id="12" name="Text Placeholder 2">
            <a:hlinkClick r:id="rId14" action="ppaction://hlinksldjump"/>
            <a:extLst>
              <a:ext uri="{FF2B5EF4-FFF2-40B4-BE49-F238E27FC236}">
                <a16:creationId xmlns:a16="http://schemas.microsoft.com/office/drawing/2014/main" id="{DF350F37-CEA8-46A5-B566-2961B8F62861}"/>
              </a:ext>
            </a:extLst>
          </p:cNvPr>
          <p:cNvSpPr>
            <a:spLocks noGrp="1"/>
          </p:cNvSpPr>
          <p:nvPr>
            <p:custDataLst>
              <p:tags r:id="rId10"/>
            </p:custDataLst>
          </p:nvPr>
        </p:nvSpPr>
        <p:spPr bwMode="gray">
          <a:xfrm>
            <a:off x="3186580" y="3603628"/>
            <a:ext cx="5854700" cy="430213"/>
          </a:xfrm>
          <a:prstGeom prst="rect">
            <a:avLst/>
          </a:prstGeom>
          <a:solidFill>
            <a:schemeClr val="bg1"/>
          </a:solidFill>
          <a:ln w="38100" algn="ctr">
            <a:solidFill>
              <a:schemeClr val="bg1"/>
            </a:solidFill>
          </a:ln>
        </p:spPr>
        <p:txBody>
          <a:bodyPr vert="horz" wrap="none" lIns="92075" tIns="92075" rIns="0" bIns="90488"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US" altLang="en-US" dirty="0"/>
              <a:t>Data Visualization tool assessment overview</a:t>
            </a:r>
          </a:p>
        </p:txBody>
      </p:sp>
    </p:spTree>
    <p:extLst>
      <p:ext uri="{BB962C8B-B14F-4D97-AF65-F5344CB8AC3E}">
        <p14:creationId xmlns:p14="http://schemas.microsoft.com/office/powerpoint/2010/main" val="3799564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0370F06-E43C-40EA-B34C-EA8941390171}"/>
              </a:ext>
            </a:extLst>
          </p:cNvPr>
          <p:cNvGraphicFramePr>
            <a:graphicFrameLocks noChangeAspect="1"/>
          </p:cNvGraphicFramePr>
          <p:nvPr>
            <p:custDataLst>
              <p:tags r:id="rId2"/>
            </p:custDataLst>
            <p:extLst>
              <p:ext uri="{D42A27DB-BD31-4B8C-83A1-F6EECF244321}">
                <p14:modId xmlns:p14="http://schemas.microsoft.com/office/powerpoint/2010/main" val="6986806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29" name="think-cell Slide" r:id="rId5" imgW="360" imgH="360" progId="TCLayout.ActiveDocument.1">
                  <p:embed/>
                </p:oleObj>
              </mc:Choice>
              <mc:Fallback>
                <p:oleObj name="think-cell Slide" r:id="rId5" imgW="360" imgH="360" progId="TCLayout.ActiveDocument.1">
                  <p:embed/>
                  <p:pic>
                    <p:nvPicPr>
                      <p:cNvPr id="5" name="Object 4" hidden="1">
                        <a:extLst>
                          <a:ext uri="{FF2B5EF4-FFF2-40B4-BE49-F238E27FC236}">
                            <a16:creationId xmlns:a16="http://schemas.microsoft.com/office/drawing/2014/main" id="{20370F06-E43C-40EA-B34C-EA894139017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AF6D0DFB-A79A-4417-9F40-004E590621D3}"/>
              </a:ext>
            </a:extLst>
          </p:cNvPr>
          <p:cNvSpPr/>
          <p:nvPr>
            <p:custDataLst>
              <p:tags r:id="rId3"/>
            </p:custDataLst>
          </p:nvPr>
        </p:nvSpPr>
        <p:spPr>
          <a:xfrm>
            <a:off x="0" y="0"/>
            <a:ext cx="158750" cy="158750"/>
          </a:xfrm>
          <a:prstGeom prst="rect">
            <a:avLst/>
          </a:prstGeom>
        </p:spPr>
        <p:style>
          <a:lnRef idx="2">
            <a:schemeClr val="dk1"/>
          </a:lnRef>
          <a:fillRef idx="1">
            <a:schemeClr val="lt1"/>
          </a:fillRef>
          <a:effectRef idx="0">
            <a:schemeClr val="dk1"/>
          </a:effectRef>
          <a:fontRef idx="minor">
            <a:schemeClr val="dk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2400">
              <a:latin typeface="Calibri" panose="020F0502020204030204" pitchFamily="34" charset="0"/>
              <a:ea typeface="+mj-ea"/>
              <a:cs typeface="+mj-cs"/>
              <a:sym typeface="Calibri" panose="020F0502020204030204" pitchFamily="34" charset="0"/>
            </a:endParaRPr>
          </a:p>
        </p:txBody>
      </p:sp>
      <p:sp>
        <p:nvSpPr>
          <p:cNvPr id="2" name="Title 1"/>
          <p:cNvSpPr>
            <a:spLocks noGrp="1"/>
          </p:cNvSpPr>
          <p:nvPr>
            <p:ph type="title"/>
          </p:nvPr>
        </p:nvSpPr>
        <p:spPr/>
        <p:txBody>
          <a:bodyPr/>
          <a:lstStyle/>
          <a:p>
            <a:r>
              <a:rPr lang="en-US" dirty="0">
                <a:solidFill>
                  <a:schemeClr val="tx1"/>
                </a:solidFill>
              </a:rPr>
              <a:t>Consideration Summary – Data </a:t>
            </a:r>
            <a:r>
              <a:rPr lang="en-US" sz="2667" dirty="0">
                <a:solidFill>
                  <a:schemeClr val="tx1"/>
                </a:solidFill>
              </a:rPr>
              <a:t>Replication</a:t>
            </a:r>
          </a:p>
        </p:txBody>
      </p:sp>
      <p:sp>
        <p:nvSpPr>
          <p:cNvPr id="18" name="Rectangle 17">
            <a:extLst>
              <a:ext uri="{FF2B5EF4-FFF2-40B4-BE49-F238E27FC236}">
                <a16:creationId xmlns:a16="http://schemas.microsoft.com/office/drawing/2014/main" id="{0BF319AE-F9C0-4860-B655-92C1CEB28C61}"/>
              </a:ext>
            </a:extLst>
          </p:cNvPr>
          <p:cNvSpPr/>
          <p:nvPr/>
        </p:nvSpPr>
        <p:spPr>
          <a:xfrm>
            <a:off x="581137" y="1300991"/>
            <a:ext cx="995312" cy="2942414"/>
          </a:xfrm>
          <a:prstGeom prst="rect">
            <a:avLst/>
          </a:prstGeom>
          <a:solidFill>
            <a:schemeClr val="bg1">
              <a:lumMod val="75000"/>
            </a:schemeClr>
          </a:solidFill>
          <a:ln>
            <a:no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9" name="Arrow: Pentagon 18">
            <a:extLst>
              <a:ext uri="{FF2B5EF4-FFF2-40B4-BE49-F238E27FC236}">
                <a16:creationId xmlns:a16="http://schemas.microsoft.com/office/drawing/2014/main" id="{45051194-00BA-429F-9111-058498094346}"/>
              </a:ext>
            </a:extLst>
          </p:cNvPr>
          <p:cNvSpPr/>
          <p:nvPr/>
        </p:nvSpPr>
        <p:spPr>
          <a:xfrm>
            <a:off x="860208" y="2828836"/>
            <a:ext cx="1655422" cy="1200329"/>
          </a:xfrm>
          <a:prstGeom prst="homePlate">
            <a:avLst/>
          </a:prstGeom>
          <a:solidFill>
            <a:srgbClr val="006A38"/>
          </a:solidFill>
          <a:ln>
            <a:no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solidFill>
                  <a:schemeClr val="bg1"/>
                </a:solidFill>
              </a:rPr>
              <a:t>Cloud IO</a:t>
            </a:r>
          </a:p>
          <a:p>
            <a:pPr algn="ctr"/>
            <a:r>
              <a:rPr lang="en-US" sz="1200">
                <a:solidFill>
                  <a:schemeClr val="bg1"/>
                </a:solidFill>
              </a:rPr>
              <a:t>(Recommended)</a:t>
            </a:r>
          </a:p>
        </p:txBody>
      </p:sp>
      <p:sp>
        <p:nvSpPr>
          <p:cNvPr id="20" name="Arrow: Pentagon 19">
            <a:extLst>
              <a:ext uri="{FF2B5EF4-FFF2-40B4-BE49-F238E27FC236}">
                <a16:creationId xmlns:a16="http://schemas.microsoft.com/office/drawing/2014/main" id="{D0E6DFAC-6DAC-4314-9D4B-51B8F3B242C6}"/>
              </a:ext>
            </a:extLst>
          </p:cNvPr>
          <p:cNvSpPr/>
          <p:nvPr/>
        </p:nvSpPr>
        <p:spPr>
          <a:xfrm>
            <a:off x="860208" y="1455079"/>
            <a:ext cx="1655422" cy="1200329"/>
          </a:xfrm>
          <a:prstGeom prst="homePlate">
            <a:avLst/>
          </a:prstGeom>
          <a:solidFill>
            <a:srgbClr val="006A38"/>
          </a:solidFill>
          <a:ln>
            <a:no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solidFill>
                  <a:schemeClr val="bg1"/>
                </a:solidFill>
              </a:rPr>
              <a:t>Golden Gate</a:t>
            </a:r>
          </a:p>
          <a:p>
            <a:pPr algn="ctr"/>
            <a:r>
              <a:rPr lang="en-US" sz="1200" dirty="0">
                <a:solidFill>
                  <a:schemeClr val="bg1"/>
                </a:solidFill>
              </a:rPr>
              <a:t>(Recommended)</a:t>
            </a:r>
          </a:p>
        </p:txBody>
      </p:sp>
      <p:sp>
        <p:nvSpPr>
          <p:cNvPr id="22" name="Rectangle 21">
            <a:extLst>
              <a:ext uri="{FF2B5EF4-FFF2-40B4-BE49-F238E27FC236}">
                <a16:creationId xmlns:a16="http://schemas.microsoft.com/office/drawing/2014/main" id="{4A20D94F-3CD5-48B7-B326-924F83BA1016}"/>
              </a:ext>
            </a:extLst>
          </p:cNvPr>
          <p:cNvSpPr/>
          <p:nvPr/>
        </p:nvSpPr>
        <p:spPr>
          <a:xfrm>
            <a:off x="2515630" y="1455079"/>
            <a:ext cx="9095232" cy="120032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171450" lvl="1" indent="-111125">
              <a:spcBef>
                <a:spcPts val="600"/>
              </a:spcBef>
              <a:spcAft>
                <a:spcPts val="600"/>
              </a:spcAft>
              <a:buFont typeface="Arial" panose="020B0604020202020204" pitchFamily="34" charset="0"/>
              <a:buChar char="•"/>
            </a:pPr>
            <a:r>
              <a:rPr lang="en-US" sz="1400" dirty="0"/>
              <a:t>Only data replication option from Oracle to get data out of Oracle databases reliably and in a consistent manner</a:t>
            </a:r>
          </a:p>
          <a:p>
            <a:pPr marL="171450" lvl="1" indent="-111125">
              <a:spcBef>
                <a:spcPts val="600"/>
              </a:spcBef>
              <a:spcAft>
                <a:spcPts val="600"/>
              </a:spcAft>
              <a:buFont typeface="Arial" panose="020B0604020202020204" pitchFamily="34" charset="0"/>
              <a:buChar char="•"/>
            </a:pPr>
            <a:r>
              <a:rPr lang="en-US" sz="1400" dirty="0"/>
              <a:t>Uses redo logs to replicate data from Fusion, which makes it more reliable in contrast to Change Data Capture design pattern used in CloudIO </a:t>
            </a:r>
          </a:p>
          <a:p>
            <a:pPr marL="171450" lvl="1" indent="-111125">
              <a:spcBef>
                <a:spcPts val="600"/>
              </a:spcBef>
              <a:spcAft>
                <a:spcPts val="600"/>
              </a:spcAft>
              <a:buFont typeface="Arial" panose="020B0604020202020204" pitchFamily="34" charset="0"/>
              <a:buChar char="•"/>
            </a:pPr>
            <a:r>
              <a:rPr lang="en-US" sz="1400" dirty="0"/>
              <a:t>TWC – first customer to implement Golden Gate with Fusion</a:t>
            </a:r>
          </a:p>
        </p:txBody>
      </p:sp>
      <p:sp>
        <p:nvSpPr>
          <p:cNvPr id="23" name="Rectangle 22">
            <a:extLst>
              <a:ext uri="{FF2B5EF4-FFF2-40B4-BE49-F238E27FC236}">
                <a16:creationId xmlns:a16="http://schemas.microsoft.com/office/drawing/2014/main" id="{E63883AB-0AEA-4FBA-94E6-DB9A71EF9412}"/>
              </a:ext>
            </a:extLst>
          </p:cNvPr>
          <p:cNvSpPr/>
          <p:nvPr/>
        </p:nvSpPr>
        <p:spPr>
          <a:xfrm>
            <a:off x="2515630" y="2828835"/>
            <a:ext cx="9095232" cy="120032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171450" lvl="1" indent="-111125">
              <a:spcBef>
                <a:spcPts val="600"/>
              </a:spcBef>
              <a:spcAft>
                <a:spcPts val="600"/>
              </a:spcAft>
              <a:buFont typeface="Arial" panose="020B0604020202020204" pitchFamily="34" charset="0"/>
              <a:buChar char="•"/>
            </a:pPr>
            <a:r>
              <a:rPr lang="en-US" sz="1400" dirty="0"/>
              <a:t>Uses CDC (Change Data Capture – Last Update Date) design pattern to get data replication</a:t>
            </a:r>
          </a:p>
          <a:p>
            <a:pPr marL="171450" lvl="1" indent="-111125">
              <a:spcBef>
                <a:spcPts val="600"/>
              </a:spcBef>
              <a:spcAft>
                <a:spcPts val="600"/>
              </a:spcAft>
              <a:buFont typeface="Arial" panose="020B0604020202020204" pitchFamily="34" charset="0"/>
              <a:buChar char="•"/>
            </a:pPr>
            <a:r>
              <a:rPr lang="en-US" sz="1400" dirty="0"/>
              <a:t>Only tool that works reliably to replicate data from Oracle </a:t>
            </a:r>
            <a:r>
              <a:rPr lang="en-US" sz="1400" dirty="0" err="1"/>
              <a:t>LogFire</a:t>
            </a:r>
            <a:endParaRPr lang="en-US" sz="1400" dirty="0"/>
          </a:p>
          <a:p>
            <a:pPr marL="171450" lvl="1" indent="-111125">
              <a:spcBef>
                <a:spcPts val="600"/>
              </a:spcBef>
              <a:spcAft>
                <a:spcPts val="600"/>
              </a:spcAft>
              <a:buFont typeface="Arial" panose="020B0604020202020204" pitchFamily="34" charset="0"/>
              <a:buChar char="•"/>
            </a:pPr>
            <a:r>
              <a:rPr lang="en-US" sz="1400" dirty="0"/>
              <a:t>TWC is a premier customer of Cloud IO, and TWC IT team has worked with CloudIO team to help fix bugs encountered during the last 4 months</a:t>
            </a:r>
          </a:p>
        </p:txBody>
      </p:sp>
      <p:cxnSp>
        <p:nvCxnSpPr>
          <p:cNvPr id="25" name="Straight Connector 24">
            <a:extLst>
              <a:ext uri="{FF2B5EF4-FFF2-40B4-BE49-F238E27FC236}">
                <a16:creationId xmlns:a16="http://schemas.microsoft.com/office/drawing/2014/main" id="{EDD8E155-7916-4C36-B81D-E330B3D68699}"/>
              </a:ext>
            </a:extLst>
          </p:cNvPr>
          <p:cNvCxnSpPr/>
          <p:nvPr/>
        </p:nvCxnSpPr>
        <p:spPr>
          <a:xfrm>
            <a:off x="2621478" y="2728265"/>
            <a:ext cx="8882743"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448FD2F4-0C3A-478A-9AA5-18619BC425A3}"/>
              </a:ext>
            </a:extLst>
          </p:cNvPr>
          <p:cNvSpPr txBox="1"/>
          <p:nvPr/>
        </p:nvSpPr>
        <p:spPr>
          <a:xfrm>
            <a:off x="581137" y="4416831"/>
            <a:ext cx="11349094"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t>In the proposed BI architecture, Data Replication layer is a critical component. This layer will address the key concern of having data in disparate data sources with Fusion implementation. It will be able to bring data from Fusion, </a:t>
            </a:r>
            <a:r>
              <a:rPr lang="en-US" dirty="0" err="1"/>
              <a:t>LogFire</a:t>
            </a:r>
            <a:r>
              <a:rPr lang="en-US" dirty="0"/>
              <a:t>, and Custom applications into an Operational Data Store. </a:t>
            </a:r>
          </a:p>
        </p:txBody>
      </p:sp>
    </p:spTree>
    <p:extLst>
      <p:ext uri="{BB962C8B-B14F-4D97-AF65-F5344CB8AC3E}">
        <p14:creationId xmlns:p14="http://schemas.microsoft.com/office/powerpoint/2010/main" val="2470684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19805AA-8676-45C9-B067-0BE0B882044D}"/>
              </a:ext>
            </a:extLst>
          </p:cNvPr>
          <p:cNvGraphicFramePr>
            <a:graphicFrameLocks noChangeAspect="1"/>
          </p:cNvGraphicFramePr>
          <p:nvPr>
            <p:custDataLst>
              <p:tags r:id="rId2"/>
            </p:custDataLst>
            <p:extLst>
              <p:ext uri="{D42A27DB-BD31-4B8C-83A1-F6EECF244321}">
                <p14:modId xmlns:p14="http://schemas.microsoft.com/office/powerpoint/2010/main" val="25482552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653" name="think-cell Slide" r:id="rId6" imgW="384" imgH="385" progId="TCLayout.ActiveDocument.1">
                  <p:embed/>
                </p:oleObj>
              </mc:Choice>
              <mc:Fallback>
                <p:oleObj name="think-cell Slide" r:id="rId6" imgW="384" imgH="385" progId="TCLayout.ActiveDocument.1">
                  <p:embed/>
                  <p:pic>
                    <p:nvPicPr>
                      <p:cNvPr id="7" name="Object 6" hidden="1">
                        <a:extLst>
                          <a:ext uri="{FF2B5EF4-FFF2-40B4-BE49-F238E27FC236}">
                            <a16:creationId xmlns:a16="http://schemas.microsoft.com/office/drawing/2014/main" id="{119805AA-8676-45C9-B067-0BE0B882044D}"/>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6" name="Rectangle 15" hidden="1">
            <a:extLst>
              <a:ext uri="{FF2B5EF4-FFF2-40B4-BE49-F238E27FC236}">
                <a16:creationId xmlns:a16="http://schemas.microsoft.com/office/drawing/2014/main" id="{4BE7402A-C676-430E-9792-6A119B33E542}"/>
              </a:ext>
            </a:extLst>
          </p:cNvPr>
          <p:cNvSpPr/>
          <p:nvPr>
            <p:custDataLst>
              <p:tags r:id="rId3"/>
            </p:custDataLst>
          </p:nvPr>
        </p:nvSpPr>
        <p:spPr>
          <a:xfrm>
            <a:off x="0" y="0"/>
            <a:ext cx="158750" cy="158750"/>
          </a:xfrm>
          <a:prstGeom prst="rect">
            <a:avLst/>
          </a:prstGeom>
        </p:spPr>
        <p:style>
          <a:lnRef idx="2">
            <a:schemeClr val="dk1"/>
          </a:lnRef>
          <a:fillRef idx="1">
            <a:schemeClr val="lt1"/>
          </a:fillRef>
          <a:effectRef idx="0">
            <a:schemeClr val="dk1"/>
          </a:effectRef>
          <a:fontRef idx="minor">
            <a:schemeClr val="dk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2400">
              <a:latin typeface="Calibri" panose="020F0502020204030204" pitchFamily="34" charset="0"/>
              <a:ea typeface="+mj-ea"/>
              <a:cs typeface="+mj-cs"/>
              <a:sym typeface="Calibri" panose="020F0502020204030204" pitchFamily="34" charset="0"/>
            </a:endParaRPr>
          </a:p>
        </p:txBody>
      </p:sp>
      <p:sp>
        <p:nvSpPr>
          <p:cNvPr id="5" name="Title 4">
            <a:extLst>
              <a:ext uri="{FF2B5EF4-FFF2-40B4-BE49-F238E27FC236}">
                <a16:creationId xmlns:a16="http://schemas.microsoft.com/office/drawing/2014/main" id="{293D970E-2CB0-410D-AF41-1E43A2887F51}"/>
              </a:ext>
            </a:extLst>
          </p:cNvPr>
          <p:cNvSpPr>
            <a:spLocks noGrp="1"/>
          </p:cNvSpPr>
          <p:nvPr>
            <p:ph type="title"/>
          </p:nvPr>
        </p:nvSpPr>
        <p:spPr/>
        <p:txBody>
          <a:bodyPr/>
          <a:lstStyle/>
          <a:p>
            <a:r>
              <a:rPr lang="en-US" dirty="0"/>
              <a:t>Consideration summary - Data Storage</a:t>
            </a:r>
          </a:p>
        </p:txBody>
      </p:sp>
      <p:sp>
        <p:nvSpPr>
          <p:cNvPr id="9" name="Rectangle 8">
            <a:extLst>
              <a:ext uri="{FF2B5EF4-FFF2-40B4-BE49-F238E27FC236}">
                <a16:creationId xmlns:a16="http://schemas.microsoft.com/office/drawing/2014/main" id="{DEACC5DB-A572-40AE-88E5-A45580EC3B4C}"/>
              </a:ext>
            </a:extLst>
          </p:cNvPr>
          <p:cNvSpPr/>
          <p:nvPr/>
        </p:nvSpPr>
        <p:spPr>
          <a:xfrm>
            <a:off x="285867" y="1258545"/>
            <a:ext cx="3641124" cy="593125"/>
          </a:xfrm>
          <a:prstGeom prst="rect">
            <a:avLst/>
          </a:prstGeom>
          <a:solidFill>
            <a:srgbClr val="006A38"/>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Snowflake </a:t>
            </a:r>
            <a:r>
              <a:rPr lang="en-US" sz="1400" dirty="0">
                <a:solidFill>
                  <a:schemeClr val="bg1"/>
                </a:solidFill>
              </a:rPr>
              <a:t>(recommended)</a:t>
            </a:r>
          </a:p>
        </p:txBody>
      </p:sp>
      <p:sp>
        <p:nvSpPr>
          <p:cNvPr id="10" name="Rectangle 9">
            <a:extLst>
              <a:ext uri="{FF2B5EF4-FFF2-40B4-BE49-F238E27FC236}">
                <a16:creationId xmlns:a16="http://schemas.microsoft.com/office/drawing/2014/main" id="{AE583B13-05AD-4D52-8E99-B75F9001F447}"/>
              </a:ext>
            </a:extLst>
          </p:cNvPr>
          <p:cNvSpPr/>
          <p:nvPr/>
        </p:nvSpPr>
        <p:spPr>
          <a:xfrm>
            <a:off x="4275438" y="1263972"/>
            <a:ext cx="3641124" cy="593125"/>
          </a:xfrm>
          <a:prstGeom prst="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Amazon Web Services (Redshift)</a:t>
            </a:r>
          </a:p>
        </p:txBody>
      </p:sp>
      <p:sp>
        <p:nvSpPr>
          <p:cNvPr id="11" name="Rectangle 10">
            <a:extLst>
              <a:ext uri="{FF2B5EF4-FFF2-40B4-BE49-F238E27FC236}">
                <a16:creationId xmlns:a16="http://schemas.microsoft.com/office/drawing/2014/main" id="{3F20029C-AD7E-4247-8780-45B20B06E12C}"/>
              </a:ext>
            </a:extLst>
          </p:cNvPr>
          <p:cNvSpPr/>
          <p:nvPr/>
        </p:nvSpPr>
        <p:spPr>
          <a:xfrm>
            <a:off x="8265009" y="1263972"/>
            <a:ext cx="3641124" cy="593125"/>
          </a:xfrm>
          <a:prstGeom prst="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Oracle Autonomous Data Warehouse</a:t>
            </a:r>
          </a:p>
        </p:txBody>
      </p:sp>
      <p:sp>
        <p:nvSpPr>
          <p:cNvPr id="13" name="Rectangle 12">
            <a:extLst>
              <a:ext uri="{FF2B5EF4-FFF2-40B4-BE49-F238E27FC236}">
                <a16:creationId xmlns:a16="http://schemas.microsoft.com/office/drawing/2014/main" id="{60CA7982-1516-4B3A-B0E7-0319FCC0421B}"/>
              </a:ext>
            </a:extLst>
          </p:cNvPr>
          <p:cNvSpPr/>
          <p:nvPr/>
        </p:nvSpPr>
        <p:spPr>
          <a:xfrm>
            <a:off x="4275438" y="1851670"/>
            <a:ext cx="3641124" cy="3649361"/>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19063" indent="-119063">
              <a:buFont typeface="Arial" panose="020B0604020202020204" pitchFamily="34" charset="0"/>
              <a:buChar char="•"/>
            </a:pPr>
            <a:r>
              <a:rPr lang="en-US" sz="1400" dirty="0"/>
              <a:t>Traditional MPP platform - closely integrated with storage</a:t>
            </a:r>
          </a:p>
          <a:p>
            <a:pPr marL="119063" indent="-119063">
              <a:buFont typeface="Arial" panose="020B0604020202020204" pitchFamily="34" charset="0"/>
              <a:buChar char="•"/>
            </a:pPr>
            <a:r>
              <a:rPr lang="en-US" sz="1400" b="1" dirty="0"/>
              <a:t>Always on, billed per hour per node</a:t>
            </a:r>
          </a:p>
          <a:p>
            <a:pPr marL="119063" indent="-119063">
              <a:buFont typeface="Arial" panose="020B0604020202020204" pitchFamily="34" charset="0"/>
              <a:buChar char="•"/>
            </a:pPr>
            <a:r>
              <a:rPr lang="en-US" sz="1400" dirty="0"/>
              <a:t>Horizontally scalable by number of nodes - Resizing extremely expensive and downtime</a:t>
            </a:r>
          </a:p>
          <a:p>
            <a:pPr marL="119063" indent="-119063">
              <a:buFont typeface="Arial" panose="020B0604020202020204" pitchFamily="34" charset="0"/>
              <a:buChar char="•"/>
            </a:pPr>
            <a:r>
              <a:rPr lang="en-US" sz="1400" dirty="0"/>
              <a:t>Regular vacuum/analyze on tables. Lacking latest features in the database.</a:t>
            </a:r>
          </a:p>
          <a:p>
            <a:pPr marL="119063" indent="-119063">
              <a:buFont typeface="Arial" panose="020B0604020202020204" pitchFamily="34" charset="0"/>
              <a:buChar char="•"/>
            </a:pPr>
            <a:r>
              <a:rPr lang="en-US" sz="1400" dirty="0">
                <a:solidFill>
                  <a:srgbClr val="FF0000"/>
                </a:solidFill>
              </a:rPr>
              <a:t>In-depth SME and tuning required to get maximum performance</a:t>
            </a:r>
          </a:p>
          <a:p>
            <a:pPr marL="119063" indent="-119063">
              <a:buFont typeface="Arial" panose="020B0604020202020204" pitchFamily="34" charset="0"/>
              <a:buChar char="•"/>
            </a:pPr>
            <a:endParaRPr lang="en-US" sz="1400" dirty="0">
              <a:solidFill>
                <a:srgbClr val="FF0000"/>
              </a:solidFill>
            </a:endParaRPr>
          </a:p>
          <a:p>
            <a:pPr marL="119063" indent="-119063">
              <a:buFont typeface="Arial" panose="020B0604020202020204" pitchFamily="34" charset="0"/>
              <a:buChar char="•"/>
            </a:pPr>
            <a:r>
              <a:rPr lang="en-US" sz="1400" dirty="0">
                <a:solidFill>
                  <a:schemeClr val="tx1"/>
                </a:solidFill>
              </a:rPr>
              <a:t>Deployment Options : AWS </a:t>
            </a:r>
          </a:p>
        </p:txBody>
      </p:sp>
      <p:sp>
        <p:nvSpPr>
          <p:cNvPr id="14" name="Rectangle 13">
            <a:extLst>
              <a:ext uri="{FF2B5EF4-FFF2-40B4-BE49-F238E27FC236}">
                <a16:creationId xmlns:a16="http://schemas.microsoft.com/office/drawing/2014/main" id="{2D5F1EB7-F964-446F-B933-4C049359A2D0}"/>
              </a:ext>
            </a:extLst>
          </p:cNvPr>
          <p:cNvSpPr/>
          <p:nvPr/>
        </p:nvSpPr>
        <p:spPr>
          <a:xfrm>
            <a:off x="8265009" y="1857097"/>
            <a:ext cx="3641124" cy="3649361"/>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19063" indent="-119063">
              <a:buFont typeface="Arial" panose="020B0604020202020204" pitchFamily="34" charset="0"/>
              <a:buChar char="•"/>
            </a:pPr>
            <a:r>
              <a:rPr lang="en-US" sz="1400" dirty="0"/>
              <a:t>Traditional service hosted on Exadata</a:t>
            </a:r>
          </a:p>
          <a:p>
            <a:pPr marL="119063" indent="-119063">
              <a:buFont typeface="Arial" panose="020B0604020202020204" pitchFamily="34" charset="0"/>
              <a:buChar char="•"/>
            </a:pPr>
            <a:r>
              <a:rPr lang="en-US" sz="1400" b="1" dirty="0"/>
              <a:t>Always on, billed per OCPU</a:t>
            </a:r>
          </a:p>
          <a:p>
            <a:pPr marL="119063" indent="-119063">
              <a:buFont typeface="Arial" panose="020B0604020202020204" pitchFamily="34" charset="0"/>
              <a:buChar char="•"/>
            </a:pPr>
            <a:r>
              <a:rPr lang="en-US" sz="1400" dirty="0"/>
              <a:t>Traditional storage, outage required to add more storage and compute</a:t>
            </a:r>
          </a:p>
          <a:p>
            <a:pPr marL="119063" indent="-119063">
              <a:buFont typeface="Arial" panose="020B0604020202020204" pitchFamily="34" charset="0"/>
              <a:buChar char="•"/>
            </a:pPr>
            <a:r>
              <a:rPr lang="en-US" sz="1400" dirty="0"/>
              <a:t>Best in class data type support</a:t>
            </a:r>
          </a:p>
          <a:p>
            <a:pPr marL="119063" indent="-119063">
              <a:buFont typeface="Arial" panose="020B0604020202020204" pitchFamily="34" charset="0"/>
              <a:buChar char="•"/>
            </a:pPr>
            <a:r>
              <a:rPr lang="en-US" sz="1400" dirty="0">
                <a:solidFill>
                  <a:srgbClr val="FF0000"/>
                </a:solidFill>
              </a:rPr>
              <a:t>Requires DBA involvement and tuning to get acceptable performance </a:t>
            </a:r>
          </a:p>
          <a:p>
            <a:pPr marL="119063" indent="-119063">
              <a:buFont typeface="Arial" panose="020B0604020202020204" pitchFamily="34" charset="0"/>
              <a:buChar char="•"/>
            </a:pPr>
            <a:endParaRPr lang="en-US" sz="1400" dirty="0"/>
          </a:p>
          <a:p>
            <a:pPr marL="119063" indent="-119063">
              <a:buFont typeface="Arial" panose="020B0604020202020204" pitchFamily="34" charset="0"/>
              <a:buChar char="•"/>
            </a:pPr>
            <a:endParaRPr lang="en-US" sz="1400" dirty="0"/>
          </a:p>
          <a:p>
            <a:pPr marL="119063" indent="-119063">
              <a:buFont typeface="Arial" panose="020B0604020202020204" pitchFamily="34" charset="0"/>
              <a:buChar char="•"/>
            </a:pPr>
            <a:endParaRPr lang="en-US" sz="1400" dirty="0"/>
          </a:p>
          <a:p>
            <a:pPr marL="119063" indent="-119063">
              <a:buFont typeface="Arial" panose="020B0604020202020204" pitchFamily="34" charset="0"/>
              <a:buChar char="•"/>
            </a:pPr>
            <a:r>
              <a:rPr lang="en-US" sz="1400" dirty="0"/>
              <a:t>Deployment Options : Oracle</a:t>
            </a:r>
          </a:p>
        </p:txBody>
      </p:sp>
      <p:sp>
        <p:nvSpPr>
          <p:cNvPr id="12" name="Rectangle 11">
            <a:extLst>
              <a:ext uri="{FF2B5EF4-FFF2-40B4-BE49-F238E27FC236}">
                <a16:creationId xmlns:a16="http://schemas.microsoft.com/office/drawing/2014/main" id="{3E1E3CE6-9C92-4BE9-B417-37C715419D50}"/>
              </a:ext>
            </a:extLst>
          </p:cNvPr>
          <p:cNvSpPr/>
          <p:nvPr/>
        </p:nvSpPr>
        <p:spPr>
          <a:xfrm>
            <a:off x="285868" y="1857097"/>
            <a:ext cx="3641123" cy="3649361"/>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t" anchorCtr="0"/>
          <a:lstStyle/>
          <a:p>
            <a:pPr marL="119063" indent="-119063">
              <a:buFont typeface="Arial" panose="020B0604020202020204" pitchFamily="34" charset="0"/>
              <a:buChar char="•"/>
            </a:pPr>
            <a:r>
              <a:rPr lang="en-US" sz="1400" dirty="0"/>
              <a:t>Truly Distributed architecture, Built for cloud.</a:t>
            </a:r>
          </a:p>
          <a:p>
            <a:pPr marL="119063" indent="-119063">
              <a:buFont typeface="Arial" panose="020B0604020202020204" pitchFamily="34" charset="0"/>
              <a:buChar char="•"/>
            </a:pPr>
            <a:r>
              <a:rPr lang="en-US" sz="1400" b="1" dirty="0"/>
              <a:t>Decoupled Compute, Storage and Metadata</a:t>
            </a:r>
          </a:p>
          <a:p>
            <a:pPr marL="119063" indent="-119063">
              <a:buFont typeface="Arial" panose="020B0604020202020204" pitchFamily="34" charset="0"/>
              <a:buChar char="•"/>
            </a:pPr>
            <a:r>
              <a:rPr lang="en-US" sz="1400" dirty="0"/>
              <a:t>Sub-minute compute usage tracking</a:t>
            </a:r>
          </a:p>
          <a:p>
            <a:pPr marL="119063" indent="-119063">
              <a:buFont typeface="Arial" panose="020B0604020202020204" pitchFamily="34" charset="0"/>
              <a:buChar char="•"/>
            </a:pPr>
            <a:r>
              <a:rPr lang="en-US" sz="1400" dirty="0"/>
              <a:t>Excellent compression factor, less storage,</a:t>
            </a:r>
          </a:p>
          <a:p>
            <a:pPr marL="119063" indent="-119063">
              <a:buFont typeface="Arial" panose="020B0604020202020204" pitchFamily="34" charset="0"/>
              <a:buChar char="•"/>
            </a:pPr>
            <a:r>
              <a:rPr lang="en-US" sz="1400" dirty="0"/>
              <a:t>Switching compute shape takes seconds</a:t>
            </a:r>
          </a:p>
          <a:p>
            <a:pPr marL="119063" indent="-119063">
              <a:buFont typeface="Arial" panose="020B0604020202020204" pitchFamily="34" charset="0"/>
              <a:buChar char="•"/>
            </a:pPr>
            <a:r>
              <a:rPr lang="en-US" sz="1400" dirty="0"/>
              <a:t>Time travel gives ability to query deleted data</a:t>
            </a:r>
          </a:p>
          <a:p>
            <a:pPr marL="119063" indent="-119063">
              <a:buFont typeface="Arial" panose="020B0604020202020204" pitchFamily="34" charset="0"/>
              <a:buChar char="•"/>
            </a:pPr>
            <a:r>
              <a:rPr lang="en-US" sz="1400" b="1" dirty="0"/>
              <a:t>Very minimal database administration required</a:t>
            </a:r>
          </a:p>
          <a:p>
            <a:pPr marL="119063" indent="-119063">
              <a:buFont typeface="Arial" panose="020B0604020202020204" pitchFamily="34" charset="0"/>
              <a:buChar char="•"/>
            </a:pPr>
            <a:endParaRPr lang="en-US" sz="1400" dirty="0"/>
          </a:p>
          <a:p>
            <a:pPr marL="119063" indent="-119063">
              <a:buFont typeface="Arial" panose="020B0604020202020204" pitchFamily="34" charset="0"/>
              <a:buChar char="•"/>
            </a:pPr>
            <a:r>
              <a:rPr lang="en-US" sz="1400" dirty="0"/>
              <a:t>Deployment Options : AWS, Microsoft and Google</a:t>
            </a:r>
          </a:p>
        </p:txBody>
      </p:sp>
      <p:sp>
        <p:nvSpPr>
          <p:cNvPr id="17" name="TextBox 16">
            <a:extLst>
              <a:ext uri="{FF2B5EF4-FFF2-40B4-BE49-F238E27FC236}">
                <a16:creationId xmlns:a16="http://schemas.microsoft.com/office/drawing/2014/main" id="{27001D41-C71B-4392-A9C2-E741A2E56300}"/>
              </a:ext>
            </a:extLst>
          </p:cNvPr>
          <p:cNvSpPr txBox="1"/>
          <p:nvPr/>
        </p:nvSpPr>
        <p:spPr>
          <a:xfrm>
            <a:off x="285867" y="5627064"/>
            <a:ext cx="11620266"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t>In the proposed BI architecture, for the Data Warehouse, Snowflake is the recommendation. Snowflake's innovative architecture, relative ease of use, scalability, excellent performance, and unanimous positive feedback from customers are the key drivers for the basis of this recommendation.</a:t>
            </a:r>
          </a:p>
        </p:txBody>
      </p:sp>
    </p:spTree>
    <p:extLst>
      <p:ext uri="{BB962C8B-B14F-4D97-AF65-F5344CB8AC3E}">
        <p14:creationId xmlns:p14="http://schemas.microsoft.com/office/powerpoint/2010/main" val="2796590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CBE8C1C9-FA19-49D9-ADE0-DEEBEF12FE27}"/>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677" name="think-cell Slide" r:id="rId6" imgW="360" imgH="360" progId="TCLayout.ActiveDocument.1">
                  <p:embed/>
                </p:oleObj>
              </mc:Choice>
              <mc:Fallback>
                <p:oleObj name="think-cell Slide" r:id="rId6" imgW="360" imgH="360" progId="TCLayout.ActiveDocument.1">
                  <p:embed/>
                  <p:pic>
                    <p:nvPicPr>
                      <p:cNvPr id="13" name="Object 12" hidden="1">
                        <a:extLst>
                          <a:ext uri="{FF2B5EF4-FFF2-40B4-BE49-F238E27FC236}">
                            <a16:creationId xmlns:a16="http://schemas.microsoft.com/office/drawing/2014/main" id="{CBE8C1C9-FA19-49D9-ADE0-DEEBEF12FE27}"/>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F459238A-DBF1-4EDD-8106-9B181BCA789C}"/>
              </a:ext>
            </a:extLst>
          </p:cNvPr>
          <p:cNvSpPr/>
          <p:nvPr>
            <p:custDataLst>
              <p:tags r:id="rId3"/>
            </p:custDataLst>
          </p:nvPr>
        </p:nvSpPr>
        <p:spPr>
          <a:xfrm>
            <a:off x="0" y="0"/>
            <a:ext cx="158750" cy="158750"/>
          </a:xfrm>
          <a:prstGeom prst="rect">
            <a:avLst/>
          </a:prstGeom>
        </p:spPr>
        <p:style>
          <a:lnRef idx="2">
            <a:schemeClr val="dk1"/>
          </a:lnRef>
          <a:fillRef idx="1">
            <a:schemeClr val="lt1"/>
          </a:fillRef>
          <a:effectRef idx="0">
            <a:schemeClr val="dk1"/>
          </a:effectRef>
          <a:fontRef idx="minor">
            <a:schemeClr val="dk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2400">
              <a:latin typeface="Calibri" panose="020F0502020204030204" pitchFamily="34" charset="0"/>
              <a:ea typeface="+mj-ea"/>
              <a:cs typeface="+mj-cs"/>
              <a:sym typeface="Calibri" panose="020F0502020204030204" pitchFamily="34" charset="0"/>
            </a:endParaRPr>
          </a:p>
        </p:txBody>
      </p:sp>
      <p:sp>
        <p:nvSpPr>
          <p:cNvPr id="2" name="Title 1">
            <a:extLst>
              <a:ext uri="{FF2B5EF4-FFF2-40B4-BE49-F238E27FC236}">
                <a16:creationId xmlns:a16="http://schemas.microsoft.com/office/drawing/2014/main" id="{E7EE64CE-CD0D-4168-B070-24237C461D86}"/>
              </a:ext>
            </a:extLst>
          </p:cNvPr>
          <p:cNvSpPr>
            <a:spLocks noGrp="1"/>
          </p:cNvSpPr>
          <p:nvPr>
            <p:ph type="title"/>
          </p:nvPr>
        </p:nvSpPr>
        <p:spPr/>
        <p:txBody>
          <a:bodyPr/>
          <a:lstStyle/>
          <a:p>
            <a:r>
              <a:rPr lang="en-US" dirty="0">
                <a:solidFill>
                  <a:schemeClr val="tx1"/>
                </a:solidFill>
              </a:rPr>
              <a:t>Data-Warehouse Comparison</a:t>
            </a:r>
            <a:endParaRPr lang="en-US" dirty="0"/>
          </a:p>
        </p:txBody>
      </p:sp>
      <p:graphicFrame>
        <p:nvGraphicFramePr>
          <p:cNvPr id="8" name="Table 7">
            <a:extLst>
              <a:ext uri="{FF2B5EF4-FFF2-40B4-BE49-F238E27FC236}">
                <a16:creationId xmlns:a16="http://schemas.microsoft.com/office/drawing/2014/main" id="{9A3D6372-457C-4049-8E1B-44C23F9DB6D4}"/>
              </a:ext>
            </a:extLst>
          </p:cNvPr>
          <p:cNvGraphicFramePr>
            <a:graphicFrameLocks noGrp="1"/>
          </p:cNvGraphicFramePr>
          <p:nvPr>
            <p:extLst>
              <p:ext uri="{D42A27DB-BD31-4B8C-83A1-F6EECF244321}">
                <p14:modId xmlns:p14="http://schemas.microsoft.com/office/powerpoint/2010/main" val="3781792510"/>
              </p:ext>
            </p:extLst>
          </p:nvPr>
        </p:nvGraphicFramePr>
        <p:xfrm>
          <a:off x="272972" y="1309741"/>
          <a:ext cx="7883640" cy="5234894"/>
        </p:xfrm>
        <a:graphic>
          <a:graphicData uri="http://schemas.openxmlformats.org/drawingml/2006/table">
            <a:tbl>
              <a:tblPr firstRow="1" lastRow="1" bandRow="1">
                <a:tableStyleId>{5C22544A-7EE6-4342-B048-85BDC9FD1C3A}</a:tableStyleId>
              </a:tblPr>
              <a:tblGrid>
                <a:gridCol w="4035557">
                  <a:extLst>
                    <a:ext uri="{9D8B030D-6E8A-4147-A177-3AD203B41FA5}">
                      <a16:colId xmlns:a16="http://schemas.microsoft.com/office/drawing/2014/main" val="1876033130"/>
                    </a:ext>
                  </a:extLst>
                </a:gridCol>
                <a:gridCol w="243749">
                  <a:extLst>
                    <a:ext uri="{9D8B030D-6E8A-4147-A177-3AD203B41FA5}">
                      <a16:colId xmlns:a16="http://schemas.microsoft.com/office/drawing/2014/main" val="3906230158"/>
                    </a:ext>
                  </a:extLst>
                </a:gridCol>
                <a:gridCol w="968060">
                  <a:extLst>
                    <a:ext uri="{9D8B030D-6E8A-4147-A177-3AD203B41FA5}">
                      <a16:colId xmlns:a16="http://schemas.microsoft.com/office/drawing/2014/main" val="369875782"/>
                    </a:ext>
                  </a:extLst>
                </a:gridCol>
                <a:gridCol w="230425">
                  <a:extLst>
                    <a:ext uri="{9D8B030D-6E8A-4147-A177-3AD203B41FA5}">
                      <a16:colId xmlns:a16="http://schemas.microsoft.com/office/drawing/2014/main" val="2702833824"/>
                    </a:ext>
                  </a:extLst>
                </a:gridCol>
                <a:gridCol w="981385">
                  <a:extLst>
                    <a:ext uri="{9D8B030D-6E8A-4147-A177-3AD203B41FA5}">
                      <a16:colId xmlns:a16="http://schemas.microsoft.com/office/drawing/2014/main" val="3489003778"/>
                    </a:ext>
                  </a:extLst>
                </a:gridCol>
                <a:gridCol w="217101">
                  <a:extLst>
                    <a:ext uri="{9D8B030D-6E8A-4147-A177-3AD203B41FA5}">
                      <a16:colId xmlns:a16="http://schemas.microsoft.com/office/drawing/2014/main" val="639050938"/>
                    </a:ext>
                  </a:extLst>
                </a:gridCol>
                <a:gridCol w="994708">
                  <a:extLst>
                    <a:ext uri="{9D8B030D-6E8A-4147-A177-3AD203B41FA5}">
                      <a16:colId xmlns:a16="http://schemas.microsoft.com/office/drawing/2014/main" val="703964343"/>
                    </a:ext>
                  </a:extLst>
                </a:gridCol>
                <a:gridCol w="212655">
                  <a:extLst>
                    <a:ext uri="{9D8B030D-6E8A-4147-A177-3AD203B41FA5}">
                      <a16:colId xmlns:a16="http://schemas.microsoft.com/office/drawing/2014/main" val="2799472046"/>
                    </a:ext>
                  </a:extLst>
                </a:gridCol>
              </a:tblGrid>
              <a:tr h="600603">
                <a:tc>
                  <a:txBody>
                    <a:bodyPr/>
                    <a:lstStyle/>
                    <a:p>
                      <a:pPr marL="0" algn="l" rtl="0" eaLnBrk="1" hangingPunct="1">
                        <a:spcBef>
                          <a:spcPts val="0"/>
                        </a:spcBef>
                        <a:spcAft>
                          <a:spcPts val="0"/>
                        </a:spcAft>
                      </a:pPr>
                      <a:r>
                        <a:rPr lang="en-US" dirty="0">
                          <a:effectLst/>
                        </a:rPr>
                        <a:t> Criteria</a:t>
                      </a:r>
                    </a:p>
                  </a:txBody>
                  <a:tcPr marL="0" marR="0" marT="0" marB="0" anchor="ctr">
                    <a:solidFill>
                      <a:srgbClr val="006A38"/>
                    </a:solidFill>
                  </a:tcPr>
                </a:tc>
                <a:tc>
                  <a:txBody>
                    <a:bodyPr/>
                    <a:lstStyle/>
                    <a:p>
                      <a:pPr marL="0" algn="l" rtl="0" eaLnBrk="1" hangingPunct="1">
                        <a:spcBef>
                          <a:spcPts val="0"/>
                        </a:spcBef>
                        <a:spcAft>
                          <a:spcPts val="0"/>
                        </a:spcAft>
                      </a:pPr>
                      <a:endParaRPr lang="en-US">
                        <a:effectLst/>
                      </a:endParaRPr>
                    </a:p>
                  </a:txBody>
                  <a:tcPr marL="0" marR="0" marT="0" marB="0" anchor="ctr">
                    <a:solidFill>
                      <a:schemeClr val="bg1"/>
                    </a:solidFill>
                  </a:tcPr>
                </a:tc>
                <a:tc>
                  <a:txBody>
                    <a:bodyPr/>
                    <a:lstStyle/>
                    <a:p>
                      <a:pPr marL="0" algn="ctr" rtl="0" eaLnBrk="1" hangingPunct="1">
                        <a:spcBef>
                          <a:spcPts val="0"/>
                        </a:spcBef>
                        <a:spcAft>
                          <a:spcPts val="0"/>
                        </a:spcAft>
                      </a:pPr>
                      <a:endParaRPr lang="en-US">
                        <a:effectLst/>
                      </a:endParaRPr>
                    </a:p>
                  </a:txBody>
                  <a:tcPr marL="0" marR="0" marT="0" marB="0" anchor="ctr">
                    <a:solidFill>
                      <a:schemeClr val="bg1"/>
                    </a:solidFill>
                  </a:tcPr>
                </a:tc>
                <a:tc>
                  <a:txBody>
                    <a:bodyPr/>
                    <a:lstStyle/>
                    <a:p>
                      <a:pPr marL="0" algn="l" rtl="0" eaLnBrk="1" hangingPunct="1">
                        <a:spcBef>
                          <a:spcPts val="0"/>
                        </a:spcBef>
                        <a:spcAft>
                          <a:spcPts val="0"/>
                        </a:spcAft>
                      </a:pPr>
                      <a:endParaRPr lang="en-US">
                        <a:effectLst/>
                      </a:endParaRPr>
                    </a:p>
                  </a:txBody>
                  <a:tcPr marL="0" marR="0" marT="0" marB="0" anchor="ctr">
                    <a:solidFill>
                      <a:schemeClr val="bg1"/>
                    </a:solidFill>
                  </a:tcPr>
                </a:tc>
                <a:tc>
                  <a:txBody>
                    <a:bodyPr/>
                    <a:lstStyle/>
                    <a:p>
                      <a:pPr marL="0" algn="ctr" rtl="0" eaLnBrk="1" hangingPunct="1">
                        <a:spcBef>
                          <a:spcPts val="0"/>
                        </a:spcBef>
                        <a:spcAft>
                          <a:spcPts val="0"/>
                        </a:spcAft>
                      </a:pPr>
                      <a:endParaRPr lang="en-US">
                        <a:effectLst/>
                      </a:endParaRPr>
                    </a:p>
                  </a:txBody>
                  <a:tcPr marL="0" marR="0" marT="0" marB="0" anchor="ctr">
                    <a:solidFill>
                      <a:schemeClr val="bg1"/>
                    </a:solidFill>
                  </a:tcPr>
                </a:tc>
                <a:tc>
                  <a:txBody>
                    <a:bodyPr/>
                    <a:lstStyle/>
                    <a:p>
                      <a:pPr marL="0" algn="l" rtl="0" eaLnBrk="1" hangingPunct="1">
                        <a:spcBef>
                          <a:spcPts val="0"/>
                        </a:spcBef>
                        <a:spcAft>
                          <a:spcPts val="0"/>
                        </a:spcAft>
                      </a:pPr>
                      <a:endParaRPr lang="en-US">
                        <a:effectLst/>
                      </a:endParaRPr>
                    </a:p>
                  </a:txBody>
                  <a:tcPr marL="0" marR="0" marT="0" marB="0" anchor="ctr">
                    <a:solidFill>
                      <a:schemeClr val="bg1"/>
                    </a:solidFill>
                  </a:tcPr>
                </a:tc>
                <a:tc>
                  <a:txBody>
                    <a:bodyPr/>
                    <a:lstStyle/>
                    <a:p>
                      <a:pPr marL="0" algn="ctr" rtl="0" eaLnBrk="1" hangingPunct="1">
                        <a:spcBef>
                          <a:spcPts val="0"/>
                        </a:spcBef>
                        <a:spcAft>
                          <a:spcPts val="0"/>
                        </a:spcAft>
                      </a:pPr>
                      <a:endParaRPr lang="en-US">
                        <a:effectLst/>
                      </a:endParaRPr>
                    </a:p>
                  </a:txBody>
                  <a:tcPr marL="0" marR="0" marT="0" marB="0" anchor="ctr">
                    <a:solidFill>
                      <a:schemeClr val="bg1"/>
                    </a:solidFill>
                  </a:tcPr>
                </a:tc>
                <a:tc>
                  <a:txBody>
                    <a:bodyPr/>
                    <a:lstStyle/>
                    <a:p>
                      <a:pPr marL="0" algn="ctr" rtl="0" eaLnBrk="1" hangingPunct="1">
                        <a:spcBef>
                          <a:spcPts val="0"/>
                        </a:spcBef>
                        <a:spcAft>
                          <a:spcPts val="0"/>
                        </a:spcAft>
                      </a:pPr>
                      <a:endParaRPr lang="en-US">
                        <a:effectLst/>
                      </a:endParaRPr>
                    </a:p>
                  </a:txBody>
                  <a:tcPr marL="0" marR="0" marT="0" marB="0" anchor="ctr">
                    <a:solidFill>
                      <a:schemeClr val="bg1"/>
                    </a:solidFill>
                  </a:tcPr>
                </a:tc>
                <a:extLst>
                  <a:ext uri="{0D108BD9-81ED-4DB2-BD59-A6C34878D82A}">
                    <a16:rowId xmlns:a16="http://schemas.microsoft.com/office/drawing/2014/main" val="1312591539"/>
                  </a:ext>
                </a:extLst>
              </a:tr>
              <a:tr h="453516">
                <a:tc>
                  <a:txBody>
                    <a:bodyPr/>
                    <a:lstStyle/>
                    <a:p>
                      <a:pPr algn="l" fontAlgn="ctr"/>
                      <a:r>
                        <a:rPr lang="en-US" sz="1600" u="none" strike="noStrike">
                          <a:effectLst/>
                        </a:rPr>
                        <a:t> Architecture</a:t>
                      </a:r>
                      <a:endParaRPr lang="en-US" sz="1600" b="0" i="0" u="none" strike="noStrike">
                        <a:solidFill>
                          <a:srgbClr val="000000"/>
                        </a:solidFill>
                        <a:effectLst/>
                        <a:latin typeface="Calibri" panose="020F0502020204030204" pitchFamily="34" charset="0"/>
                      </a:endParaRPr>
                    </a:p>
                  </a:txBody>
                  <a:tcPr marL="6593" marR="6593" marT="6593" marB="0" anchor="ctr"/>
                </a:tc>
                <a:tc rowSpan="10">
                  <a:txBody>
                    <a:bodyPr/>
                    <a:lstStyle/>
                    <a:p>
                      <a:pPr marL="0" algn="l" rtl="0" eaLnBrk="1" hangingPunct="1">
                        <a:spcBef>
                          <a:spcPts val="0"/>
                        </a:spcBef>
                        <a:spcAft>
                          <a:spcPts val="0"/>
                        </a:spcAft>
                      </a:pPr>
                      <a:endParaRPr lang="en-US" sz="1600">
                        <a:effectLst/>
                      </a:endParaRPr>
                    </a:p>
                  </a:txBody>
                  <a:tcPr marL="0" marR="0" marT="0" marB="0" anchor="ctr"/>
                </a:tc>
                <a:tc>
                  <a:txBody>
                    <a:bodyPr/>
                    <a:lstStyle/>
                    <a:p>
                      <a:pPr marL="0" algn="ctr" rtl="0" eaLnBrk="1" hangingPunct="1">
                        <a:spcBef>
                          <a:spcPts val="0"/>
                        </a:spcBef>
                        <a:spcAft>
                          <a:spcPts val="0"/>
                        </a:spcAft>
                      </a:pPr>
                      <a:r>
                        <a:rPr lang="en-US" sz="1600" dirty="0">
                          <a:effectLst/>
                        </a:rPr>
                        <a:t>3</a:t>
                      </a:r>
                    </a:p>
                  </a:txBody>
                  <a:tcPr marL="0" marR="0" marT="0" marB="0" anchor="ctr"/>
                </a:tc>
                <a:tc rowSpan="10">
                  <a:txBody>
                    <a:bodyPr/>
                    <a:lstStyle/>
                    <a:p>
                      <a:pPr marL="0" algn="l" rtl="0" eaLnBrk="1" hangingPunct="1">
                        <a:spcBef>
                          <a:spcPts val="0"/>
                        </a:spcBef>
                        <a:spcAft>
                          <a:spcPts val="0"/>
                        </a:spcAft>
                      </a:pPr>
                      <a:endParaRPr lang="en-US" sz="1600">
                        <a:effectLst/>
                      </a:endParaRPr>
                    </a:p>
                  </a:txBody>
                  <a:tcPr marL="0" marR="0" marT="0" marB="0" anchor="ctr"/>
                </a:tc>
                <a:tc>
                  <a:txBody>
                    <a:bodyPr/>
                    <a:lstStyle/>
                    <a:p>
                      <a:pPr marL="0" algn="ctr" rtl="0" eaLnBrk="1" hangingPunct="1">
                        <a:spcBef>
                          <a:spcPts val="0"/>
                        </a:spcBef>
                        <a:spcAft>
                          <a:spcPts val="0"/>
                        </a:spcAft>
                      </a:pPr>
                      <a:r>
                        <a:rPr lang="en-US" sz="1600">
                          <a:effectLst/>
                        </a:rPr>
                        <a:t>5</a:t>
                      </a:r>
                    </a:p>
                  </a:txBody>
                  <a:tcPr marL="0" marR="0" marT="0" marB="0" anchor="ctr"/>
                </a:tc>
                <a:tc rowSpan="10">
                  <a:txBody>
                    <a:bodyPr/>
                    <a:lstStyle/>
                    <a:p>
                      <a:pPr marL="0" algn="l" rtl="0" eaLnBrk="1" hangingPunct="1">
                        <a:spcBef>
                          <a:spcPts val="0"/>
                        </a:spcBef>
                        <a:spcAft>
                          <a:spcPts val="0"/>
                        </a:spcAft>
                      </a:pPr>
                      <a:endParaRPr lang="en-US" sz="1600">
                        <a:effectLst/>
                      </a:endParaRPr>
                    </a:p>
                  </a:txBody>
                  <a:tcPr marL="0" marR="0" marT="0" marB="0" anchor="ctr"/>
                </a:tc>
                <a:tc>
                  <a:txBody>
                    <a:bodyPr/>
                    <a:lstStyle/>
                    <a:p>
                      <a:pPr marL="0" algn="ctr" rtl="0" eaLnBrk="1" hangingPunct="1">
                        <a:spcBef>
                          <a:spcPts val="0"/>
                        </a:spcBef>
                        <a:spcAft>
                          <a:spcPts val="0"/>
                        </a:spcAft>
                      </a:pPr>
                      <a:r>
                        <a:rPr lang="en-US" sz="1600">
                          <a:effectLst/>
                        </a:rPr>
                        <a:t>3</a:t>
                      </a:r>
                    </a:p>
                  </a:txBody>
                  <a:tcPr marL="0" marR="0" marT="0" marB="0" anchor="ctr"/>
                </a:tc>
                <a:tc rowSpan="10">
                  <a:txBody>
                    <a:bodyPr/>
                    <a:lstStyle/>
                    <a:p>
                      <a:pPr marL="0" algn="ctr" rtl="0" eaLnBrk="1" hangingPunct="1">
                        <a:spcBef>
                          <a:spcPts val="0"/>
                        </a:spcBef>
                        <a:spcAft>
                          <a:spcPts val="0"/>
                        </a:spcAft>
                      </a:pPr>
                      <a:endParaRPr lang="en-US">
                        <a:effectLst/>
                      </a:endParaRPr>
                    </a:p>
                  </a:txBody>
                  <a:tcPr marL="0" marR="0" marT="0" marB="0" anchor="ctr"/>
                </a:tc>
                <a:extLst>
                  <a:ext uri="{0D108BD9-81ED-4DB2-BD59-A6C34878D82A}">
                    <a16:rowId xmlns:a16="http://schemas.microsoft.com/office/drawing/2014/main" val="620513820"/>
                  </a:ext>
                </a:extLst>
              </a:tr>
              <a:tr h="552647">
                <a:tc>
                  <a:txBody>
                    <a:bodyPr/>
                    <a:lstStyle/>
                    <a:p>
                      <a:pPr algn="l" fontAlgn="ctr"/>
                      <a:r>
                        <a:rPr lang="en-US" sz="1600" u="none" strike="noStrike">
                          <a:effectLst/>
                        </a:rPr>
                        <a:t> Pricing/Billing</a:t>
                      </a:r>
                      <a:endParaRPr lang="en-US" sz="1600" b="0" i="0" u="none" strike="noStrike">
                        <a:solidFill>
                          <a:srgbClr val="000000"/>
                        </a:solidFill>
                        <a:effectLst/>
                        <a:latin typeface="Calibri" panose="020F0502020204030204" pitchFamily="34" charset="0"/>
                      </a:endParaRPr>
                    </a:p>
                  </a:txBody>
                  <a:tcPr marL="6593" marR="6593" marT="6593" marB="0" anchor="ctr"/>
                </a:tc>
                <a:tc vMerge="1">
                  <a:txBody>
                    <a:bodyPr/>
                    <a:lstStyle/>
                    <a:p>
                      <a:pPr marL="0" algn="l" rtl="0" eaLnBrk="1" hangingPunct="1">
                        <a:spcBef>
                          <a:spcPts val="0"/>
                        </a:spcBef>
                        <a:spcAft>
                          <a:spcPts val="0"/>
                        </a:spcAft>
                      </a:pPr>
                      <a:endParaRPr lang="en-US">
                        <a:effectLst/>
                      </a:endParaRPr>
                    </a:p>
                  </a:txBody>
                  <a:tcPr marL="0" marR="0" marT="0" marB="0" anchor="ctr"/>
                </a:tc>
                <a:tc>
                  <a:txBody>
                    <a:bodyPr/>
                    <a:lstStyle/>
                    <a:p>
                      <a:pPr marL="0" algn="ctr" rtl="0" eaLnBrk="1" hangingPunct="1">
                        <a:spcBef>
                          <a:spcPts val="0"/>
                        </a:spcBef>
                        <a:spcAft>
                          <a:spcPts val="0"/>
                        </a:spcAft>
                      </a:pPr>
                      <a:r>
                        <a:rPr lang="en-US" sz="1600" dirty="0">
                          <a:effectLst/>
                        </a:rPr>
                        <a:t>3</a:t>
                      </a:r>
                    </a:p>
                  </a:txBody>
                  <a:tcPr marL="0" marR="0" marT="0" marB="0" anchor="ctr"/>
                </a:tc>
                <a:tc vMerge="1">
                  <a:txBody>
                    <a:bodyPr/>
                    <a:lstStyle/>
                    <a:p>
                      <a:pPr marL="0" algn="l" rtl="0" eaLnBrk="1" hangingPunct="1">
                        <a:spcBef>
                          <a:spcPts val="0"/>
                        </a:spcBef>
                        <a:spcAft>
                          <a:spcPts val="0"/>
                        </a:spcAft>
                      </a:pPr>
                      <a:endParaRPr lang="en-US">
                        <a:effectLst/>
                      </a:endParaRPr>
                    </a:p>
                  </a:txBody>
                  <a:tcPr marL="0" marR="0" marT="0" marB="0" anchor="ctr"/>
                </a:tc>
                <a:tc>
                  <a:txBody>
                    <a:bodyPr/>
                    <a:lstStyle/>
                    <a:p>
                      <a:pPr marL="0" algn="ctr" rtl="0" eaLnBrk="1" hangingPunct="1">
                        <a:spcBef>
                          <a:spcPts val="0"/>
                        </a:spcBef>
                        <a:spcAft>
                          <a:spcPts val="0"/>
                        </a:spcAft>
                      </a:pPr>
                      <a:r>
                        <a:rPr lang="en-US" sz="1600" dirty="0">
                          <a:effectLst/>
                        </a:rPr>
                        <a:t>4</a:t>
                      </a:r>
                    </a:p>
                  </a:txBody>
                  <a:tcPr marL="0" marR="0" marT="0" marB="0" anchor="ctr"/>
                </a:tc>
                <a:tc vMerge="1">
                  <a:txBody>
                    <a:bodyPr/>
                    <a:lstStyle/>
                    <a:p>
                      <a:pPr marL="0" algn="l" rtl="0" eaLnBrk="1" hangingPunct="1">
                        <a:spcBef>
                          <a:spcPts val="0"/>
                        </a:spcBef>
                        <a:spcAft>
                          <a:spcPts val="0"/>
                        </a:spcAft>
                      </a:pPr>
                      <a:endParaRPr lang="en-US">
                        <a:effectLst/>
                      </a:endParaRPr>
                    </a:p>
                  </a:txBody>
                  <a:tcPr marL="0" marR="0" marT="0" marB="0" anchor="ctr"/>
                </a:tc>
                <a:tc>
                  <a:txBody>
                    <a:bodyPr/>
                    <a:lstStyle/>
                    <a:p>
                      <a:pPr marL="0" algn="ctr" rtl="0" eaLnBrk="1" hangingPunct="1">
                        <a:spcBef>
                          <a:spcPts val="0"/>
                        </a:spcBef>
                        <a:spcAft>
                          <a:spcPts val="0"/>
                        </a:spcAft>
                      </a:pPr>
                      <a:r>
                        <a:rPr lang="en-US" sz="1600" dirty="0">
                          <a:effectLst/>
                        </a:rPr>
                        <a:t>3</a:t>
                      </a:r>
                    </a:p>
                  </a:txBody>
                  <a:tcPr marL="0" marR="0" marT="0" marB="0" anchor="ctr"/>
                </a:tc>
                <a:tc vMerge="1">
                  <a:txBody>
                    <a:bodyPr/>
                    <a:lstStyle/>
                    <a:p>
                      <a:pPr marL="0" algn="ctr" rtl="0" eaLnBrk="1" hangingPunct="1">
                        <a:spcBef>
                          <a:spcPts val="0"/>
                        </a:spcBef>
                        <a:spcAft>
                          <a:spcPts val="0"/>
                        </a:spcAft>
                      </a:pPr>
                      <a:endParaRPr lang="en-US">
                        <a:effectLst/>
                      </a:endParaRPr>
                    </a:p>
                  </a:txBody>
                  <a:tcPr marL="0" marR="0" marT="0" marB="0" anchor="ctr"/>
                </a:tc>
                <a:extLst>
                  <a:ext uri="{0D108BD9-81ED-4DB2-BD59-A6C34878D82A}">
                    <a16:rowId xmlns:a16="http://schemas.microsoft.com/office/drawing/2014/main" val="2016488076"/>
                  </a:ext>
                </a:extLst>
              </a:tr>
              <a:tr h="453516">
                <a:tc>
                  <a:txBody>
                    <a:bodyPr/>
                    <a:lstStyle/>
                    <a:p>
                      <a:pPr algn="l" fontAlgn="ctr"/>
                      <a:r>
                        <a:rPr lang="en-US" sz="1600" u="none" strike="noStrike">
                          <a:effectLst/>
                        </a:rPr>
                        <a:t> Storage</a:t>
                      </a:r>
                      <a:endParaRPr lang="en-US" sz="1600" b="0" i="0" u="none" strike="noStrike">
                        <a:solidFill>
                          <a:srgbClr val="000000"/>
                        </a:solidFill>
                        <a:effectLst/>
                        <a:latin typeface="Calibri" panose="020F0502020204030204" pitchFamily="34" charset="0"/>
                      </a:endParaRPr>
                    </a:p>
                  </a:txBody>
                  <a:tcPr marL="6593" marR="6593" marT="6593" marB="0" anchor="ctr"/>
                </a:tc>
                <a:tc vMerge="1">
                  <a:txBody>
                    <a:bodyPr/>
                    <a:lstStyle/>
                    <a:p>
                      <a:pPr marL="0" algn="l" rtl="0" eaLnBrk="1" hangingPunct="1">
                        <a:spcBef>
                          <a:spcPts val="0"/>
                        </a:spcBef>
                        <a:spcAft>
                          <a:spcPts val="0"/>
                        </a:spcAft>
                      </a:pPr>
                      <a:endParaRPr lang="en-US">
                        <a:effectLst/>
                      </a:endParaRPr>
                    </a:p>
                  </a:txBody>
                  <a:tcPr marL="0" marR="0" marT="0" marB="0" anchor="ctr"/>
                </a:tc>
                <a:tc>
                  <a:txBody>
                    <a:bodyPr/>
                    <a:lstStyle/>
                    <a:p>
                      <a:pPr marL="0" algn="ctr" rtl="0" eaLnBrk="1" hangingPunct="1">
                        <a:spcBef>
                          <a:spcPts val="0"/>
                        </a:spcBef>
                        <a:spcAft>
                          <a:spcPts val="0"/>
                        </a:spcAft>
                      </a:pPr>
                      <a:r>
                        <a:rPr lang="en-US" sz="1600" dirty="0">
                          <a:effectLst/>
                        </a:rPr>
                        <a:t>3</a:t>
                      </a:r>
                    </a:p>
                  </a:txBody>
                  <a:tcPr marL="0" marR="0" marT="0" marB="0" anchor="ctr"/>
                </a:tc>
                <a:tc vMerge="1">
                  <a:txBody>
                    <a:bodyPr/>
                    <a:lstStyle/>
                    <a:p>
                      <a:pPr marL="0" algn="l" rtl="0" eaLnBrk="1" hangingPunct="1">
                        <a:spcBef>
                          <a:spcPts val="0"/>
                        </a:spcBef>
                        <a:spcAft>
                          <a:spcPts val="0"/>
                        </a:spcAft>
                      </a:pPr>
                      <a:endParaRPr lang="en-US">
                        <a:effectLst/>
                      </a:endParaRPr>
                    </a:p>
                  </a:txBody>
                  <a:tcPr marL="0" marR="0" marT="0" marB="0" anchor="ctr"/>
                </a:tc>
                <a:tc>
                  <a:txBody>
                    <a:bodyPr/>
                    <a:lstStyle/>
                    <a:p>
                      <a:pPr marL="0" algn="ctr" rtl="0" eaLnBrk="1" hangingPunct="1">
                        <a:spcBef>
                          <a:spcPts val="0"/>
                        </a:spcBef>
                        <a:spcAft>
                          <a:spcPts val="0"/>
                        </a:spcAft>
                      </a:pPr>
                      <a:r>
                        <a:rPr lang="en-US" sz="1600">
                          <a:effectLst/>
                        </a:rPr>
                        <a:t>5</a:t>
                      </a:r>
                    </a:p>
                  </a:txBody>
                  <a:tcPr marL="0" marR="0" marT="0" marB="0" anchor="ctr"/>
                </a:tc>
                <a:tc vMerge="1">
                  <a:txBody>
                    <a:bodyPr/>
                    <a:lstStyle/>
                    <a:p>
                      <a:pPr marL="0" algn="l" rtl="0" eaLnBrk="1" hangingPunct="1">
                        <a:spcBef>
                          <a:spcPts val="0"/>
                        </a:spcBef>
                        <a:spcAft>
                          <a:spcPts val="0"/>
                        </a:spcAft>
                      </a:pPr>
                      <a:endParaRPr lang="en-US">
                        <a:effectLst/>
                      </a:endParaRPr>
                    </a:p>
                  </a:txBody>
                  <a:tcPr marL="0" marR="0" marT="0" marB="0" anchor="ctr"/>
                </a:tc>
                <a:tc>
                  <a:txBody>
                    <a:bodyPr/>
                    <a:lstStyle/>
                    <a:p>
                      <a:pPr marL="0" algn="ctr" rtl="0" eaLnBrk="1" hangingPunct="1">
                        <a:spcBef>
                          <a:spcPts val="0"/>
                        </a:spcBef>
                        <a:spcAft>
                          <a:spcPts val="0"/>
                        </a:spcAft>
                      </a:pPr>
                      <a:r>
                        <a:rPr lang="en-US" sz="1600">
                          <a:effectLst/>
                        </a:rPr>
                        <a:t>3</a:t>
                      </a:r>
                    </a:p>
                  </a:txBody>
                  <a:tcPr marL="0" marR="0" marT="0" marB="0" anchor="ctr"/>
                </a:tc>
                <a:tc vMerge="1">
                  <a:txBody>
                    <a:bodyPr/>
                    <a:lstStyle/>
                    <a:p>
                      <a:pPr marL="0" algn="ctr" rtl="0" eaLnBrk="1" hangingPunct="1">
                        <a:spcBef>
                          <a:spcPts val="0"/>
                        </a:spcBef>
                        <a:spcAft>
                          <a:spcPts val="0"/>
                        </a:spcAft>
                      </a:pPr>
                      <a:endParaRPr lang="en-US">
                        <a:effectLst/>
                      </a:endParaRPr>
                    </a:p>
                  </a:txBody>
                  <a:tcPr marL="0" marR="0" marT="0" marB="0" anchor="ctr"/>
                </a:tc>
                <a:extLst>
                  <a:ext uri="{0D108BD9-81ED-4DB2-BD59-A6C34878D82A}">
                    <a16:rowId xmlns:a16="http://schemas.microsoft.com/office/drawing/2014/main" val="3411573706"/>
                  </a:ext>
                </a:extLst>
              </a:tr>
              <a:tr h="453516">
                <a:tc>
                  <a:txBody>
                    <a:bodyPr/>
                    <a:lstStyle/>
                    <a:p>
                      <a:pPr algn="l" fontAlgn="ctr"/>
                      <a:r>
                        <a:rPr lang="en-US" sz="1600" u="none" strike="noStrike">
                          <a:effectLst/>
                        </a:rPr>
                        <a:t> Scalability</a:t>
                      </a:r>
                      <a:endParaRPr lang="en-US" sz="1600" b="0" i="0" u="none" strike="noStrike">
                        <a:solidFill>
                          <a:srgbClr val="000000"/>
                        </a:solidFill>
                        <a:effectLst/>
                        <a:latin typeface="Calibri" panose="020F0502020204030204" pitchFamily="34" charset="0"/>
                      </a:endParaRPr>
                    </a:p>
                  </a:txBody>
                  <a:tcPr marL="6593" marR="6593" marT="6593" marB="0" anchor="ctr"/>
                </a:tc>
                <a:tc vMerge="1">
                  <a:txBody>
                    <a:bodyPr/>
                    <a:lstStyle/>
                    <a:p>
                      <a:pPr marL="0" algn="l" rtl="0" eaLnBrk="1" hangingPunct="1">
                        <a:spcBef>
                          <a:spcPts val="0"/>
                        </a:spcBef>
                        <a:spcAft>
                          <a:spcPts val="0"/>
                        </a:spcAft>
                      </a:pPr>
                      <a:endParaRPr lang="en-US">
                        <a:effectLst/>
                      </a:endParaRPr>
                    </a:p>
                  </a:txBody>
                  <a:tcPr marL="0" marR="0" marT="0" marB="0" anchor="ctr"/>
                </a:tc>
                <a:tc>
                  <a:txBody>
                    <a:bodyPr/>
                    <a:lstStyle/>
                    <a:p>
                      <a:pPr marL="0" algn="ctr" rtl="0" eaLnBrk="1" hangingPunct="1">
                        <a:spcBef>
                          <a:spcPts val="0"/>
                        </a:spcBef>
                        <a:spcAft>
                          <a:spcPts val="0"/>
                        </a:spcAft>
                      </a:pPr>
                      <a:r>
                        <a:rPr lang="en-US" sz="1600" dirty="0">
                          <a:effectLst/>
                        </a:rPr>
                        <a:t>3</a:t>
                      </a:r>
                    </a:p>
                  </a:txBody>
                  <a:tcPr marL="0" marR="0" marT="0" marB="0" anchor="ctr"/>
                </a:tc>
                <a:tc vMerge="1">
                  <a:txBody>
                    <a:bodyPr/>
                    <a:lstStyle/>
                    <a:p>
                      <a:pPr marL="0" algn="l" rtl="0" eaLnBrk="1" hangingPunct="1">
                        <a:spcBef>
                          <a:spcPts val="0"/>
                        </a:spcBef>
                        <a:spcAft>
                          <a:spcPts val="0"/>
                        </a:spcAft>
                      </a:pPr>
                      <a:endParaRPr lang="en-US">
                        <a:effectLst/>
                      </a:endParaRPr>
                    </a:p>
                  </a:txBody>
                  <a:tcPr marL="0" marR="0" marT="0" marB="0" anchor="ctr"/>
                </a:tc>
                <a:tc>
                  <a:txBody>
                    <a:bodyPr/>
                    <a:lstStyle/>
                    <a:p>
                      <a:pPr marL="0" algn="ctr" rtl="0" eaLnBrk="1" hangingPunct="1">
                        <a:spcBef>
                          <a:spcPts val="0"/>
                        </a:spcBef>
                        <a:spcAft>
                          <a:spcPts val="0"/>
                        </a:spcAft>
                      </a:pPr>
                      <a:r>
                        <a:rPr lang="en-US" sz="1600" dirty="0">
                          <a:effectLst/>
                        </a:rPr>
                        <a:t>5</a:t>
                      </a:r>
                    </a:p>
                  </a:txBody>
                  <a:tcPr marL="0" marR="0" marT="0" marB="0" anchor="ctr"/>
                </a:tc>
                <a:tc vMerge="1">
                  <a:txBody>
                    <a:bodyPr/>
                    <a:lstStyle/>
                    <a:p>
                      <a:pPr marL="0" algn="l" rtl="0" eaLnBrk="1" hangingPunct="1">
                        <a:spcBef>
                          <a:spcPts val="0"/>
                        </a:spcBef>
                        <a:spcAft>
                          <a:spcPts val="0"/>
                        </a:spcAft>
                      </a:pPr>
                      <a:endParaRPr lang="en-US">
                        <a:effectLst/>
                      </a:endParaRPr>
                    </a:p>
                  </a:txBody>
                  <a:tcPr marL="0" marR="0" marT="0" marB="0" anchor="ctr"/>
                </a:tc>
                <a:tc>
                  <a:txBody>
                    <a:bodyPr/>
                    <a:lstStyle/>
                    <a:p>
                      <a:pPr marL="0" algn="ctr" rtl="0" eaLnBrk="1" hangingPunct="1">
                        <a:spcBef>
                          <a:spcPts val="0"/>
                        </a:spcBef>
                        <a:spcAft>
                          <a:spcPts val="0"/>
                        </a:spcAft>
                      </a:pPr>
                      <a:r>
                        <a:rPr lang="en-US" sz="1600">
                          <a:effectLst/>
                        </a:rPr>
                        <a:t>3</a:t>
                      </a:r>
                    </a:p>
                  </a:txBody>
                  <a:tcPr marL="0" marR="0" marT="0" marB="0" anchor="ctr"/>
                </a:tc>
                <a:tc vMerge="1">
                  <a:txBody>
                    <a:bodyPr/>
                    <a:lstStyle/>
                    <a:p>
                      <a:pPr marL="0" algn="ctr" rtl="0" eaLnBrk="1" hangingPunct="1">
                        <a:spcBef>
                          <a:spcPts val="0"/>
                        </a:spcBef>
                        <a:spcAft>
                          <a:spcPts val="0"/>
                        </a:spcAft>
                      </a:pPr>
                      <a:endParaRPr lang="en-US">
                        <a:effectLst/>
                      </a:endParaRPr>
                    </a:p>
                  </a:txBody>
                  <a:tcPr marL="0" marR="0" marT="0" marB="0" anchor="ctr"/>
                </a:tc>
                <a:extLst>
                  <a:ext uri="{0D108BD9-81ED-4DB2-BD59-A6C34878D82A}">
                    <a16:rowId xmlns:a16="http://schemas.microsoft.com/office/drawing/2014/main" val="3510553741"/>
                  </a:ext>
                </a:extLst>
              </a:tr>
              <a:tr h="453516">
                <a:tc>
                  <a:txBody>
                    <a:bodyPr/>
                    <a:lstStyle/>
                    <a:p>
                      <a:pPr algn="l" fontAlgn="ctr"/>
                      <a:r>
                        <a:rPr lang="en-US" sz="1600" u="none" strike="noStrike">
                          <a:effectLst/>
                        </a:rPr>
                        <a:t> Maintenance</a:t>
                      </a:r>
                      <a:endParaRPr lang="en-US" sz="1600" b="0" i="0" u="none" strike="noStrike">
                        <a:solidFill>
                          <a:srgbClr val="000000"/>
                        </a:solidFill>
                        <a:effectLst/>
                        <a:latin typeface="Calibri" panose="020F0502020204030204" pitchFamily="34" charset="0"/>
                      </a:endParaRPr>
                    </a:p>
                  </a:txBody>
                  <a:tcPr marL="6593" marR="6593" marT="6593" marB="0" anchor="ctr"/>
                </a:tc>
                <a:tc vMerge="1">
                  <a:txBody>
                    <a:bodyPr/>
                    <a:lstStyle/>
                    <a:p>
                      <a:pPr marL="0" algn="l" rtl="0" eaLnBrk="1" hangingPunct="1">
                        <a:spcBef>
                          <a:spcPts val="0"/>
                        </a:spcBef>
                        <a:spcAft>
                          <a:spcPts val="0"/>
                        </a:spcAft>
                      </a:pPr>
                      <a:endParaRPr lang="en-US">
                        <a:effectLst/>
                      </a:endParaRPr>
                    </a:p>
                  </a:txBody>
                  <a:tcPr marL="0" marR="0" marT="0" marB="0" anchor="ctr"/>
                </a:tc>
                <a:tc>
                  <a:txBody>
                    <a:bodyPr/>
                    <a:lstStyle/>
                    <a:p>
                      <a:pPr marL="0" algn="ctr" rtl="0" eaLnBrk="1" hangingPunct="1">
                        <a:spcBef>
                          <a:spcPts val="0"/>
                        </a:spcBef>
                        <a:spcAft>
                          <a:spcPts val="0"/>
                        </a:spcAft>
                      </a:pPr>
                      <a:r>
                        <a:rPr lang="en-US" sz="1600">
                          <a:effectLst/>
                        </a:rPr>
                        <a:t>3</a:t>
                      </a:r>
                    </a:p>
                  </a:txBody>
                  <a:tcPr marL="0" marR="0" marT="0" marB="0" anchor="ctr"/>
                </a:tc>
                <a:tc vMerge="1">
                  <a:txBody>
                    <a:bodyPr/>
                    <a:lstStyle/>
                    <a:p>
                      <a:pPr marL="0" algn="l" rtl="0" eaLnBrk="1" hangingPunct="1">
                        <a:spcBef>
                          <a:spcPts val="0"/>
                        </a:spcBef>
                        <a:spcAft>
                          <a:spcPts val="0"/>
                        </a:spcAft>
                      </a:pPr>
                      <a:endParaRPr lang="en-US">
                        <a:effectLst/>
                      </a:endParaRPr>
                    </a:p>
                  </a:txBody>
                  <a:tcPr marL="0" marR="0" marT="0" marB="0" anchor="ctr"/>
                </a:tc>
                <a:tc>
                  <a:txBody>
                    <a:bodyPr/>
                    <a:lstStyle/>
                    <a:p>
                      <a:pPr marL="0" algn="ctr" rtl="0" eaLnBrk="1" hangingPunct="1">
                        <a:spcBef>
                          <a:spcPts val="0"/>
                        </a:spcBef>
                        <a:spcAft>
                          <a:spcPts val="0"/>
                        </a:spcAft>
                      </a:pPr>
                      <a:r>
                        <a:rPr lang="en-US" sz="1600" dirty="0">
                          <a:effectLst/>
                        </a:rPr>
                        <a:t>5</a:t>
                      </a:r>
                    </a:p>
                  </a:txBody>
                  <a:tcPr marL="0" marR="0" marT="0" marB="0" anchor="ctr"/>
                </a:tc>
                <a:tc vMerge="1">
                  <a:txBody>
                    <a:bodyPr/>
                    <a:lstStyle/>
                    <a:p>
                      <a:pPr marL="0" algn="l" rtl="0" eaLnBrk="1" hangingPunct="1">
                        <a:spcBef>
                          <a:spcPts val="0"/>
                        </a:spcBef>
                        <a:spcAft>
                          <a:spcPts val="0"/>
                        </a:spcAft>
                      </a:pPr>
                      <a:endParaRPr lang="en-US">
                        <a:effectLst/>
                      </a:endParaRPr>
                    </a:p>
                  </a:txBody>
                  <a:tcPr marL="0" marR="0" marT="0" marB="0" anchor="ctr"/>
                </a:tc>
                <a:tc>
                  <a:txBody>
                    <a:bodyPr/>
                    <a:lstStyle/>
                    <a:p>
                      <a:pPr marL="0" algn="ctr" rtl="0" eaLnBrk="1" hangingPunct="1">
                        <a:spcBef>
                          <a:spcPts val="0"/>
                        </a:spcBef>
                        <a:spcAft>
                          <a:spcPts val="0"/>
                        </a:spcAft>
                      </a:pPr>
                      <a:r>
                        <a:rPr lang="en-US" sz="1600">
                          <a:effectLst/>
                        </a:rPr>
                        <a:t>4</a:t>
                      </a:r>
                    </a:p>
                  </a:txBody>
                  <a:tcPr marL="0" marR="0" marT="0" marB="0" anchor="ctr"/>
                </a:tc>
                <a:tc vMerge="1">
                  <a:txBody>
                    <a:bodyPr/>
                    <a:lstStyle/>
                    <a:p>
                      <a:pPr marL="0" algn="ctr" rtl="0" eaLnBrk="1" hangingPunct="1">
                        <a:spcBef>
                          <a:spcPts val="0"/>
                        </a:spcBef>
                        <a:spcAft>
                          <a:spcPts val="0"/>
                        </a:spcAft>
                      </a:pPr>
                      <a:endParaRPr lang="en-US">
                        <a:effectLst/>
                      </a:endParaRPr>
                    </a:p>
                  </a:txBody>
                  <a:tcPr marL="0" marR="0" marT="0" marB="0" anchor="ctr"/>
                </a:tc>
                <a:extLst>
                  <a:ext uri="{0D108BD9-81ED-4DB2-BD59-A6C34878D82A}">
                    <a16:rowId xmlns:a16="http://schemas.microsoft.com/office/drawing/2014/main" val="4021710623"/>
                  </a:ext>
                </a:extLst>
              </a:tr>
              <a:tr h="453516">
                <a:tc>
                  <a:txBody>
                    <a:bodyPr/>
                    <a:lstStyle/>
                    <a:p>
                      <a:pPr algn="l" fontAlgn="ctr"/>
                      <a:r>
                        <a:rPr lang="en-US" sz="1600" u="none" strike="noStrike">
                          <a:effectLst/>
                        </a:rPr>
                        <a:t> Backup and Recovery</a:t>
                      </a:r>
                      <a:endParaRPr lang="en-US" sz="1600" b="0" i="0" u="none" strike="noStrike">
                        <a:solidFill>
                          <a:srgbClr val="000000"/>
                        </a:solidFill>
                        <a:effectLst/>
                        <a:latin typeface="Calibri" panose="020F0502020204030204" pitchFamily="34" charset="0"/>
                      </a:endParaRPr>
                    </a:p>
                  </a:txBody>
                  <a:tcPr marL="6593" marR="6593" marT="6593" marB="0" anchor="ctr"/>
                </a:tc>
                <a:tc vMerge="1">
                  <a:txBody>
                    <a:bodyPr/>
                    <a:lstStyle/>
                    <a:p>
                      <a:pPr marL="0" algn="l" rtl="0" eaLnBrk="1" hangingPunct="1">
                        <a:spcBef>
                          <a:spcPts val="0"/>
                        </a:spcBef>
                        <a:spcAft>
                          <a:spcPts val="0"/>
                        </a:spcAft>
                      </a:pPr>
                      <a:endParaRPr lang="en-US">
                        <a:effectLst/>
                      </a:endParaRPr>
                    </a:p>
                  </a:txBody>
                  <a:tcPr marL="0" marR="0" marT="0" marB="0" anchor="ctr"/>
                </a:tc>
                <a:tc>
                  <a:txBody>
                    <a:bodyPr/>
                    <a:lstStyle/>
                    <a:p>
                      <a:pPr marL="0" algn="ctr" rtl="0" eaLnBrk="1" hangingPunct="1">
                        <a:spcBef>
                          <a:spcPts val="0"/>
                        </a:spcBef>
                        <a:spcAft>
                          <a:spcPts val="0"/>
                        </a:spcAft>
                      </a:pPr>
                      <a:r>
                        <a:rPr lang="en-US" sz="1600">
                          <a:effectLst/>
                        </a:rPr>
                        <a:t>4</a:t>
                      </a:r>
                    </a:p>
                  </a:txBody>
                  <a:tcPr marL="0" marR="0" marT="0" marB="0" anchor="ctr"/>
                </a:tc>
                <a:tc vMerge="1">
                  <a:txBody>
                    <a:bodyPr/>
                    <a:lstStyle/>
                    <a:p>
                      <a:pPr marL="0" algn="l" rtl="0" eaLnBrk="1" hangingPunct="1">
                        <a:spcBef>
                          <a:spcPts val="0"/>
                        </a:spcBef>
                        <a:spcAft>
                          <a:spcPts val="0"/>
                        </a:spcAft>
                      </a:pPr>
                      <a:endParaRPr lang="en-US">
                        <a:effectLst/>
                      </a:endParaRPr>
                    </a:p>
                  </a:txBody>
                  <a:tcPr marL="0" marR="0" marT="0" marB="0" anchor="ctr"/>
                </a:tc>
                <a:tc>
                  <a:txBody>
                    <a:bodyPr/>
                    <a:lstStyle/>
                    <a:p>
                      <a:pPr marL="0" algn="ctr" rtl="0" eaLnBrk="1" hangingPunct="1">
                        <a:spcBef>
                          <a:spcPts val="0"/>
                        </a:spcBef>
                        <a:spcAft>
                          <a:spcPts val="0"/>
                        </a:spcAft>
                      </a:pPr>
                      <a:r>
                        <a:rPr lang="en-US" sz="1600" dirty="0">
                          <a:effectLst/>
                        </a:rPr>
                        <a:t>5</a:t>
                      </a:r>
                    </a:p>
                  </a:txBody>
                  <a:tcPr marL="0" marR="0" marT="0" marB="0" anchor="ctr"/>
                </a:tc>
                <a:tc vMerge="1">
                  <a:txBody>
                    <a:bodyPr/>
                    <a:lstStyle/>
                    <a:p>
                      <a:pPr marL="0" algn="l" rtl="0" eaLnBrk="1" hangingPunct="1">
                        <a:spcBef>
                          <a:spcPts val="0"/>
                        </a:spcBef>
                        <a:spcAft>
                          <a:spcPts val="0"/>
                        </a:spcAft>
                      </a:pPr>
                      <a:endParaRPr lang="en-US">
                        <a:effectLst/>
                      </a:endParaRPr>
                    </a:p>
                  </a:txBody>
                  <a:tcPr marL="0" marR="0" marT="0" marB="0" anchor="ctr"/>
                </a:tc>
                <a:tc>
                  <a:txBody>
                    <a:bodyPr/>
                    <a:lstStyle/>
                    <a:p>
                      <a:pPr marL="0" algn="ctr" rtl="0" eaLnBrk="1" hangingPunct="1">
                        <a:spcBef>
                          <a:spcPts val="0"/>
                        </a:spcBef>
                        <a:spcAft>
                          <a:spcPts val="0"/>
                        </a:spcAft>
                      </a:pPr>
                      <a:r>
                        <a:rPr lang="en-US" sz="1600">
                          <a:effectLst/>
                        </a:rPr>
                        <a:t>4</a:t>
                      </a:r>
                    </a:p>
                  </a:txBody>
                  <a:tcPr marL="0" marR="0" marT="0" marB="0" anchor="ctr"/>
                </a:tc>
                <a:tc vMerge="1">
                  <a:txBody>
                    <a:bodyPr/>
                    <a:lstStyle/>
                    <a:p>
                      <a:pPr marL="0" algn="ctr" rtl="0" eaLnBrk="1" hangingPunct="1">
                        <a:spcBef>
                          <a:spcPts val="0"/>
                        </a:spcBef>
                        <a:spcAft>
                          <a:spcPts val="0"/>
                        </a:spcAft>
                      </a:pPr>
                      <a:endParaRPr lang="en-US">
                        <a:effectLst/>
                      </a:endParaRPr>
                    </a:p>
                  </a:txBody>
                  <a:tcPr marL="0" marR="0" marT="0" marB="0" anchor="ctr"/>
                </a:tc>
                <a:extLst>
                  <a:ext uri="{0D108BD9-81ED-4DB2-BD59-A6C34878D82A}">
                    <a16:rowId xmlns:a16="http://schemas.microsoft.com/office/drawing/2014/main" val="768081588"/>
                  </a:ext>
                </a:extLst>
              </a:tr>
              <a:tr h="453516">
                <a:tc>
                  <a:txBody>
                    <a:bodyPr/>
                    <a:lstStyle/>
                    <a:p>
                      <a:pPr algn="l" fontAlgn="ctr"/>
                      <a:r>
                        <a:rPr lang="en-US" sz="1600" u="none" strike="noStrike">
                          <a:effectLst/>
                        </a:rPr>
                        <a:t> Data Support</a:t>
                      </a:r>
                      <a:endParaRPr lang="en-US" sz="1600" b="0" i="0" u="none" strike="noStrike">
                        <a:solidFill>
                          <a:srgbClr val="000000"/>
                        </a:solidFill>
                        <a:effectLst/>
                        <a:latin typeface="Calibri" panose="020F0502020204030204" pitchFamily="34" charset="0"/>
                      </a:endParaRPr>
                    </a:p>
                  </a:txBody>
                  <a:tcPr marL="6593" marR="6593" marT="6593" marB="0" anchor="ctr"/>
                </a:tc>
                <a:tc vMerge="1">
                  <a:txBody>
                    <a:bodyPr/>
                    <a:lstStyle/>
                    <a:p>
                      <a:pPr marL="0" algn="l" rtl="0" eaLnBrk="1" hangingPunct="1">
                        <a:spcBef>
                          <a:spcPts val="0"/>
                        </a:spcBef>
                        <a:spcAft>
                          <a:spcPts val="0"/>
                        </a:spcAft>
                      </a:pPr>
                      <a:endParaRPr lang="en-US">
                        <a:effectLst/>
                      </a:endParaRPr>
                    </a:p>
                  </a:txBody>
                  <a:tcPr marL="0" marR="0" marT="0" marB="0" anchor="ctr"/>
                </a:tc>
                <a:tc>
                  <a:txBody>
                    <a:bodyPr/>
                    <a:lstStyle/>
                    <a:p>
                      <a:pPr marL="0" algn="ctr" rtl="0" eaLnBrk="1" hangingPunct="1">
                        <a:spcBef>
                          <a:spcPts val="0"/>
                        </a:spcBef>
                        <a:spcAft>
                          <a:spcPts val="0"/>
                        </a:spcAft>
                      </a:pPr>
                      <a:r>
                        <a:rPr lang="en-US" sz="1600">
                          <a:effectLst/>
                        </a:rPr>
                        <a:t>2</a:t>
                      </a:r>
                    </a:p>
                  </a:txBody>
                  <a:tcPr marL="0" marR="0" marT="0" marB="0" anchor="ctr"/>
                </a:tc>
                <a:tc vMerge="1">
                  <a:txBody>
                    <a:bodyPr/>
                    <a:lstStyle/>
                    <a:p>
                      <a:pPr marL="0" algn="l" rtl="0" eaLnBrk="1" hangingPunct="1">
                        <a:spcBef>
                          <a:spcPts val="0"/>
                        </a:spcBef>
                        <a:spcAft>
                          <a:spcPts val="0"/>
                        </a:spcAft>
                      </a:pPr>
                      <a:endParaRPr lang="en-US">
                        <a:effectLst/>
                      </a:endParaRPr>
                    </a:p>
                  </a:txBody>
                  <a:tcPr marL="0" marR="0" marT="0" marB="0" anchor="ctr"/>
                </a:tc>
                <a:tc>
                  <a:txBody>
                    <a:bodyPr/>
                    <a:lstStyle/>
                    <a:p>
                      <a:pPr marL="0" algn="ctr" rtl="0" eaLnBrk="1" hangingPunct="1">
                        <a:spcBef>
                          <a:spcPts val="0"/>
                        </a:spcBef>
                        <a:spcAft>
                          <a:spcPts val="0"/>
                        </a:spcAft>
                      </a:pPr>
                      <a:r>
                        <a:rPr lang="en-US" sz="1600" dirty="0">
                          <a:effectLst/>
                        </a:rPr>
                        <a:t>3</a:t>
                      </a:r>
                    </a:p>
                  </a:txBody>
                  <a:tcPr marL="0" marR="0" marT="0" marB="0" anchor="ctr"/>
                </a:tc>
                <a:tc vMerge="1">
                  <a:txBody>
                    <a:bodyPr/>
                    <a:lstStyle/>
                    <a:p>
                      <a:pPr marL="0" algn="l" rtl="0" eaLnBrk="1" hangingPunct="1">
                        <a:spcBef>
                          <a:spcPts val="0"/>
                        </a:spcBef>
                        <a:spcAft>
                          <a:spcPts val="0"/>
                        </a:spcAft>
                      </a:pPr>
                      <a:endParaRPr lang="en-US">
                        <a:effectLst/>
                      </a:endParaRPr>
                    </a:p>
                  </a:txBody>
                  <a:tcPr marL="0" marR="0" marT="0" marB="0" anchor="ctr"/>
                </a:tc>
                <a:tc>
                  <a:txBody>
                    <a:bodyPr/>
                    <a:lstStyle/>
                    <a:p>
                      <a:pPr marL="0" algn="ctr" rtl="0" eaLnBrk="1" hangingPunct="1">
                        <a:spcBef>
                          <a:spcPts val="0"/>
                        </a:spcBef>
                        <a:spcAft>
                          <a:spcPts val="0"/>
                        </a:spcAft>
                      </a:pPr>
                      <a:r>
                        <a:rPr lang="en-US" sz="1600">
                          <a:effectLst/>
                        </a:rPr>
                        <a:t>5</a:t>
                      </a:r>
                    </a:p>
                  </a:txBody>
                  <a:tcPr marL="0" marR="0" marT="0" marB="0" anchor="ctr"/>
                </a:tc>
                <a:tc vMerge="1">
                  <a:txBody>
                    <a:bodyPr/>
                    <a:lstStyle/>
                    <a:p>
                      <a:pPr marL="0" algn="ctr" rtl="0" eaLnBrk="1" hangingPunct="1">
                        <a:spcBef>
                          <a:spcPts val="0"/>
                        </a:spcBef>
                        <a:spcAft>
                          <a:spcPts val="0"/>
                        </a:spcAft>
                      </a:pPr>
                      <a:endParaRPr lang="en-US">
                        <a:effectLst/>
                      </a:endParaRPr>
                    </a:p>
                  </a:txBody>
                  <a:tcPr marL="0" marR="0" marT="0" marB="0" anchor="ctr"/>
                </a:tc>
                <a:extLst>
                  <a:ext uri="{0D108BD9-81ED-4DB2-BD59-A6C34878D82A}">
                    <a16:rowId xmlns:a16="http://schemas.microsoft.com/office/drawing/2014/main" val="2075908938"/>
                  </a:ext>
                </a:extLst>
              </a:tr>
              <a:tr h="453516">
                <a:tc>
                  <a:txBody>
                    <a:bodyPr/>
                    <a:lstStyle/>
                    <a:p>
                      <a:pPr algn="l" fontAlgn="ctr"/>
                      <a:r>
                        <a:rPr lang="en-US" sz="1600" u="none" strike="noStrike">
                          <a:effectLst/>
                        </a:rPr>
                        <a:t> Security</a:t>
                      </a:r>
                      <a:endParaRPr lang="en-US" sz="1600" b="0" i="0" u="none" strike="noStrike">
                        <a:solidFill>
                          <a:srgbClr val="000000"/>
                        </a:solidFill>
                        <a:effectLst/>
                        <a:latin typeface="Calibri" panose="020F0502020204030204" pitchFamily="34" charset="0"/>
                      </a:endParaRPr>
                    </a:p>
                  </a:txBody>
                  <a:tcPr marL="6593" marR="6593" marT="6593" marB="0" anchor="ctr"/>
                </a:tc>
                <a:tc vMerge="1">
                  <a:txBody>
                    <a:bodyPr/>
                    <a:lstStyle/>
                    <a:p>
                      <a:endParaRPr lang="en-US"/>
                    </a:p>
                  </a:txBody>
                  <a:tcPr/>
                </a:tc>
                <a:tc>
                  <a:txBody>
                    <a:bodyPr/>
                    <a:lstStyle/>
                    <a:p>
                      <a:pPr marL="0" algn="ctr" rtl="0" eaLnBrk="1" hangingPunct="1">
                        <a:spcBef>
                          <a:spcPts val="0"/>
                        </a:spcBef>
                        <a:spcAft>
                          <a:spcPts val="0"/>
                        </a:spcAft>
                      </a:pPr>
                      <a:r>
                        <a:rPr lang="en-US" sz="1600">
                          <a:effectLst/>
                        </a:rPr>
                        <a:t>3</a:t>
                      </a:r>
                    </a:p>
                  </a:txBody>
                  <a:tcPr marL="0" marR="0" marT="0" marB="0" anchor="ctr"/>
                </a:tc>
                <a:tc vMerge="1">
                  <a:txBody>
                    <a:bodyPr/>
                    <a:lstStyle/>
                    <a:p>
                      <a:endParaRPr lang="en-US"/>
                    </a:p>
                  </a:txBody>
                  <a:tcPr/>
                </a:tc>
                <a:tc>
                  <a:txBody>
                    <a:bodyPr/>
                    <a:lstStyle/>
                    <a:p>
                      <a:pPr marL="0" algn="ctr" rtl="0" eaLnBrk="1" hangingPunct="1">
                        <a:spcBef>
                          <a:spcPts val="0"/>
                        </a:spcBef>
                        <a:spcAft>
                          <a:spcPts val="0"/>
                        </a:spcAft>
                      </a:pPr>
                      <a:r>
                        <a:rPr lang="en-US" sz="1600" dirty="0">
                          <a:effectLst/>
                        </a:rPr>
                        <a:t>4</a:t>
                      </a:r>
                    </a:p>
                  </a:txBody>
                  <a:tcPr marL="0" marR="0" marT="0" marB="0" anchor="ctr"/>
                </a:tc>
                <a:tc vMerge="1">
                  <a:txBody>
                    <a:bodyPr/>
                    <a:lstStyle/>
                    <a:p>
                      <a:endParaRPr lang="en-US"/>
                    </a:p>
                  </a:txBody>
                  <a:tcPr/>
                </a:tc>
                <a:tc>
                  <a:txBody>
                    <a:bodyPr/>
                    <a:lstStyle/>
                    <a:p>
                      <a:pPr marL="0" algn="ctr" rtl="0" eaLnBrk="1" hangingPunct="1">
                        <a:spcBef>
                          <a:spcPts val="0"/>
                        </a:spcBef>
                        <a:spcAft>
                          <a:spcPts val="0"/>
                        </a:spcAft>
                      </a:pPr>
                      <a:r>
                        <a:rPr lang="en-US" sz="1600">
                          <a:effectLst/>
                        </a:rPr>
                        <a:t>4</a:t>
                      </a:r>
                    </a:p>
                  </a:txBody>
                  <a:tcPr marL="0" marR="0" marT="0" marB="0" anchor="ctr"/>
                </a:tc>
                <a:tc vMerge="1">
                  <a:txBody>
                    <a:bodyPr/>
                    <a:lstStyle/>
                    <a:p>
                      <a:endParaRPr lang="en-US"/>
                    </a:p>
                  </a:txBody>
                  <a:tcPr/>
                </a:tc>
                <a:extLst>
                  <a:ext uri="{0D108BD9-81ED-4DB2-BD59-A6C34878D82A}">
                    <a16:rowId xmlns:a16="http://schemas.microsoft.com/office/drawing/2014/main" val="545876008"/>
                  </a:ext>
                </a:extLst>
              </a:tr>
              <a:tr h="453516">
                <a:tc>
                  <a:txBody>
                    <a:bodyPr/>
                    <a:lstStyle/>
                    <a:p>
                      <a:pPr algn="l" fontAlgn="ctr"/>
                      <a:r>
                        <a:rPr lang="en-US" sz="1600" u="none" strike="noStrike">
                          <a:effectLst/>
                        </a:rPr>
                        <a:t> Performance</a:t>
                      </a:r>
                      <a:endParaRPr lang="en-US" sz="1600" b="0" i="0" u="none" strike="noStrike">
                        <a:solidFill>
                          <a:srgbClr val="000000"/>
                        </a:solidFill>
                        <a:effectLst/>
                        <a:latin typeface="Calibri" panose="020F0502020204030204" pitchFamily="34" charset="0"/>
                      </a:endParaRPr>
                    </a:p>
                  </a:txBody>
                  <a:tcPr marL="6593" marR="6593" marT="6593" marB="0" anchor="ctr"/>
                </a:tc>
                <a:tc vMerge="1">
                  <a:txBody>
                    <a:bodyPr/>
                    <a:lstStyle/>
                    <a:p>
                      <a:pPr marL="0" algn="l" rtl="0" eaLnBrk="1" hangingPunct="1">
                        <a:spcBef>
                          <a:spcPts val="0"/>
                        </a:spcBef>
                        <a:spcAft>
                          <a:spcPts val="0"/>
                        </a:spcAft>
                      </a:pPr>
                      <a:endParaRPr lang="en-US">
                        <a:effectLst/>
                      </a:endParaRPr>
                    </a:p>
                  </a:txBody>
                  <a:tcPr marL="0" marR="0" marT="0" marB="0" anchor="ctr"/>
                </a:tc>
                <a:tc>
                  <a:txBody>
                    <a:bodyPr/>
                    <a:lstStyle/>
                    <a:p>
                      <a:pPr marL="0" algn="ctr" rtl="0" eaLnBrk="1" hangingPunct="1">
                        <a:spcBef>
                          <a:spcPts val="0"/>
                        </a:spcBef>
                        <a:spcAft>
                          <a:spcPts val="0"/>
                        </a:spcAft>
                      </a:pPr>
                      <a:r>
                        <a:rPr lang="en-US" sz="1600">
                          <a:effectLst/>
                        </a:rPr>
                        <a:t>3</a:t>
                      </a:r>
                    </a:p>
                  </a:txBody>
                  <a:tcPr marL="0" marR="0" marT="0" marB="0" anchor="ctr"/>
                </a:tc>
                <a:tc vMerge="1">
                  <a:txBody>
                    <a:bodyPr/>
                    <a:lstStyle/>
                    <a:p>
                      <a:pPr marL="0" algn="l" rtl="0" eaLnBrk="1" hangingPunct="1">
                        <a:spcBef>
                          <a:spcPts val="0"/>
                        </a:spcBef>
                        <a:spcAft>
                          <a:spcPts val="0"/>
                        </a:spcAft>
                      </a:pPr>
                      <a:endParaRPr lang="en-US">
                        <a:effectLst/>
                      </a:endParaRPr>
                    </a:p>
                  </a:txBody>
                  <a:tcPr marL="0" marR="0" marT="0" marB="0" anchor="ctr"/>
                </a:tc>
                <a:tc>
                  <a:txBody>
                    <a:bodyPr/>
                    <a:lstStyle/>
                    <a:p>
                      <a:pPr marL="0" algn="ctr" rtl="0" eaLnBrk="1" hangingPunct="1">
                        <a:spcBef>
                          <a:spcPts val="0"/>
                        </a:spcBef>
                        <a:spcAft>
                          <a:spcPts val="0"/>
                        </a:spcAft>
                      </a:pPr>
                      <a:r>
                        <a:rPr lang="en-US" sz="1600" dirty="0">
                          <a:effectLst/>
                        </a:rPr>
                        <a:t>5</a:t>
                      </a:r>
                    </a:p>
                  </a:txBody>
                  <a:tcPr marL="0" marR="0" marT="0" marB="0" anchor="ctr"/>
                </a:tc>
                <a:tc vMerge="1">
                  <a:txBody>
                    <a:bodyPr/>
                    <a:lstStyle/>
                    <a:p>
                      <a:pPr marL="0" algn="l" rtl="0" eaLnBrk="1" hangingPunct="1">
                        <a:spcBef>
                          <a:spcPts val="0"/>
                        </a:spcBef>
                        <a:spcAft>
                          <a:spcPts val="0"/>
                        </a:spcAft>
                      </a:pPr>
                      <a:endParaRPr lang="en-US">
                        <a:effectLst/>
                      </a:endParaRPr>
                    </a:p>
                  </a:txBody>
                  <a:tcPr marL="0" marR="0" marT="0" marB="0" anchor="ctr"/>
                </a:tc>
                <a:tc>
                  <a:txBody>
                    <a:bodyPr/>
                    <a:lstStyle/>
                    <a:p>
                      <a:pPr marL="0" algn="ctr" rtl="0" eaLnBrk="1" hangingPunct="1">
                        <a:spcBef>
                          <a:spcPts val="0"/>
                        </a:spcBef>
                        <a:spcAft>
                          <a:spcPts val="0"/>
                        </a:spcAft>
                      </a:pPr>
                      <a:r>
                        <a:rPr lang="en-US" sz="1600" dirty="0">
                          <a:effectLst/>
                        </a:rPr>
                        <a:t>4</a:t>
                      </a:r>
                    </a:p>
                  </a:txBody>
                  <a:tcPr marL="0" marR="0" marT="0" marB="0" anchor="ctr"/>
                </a:tc>
                <a:tc vMerge="1">
                  <a:txBody>
                    <a:bodyPr/>
                    <a:lstStyle/>
                    <a:p>
                      <a:pPr marL="0" algn="ctr" rtl="0" eaLnBrk="1" hangingPunct="1">
                        <a:spcBef>
                          <a:spcPts val="0"/>
                        </a:spcBef>
                        <a:spcAft>
                          <a:spcPts val="0"/>
                        </a:spcAft>
                      </a:pPr>
                      <a:endParaRPr lang="en-US">
                        <a:effectLst/>
                      </a:endParaRPr>
                    </a:p>
                  </a:txBody>
                  <a:tcPr marL="0" marR="0" marT="0" marB="0" anchor="ctr"/>
                </a:tc>
                <a:extLst>
                  <a:ext uri="{0D108BD9-81ED-4DB2-BD59-A6C34878D82A}">
                    <a16:rowId xmlns:a16="http://schemas.microsoft.com/office/drawing/2014/main" val="2868201923"/>
                  </a:ext>
                </a:extLst>
              </a:tr>
              <a:tr h="453516">
                <a:tc>
                  <a:txBody>
                    <a:bodyPr/>
                    <a:lstStyle/>
                    <a:p>
                      <a:pPr marL="0" marR="0" indent="0" algn="l" rtl="0" eaLnBrk="1" fontAlgn="auto" hangingPunct="1">
                        <a:spcBef>
                          <a:spcPts val="0"/>
                        </a:spcBef>
                        <a:spcAft>
                          <a:spcPts val="0"/>
                        </a:spcAft>
                      </a:pPr>
                      <a:r>
                        <a:rPr lang="en-US" sz="1600" kern="1200">
                          <a:effectLst/>
                        </a:rPr>
                        <a:t> Total</a:t>
                      </a:r>
                      <a:endParaRPr lang="en-US" sz="1600">
                        <a:effectLst/>
                      </a:endParaRPr>
                    </a:p>
                  </a:txBody>
                  <a:tcPr marL="0" marR="0" marT="0" marB="0" anchor="ctr">
                    <a:solidFill>
                      <a:srgbClr val="006A38"/>
                    </a:solidFill>
                  </a:tcPr>
                </a:tc>
                <a:tc vMerge="1">
                  <a:txBody>
                    <a:bodyPr/>
                    <a:lstStyle/>
                    <a:p>
                      <a:pPr marL="0" algn="l" rtl="0" eaLnBrk="1" hangingPunct="1">
                        <a:spcBef>
                          <a:spcPts val="0"/>
                        </a:spcBef>
                        <a:spcAft>
                          <a:spcPts val="0"/>
                        </a:spcAft>
                      </a:pPr>
                      <a:endParaRPr lang="en-US">
                        <a:effectLst/>
                      </a:endParaRPr>
                    </a:p>
                  </a:txBody>
                  <a:tcPr marL="0" marR="0" marT="0" marB="0" anchor="ctr">
                    <a:solidFill>
                      <a:srgbClr val="006A38"/>
                    </a:solidFill>
                  </a:tcPr>
                </a:tc>
                <a:tc>
                  <a:txBody>
                    <a:bodyPr/>
                    <a:lstStyle/>
                    <a:p>
                      <a:pPr marL="0" algn="ctr" rtl="0" eaLnBrk="1" hangingPunct="1">
                        <a:spcBef>
                          <a:spcPts val="0"/>
                        </a:spcBef>
                        <a:spcAft>
                          <a:spcPts val="0"/>
                        </a:spcAft>
                      </a:pPr>
                      <a:r>
                        <a:rPr lang="en-US" sz="1600" kern="1200">
                          <a:effectLst/>
                        </a:rPr>
                        <a:t>27</a:t>
                      </a:r>
                      <a:endParaRPr lang="en-US" sz="1600">
                        <a:effectLst/>
                      </a:endParaRPr>
                    </a:p>
                  </a:txBody>
                  <a:tcPr marL="0" marR="0" marT="0" marB="0" anchor="ctr">
                    <a:solidFill>
                      <a:srgbClr val="006A38"/>
                    </a:solidFill>
                  </a:tcPr>
                </a:tc>
                <a:tc vMerge="1">
                  <a:txBody>
                    <a:bodyPr/>
                    <a:lstStyle/>
                    <a:p>
                      <a:pPr marL="0" algn="l" rtl="0" eaLnBrk="1" hangingPunct="1">
                        <a:spcBef>
                          <a:spcPts val="0"/>
                        </a:spcBef>
                        <a:spcAft>
                          <a:spcPts val="0"/>
                        </a:spcAft>
                      </a:pPr>
                      <a:endParaRPr lang="en-US">
                        <a:effectLst/>
                      </a:endParaRPr>
                    </a:p>
                  </a:txBody>
                  <a:tcPr marL="0" marR="0" marT="0" marB="0" anchor="ctr">
                    <a:solidFill>
                      <a:srgbClr val="006A38"/>
                    </a:solidFill>
                  </a:tcPr>
                </a:tc>
                <a:tc>
                  <a:txBody>
                    <a:bodyPr/>
                    <a:lstStyle/>
                    <a:p>
                      <a:pPr marL="0" algn="ctr" rtl="0" eaLnBrk="1" hangingPunct="1">
                        <a:spcBef>
                          <a:spcPts val="0"/>
                        </a:spcBef>
                        <a:spcAft>
                          <a:spcPts val="0"/>
                        </a:spcAft>
                      </a:pPr>
                      <a:r>
                        <a:rPr lang="en-US" sz="1600" kern="1200" dirty="0">
                          <a:effectLst/>
                        </a:rPr>
                        <a:t>41</a:t>
                      </a:r>
                      <a:endParaRPr lang="en-US" sz="1600" dirty="0">
                        <a:effectLst/>
                      </a:endParaRPr>
                    </a:p>
                  </a:txBody>
                  <a:tcPr marL="0" marR="0" marT="0" marB="0" anchor="ctr">
                    <a:solidFill>
                      <a:srgbClr val="006A38"/>
                    </a:solidFill>
                  </a:tcPr>
                </a:tc>
                <a:tc vMerge="1">
                  <a:txBody>
                    <a:bodyPr/>
                    <a:lstStyle/>
                    <a:p>
                      <a:pPr marL="0" algn="l" rtl="0" eaLnBrk="1" hangingPunct="1">
                        <a:spcBef>
                          <a:spcPts val="0"/>
                        </a:spcBef>
                        <a:spcAft>
                          <a:spcPts val="0"/>
                        </a:spcAft>
                      </a:pPr>
                      <a:endParaRPr lang="en-US">
                        <a:effectLst/>
                      </a:endParaRPr>
                    </a:p>
                  </a:txBody>
                  <a:tcPr marL="0" marR="0" marT="0" marB="0" anchor="ctr">
                    <a:solidFill>
                      <a:srgbClr val="006A38"/>
                    </a:solidFill>
                  </a:tcPr>
                </a:tc>
                <a:tc>
                  <a:txBody>
                    <a:bodyPr/>
                    <a:lstStyle/>
                    <a:p>
                      <a:pPr marL="0" algn="ctr" rtl="0" eaLnBrk="1" hangingPunct="1">
                        <a:spcBef>
                          <a:spcPts val="0"/>
                        </a:spcBef>
                        <a:spcAft>
                          <a:spcPts val="0"/>
                        </a:spcAft>
                      </a:pPr>
                      <a:r>
                        <a:rPr lang="en-US" sz="1600" kern="1200" dirty="0">
                          <a:effectLst/>
                        </a:rPr>
                        <a:t>33</a:t>
                      </a:r>
                      <a:endParaRPr lang="en-US" sz="1600" dirty="0">
                        <a:effectLst/>
                      </a:endParaRPr>
                    </a:p>
                  </a:txBody>
                  <a:tcPr marL="0" marR="0" marT="0" marB="0" anchor="ctr">
                    <a:solidFill>
                      <a:srgbClr val="006A38"/>
                    </a:solidFill>
                  </a:tcPr>
                </a:tc>
                <a:tc vMerge="1">
                  <a:txBody>
                    <a:bodyPr/>
                    <a:lstStyle/>
                    <a:p>
                      <a:pPr marL="0" algn="ctr" rtl="0" eaLnBrk="1" hangingPunct="1">
                        <a:spcBef>
                          <a:spcPts val="0"/>
                        </a:spcBef>
                        <a:spcAft>
                          <a:spcPts val="0"/>
                        </a:spcAft>
                      </a:pPr>
                      <a:endParaRPr lang="en-US">
                        <a:effectLst/>
                      </a:endParaRPr>
                    </a:p>
                  </a:txBody>
                  <a:tcPr marL="0" marR="0" marT="0" marB="0" anchor="ctr">
                    <a:solidFill>
                      <a:srgbClr val="006A38"/>
                    </a:solidFill>
                  </a:tcPr>
                </a:tc>
                <a:extLst>
                  <a:ext uri="{0D108BD9-81ED-4DB2-BD59-A6C34878D82A}">
                    <a16:rowId xmlns:a16="http://schemas.microsoft.com/office/drawing/2014/main" val="3379253966"/>
                  </a:ext>
                </a:extLst>
              </a:tr>
            </a:tbl>
          </a:graphicData>
        </a:graphic>
      </p:graphicFrame>
      <p:pic>
        <p:nvPicPr>
          <p:cNvPr id="5" name="Picture 4">
            <a:extLst>
              <a:ext uri="{FF2B5EF4-FFF2-40B4-BE49-F238E27FC236}">
                <a16:creationId xmlns:a16="http://schemas.microsoft.com/office/drawing/2014/main" id="{C7BB9C91-15FA-47C4-AA28-E20C203C9B1E}"/>
              </a:ext>
            </a:extLst>
          </p:cNvPr>
          <p:cNvPicPr>
            <a:picLocks noChangeAspect="1"/>
          </p:cNvPicPr>
          <p:nvPr/>
        </p:nvPicPr>
        <p:blipFill>
          <a:blip r:embed="rId8"/>
          <a:stretch>
            <a:fillRect/>
          </a:stretch>
        </p:blipFill>
        <p:spPr>
          <a:xfrm>
            <a:off x="4393224" y="1371326"/>
            <a:ext cx="1036284" cy="518142"/>
          </a:xfrm>
          <a:prstGeom prst="rect">
            <a:avLst/>
          </a:prstGeom>
        </p:spPr>
      </p:pic>
      <p:pic>
        <p:nvPicPr>
          <p:cNvPr id="16" name="Picture 15">
            <a:extLst>
              <a:ext uri="{FF2B5EF4-FFF2-40B4-BE49-F238E27FC236}">
                <a16:creationId xmlns:a16="http://schemas.microsoft.com/office/drawing/2014/main" id="{5D5DCD1C-674F-4362-BF7A-059986C064B5}"/>
              </a:ext>
            </a:extLst>
          </p:cNvPr>
          <p:cNvPicPr>
            <a:picLocks noChangeAspect="1"/>
          </p:cNvPicPr>
          <p:nvPr/>
        </p:nvPicPr>
        <p:blipFill rotWithShape="1">
          <a:blip r:embed="rId9"/>
          <a:srcRect b="23622"/>
          <a:stretch/>
        </p:blipFill>
        <p:spPr>
          <a:xfrm>
            <a:off x="5607599" y="1309741"/>
            <a:ext cx="1290364" cy="518142"/>
          </a:xfrm>
          <a:prstGeom prst="rect">
            <a:avLst/>
          </a:prstGeom>
        </p:spPr>
      </p:pic>
      <p:pic>
        <p:nvPicPr>
          <p:cNvPr id="19" name="Picture 18">
            <a:extLst>
              <a:ext uri="{FF2B5EF4-FFF2-40B4-BE49-F238E27FC236}">
                <a16:creationId xmlns:a16="http://schemas.microsoft.com/office/drawing/2014/main" id="{32C76F84-578E-4CF0-8EF2-C214D3B608B9}"/>
              </a:ext>
            </a:extLst>
          </p:cNvPr>
          <p:cNvPicPr>
            <a:picLocks noChangeAspect="1"/>
          </p:cNvPicPr>
          <p:nvPr/>
        </p:nvPicPr>
        <p:blipFill rotWithShape="1">
          <a:blip r:embed="rId10"/>
          <a:srcRect/>
          <a:stretch/>
        </p:blipFill>
        <p:spPr>
          <a:xfrm>
            <a:off x="6984613" y="1354885"/>
            <a:ext cx="1085349" cy="481064"/>
          </a:xfrm>
          <a:prstGeom prst="rect">
            <a:avLst/>
          </a:prstGeom>
        </p:spPr>
      </p:pic>
      <p:graphicFrame>
        <p:nvGraphicFramePr>
          <p:cNvPr id="11" name="Diagram 10">
            <a:extLst>
              <a:ext uri="{FF2B5EF4-FFF2-40B4-BE49-F238E27FC236}">
                <a16:creationId xmlns:a16="http://schemas.microsoft.com/office/drawing/2014/main" id="{3E8041C2-D795-4AB6-A803-163273661BD1}"/>
              </a:ext>
            </a:extLst>
          </p:cNvPr>
          <p:cNvGraphicFramePr/>
          <p:nvPr>
            <p:extLst>
              <p:ext uri="{D42A27DB-BD31-4B8C-83A1-F6EECF244321}">
                <p14:modId xmlns:p14="http://schemas.microsoft.com/office/powerpoint/2010/main" val="3511373278"/>
              </p:ext>
            </p:extLst>
          </p:nvPr>
        </p:nvGraphicFramePr>
        <p:xfrm>
          <a:off x="8370199" y="1889468"/>
          <a:ext cx="3548829" cy="4655167"/>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extLst>
      <p:ext uri="{BB962C8B-B14F-4D97-AF65-F5344CB8AC3E}">
        <p14:creationId xmlns:p14="http://schemas.microsoft.com/office/powerpoint/2010/main" val="447383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2AFEE63-5393-4C61-9490-77E23AAF72CC}"/>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701" name="think-cell Slide" r:id="rId12" imgW="384" imgH="384" progId="TCLayout.ActiveDocument.1">
                  <p:embed/>
                </p:oleObj>
              </mc:Choice>
              <mc:Fallback>
                <p:oleObj name="think-cell Slide" r:id="rId12" imgW="384" imgH="384" progId="TCLayout.ActiveDocument.1">
                  <p:embed/>
                  <p:pic>
                    <p:nvPicPr>
                      <p:cNvPr id="5" name="Object 4" hidden="1">
                        <a:extLst>
                          <a:ext uri="{FF2B5EF4-FFF2-40B4-BE49-F238E27FC236}">
                            <a16:creationId xmlns:a16="http://schemas.microsoft.com/office/drawing/2014/main" id="{32AFEE63-5393-4C61-9490-77E23AAF72CC}"/>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85B71B3-39F4-4F7C-BFFE-1F3F09E4EF81}"/>
              </a:ext>
            </a:extLst>
          </p:cNvPr>
          <p:cNvSpPr/>
          <p:nvPr>
            <p:custDataLst>
              <p:tags r:id="rId3"/>
            </p:custDataLst>
          </p:nvPr>
        </p:nvSpPr>
        <p:spPr>
          <a:xfrm>
            <a:off x="0" y="0"/>
            <a:ext cx="158750" cy="158750"/>
          </a:xfrm>
          <a:prstGeom prst="rect">
            <a:avLst/>
          </a:prstGeom>
        </p:spPr>
        <p:style>
          <a:lnRef idx="2">
            <a:schemeClr val="dk1"/>
          </a:lnRef>
          <a:fillRef idx="1">
            <a:schemeClr val="lt1"/>
          </a:fillRef>
          <a:effectRef idx="0">
            <a:schemeClr val="dk1"/>
          </a:effectRef>
          <a:fontRef idx="minor">
            <a:schemeClr val="dk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2400">
              <a:latin typeface="Calibri" panose="020F0502020204030204" pitchFamily="34" charset="0"/>
              <a:ea typeface="+mj-ea"/>
              <a:cs typeface="+mj-cs"/>
              <a:sym typeface="Calibri" panose="020F0502020204030204" pitchFamily="34" charset="0"/>
            </a:endParaRPr>
          </a:p>
        </p:txBody>
      </p:sp>
      <p:sp>
        <p:nvSpPr>
          <p:cNvPr id="2" name="Title 1">
            <a:extLst>
              <a:ext uri="{FF2B5EF4-FFF2-40B4-BE49-F238E27FC236}">
                <a16:creationId xmlns:a16="http://schemas.microsoft.com/office/drawing/2014/main" id="{3E345135-2DDA-4C5F-9535-31D40D6B09F7}"/>
              </a:ext>
            </a:extLst>
          </p:cNvPr>
          <p:cNvSpPr>
            <a:spLocks noGrp="1"/>
          </p:cNvSpPr>
          <p:nvPr>
            <p:ph type="title"/>
          </p:nvPr>
        </p:nvSpPr>
        <p:spPr/>
        <p:txBody>
          <a:bodyPr/>
          <a:lstStyle/>
          <a:p>
            <a:fld id="{7BCD7891-B264-4BC7-823F-8856C8BD6BE7}" type="datetime'Agenda'">
              <a:rPr lang="en-US" altLang="en-US" smtClean="0"/>
              <a:pPr/>
              <a:t>Agenda</a:t>
            </a:fld>
            <a:endParaRPr lang="en-US"/>
          </a:p>
        </p:txBody>
      </p:sp>
      <p:sp>
        <p:nvSpPr>
          <p:cNvPr id="3" name="Text Placeholder 2">
            <a:extLst>
              <a:ext uri="{FF2B5EF4-FFF2-40B4-BE49-F238E27FC236}">
                <a16:creationId xmlns:a16="http://schemas.microsoft.com/office/drawing/2014/main" id="{72305440-55E5-42DD-B4C6-A8F3FA52A367}"/>
              </a:ext>
            </a:extLst>
          </p:cNvPr>
          <p:cNvSpPr>
            <a:spLocks noGrp="1"/>
          </p:cNvSpPr>
          <p:nvPr>
            <p:custDataLst>
              <p:tags r:id="rId4"/>
            </p:custDataLst>
          </p:nvPr>
        </p:nvSpPr>
        <p:spPr bwMode="gray">
          <a:xfrm>
            <a:off x="3186580" y="2331246"/>
            <a:ext cx="6565900" cy="430213"/>
          </a:xfrm>
          <a:prstGeom prst="rect">
            <a:avLst/>
          </a:prstGeom>
          <a:solidFill>
            <a:schemeClr val="bg1"/>
          </a:solidFill>
          <a:ln w="38100" algn="ctr">
            <a:solidFill>
              <a:schemeClr val="bg1"/>
            </a:solidFill>
          </a:ln>
        </p:spPr>
        <p:txBody>
          <a:bodyPr vert="horz" wrap="none" lIns="92075" tIns="92075" rIns="0" bIns="90488"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US" altLang="en-US" dirty="0"/>
              <a:t>Technical Architecture</a:t>
            </a:r>
          </a:p>
        </p:txBody>
      </p:sp>
      <p:sp>
        <p:nvSpPr>
          <p:cNvPr id="23" name="Text Placeholder 2">
            <a:hlinkClick r:id="rId14" action="ppaction://hlinksldjump"/>
            <a:extLst>
              <a:ext uri="{FF2B5EF4-FFF2-40B4-BE49-F238E27FC236}">
                <a16:creationId xmlns:a16="http://schemas.microsoft.com/office/drawing/2014/main" id="{06D838C8-2201-4F33-AEFA-BF0004D22CCF}"/>
              </a:ext>
            </a:extLst>
          </p:cNvPr>
          <p:cNvSpPr>
            <a:spLocks noGrp="1"/>
          </p:cNvSpPr>
          <p:nvPr>
            <p:custDataLst>
              <p:tags r:id="rId5"/>
            </p:custDataLst>
          </p:nvPr>
        </p:nvSpPr>
        <p:spPr bwMode="gray">
          <a:xfrm>
            <a:off x="3186580" y="1896266"/>
            <a:ext cx="5854700" cy="430213"/>
          </a:xfrm>
          <a:prstGeom prst="rect">
            <a:avLst/>
          </a:prstGeom>
          <a:solidFill>
            <a:schemeClr val="bg1"/>
          </a:solidFill>
          <a:ln w="38100" algn="ctr">
            <a:solidFill>
              <a:schemeClr val="bg1"/>
            </a:solidFill>
          </a:ln>
        </p:spPr>
        <p:txBody>
          <a:bodyPr vert="horz" wrap="none" lIns="92075" tIns="92075" rIns="0" bIns="90488"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US" altLang="en-US" dirty="0"/>
              <a:t>Assessment – Objectives, Background, and POC Overview</a:t>
            </a:r>
          </a:p>
        </p:txBody>
      </p:sp>
      <p:sp>
        <p:nvSpPr>
          <p:cNvPr id="24" name="Text Placeholder 2">
            <a:hlinkClick r:id="rId15" action="ppaction://hlinksldjump"/>
            <a:extLst>
              <a:ext uri="{FF2B5EF4-FFF2-40B4-BE49-F238E27FC236}">
                <a16:creationId xmlns:a16="http://schemas.microsoft.com/office/drawing/2014/main" id="{738CA3DA-0858-4E90-951D-935A632D32A0}"/>
              </a:ext>
            </a:extLst>
          </p:cNvPr>
          <p:cNvSpPr>
            <a:spLocks noGrp="1"/>
          </p:cNvSpPr>
          <p:nvPr>
            <p:custDataLst>
              <p:tags r:id="rId6"/>
            </p:custDataLst>
          </p:nvPr>
        </p:nvSpPr>
        <p:spPr bwMode="gray">
          <a:xfrm>
            <a:off x="3186580" y="3194052"/>
            <a:ext cx="5854700" cy="430213"/>
          </a:xfrm>
          <a:prstGeom prst="rect">
            <a:avLst/>
          </a:prstGeom>
          <a:solidFill>
            <a:schemeClr val="bg1"/>
          </a:solidFill>
          <a:ln w="38100" algn="ctr">
            <a:solidFill>
              <a:schemeClr val="bg1"/>
            </a:solidFill>
          </a:ln>
        </p:spPr>
        <p:txBody>
          <a:bodyPr vert="horz" wrap="none" lIns="92075" tIns="92075" rIns="0" bIns="90488"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US" altLang="en-US" dirty="0"/>
              <a:t>Data Replication and Storage System assessment overview</a:t>
            </a:r>
          </a:p>
        </p:txBody>
      </p:sp>
      <p:sp>
        <p:nvSpPr>
          <p:cNvPr id="28" name="Text Placeholder 2">
            <a:hlinkClick r:id="rId16" action="ppaction://hlinksldjump"/>
            <a:extLst>
              <a:ext uri="{FF2B5EF4-FFF2-40B4-BE49-F238E27FC236}">
                <a16:creationId xmlns:a16="http://schemas.microsoft.com/office/drawing/2014/main" id="{22A0E069-F42E-4C13-9E84-3DDF002B943D}"/>
              </a:ext>
            </a:extLst>
          </p:cNvPr>
          <p:cNvSpPr>
            <a:spLocks noGrp="1"/>
          </p:cNvSpPr>
          <p:nvPr>
            <p:custDataLst>
              <p:tags r:id="rId7"/>
            </p:custDataLst>
          </p:nvPr>
        </p:nvSpPr>
        <p:spPr bwMode="gray">
          <a:xfrm>
            <a:off x="3186580" y="2762252"/>
            <a:ext cx="5854700" cy="431800"/>
          </a:xfrm>
          <a:prstGeom prst="rect">
            <a:avLst/>
          </a:prstGeom>
          <a:solidFill>
            <a:schemeClr val="bg1"/>
          </a:solidFill>
          <a:ln w="38100" algn="ctr">
            <a:solidFill>
              <a:schemeClr val="bg1"/>
            </a:solidFill>
          </a:ln>
        </p:spPr>
        <p:txBody>
          <a:bodyPr vert="horz" wrap="none" lIns="92075" tIns="92075" rIns="0" bIns="90488"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US" altLang="en-US" dirty="0"/>
              <a:t>Data Integration tool assessment overview</a:t>
            </a:r>
          </a:p>
        </p:txBody>
      </p:sp>
      <p:sp>
        <p:nvSpPr>
          <p:cNvPr id="39" name="Text Placeholder 2">
            <a:hlinkClick r:id="rId17" action="ppaction://hlinksldjump"/>
            <a:extLst>
              <a:ext uri="{FF2B5EF4-FFF2-40B4-BE49-F238E27FC236}">
                <a16:creationId xmlns:a16="http://schemas.microsoft.com/office/drawing/2014/main" id="{9ECB8052-8B14-407E-9D83-61DEF7A4AB31}"/>
              </a:ext>
            </a:extLst>
          </p:cNvPr>
          <p:cNvSpPr>
            <a:spLocks noGrp="1"/>
          </p:cNvSpPr>
          <p:nvPr>
            <p:custDataLst>
              <p:tags r:id="rId8"/>
            </p:custDataLst>
          </p:nvPr>
        </p:nvSpPr>
        <p:spPr bwMode="gray">
          <a:xfrm>
            <a:off x="3186580" y="4013208"/>
            <a:ext cx="5854700" cy="430213"/>
          </a:xfrm>
          <a:prstGeom prst="rect">
            <a:avLst/>
          </a:prstGeom>
          <a:solidFill>
            <a:schemeClr val="bg1"/>
          </a:solidFill>
          <a:ln w="38100" algn="ctr">
            <a:solidFill>
              <a:schemeClr val="bg1"/>
            </a:solidFill>
          </a:ln>
        </p:spPr>
        <p:txBody>
          <a:bodyPr vert="horz" wrap="none" lIns="92075" tIns="90488" rIns="0" bIns="92075"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US" altLang="en-US" dirty="0"/>
              <a:t>Open Items, Risks, and Next Steps</a:t>
            </a:r>
          </a:p>
        </p:txBody>
      </p:sp>
      <p:sp>
        <p:nvSpPr>
          <p:cNvPr id="33" name="Text Placeholder 2">
            <a:hlinkClick r:id="rId18" action="ppaction://hlinksldjump"/>
            <a:extLst>
              <a:ext uri="{FF2B5EF4-FFF2-40B4-BE49-F238E27FC236}">
                <a16:creationId xmlns:a16="http://schemas.microsoft.com/office/drawing/2014/main" id="{329A3306-B23E-4FEB-BE24-529426404322}"/>
              </a:ext>
            </a:extLst>
          </p:cNvPr>
          <p:cNvSpPr>
            <a:spLocks noGrp="1"/>
          </p:cNvSpPr>
          <p:nvPr>
            <p:custDataLst>
              <p:tags r:id="rId9"/>
            </p:custDataLst>
          </p:nvPr>
        </p:nvSpPr>
        <p:spPr bwMode="gray">
          <a:xfrm>
            <a:off x="3186580" y="4448188"/>
            <a:ext cx="5854700" cy="430213"/>
          </a:xfrm>
          <a:prstGeom prst="rect">
            <a:avLst/>
          </a:prstGeom>
          <a:solidFill>
            <a:schemeClr val="bg1"/>
          </a:solidFill>
          <a:ln w="38100" algn="ctr">
            <a:solidFill>
              <a:schemeClr val="bg1"/>
            </a:solidFill>
          </a:ln>
        </p:spPr>
        <p:txBody>
          <a:bodyPr vert="horz" wrap="none" lIns="92075" tIns="92075" rIns="0" bIns="90488"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US" altLang="en-US" dirty="0"/>
              <a:t>Appendix</a:t>
            </a:r>
          </a:p>
        </p:txBody>
      </p:sp>
      <p:sp>
        <p:nvSpPr>
          <p:cNvPr id="12" name="Text Placeholder 2">
            <a:hlinkClick r:id="rId14" action="ppaction://hlinksldjump"/>
            <a:extLst>
              <a:ext uri="{FF2B5EF4-FFF2-40B4-BE49-F238E27FC236}">
                <a16:creationId xmlns:a16="http://schemas.microsoft.com/office/drawing/2014/main" id="{DF350F37-CEA8-46A5-B566-2961B8F62861}"/>
              </a:ext>
            </a:extLst>
          </p:cNvPr>
          <p:cNvSpPr>
            <a:spLocks noGrp="1"/>
          </p:cNvSpPr>
          <p:nvPr>
            <p:custDataLst>
              <p:tags r:id="rId10"/>
            </p:custDataLst>
          </p:nvPr>
        </p:nvSpPr>
        <p:spPr bwMode="gray">
          <a:xfrm>
            <a:off x="3186580" y="3603628"/>
            <a:ext cx="5854700" cy="430213"/>
          </a:xfrm>
          <a:prstGeom prst="rect">
            <a:avLst/>
          </a:prstGeom>
          <a:solidFill>
            <a:srgbClr val="006A38"/>
          </a:solidFill>
          <a:ln w="38100" algn="ctr">
            <a:solidFill>
              <a:schemeClr val="bg1"/>
            </a:solidFill>
          </a:ln>
        </p:spPr>
        <p:txBody>
          <a:bodyPr vert="horz" wrap="none" lIns="92075" tIns="92075" rIns="0" bIns="92075"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US" altLang="en-US" b="1" dirty="0">
                <a:solidFill>
                  <a:schemeClr val="bg1"/>
                </a:solidFill>
              </a:rPr>
              <a:t>Data Visualization tool assessment overview</a:t>
            </a:r>
          </a:p>
        </p:txBody>
      </p:sp>
    </p:spTree>
    <p:extLst>
      <p:ext uri="{BB962C8B-B14F-4D97-AF65-F5344CB8AC3E}">
        <p14:creationId xmlns:p14="http://schemas.microsoft.com/office/powerpoint/2010/main" val="4037160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D7A9904-50DD-44AD-B54C-337E1BBB37ED}"/>
              </a:ext>
            </a:extLst>
          </p:cNvPr>
          <p:cNvGraphicFramePr>
            <a:graphicFrameLocks noChangeAspect="1"/>
          </p:cNvGraphicFramePr>
          <p:nvPr>
            <p:custDataLst>
              <p:tags r:id="rId2"/>
            </p:custDataLst>
            <p:extLst>
              <p:ext uri="{D42A27DB-BD31-4B8C-83A1-F6EECF244321}">
                <p14:modId xmlns:p14="http://schemas.microsoft.com/office/powerpoint/2010/main" val="16325804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25" name="think-cell Slide" r:id="rId5" imgW="360" imgH="360" progId="TCLayout.ActiveDocument.1">
                  <p:embed/>
                </p:oleObj>
              </mc:Choice>
              <mc:Fallback>
                <p:oleObj name="think-cell Slide" r:id="rId5" imgW="360" imgH="360" progId="TCLayout.ActiveDocument.1">
                  <p:embed/>
                  <p:pic>
                    <p:nvPicPr>
                      <p:cNvPr id="5" name="Object 4" hidden="1">
                        <a:extLst>
                          <a:ext uri="{FF2B5EF4-FFF2-40B4-BE49-F238E27FC236}">
                            <a16:creationId xmlns:a16="http://schemas.microsoft.com/office/drawing/2014/main" id="{2D7A9904-50DD-44AD-B54C-337E1BBB37E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DF8C9FF-28E1-4CA4-805D-4A44D9B944A9}"/>
              </a:ext>
            </a:extLst>
          </p:cNvPr>
          <p:cNvSpPr/>
          <p:nvPr>
            <p:custDataLst>
              <p:tags r:id="rId3"/>
            </p:custDataLst>
          </p:nvPr>
        </p:nvSpPr>
        <p:spPr>
          <a:xfrm>
            <a:off x="0" y="0"/>
            <a:ext cx="158750" cy="158750"/>
          </a:xfrm>
          <a:prstGeom prst="rect">
            <a:avLst/>
          </a:prstGeom>
        </p:spPr>
        <p:style>
          <a:lnRef idx="2">
            <a:schemeClr val="dk1"/>
          </a:lnRef>
          <a:fillRef idx="1">
            <a:schemeClr val="lt1"/>
          </a:fillRef>
          <a:effectRef idx="0">
            <a:schemeClr val="dk1"/>
          </a:effectRef>
          <a:fontRef idx="minor">
            <a:schemeClr val="dk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2400">
              <a:latin typeface="Calibri" panose="020F0502020204030204" pitchFamily="34" charset="0"/>
              <a:ea typeface="+mj-ea"/>
              <a:cs typeface="+mj-cs"/>
              <a:sym typeface="Calibri" panose="020F0502020204030204" pitchFamily="34" charset="0"/>
            </a:endParaRPr>
          </a:p>
        </p:txBody>
      </p:sp>
      <p:sp>
        <p:nvSpPr>
          <p:cNvPr id="24" name="Rectangle 23">
            <a:extLst>
              <a:ext uri="{FF2B5EF4-FFF2-40B4-BE49-F238E27FC236}">
                <a16:creationId xmlns:a16="http://schemas.microsoft.com/office/drawing/2014/main" id="{0BF319AE-F9C0-4860-B655-92C1CEB28C61}"/>
              </a:ext>
            </a:extLst>
          </p:cNvPr>
          <p:cNvSpPr/>
          <p:nvPr/>
        </p:nvSpPr>
        <p:spPr>
          <a:xfrm>
            <a:off x="441602" y="1062575"/>
            <a:ext cx="995312" cy="5642921"/>
          </a:xfrm>
          <a:prstGeom prst="rect">
            <a:avLst/>
          </a:prstGeom>
          <a:solidFill>
            <a:schemeClr val="bg1">
              <a:lumMod val="7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441602" y="247495"/>
            <a:ext cx="9544833" cy="720080"/>
          </a:xfrm>
        </p:spPr>
        <p:txBody>
          <a:bodyPr/>
          <a:lstStyle/>
          <a:p>
            <a:r>
              <a:rPr lang="en-US" dirty="0">
                <a:solidFill>
                  <a:schemeClr val="tx1"/>
                </a:solidFill>
              </a:rPr>
              <a:t>Consideration Summary –Data Visualization</a:t>
            </a:r>
          </a:p>
        </p:txBody>
      </p:sp>
      <p:sp>
        <p:nvSpPr>
          <p:cNvPr id="7" name="Arrow: Pentagon 6">
            <a:extLst>
              <a:ext uri="{FF2B5EF4-FFF2-40B4-BE49-F238E27FC236}">
                <a16:creationId xmlns:a16="http://schemas.microsoft.com/office/drawing/2014/main" id="{45051194-00BA-429F-9111-058498094346}"/>
              </a:ext>
            </a:extLst>
          </p:cNvPr>
          <p:cNvSpPr/>
          <p:nvPr/>
        </p:nvSpPr>
        <p:spPr>
          <a:xfrm>
            <a:off x="720673" y="2590421"/>
            <a:ext cx="1655422" cy="1200329"/>
          </a:xfrm>
          <a:prstGeom prst="homePlate">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solidFill>
                  <a:schemeClr val="tx1"/>
                </a:solidFill>
              </a:rPr>
              <a:t>Tableau</a:t>
            </a:r>
          </a:p>
        </p:txBody>
      </p:sp>
      <p:sp>
        <p:nvSpPr>
          <p:cNvPr id="8" name="Arrow: Pentagon 7">
            <a:extLst>
              <a:ext uri="{FF2B5EF4-FFF2-40B4-BE49-F238E27FC236}">
                <a16:creationId xmlns:a16="http://schemas.microsoft.com/office/drawing/2014/main" id="{D0E6DFAC-6DAC-4314-9D4B-51B8F3B242C6}"/>
              </a:ext>
            </a:extLst>
          </p:cNvPr>
          <p:cNvSpPr/>
          <p:nvPr/>
        </p:nvSpPr>
        <p:spPr>
          <a:xfrm>
            <a:off x="720673" y="1216664"/>
            <a:ext cx="1655422" cy="1200329"/>
          </a:xfrm>
          <a:prstGeom prst="homePlate">
            <a:avLst/>
          </a:prstGeom>
          <a:solidFill>
            <a:srgbClr val="006A38"/>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solidFill>
                  <a:schemeClr val="bg1"/>
                </a:solidFill>
              </a:rPr>
              <a:t>Power BI</a:t>
            </a:r>
          </a:p>
          <a:p>
            <a:pPr algn="ctr"/>
            <a:r>
              <a:rPr lang="en-US" sz="1200">
                <a:solidFill>
                  <a:schemeClr val="bg1"/>
                </a:solidFill>
              </a:rPr>
              <a:t>(Recommended)</a:t>
            </a:r>
          </a:p>
        </p:txBody>
      </p:sp>
      <p:sp>
        <p:nvSpPr>
          <p:cNvPr id="9" name="Arrow: Pentagon 8">
            <a:extLst>
              <a:ext uri="{FF2B5EF4-FFF2-40B4-BE49-F238E27FC236}">
                <a16:creationId xmlns:a16="http://schemas.microsoft.com/office/drawing/2014/main" id="{19D2A879-33B5-41EB-806E-CD60CFFD5A36}"/>
              </a:ext>
            </a:extLst>
          </p:cNvPr>
          <p:cNvSpPr/>
          <p:nvPr/>
        </p:nvSpPr>
        <p:spPr>
          <a:xfrm>
            <a:off x="720673" y="3964178"/>
            <a:ext cx="1655422" cy="1200329"/>
          </a:xfrm>
          <a:prstGeom prst="homePlate">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solidFill>
                  <a:schemeClr val="tx1"/>
                </a:solidFill>
              </a:rPr>
              <a:t>Qlik</a:t>
            </a:r>
          </a:p>
        </p:txBody>
      </p:sp>
      <p:sp>
        <p:nvSpPr>
          <p:cNvPr id="10" name="Arrow: Pentagon 9">
            <a:extLst>
              <a:ext uri="{FF2B5EF4-FFF2-40B4-BE49-F238E27FC236}">
                <a16:creationId xmlns:a16="http://schemas.microsoft.com/office/drawing/2014/main" id="{125CB235-F230-4730-8264-153A3521F7DF}"/>
              </a:ext>
            </a:extLst>
          </p:cNvPr>
          <p:cNvSpPr/>
          <p:nvPr/>
        </p:nvSpPr>
        <p:spPr>
          <a:xfrm>
            <a:off x="720673" y="5337935"/>
            <a:ext cx="1655422" cy="1200329"/>
          </a:xfrm>
          <a:prstGeom prst="homePlate">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solidFill>
                  <a:schemeClr val="tx1"/>
                </a:solidFill>
              </a:rPr>
              <a:t>Oracle</a:t>
            </a:r>
          </a:p>
        </p:txBody>
      </p:sp>
      <p:sp>
        <p:nvSpPr>
          <p:cNvPr id="11" name="Rectangle 10">
            <a:extLst>
              <a:ext uri="{FF2B5EF4-FFF2-40B4-BE49-F238E27FC236}">
                <a16:creationId xmlns:a16="http://schemas.microsoft.com/office/drawing/2014/main" id="{4A20D94F-3CD5-48B7-B326-924F83BA1016}"/>
              </a:ext>
            </a:extLst>
          </p:cNvPr>
          <p:cNvSpPr/>
          <p:nvPr/>
        </p:nvSpPr>
        <p:spPr>
          <a:xfrm>
            <a:off x="2376095" y="1216664"/>
            <a:ext cx="9095232" cy="120032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171450" lvl="1" indent="-111125">
              <a:spcBef>
                <a:spcPts val="600"/>
              </a:spcBef>
              <a:spcAft>
                <a:spcPts val="600"/>
              </a:spcAft>
              <a:buFont typeface="Arial" panose="020B0604020202020204" pitchFamily="34" charset="0"/>
              <a:buChar char="•"/>
            </a:pPr>
            <a:r>
              <a:rPr lang="en-US" sz="1400" dirty="0"/>
              <a:t>PowerBI has improved drastically over the last 2 years and emerged as a strong visualization platform.   </a:t>
            </a:r>
          </a:p>
          <a:p>
            <a:pPr marL="171450" lvl="1" indent="-111125">
              <a:spcBef>
                <a:spcPts val="600"/>
              </a:spcBef>
              <a:spcAft>
                <a:spcPts val="600"/>
              </a:spcAft>
              <a:buFont typeface="Arial" panose="020B0604020202020204" pitchFamily="34" charset="0"/>
              <a:buChar char="•"/>
            </a:pPr>
            <a:r>
              <a:rPr lang="en-US" sz="1400" dirty="0"/>
              <a:t>Total cost of ownership is the lowest. Strong native excel integration. </a:t>
            </a:r>
          </a:p>
          <a:p>
            <a:pPr marL="171450" lvl="1" indent="-111125">
              <a:spcBef>
                <a:spcPts val="600"/>
              </a:spcBef>
              <a:spcAft>
                <a:spcPts val="600"/>
              </a:spcAft>
              <a:buFont typeface="Arial" panose="020B0604020202020204" pitchFamily="34" charset="0"/>
              <a:buChar char="•"/>
            </a:pPr>
            <a:r>
              <a:rPr lang="en-US" sz="1400" dirty="0"/>
              <a:t>UI is not as responsive as Tableau and Qlik, but can satisfy TWC needs satisfactorily . </a:t>
            </a:r>
          </a:p>
        </p:txBody>
      </p:sp>
      <p:sp>
        <p:nvSpPr>
          <p:cNvPr id="12" name="Rectangle 11">
            <a:extLst>
              <a:ext uri="{FF2B5EF4-FFF2-40B4-BE49-F238E27FC236}">
                <a16:creationId xmlns:a16="http://schemas.microsoft.com/office/drawing/2014/main" id="{E63883AB-0AEA-4FBA-94E6-DB9A71EF9412}"/>
              </a:ext>
            </a:extLst>
          </p:cNvPr>
          <p:cNvSpPr/>
          <p:nvPr/>
        </p:nvSpPr>
        <p:spPr>
          <a:xfrm>
            <a:off x="2376095" y="2590420"/>
            <a:ext cx="9095232" cy="120032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171450" lvl="1" indent="-111125">
              <a:spcBef>
                <a:spcPts val="600"/>
              </a:spcBef>
              <a:spcAft>
                <a:spcPts val="600"/>
              </a:spcAft>
              <a:buFont typeface="Arial" panose="020B0604020202020204" pitchFamily="34" charset="0"/>
              <a:buChar char="•"/>
            </a:pPr>
            <a:r>
              <a:rPr lang="en-US" sz="1400"/>
              <a:t>Tableau is  one of the top-rated choices, and market leader in Visualization. </a:t>
            </a:r>
          </a:p>
          <a:p>
            <a:pPr marL="171450" lvl="1" indent="-111125">
              <a:spcBef>
                <a:spcPts val="600"/>
              </a:spcBef>
              <a:spcAft>
                <a:spcPts val="600"/>
              </a:spcAft>
              <a:buFont typeface="Arial" panose="020B0604020202020204" pitchFamily="34" charset="0"/>
              <a:buChar char="•"/>
            </a:pPr>
            <a:r>
              <a:rPr lang="en-US" sz="1400"/>
              <a:t>Supports both use cases of TWC i.e. Realtime reporting and BI data model-based reporting. </a:t>
            </a:r>
          </a:p>
          <a:p>
            <a:pPr marL="171450" lvl="1" indent="-111125">
              <a:spcBef>
                <a:spcPts val="600"/>
              </a:spcBef>
              <a:spcAft>
                <a:spcPts val="600"/>
              </a:spcAft>
              <a:buFont typeface="Arial" panose="020B0604020202020204" pitchFamily="34" charset="0"/>
              <a:buChar char="•"/>
            </a:pPr>
            <a:r>
              <a:rPr lang="en-US" sz="1400"/>
              <a:t>TCO is the highest. Lack of Excel integration. Maximum number of columns in a report is 16. </a:t>
            </a:r>
          </a:p>
        </p:txBody>
      </p:sp>
      <p:sp>
        <p:nvSpPr>
          <p:cNvPr id="15" name="Rectangle 14">
            <a:extLst>
              <a:ext uri="{FF2B5EF4-FFF2-40B4-BE49-F238E27FC236}">
                <a16:creationId xmlns:a16="http://schemas.microsoft.com/office/drawing/2014/main" id="{DC101A10-A75E-4A04-B106-24B3FE225557}"/>
              </a:ext>
            </a:extLst>
          </p:cNvPr>
          <p:cNvSpPr/>
          <p:nvPr/>
        </p:nvSpPr>
        <p:spPr>
          <a:xfrm>
            <a:off x="2376095" y="3964176"/>
            <a:ext cx="9095232" cy="120032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171450" lvl="1" indent="-111125">
              <a:spcBef>
                <a:spcPts val="600"/>
              </a:spcBef>
              <a:spcAft>
                <a:spcPts val="600"/>
              </a:spcAft>
              <a:buFont typeface="Arial" panose="020B0604020202020204" pitchFamily="34" charset="0"/>
              <a:buChar char="•"/>
            </a:pPr>
            <a:r>
              <a:rPr lang="en-US" sz="1400" dirty="0"/>
              <a:t>In-memory database and associative technology features of Qlik provide a very responsive user experience. </a:t>
            </a:r>
          </a:p>
          <a:p>
            <a:pPr marL="171450" lvl="1" indent="-111125">
              <a:spcBef>
                <a:spcPts val="600"/>
              </a:spcBef>
              <a:spcAft>
                <a:spcPts val="600"/>
              </a:spcAft>
              <a:buFont typeface="Arial" panose="020B0604020202020204" pitchFamily="34" charset="0"/>
              <a:buChar char="•"/>
            </a:pPr>
            <a:r>
              <a:rPr lang="en-US" sz="1400" dirty="0"/>
              <a:t>Lack of mature real time reporting capability.</a:t>
            </a:r>
          </a:p>
          <a:p>
            <a:pPr marL="171450" lvl="1" indent="-111125">
              <a:spcBef>
                <a:spcPts val="600"/>
              </a:spcBef>
              <a:spcAft>
                <a:spcPts val="600"/>
              </a:spcAft>
              <a:buFont typeface="Arial" panose="020B0604020202020204" pitchFamily="34" charset="0"/>
              <a:buChar char="•"/>
            </a:pPr>
            <a:r>
              <a:rPr lang="en-US" sz="1400" dirty="0"/>
              <a:t>All data in Qlik has to be either brought into Qlik as QVD Files or load into memory. </a:t>
            </a:r>
          </a:p>
        </p:txBody>
      </p:sp>
      <p:sp>
        <p:nvSpPr>
          <p:cNvPr id="16" name="Rectangle 15">
            <a:extLst>
              <a:ext uri="{FF2B5EF4-FFF2-40B4-BE49-F238E27FC236}">
                <a16:creationId xmlns:a16="http://schemas.microsoft.com/office/drawing/2014/main" id="{7F90F0F2-70E2-4F3D-8FF7-4CBE4FFA9200}"/>
              </a:ext>
            </a:extLst>
          </p:cNvPr>
          <p:cNvSpPr/>
          <p:nvPr/>
        </p:nvSpPr>
        <p:spPr>
          <a:xfrm>
            <a:off x="2376095" y="5337935"/>
            <a:ext cx="9095232" cy="120032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171450" lvl="1" indent="-111125">
              <a:spcBef>
                <a:spcPts val="600"/>
              </a:spcBef>
              <a:spcAft>
                <a:spcPts val="600"/>
              </a:spcAft>
              <a:buFont typeface="Arial" panose="020B0604020202020204" pitchFamily="34" charset="0"/>
              <a:buChar char="•"/>
            </a:pPr>
            <a:r>
              <a:rPr lang="en-US" sz="1400" dirty="0"/>
              <a:t>BI and data visualization offering with Fusion consists of multiple tools such as OTBI , OAC, Web reports.  </a:t>
            </a:r>
          </a:p>
          <a:p>
            <a:pPr marL="171450" lvl="1" indent="-111125">
              <a:spcBef>
                <a:spcPts val="600"/>
              </a:spcBef>
              <a:spcAft>
                <a:spcPts val="600"/>
              </a:spcAft>
              <a:buFont typeface="Arial" panose="020B0604020202020204" pitchFamily="34" charset="0"/>
              <a:buChar char="•"/>
            </a:pPr>
            <a:r>
              <a:rPr lang="en-US" sz="1400" dirty="0"/>
              <a:t>Lack of clear well-defined roadmap for data visualization platform and execution on strategy has been mediocre. </a:t>
            </a:r>
          </a:p>
          <a:p>
            <a:pPr marL="171450" lvl="1" indent="-111125">
              <a:spcBef>
                <a:spcPts val="600"/>
              </a:spcBef>
              <a:spcAft>
                <a:spcPts val="600"/>
              </a:spcAft>
              <a:buFont typeface="Arial" panose="020B0604020202020204" pitchFamily="34" charset="0"/>
              <a:buChar char="•"/>
            </a:pPr>
            <a:r>
              <a:rPr lang="en-US" sz="1400" dirty="0"/>
              <a:t>Oracle working on their next generation BI reporting solution for Fusion. Product GA date for all TWC usage is unclear. </a:t>
            </a:r>
          </a:p>
        </p:txBody>
      </p:sp>
      <p:cxnSp>
        <p:nvCxnSpPr>
          <p:cNvPr id="21" name="Straight Connector 20">
            <a:extLst>
              <a:ext uri="{FF2B5EF4-FFF2-40B4-BE49-F238E27FC236}">
                <a16:creationId xmlns:a16="http://schemas.microsoft.com/office/drawing/2014/main" id="{EDD8E155-7916-4C36-B81D-E330B3D68699}"/>
              </a:ext>
            </a:extLst>
          </p:cNvPr>
          <p:cNvCxnSpPr/>
          <p:nvPr/>
        </p:nvCxnSpPr>
        <p:spPr>
          <a:xfrm>
            <a:off x="2481943" y="2489850"/>
            <a:ext cx="8882743"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00A0750-6D22-4E98-BF32-21B47F46DBE0}"/>
              </a:ext>
            </a:extLst>
          </p:cNvPr>
          <p:cNvCxnSpPr/>
          <p:nvPr/>
        </p:nvCxnSpPr>
        <p:spPr>
          <a:xfrm>
            <a:off x="2481943" y="3888960"/>
            <a:ext cx="8882743"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380D196C-2A44-4782-9190-E48DB00F0277}"/>
              </a:ext>
            </a:extLst>
          </p:cNvPr>
          <p:cNvCxnSpPr/>
          <p:nvPr/>
        </p:nvCxnSpPr>
        <p:spPr>
          <a:xfrm>
            <a:off x="2481943" y="5272416"/>
            <a:ext cx="8882743" cy="0"/>
          </a:xfrm>
          <a:prstGeom prst="line">
            <a:avLst/>
          </a:prstGeom>
          <a:ln>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5970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867" y="94192"/>
            <a:ext cx="11620268" cy="760941"/>
          </a:xfrm>
        </p:spPr>
        <p:txBody>
          <a:bodyPr/>
          <a:lstStyle/>
          <a:p>
            <a:r>
              <a:rPr lang="en-US"/>
              <a:t>Executive Summary of the Assessment</a:t>
            </a:r>
          </a:p>
        </p:txBody>
      </p:sp>
      <p:sp>
        <p:nvSpPr>
          <p:cNvPr id="12" name="Content Placeholder 4"/>
          <p:cNvSpPr txBox="1">
            <a:spLocks/>
          </p:cNvSpPr>
          <p:nvPr/>
        </p:nvSpPr>
        <p:spPr>
          <a:xfrm>
            <a:off x="1807287" y="2326994"/>
            <a:ext cx="9984558" cy="1518072"/>
          </a:xfrm>
          <a:prstGeom prst="rect">
            <a:avLst/>
          </a:prstGeom>
        </p:spPr>
        <p:txBody>
          <a:bodyPr anchor="t"/>
          <a:lstStyle>
            <a:lvl1pPr marL="0" indent="0" algn="l" defTabSz="685800" rtl="0" eaLnBrk="1" latinLnBrk="0" hangingPunct="1">
              <a:spcBef>
                <a:spcPts val="998"/>
              </a:spcBef>
              <a:buFont typeface="Arial" pitchFamily="34" charset="0"/>
              <a:buNone/>
              <a:defRPr sz="1275" b="1" kern="1200" baseline="0">
                <a:solidFill>
                  <a:schemeClr val="tx2"/>
                </a:solidFill>
                <a:latin typeface="+mj-lt"/>
                <a:ea typeface="+mn-ea"/>
                <a:cs typeface="Arial" pitchFamily="34" charset="0"/>
              </a:defRPr>
            </a:lvl1pPr>
            <a:lvl2pPr marL="0" indent="0" algn="l" defTabSz="685800" rtl="0" eaLnBrk="1" latinLnBrk="0" hangingPunct="1">
              <a:spcBef>
                <a:spcPts val="0"/>
              </a:spcBef>
              <a:spcAft>
                <a:spcPts val="225"/>
              </a:spcAft>
              <a:buFont typeface="Arial" pitchFamily="34" charset="0"/>
              <a:buNone/>
              <a:defRPr sz="1275" kern="1200">
                <a:solidFill>
                  <a:schemeClr val="tx2"/>
                </a:solidFill>
                <a:latin typeface="+mn-lt"/>
                <a:ea typeface="+mn-ea"/>
                <a:cs typeface="Arial" pitchFamily="34" charset="0"/>
              </a:defRPr>
            </a:lvl2pPr>
            <a:lvl3pPr marL="135000" indent="-135000" algn="l" defTabSz="685800" rtl="0" eaLnBrk="1" latinLnBrk="0" hangingPunct="1">
              <a:spcBef>
                <a:spcPts val="0"/>
              </a:spcBef>
              <a:spcAft>
                <a:spcPts val="225"/>
              </a:spcAft>
              <a:buClr>
                <a:schemeClr val="bg2"/>
              </a:buClr>
              <a:buFont typeface="Arial" pitchFamily="34" charset="0"/>
              <a:buChar char="•"/>
              <a:defRPr sz="1275" kern="1200">
                <a:solidFill>
                  <a:schemeClr val="tx2"/>
                </a:solidFill>
                <a:latin typeface="+mn-lt"/>
                <a:ea typeface="+mn-ea"/>
                <a:cs typeface="Arial" pitchFamily="34" charset="0"/>
              </a:defRPr>
            </a:lvl3pPr>
            <a:lvl4pPr marL="270000" indent="-135000" algn="l" defTabSz="685800" rtl="0" eaLnBrk="1" latinLnBrk="0" hangingPunct="1">
              <a:spcBef>
                <a:spcPts val="0"/>
              </a:spcBef>
              <a:spcAft>
                <a:spcPts val="225"/>
              </a:spcAft>
              <a:buClr>
                <a:schemeClr val="bg2"/>
              </a:buClr>
              <a:buFont typeface="Arial" pitchFamily="34" charset="0"/>
              <a:buChar char="•"/>
              <a:defRPr sz="1275" kern="1200">
                <a:solidFill>
                  <a:schemeClr val="tx2"/>
                </a:solidFill>
                <a:latin typeface="+mn-lt"/>
                <a:ea typeface="+mn-ea"/>
                <a:cs typeface="Arial" pitchFamily="34" charset="0"/>
              </a:defRPr>
            </a:lvl4pPr>
            <a:lvl5pPr marL="405000" indent="-135000" algn="l" defTabSz="685800" rtl="0" eaLnBrk="1" latinLnBrk="0" hangingPunct="1">
              <a:spcBef>
                <a:spcPts val="0"/>
              </a:spcBef>
              <a:spcAft>
                <a:spcPts val="225"/>
              </a:spcAft>
              <a:buClr>
                <a:schemeClr val="bg2"/>
              </a:buClr>
              <a:buFont typeface="Arial" pitchFamily="34" charset="0"/>
              <a:buChar char="•"/>
              <a:defRPr sz="1275" kern="1200" baseline="0">
                <a:solidFill>
                  <a:schemeClr val="tx2"/>
                </a:solidFill>
                <a:latin typeface="+mn-lt"/>
                <a:ea typeface="+mn-ea"/>
                <a:cs typeface="Arial" pitchFamily="34" charset="0"/>
              </a:defRPr>
            </a:lvl5pPr>
            <a:lvl6pPr marL="540000" indent="-135000" algn="l" defTabSz="685800" rtl="0" eaLnBrk="1" latinLnBrk="0" hangingPunct="1">
              <a:spcBef>
                <a:spcPts val="0"/>
              </a:spcBef>
              <a:spcAft>
                <a:spcPts val="225"/>
              </a:spcAft>
              <a:buClr>
                <a:schemeClr val="bg2"/>
              </a:buClr>
              <a:buFont typeface="Arial" pitchFamily="34" charset="0"/>
              <a:buChar char="•"/>
              <a:defRPr sz="1275" kern="1200">
                <a:solidFill>
                  <a:schemeClr val="tx2"/>
                </a:solidFill>
                <a:latin typeface="+mn-lt"/>
                <a:ea typeface="+mn-ea"/>
                <a:cs typeface="Arial" pitchFamily="34" charset="0"/>
              </a:defRPr>
            </a:lvl6pPr>
            <a:lvl7pPr marL="675000" indent="-135000" algn="l" defTabSz="685800" rtl="0" eaLnBrk="1" latinLnBrk="0" hangingPunct="1">
              <a:spcBef>
                <a:spcPts val="0"/>
              </a:spcBef>
              <a:spcAft>
                <a:spcPts val="225"/>
              </a:spcAft>
              <a:buClr>
                <a:schemeClr val="bg2"/>
              </a:buClr>
              <a:buFont typeface="Arial" pitchFamily="34" charset="0"/>
              <a:buChar char="•"/>
              <a:defRPr sz="1275" kern="1200">
                <a:solidFill>
                  <a:schemeClr val="tx2"/>
                </a:solidFill>
                <a:latin typeface="+mn-lt"/>
                <a:ea typeface="+mn-ea"/>
                <a:cs typeface="Arial" pitchFamily="34" charset="0"/>
              </a:defRPr>
            </a:lvl7pPr>
            <a:lvl8pPr marL="810000" indent="-135000" algn="l" defTabSz="685800" rtl="0" eaLnBrk="1" latinLnBrk="0" hangingPunct="1">
              <a:spcBef>
                <a:spcPts val="0"/>
              </a:spcBef>
              <a:spcAft>
                <a:spcPts val="225"/>
              </a:spcAft>
              <a:buClr>
                <a:schemeClr val="bg2"/>
              </a:buClr>
              <a:buFont typeface="Arial" pitchFamily="34" charset="0"/>
              <a:buChar char="•"/>
              <a:defRPr sz="1275" kern="1200">
                <a:solidFill>
                  <a:schemeClr val="tx2"/>
                </a:solidFill>
                <a:latin typeface="+mn-lt"/>
                <a:ea typeface="+mn-ea"/>
                <a:cs typeface="Arial" pitchFamily="34" charset="0"/>
              </a:defRPr>
            </a:lvl8pPr>
            <a:lvl9pPr marL="945000" indent="-135000" algn="l" defTabSz="685800" rtl="0" eaLnBrk="1" latinLnBrk="0" hangingPunct="1">
              <a:spcBef>
                <a:spcPts val="0"/>
              </a:spcBef>
              <a:spcAft>
                <a:spcPts val="225"/>
              </a:spcAft>
              <a:buClr>
                <a:schemeClr val="bg2"/>
              </a:buClr>
              <a:buFont typeface="Arial" pitchFamily="34" charset="0"/>
              <a:buChar char="•"/>
              <a:defRPr sz="1275" kern="1200">
                <a:solidFill>
                  <a:schemeClr val="tx2"/>
                </a:solidFill>
                <a:latin typeface="+mn-lt"/>
                <a:ea typeface="+mn-ea"/>
                <a:cs typeface="Arial" pitchFamily="34" charset="0"/>
              </a:defRPr>
            </a:lvl9pPr>
          </a:lstStyle>
          <a:p>
            <a:pPr>
              <a:spcBef>
                <a:spcPts val="0"/>
              </a:spcBef>
              <a:spcAft>
                <a:spcPts val="400"/>
              </a:spcAft>
            </a:pPr>
            <a:r>
              <a:rPr lang="en-US" sz="1400" dirty="0">
                <a:solidFill>
                  <a:schemeClr val="tx1"/>
                </a:solidFill>
                <a:cs typeface="Arial"/>
              </a:rPr>
              <a:t>This deck is a summary of Enterprise Business Intelligence (BI) Solution review, and the recommendation on a standard architecture that will address Wonderful BI and Data Analytics need. </a:t>
            </a:r>
          </a:p>
          <a:p>
            <a:pPr marL="230505" indent="-230505">
              <a:spcBef>
                <a:spcPts val="0"/>
              </a:spcBef>
              <a:spcAft>
                <a:spcPts val="400"/>
              </a:spcAft>
              <a:buFont typeface="Wingdings" panose="05000000000000000000" pitchFamily="2" charset="2"/>
              <a:buChar char="§"/>
            </a:pPr>
            <a:r>
              <a:rPr lang="en-US" sz="1400" b="0" dirty="0">
                <a:cs typeface="Arial"/>
              </a:rPr>
              <a:t>During this assessment, </a:t>
            </a:r>
            <a:r>
              <a:rPr lang="en-US" sz="1400" b="0" dirty="0">
                <a:solidFill>
                  <a:schemeClr val="tx1"/>
                </a:solidFill>
                <a:cs typeface="Arial"/>
              </a:rPr>
              <a:t>10+ </a:t>
            </a:r>
            <a:r>
              <a:rPr lang="en-US" sz="1400" b="0" dirty="0">
                <a:cs typeface="Arial"/>
              </a:rPr>
              <a:t>technologies in data integration, data storage, processing, and visualization were reviewed – as well as platform providers – to define architecture and platform options.</a:t>
            </a:r>
            <a:endParaRPr lang="en-US" sz="1400" dirty="0">
              <a:highlight>
                <a:srgbClr val="FFFF00"/>
              </a:highlight>
              <a:cs typeface="Arial"/>
            </a:endParaRPr>
          </a:p>
          <a:p>
            <a:pPr marL="230505" indent="-230505">
              <a:spcBef>
                <a:spcPts val="0"/>
              </a:spcBef>
              <a:spcAft>
                <a:spcPts val="400"/>
              </a:spcAft>
              <a:buFont typeface="Wingdings" panose="05000000000000000000" pitchFamily="2" charset="2"/>
              <a:buChar char="§"/>
            </a:pPr>
            <a:r>
              <a:rPr lang="en-US" sz="1400" b="0" dirty="0">
                <a:cs typeface="Arial"/>
              </a:rPr>
              <a:t>Aligning platform capabilities with  TWC use cases, we leveraged experience with these technologies and platforms, in addition to customer references, industry research and TWC </a:t>
            </a:r>
            <a:r>
              <a:rPr lang="en-US" sz="1400" b="0" dirty="0" err="1">
                <a:cs typeface="Arial"/>
              </a:rPr>
              <a:t>PoC’s</a:t>
            </a:r>
            <a:r>
              <a:rPr lang="en-US" sz="1400" b="0" dirty="0">
                <a:cs typeface="Arial"/>
              </a:rPr>
              <a:t> to develop a set of considerations to finalize the architecture.</a:t>
            </a:r>
            <a:endParaRPr lang="en-US" sz="1400" b="0" dirty="0">
              <a:highlight>
                <a:srgbClr val="FFFF00"/>
              </a:highlight>
              <a:cs typeface="Arial"/>
            </a:endParaRPr>
          </a:p>
        </p:txBody>
      </p:sp>
      <p:sp>
        <p:nvSpPr>
          <p:cNvPr id="13" name="Content Placeholder 4"/>
          <p:cNvSpPr txBox="1">
            <a:spLocks/>
          </p:cNvSpPr>
          <p:nvPr/>
        </p:nvSpPr>
        <p:spPr>
          <a:xfrm>
            <a:off x="1698948" y="4231020"/>
            <a:ext cx="10295828" cy="2276482"/>
          </a:xfrm>
          <a:prstGeom prst="rect">
            <a:avLst/>
          </a:prstGeom>
        </p:spPr>
        <p:txBody>
          <a:bodyPr anchor="t"/>
          <a:lstStyle>
            <a:lvl1pPr marL="0" indent="0" algn="l" defTabSz="685800" rtl="0" eaLnBrk="1" latinLnBrk="0" hangingPunct="1">
              <a:spcBef>
                <a:spcPts val="998"/>
              </a:spcBef>
              <a:buFont typeface="Arial" pitchFamily="34" charset="0"/>
              <a:buNone/>
              <a:defRPr sz="1275" b="1" kern="1200" baseline="0">
                <a:solidFill>
                  <a:schemeClr val="tx2"/>
                </a:solidFill>
                <a:latin typeface="+mj-lt"/>
                <a:ea typeface="+mn-ea"/>
                <a:cs typeface="Arial" pitchFamily="34" charset="0"/>
              </a:defRPr>
            </a:lvl1pPr>
            <a:lvl2pPr marL="0" indent="0" algn="l" defTabSz="685800" rtl="0" eaLnBrk="1" latinLnBrk="0" hangingPunct="1">
              <a:spcBef>
                <a:spcPts val="0"/>
              </a:spcBef>
              <a:spcAft>
                <a:spcPts val="225"/>
              </a:spcAft>
              <a:buFont typeface="Arial" pitchFamily="34" charset="0"/>
              <a:buNone/>
              <a:defRPr sz="1275" kern="1200">
                <a:solidFill>
                  <a:schemeClr val="tx2"/>
                </a:solidFill>
                <a:latin typeface="+mn-lt"/>
                <a:ea typeface="+mn-ea"/>
                <a:cs typeface="Arial" pitchFamily="34" charset="0"/>
              </a:defRPr>
            </a:lvl2pPr>
            <a:lvl3pPr marL="135000" indent="-135000" algn="l" defTabSz="685800" rtl="0" eaLnBrk="1" latinLnBrk="0" hangingPunct="1">
              <a:spcBef>
                <a:spcPts val="0"/>
              </a:spcBef>
              <a:spcAft>
                <a:spcPts val="225"/>
              </a:spcAft>
              <a:buClr>
                <a:schemeClr val="bg2"/>
              </a:buClr>
              <a:buFont typeface="Arial" pitchFamily="34" charset="0"/>
              <a:buChar char="•"/>
              <a:defRPr sz="1275" kern="1200">
                <a:solidFill>
                  <a:schemeClr val="tx2"/>
                </a:solidFill>
                <a:latin typeface="+mn-lt"/>
                <a:ea typeface="+mn-ea"/>
                <a:cs typeface="Arial" pitchFamily="34" charset="0"/>
              </a:defRPr>
            </a:lvl3pPr>
            <a:lvl4pPr marL="270000" indent="-135000" algn="l" defTabSz="685800" rtl="0" eaLnBrk="1" latinLnBrk="0" hangingPunct="1">
              <a:spcBef>
                <a:spcPts val="0"/>
              </a:spcBef>
              <a:spcAft>
                <a:spcPts val="225"/>
              </a:spcAft>
              <a:buClr>
                <a:schemeClr val="bg2"/>
              </a:buClr>
              <a:buFont typeface="Arial" pitchFamily="34" charset="0"/>
              <a:buChar char="•"/>
              <a:defRPr sz="1275" kern="1200">
                <a:solidFill>
                  <a:schemeClr val="tx2"/>
                </a:solidFill>
                <a:latin typeface="+mn-lt"/>
                <a:ea typeface="+mn-ea"/>
                <a:cs typeface="Arial" pitchFamily="34" charset="0"/>
              </a:defRPr>
            </a:lvl4pPr>
            <a:lvl5pPr marL="405000" indent="-135000" algn="l" defTabSz="685800" rtl="0" eaLnBrk="1" latinLnBrk="0" hangingPunct="1">
              <a:spcBef>
                <a:spcPts val="0"/>
              </a:spcBef>
              <a:spcAft>
                <a:spcPts val="225"/>
              </a:spcAft>
              <a:buClr>
                <a:schemeClr val="bg2"/>
              </a:buClr>
              <a:buFont typeface="Arial" pitchFamily="34" charset="0"/>
              <a:buChar char="•"/>
              <a:defRPr sz="1275" kern="1200" baseline="0">
                <a:solidFill>
                  <a:schemeClr val="tx2"/>
                </a:solidFill>
                <a:latin typeface="+mn-lt"/>
                <a:ea typeface="+mn-ea"/>
                <a:cs typeface="Arial" pitchFamily="34" charset="0"/>
              </a:defRPr>
            </a:lvl5pPr>
            <a:lvl6pPr marL="540000" indent="-135000" algn="l" defTabSz="685800" rtl="0" eaLnBrk="1" latinLnBrk="0" hangingPunct="1">
              <a:spcBef>
                <a:spcPts val="0"/>
              </a:spcBef>
              <a:spcAft>
                <a:spcPts val="225"/>
              </a:spcAft>
              <a:buClr>
                <a:schemeClr val="bg2"/>
              </a:buClr>
              <a:buFont typeface="Arial" pitchFamily="34" charset="0"/>
              <a:buChar char="•"/>
              <a:defRPr sz="1275" kern="1200">
                <a:solidFill>
                  <a:schemeClr val="tx2"/>
                </a:solidFill>
                <a:latin typeface="+mn-lt"/>
                <a:ea typeface="+mn-ea"/>
                <a:cs typeface="Arial" pitchFamily="34" charset="0"/>
              </a:defRPr>
            </a:lvl6pPr>
            <a:lvl7pPr marL="675000" indent="-135000" algn="l" defTabSz="685800" rtl="0" eaLnBrk="1" latinLnBrk="0" hangingPunct="1">
              <a:spcBef>
                <a:spcPts val="0"/>
              </a:spcBef>
              <a:spcAft>
                <a:spcPts val="225"/>
              </a:spcAft>
              <a:buClr>
                <a:schemeClr val="bg2"/>
              </a:buClr>
              <a:buFont typeface="Arial" pitchFamily="34" charset="0"/>
              <a:buChar char="•"/>
              <a:defRPr sz="1275" kern="1200">
                <a:solidFill>
                  <a:schemeClr val="tx2"/>
                </a:solidFill>
                <a:latin typeface="+mn-lt"/>
                <a:ea typeface="+mn-ea"/>
                <a:cs typeface="Arial" pitchFamily="34" charset="0"/>
              </a:defRPr>
            </a:lvl7pPr>
            <a:lvl8pPr marL="810000" indent="-135000" algn="l" defTabSz="685800" rtl="0" eaLnBrk="1" latinLnBrk="0" hangingPunct="1">
              <a:spcBef>
                <a:spcPts val="0"/>
              </a:spcBef>
              <a:spcAft>
                <a:spcPts val="225"/>
              </a:spcAft>
              <a:buClr>
                <a:schemeClr val="bg2"/>
              </a:buClr>
              <a:buFont typeface="Arial" pitchFamily="34" charset="0"/>
              <a:buChar char="•"/>
              <a:defRPr sz="1275" kern="1200">
                <a:solidFill>
                  <a:schemeClr val="tx2"/>
                </a:solidFill>
                <a:latin typeface="+mn-lt"/>
                <a:ea typeface="+mn-ea"/>
                <a:cs typeface="Arial" pitchFamily="34" charset="0"/>
              </a:defRPr>
            </a:lvl8pPr>
            <a:lvl9pPr marL="945000" indent="-135000" algn="l" defTabSz="685800" rtl="0" eaLnBrk="1" latinLnBrk="0" hangingPunct="1">
              <a:spcBef>
                <a:spcPts val="0"/>
              </a:spcBef>
              <a:spcAft>
                <a:spcPts val="225"/>
              </a:spcAft>
              <a:buClr>
                <a:schemeClr val="bg2"/>
              </a:buClr>
              <a:buFont typeface="Arial" pitchFamily="34" charset="0"/>
              <a:buChar char="•"/>
              <a:defRPr sz="1275" kern="1200">
                <a:solidFill>
                  <a:schemeClr val="tx2"/>
                </a:solidFill>
                <a:latin typeface="+mn-lt"/>
                <a:ea typeface="+mn-ea"/>
                <a:cs typeface="Arial" pitchFamily="34" charset="0"/>
              </a:defRPr>
            </a:lvl9pPr>
          </a:lstStyle>
          <a:p>
            <a:pPr>
              <a:spcBef>
                <a:spcPts val="0"/>
              </a:spcBef>
              <a:spcAft>
                <a:spcPts val="400"/>
              </a:spcAft>
            </a:pPr>
            <a:r>
              <a:rPr lang="en-US" sz="1400" dirty="0">
                <a:solidFill>
                  <a:schemeClr val="tx1"/>
                </a:solidFill>
                <a:cs typeface="Arial"/>
              </a:rPr>
              <a:t>The findings from the POC conclude that TWC should utilize a combination of  Oracle, Snowflake, and Informatica solution to build BI Platform. The recommended tools in the technology stack are:</a:t>
            </a:r>
          </a:p>
          <a:p>
            <a:pPr marL="500380" lvl="4" indent="-230505">
              <a:spcAft>
                <a:spcPts val="400"/>
              </a:spcAft>
              <a:buClrTx/>
              <a:buFont typeface="Wingdings" panose="05000000000000000000" pitchFamily="2" charset="2"/>
              <a:buChar char="§"/>
            </a:pPr>
            <a:r>
              <a:rPr lang="en-US" sz="1400" b="1" dirty="0">
                <a:latin typeface="+mj-lt"/>
                <a:cs typeface="Arial"/>
              </a:rPr>
              <a:t>Data Replication:  </a:t>
            </a:r>
            <a:r>
              <a:rPr lang="en-US" sz="1400" dirty="0">
                <a:latin typeface="+mj-lt"/>
                <a:cs typeface="Arial"/>
              </a:rPr>
              <a:t>Oracle Golden Gate and CloudIO are the only tools that can bring data from Oracle Fusion Implementation.</a:t>
            </a:r>
          </a:p>
          <a:p>
            <a:pPr marL="500380" lvl="4" indent="-230505">
              <a:spcAft>
                <a:spcPts val="400"/>
              </a:spcAft>
              <a:buClrTx/>
              <a:buFont typeface="Wingdings" panose="05000000000000000000" pitchFamily="2" charset="2"/>
              <a:buChar char="§"/>
            </a:pPr>
            <a:r>
              <a:rPr lang="en-US" sz="1400" b="1" dirty="0">
                <a:latin typeface="+mj-lt"/>
                <a:cs typeface="Arial"/>
              </a:rPr>
              <a:t>Integration (ETL): </a:t>
            </a:r>
            <a:r>
              <a:rPr lang="en-US" sz="1400" dirty="0">
                <a:latin typeface="+mj-lt"/>
                <a:cs typeface="Arial"/>
              </a:rPr>
              <a:t>Informatica can meet requirements for enterprise ETL needs for TWC. </a:t>
            </a:r>
          </a:p>
          <a:p>
            <a:pPr marL="500380" lvl="4" indent="-230505">
              <a:spcAft>
                <a:spcPts val="400"/>
              </a:spcAft>
              <a:buClrTx/>
              <a:buFont typeface="Wingdings" panose="05000000000000000000" pitchFamily="2" charset="2"/>
              <a:buChar char="§"/>
            </a:pPr>
            <a:r>
              <a:rPr lang="en-US" sz="1400" b="1" dirty="0">
                <a:latin typeface="+mj-lt"/>
                <a:cs typeface="Arial"/>
              </a:rPr>
              <a:t>Data Warehouse: </a:t>
            </a:r>
            <a:r>
              <a:rPr lang="en-US" sz="1400" dirty="0">
                <a:latin typeface="+mj-lt"/>
                <a:cs typeface="Arial"/>
              </a:rPr>
              <a:t>Snowflake can meet data warehouse requirements for TWC.</a:t>
            </a:r>
          </a:p>
          <a:p>
            <a:pPr marL="500380" lvl="4" indent="-230505">
              <a:spcAft>
                <a:spcPts val="400"/>
              </a:spcAft>
              <a:buClrTx/>
              <a:buFont typeface="Wingdings" panose="05000000000000000000" pitchFamily="2" charset="2"/>
              <a:buChar char="§"/>
            </a:pPr>
            <a:r>
              <a:rPr lang="en-US" sz="1400" b="1" dirty="0">
                <a:latin typeface="+mj-lt"/>
                <a:cs typeface="Calibri"/>
              </a:rPr>
              <a:t>Visualization:</a:t>
            </a:r>
            <a:r>
              <a:rPr lang="en-US" sz="1400" dirty="0">
                <a:latin typeface="+mj-lt"/>
                <a:cs typeface="Calibri"/>
              </a:rPr>
              <a:t> </a:t>
            </a:r>
            <a:r>
              <a:rPr lang="en-US" sz="1400" dirty="0"/>
              <a:t>On the visualization side, Power BI, due to its ease and lower cost of ownership is recommended as the tool of choice. </a:t>
            </a:r>
          </a:p>
          <a:p>
            <a:pPr marL="500380" lvl="4" indent="-230505">
              <a:spcAft>
                <a:spcPts val="400"/>
              </a:spcAft>
              <a:buClrTx/>
              <a:buFont typeface="Wingdings" panose="05000000000000000000" pitchFamily="2" charset="2"/>
              <a:buChar char="§"/>
            </a:pPr>
            <a:r>
              <a:rPr lang="en-US" sz="1400" dirty="0">
                <a:latin typeface="+mj-lt"/>
                <a:cs typeface="Arial"/>
              </a:rPr>
              <a:t>The proposed technical architecture is extensible and will support future Wonderful BI needs.</a:t>
            </a:r>
            <a:endParaRPr lang="en-US" sz="1400" dirty="0">
              <a:cs typeface="Arial"/>
            </a:endParaRPr>
          </a:p>
          <a:p>
            <a:pPr>
              <a:spcBef>
                <a:spcPts val="0"/>
              </a:spcBef>
              <a:spcAft>
                <a:spcPts val="400"/>
              </a:spcAft>
            </a:pPr>
            <a:endParaRPr lang="en-US" sz="1400" b="0" dirty="0"/>
          </a:p>
          <a:p>
            <a:pPr marL="230505" indent="-230505">
              <a:spcBef>
                <a:spcPts val="0"/>
              </a:spcBef>
              <a:spcAft>
                <a:spcPts val="400"/>
              </a:spcAft>
              <a:buFont typeface="Wingdings" panose="05000000000000000000" pitchFamily="2" charset="2"/>
              <a:buChar char="§"/>
            </a:pPr>
            <a:endParaRPr lang="en-US" sz="1400" b="0" dirty="0"/>
          </a:p>
        </p:txBody>
      </p:sp>
      <p:cxnSp>
        <p:nvCxnSpPr>
          <p:cNvPr id="20" name="Straight Connector 19"/>
          <p:cNvCxnSpPr>
            <a:cxnSpLocks/>
          </p:cNvCxnSpPr>
          <p:nvPr/>
        </p:nvCxnSpPr>
        <p:spPr>
          <a:xfrm>
            <a:off x="484094" y="4007175"/>
            <a:ext cx="11369236" cy="0"/>
          </a:xfrm>
          <a:prstGeom prst="line">
            <a:avLst/>
          </a:prstGeom>
          <a:ln/>
        </p:spPr>
        <p:style>
          <a:lnRef idx="2">
            <a:schemeClr val="accent6"/>
          </a:lnRef>
          <a:fillRef idx="0">
            <a:schemeClr val="accent6"/>
          </a:fillRef>
          <a:effectRef idx="1">
            <a:schemeClr val="accent6"/>
          </a:effectRef>
          <a:fontRef idx="minor">
            <a:schemeClr val="tx1"/>
          </a:fontRef>
        </p:style>
      </p:cxnSp>
      <p:pic>
        <p:nvPicPr>
          <p:cNvPr id="5" name="Graphic 4">
            <a:extLst>
              <a:ext uri="{FF2B5EF4-FFF2-40B4-BE49-F238E27FC236}">
                <a16:creationId xmlns:a16="http://schemas.microsoft.com/office/drawing/2014/main" id="{CB46D157-F26E-4FA0-9A6B-96999BCC11C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6392" y="2565112"/>
            <a:ext cx="677279" cy="677279"/>
          </a:xfrm>
          <a:prstGeom prst="rect">
            <a:avLst/>
          </a:prstGeom>
        </p:spPr>
      </p:pic>
      <p:pic>
        <p:nvPicPr>
          <p:cNvPr id="8" name="Graphic 7">
            <a:extLst>
              <a:ext uri="{FF2B5EF4-FFF2-40B4-BE49-F238E27FC236}">
                <a16:creationId xmlns:a16="http://schemas.microsoft.com/office/drawing/2014/main" id="{CCD94358-3311-449A-A9F8-C2B7D0B7A45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2657" y="4890425"/>
            <a:ext cx="601738" cy="601738"/>
          </a:xfrm>
          <a:prstGeom prst="rect">
            <a:avLst/>
          </a:prstGeom>
        </p:spPr>
      </p:pic>
      <p:grpSp>
        <p:nvGrpSpPr>
          <p:cNvPr id="24" name="Group 23">
            <a:extLst>
              <a:ext uri="{FF2B5EF4-FFF2-40B4-BE49-F238E27FC236}">
                <a16:creationId xmlns:a16="http://schemas.microsoft.com/office/drawing/2014/main" id="{136AD3B5-4848-4938-B8F9-18513C932602}"/>
              </a:ext>
            </a:extLst>
          </p:cNvPr>
          <p:cNvGrpSpPr/>
          <p:nvPr/>
        </p:nvGrpSpPr>
        <p:grpSpPr>
          <a:xfrm>
            <a:off x="239765" y="1081289"/>
            <a:ext cx="2007176" cy="1128760"/>
            <a:chOff x="239765" y="1081289"/>
            <a:chExt cx="2007176" cy="1128760"/>
          </a:xfrm>
        </p:grpSpPr>
        <p:sp>
          <p:nvSpPr>
            <p:cNvPr id="11" name="TextBox 10">
              <a:extLst>
                <a:ext uri="{FF2B5EF4-FFF2-40B4-BE49-F238E27FC236}">
                  <a16:creationId xmlns:a16="http://schemas.microsoft.com/office/drawing/2014/main" id="{06EC97EF-7E5A-4B97-96AE-A3361F275F48}"/>
                </a:ext>
              </a:extLst>
            </p:cNvPr>
            <p:cNvSpPr txBox="1"/>
            <p:nvPr/>
          </p:nvSpPr>
          <p:spPr>
            <a:xfrm>
              <a:off x="307787" y="1081289"/>
              <a:ext cx="1871133" cy="646331"/>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3600" dirty="0"/>
                <a:t>11</a:t>
              </a:r>
            </a:p>
          </p:txBody>
        </p:sp>
        <p:sp>
          <p:nvSpPr>
            <p:cNvPr id="4" name="TextBox 3">
              <a:extLst>
                <a:ext uri="{FF2B5EF4-FFF2-40B4-BE49-F238E27FC236}">
                  <a16:creationId xmlns:a16="http://schemas.microsoft.com/office/drawing/2014/main" id="{E71755A9-EC7F-4F7A-9F90-FB40D50548DC}"/>
                </a:ext>
              </a:extLst>
            </p:cNvPr>
            <p:cNvSpPr txBox="1"/>
            <p:nvPr/>
          </p:nvSpPr>
          <p:spPr>
            <a:xfrm>
              <a:off x="239765" y="1840717"/>
              <a:ext cx="2007176" cy="369332"/>
            </a:xfrm>
            <a:prstGeom prst="rect">
              <a:avLst/>
            </a:prstGeom>
            <a:noFill/>
          </p:spPr>
          <p:txBody>
            <a:bodyPr wrap="square" rtlCol="0">
              <a:spAutoFit/>
            </a:bodyPr>
            <a:lstStyle>
              <a:defPPr>
                <a:defRPr lang="en-US"/>
              </a:defPPr>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Products Evaluated </a:t>
              </a:r>
            </a:p>
          </p:txBody>
        </p:sp>
      </p:grpSp>
      <p:grpSp>
        <p:nvGrpSpPr>
          <p:cNvPr id="23" name="Group 22">
            <a:extLst>
              <a:ext uri="{FF2B5EF4-FFF2-40B4-BE49-F238E27FC236}">
                <a16:creationId xmlns:a16="http://schemas.microsoft.com/office/drawing/2014/main" id="{0F2114E9-D7BA-47DA-8939-9AF8FA54F791}"/>
              </a:ext>
            </a:extLst>
          </p:cNvPr>
          <p:cNvGrpSpPr/>
          <p:nvPr/>
        </p:nvGrpSpPr>
        <p:grpSpPr>
          <a:xfrm>
            <a:off x="6501653" y="1085516"/>
            <a:ext cx="2326541" cy="1096718"/>
            <a:chOff x="2942911" y="1113331"/>
            <a:chExt cx="2326541" cy="1096718"/>
          </a:xfrm>
        </p:grpSpPr>
        <p:sp>
          <p:nvSpPr>
            <p:cNvPr id="14" name="TextBox 13">
              <a:extLst>
                <a:ext uri="{FF2B5EF4-FFF2-40B4-BE49-F238E27FC236}">
                  <a16:creationId xmlns:a16="http://schemas.microsoft.com/office/drawing/2014/main" id="{EE41DBE6-2D46-48BF-96A4-697924E0B565}"/>
                </a:ext>
              </a:extLst>
            </p:cNvPr>
            <p:cNvSpPr txBox="1"/>
            <p:nvPr/>
          </p:nvSpPr>
          <p:spPr>
            <a:xfrm>
              <a:off x="3096907" y="1113331"/>
              <a:ext cx="1871133" cy="646331"/>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3600" dirty="0"/>
                <a:t>3</a:t>
              </a:r>
            </a:p>
          </p:txBody>
        </p:sp>
        <p:sp>
          <p:nvSpPr>
            <p:cNvPr id="18" name="TextBox 17">
              <a:extLst>
                <a:ext uri="{FF2B5EF4-FFF2-40B4-BE49-F238E27FC236}">
                  <a16:creationId xmlns:a16="http://schemas.microsoft.com/office/drawing/2014/main" id="{28FD2240-45D2-4136-91CE-5C97B8B25067}"/>
                </a:ext>
              </a:extLst>
            </p:cNvPr>
            <p:cNvSpPr txBox="1"/>
            <p:nvPr/>
          </p:nvSpPr>
          <p:spPr>
            <a:xfrm>
              <a:off x="2942911" y="1840717"/>
              <a:ext cx="2326541" cy="369332"/>
            </a:xfrm>
            <a:prstGeom prst="rect">
              <a:avLst/>
            </a:prstGeom>
            <a:noFill/>
          </p:spPr>
          <p:txBody>
            <a:bodyPr wrap="square" rtlCol="0">
              <a:spAutoFit/>
            </a:bodyPr>
            <a:lstStyle/>
            <a:p>
              <a:r>
                <a:rPr lang="en-US" dirty="0"/>
                <a:t>Customer References</a:t>
              </a:r>
            </a:p>
          </p:txBody>
        </p:sp>
      </p:grpSp>
      <p:grpSp>
        <p:nvGrpSpPr>
          <p:cNvPr id="10" name="Group 9">
            <a:extLst>
              <a:ext uri="{FF2B5EF4-FFF2-40B4-BE49-F238E27FC236}">
                <a16:creationId xmlns:a16="http://schemas.microsoft.com/office/drawing/2014/main" id="{1206B001-68BB-4041-BB08-38E33A508467}"/>
              </a:ext>
            </a:extLst>
          </p:cNvPr>
          <p:cNvGrpSpPr/>
          <p:nvPr/>
        </p:nvGrpSpPr>
        <p:grpSpPr>
          <a:xfrm>
            <a:off x="3054865" y="1078977"/>
            <a:ext cx="2950496" cy="1130520"/>
            <a:chOff x="5443158" y="1120579"/>
            <a:chExt cx="2950496" cy="1130520"/>
          </a:xfrm>
        </p:grpSpPr>
        <p:sp>
          <p:nvSpPr>
            <p:cNvPr id="16" name="TextBox 15">
              <a:extLst>
                <a:ext uri="{FF2B5EF4-FFF2-40B4-BE49-F238E27FC236}">
                  <a16:creationId xmlns:a16="http://schemas.microsoft.com/office/drawing/2014/main" id="{2186F3D2-1FB0-4CAD-8007-E9F9FE680FE9}"/>
                </a:ext>
              </a:extLst>
            </p:cNvPr>
            <p:cNvSpPr txBox="1"/>
            <p:nvPr/>
          </p:nvSpPr>
          <p:spPr>
            <a:xfrm>
              <a:off x="5886027" y="1120579"/>
              <a:ext cx="1871133" cy="646331"/>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3600" dirty="0"/>
                <a:t>3</a:t>
              </a:r>
            </a:p>
          </p:txBody>
        </p:sp>
        <p:sp>
          <p:nvSpPr>
            <p:cNvPr id="19" name="TextBox 18">
              <a:extLst>
                <a:ext uri="{FF2B5EF4-FFF2-40B4-BE49-F238E27FC236}">
                  <a16:creationId xmlns:a16="http://schemas.microsoft.com/office/drawing/2014/main" id="{1D5D6808-E347-4DE7-8132-203293D3E0F1}"/>
                </a:ext>
              </a:extLst>
            </p:cNvPr>
            <p:cNvSpPr txBox="1"/>
            <p:nvPr/>
          </p:nvSpPr>
          <p:spPr>
            <a:xfrm>
              <a:off x="5443158" y="1881767"/>
              <a:ext cx="2950496" cy="369332"/>
            </a:xfrm>
            <a:prstGeom prst="rect">
              <a:avLst/>
            </a:prstGeom>
            <a:noFill/>
          </p:spPr>
          <p:txBody>
            <a:bodyPr wrap="square" rtlCol="0">
              <a:spAutoFit/>
            </a:bodyPr>
            <a:lstStyle/>
            <a:p>
              <a:r>
                <a:rPr lang="en-US" dirty="0"/>
                <a:t>TWC Scenarios Prototyped  </a:t>
              </a:r>
            </a:p>
          </p:txBody>
        </p:sp>
      </p:grpSp>
      <p:grpSp>
        <p:nvGrpSpPr>
          <p:cNvPr id="9" name="Group 8">
            <a:extLst>
              <a:ext uri="{FF2B5EF4-FFF2-40B4-BE49-F238E27FC236}">
                <a16:creationId xmlns:a16="http://schemas.microsoft.com/office/drawing/2014/main" id="{196B3446-C736-4D19-B62C-09B78B900585}"/>
              </a:ext>
            </a:extLst>
          </p:cNvPr>
          <p:cNvGrpSpPr/>
          <p:nvPr/>
        </p:nvGrpSpPr>
        <p:grpSpPr>
          <a:xfrm>
            <a:off x="9548396" y="1085516"/>
            <a:ext cx="2950496" cy="1107396"/>
            <a:chOff x="8862865" y="1104706"/>
            <a:chExt cx="2950496" cy="1107396"/>
          </a:xfrm>
        </p:grpSpPr>
        <p:sp>
          <p:nvSpPr>
            <p:cNvPr id="21" name="TextBox 20">
              <a:extLst>
                <a:ext uri="{FF2B5EF4-FFF2-40B4-BE49-F238E27FC236}">
                  <a16:creationId xmlns:a16="http://schemas.microsoft.com/office/drawing/2014/main" id="{AAF0D152-C6BF-4E17-B0CC-5734269C81A7}"/>
                </a:ext>
              </a:extLst>
            </p:cNvPr>
            <p:cNvSpPr txBox="1"/>
            <p:nvPr/>
          </p:nvSpPr>
          <p:spPr>
            <a:xfrm>
              <a:off x="9010229" y="1104706"/>
              <a:ext cx="1871133" cy="646331"/>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3600" dirty="0"/>
                <a:t>4</a:t>
              </a:r>
            </a:p>
          </p:txBody>
        </p:sp>
        <p:sp>
          <p:nvSpPr>
            <p:cNvPr id="22" name="TextBox 21">
              <a:extLst>
                <a:ext uri="{FF2B5EF4-FFF2-40B4-BE49-F238E27FC236}">
                  <a16:creationId xmlns:a16="http://schemas.microsoft.com/office/drawing/2014/main" id="{AA14C571-AB2D-462D-BB99-4F6481537613}"/>
                </a:ext>
              </a:extLst>
            </p:cNvPr>
            <p:cNvSpPr txBox="1"/>
            <p:nvPr/>
          </p:nvSpPr>
          <p:spPr>
            <a:xfrm>
              <a:off x="8862865" y="1842770"/>
              <a:ext cx="2950496" cy="369332"/>
            </a:xfrm>
            <a:prstGeom prst="rect">
              <a:avLst/>
            </a:prstGeom>
            <a:noFill/>
          </p:spPr>
          <p:txBody>
            <a:bodyPr wrap="square" rtlCol="0">
              <a:spAutoFit/>
            </a:bodyPr>
            <a:lstStyle/>
            <a:p>
              <a:r>
                <a:rPr lang="en-US" dirty="0"/>
                <a:t>Industry Experts Inputs</a:t>
              </a:r>
            </a:p>
          </p:txBody>
        </p:sp>
      </p:grpSp>
      <p:sp>
        <p:nvSpPr>
          <p:cNvPr id="25" name="TextBox 24">
            <a:extLst>
              <a:ext uri="{FF2B5EF4-FFF2-40B4-BE49-F238E27FC236}">
                <a16:creationId xmlns:a16="http://schemas.microsoft.com/office/drawing/2014/main" id="{BA3B5614-8353-41A4-B923-C30B3C7534D4}"/>
              </a:ext>
            </a:extLst>
          </p:cNvPr>
          <p:cNvSpPr txBox="1"/>
          <p:nvPr/>
        </p:nvSpPr>
        <p:spPr>
          <a:xfrm>
            <a:off x="79464" y="5622822"/>
            <a:ext cx="1871133" cy="307777"/>
          </a:xfrm>
          <a:prstGeom prst="rect">
            <a:avLst/>
          </a:prstGeom>
          <a:noFill/>
        </p:spPr>
        <p:txBody>
          <a:bodyPr wrap="square" rtlCol="0">
            <a:spAutoFit/>
          </a:bodyPr>
          <a:lstStyle/>
          <a:p>
            <a:pPr algn="ctr"/>
            <a:r>
              <a:rPr lang="en-US" sz="1400" b="1" dirty="0">
                <a:solidFill>
                  <a:schemeClr val="accent1">
                    <a:lumMod val="75000"/>
                  </a:schemeClr>
                </a:solidFill>
              </a:rPr>
              <a:t>Considerations</a:t>
            </a:r>
          </a:p>
        </p:txBody>
      </p:sp>
      <p:sp>
        <p:nvSpPr>
          <p:cNvPr id="26" name="TextBox 25">
            <a:extLst>
              <a:ext uri="{FF2B5EF4-FFF2-40B4-BE49-F238E27FC236}">
                <a16:creationId xmlns:a16="http://schemas.microsoft.com/office/drawing/2014/main" id="{9F5C0000-FB68-43F8-82C3-B14C495A9D6C}"/>
              </a:ext>
            </a:extLst>
          </p:cNvPr>
          <p:cNvSpPr txBox="1"/>
          <p:nvPr/>
        </p:nvSpPr>
        <p:spPr>
          <a:xfrm>
            <a:off x="313267" y="3425547"/>
            <a:ext cx="1380067" cy="307777"/>
          </a:xfrm>
          <a:prstGeom prst="rect">
            <a:avLst/>
          </a:prstGeom>
          <a:noFill/>
        </p:spPr>
        <p:txBody>
          <a:bodyPr wrap="square" rtlCol="0">
            <a:spAutoFit/>
          </a:bodyPr>
          <a:lstStyle/>
          <a:p>
            <a:pPr algn="ctr"/>
            <a:r>
              <a:rPr lang="en-US" sz="1400" b="1" dirty="0">
                <a:solidFill>
                  <a:schemeClr val="accent1">
                    <a:lumMod val="75000"/>
                  </a:schemeClr>
                </a:solidFill>
              </a:rPr>
              <a:t>Overview</a:t>
            </a:r>
          </a:p>
        </p:txBody>
      </p:sp>
    </p:spTree>
    <p:extLst>
      <p:ext uri="{BB962C8B-B14F-4D97-AF65-F5344CB8AC3E}">
        <p14:creationId xmlns:p14="http://schemas.microsoft.com/office/powerpoint/2010/main" val="3919142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53D00667-1F9C-4193-9BC3-70361D0E06C5}"/>
              </a:ext>
            </a:extLst>
          </p:cNvPr>
          <p:cNvGraphicFramePr>
            <a:graphicFrameLocks noChangeAspect="1"/>
          </p:cNvGraphicFramePr>
          <p:nvPr>
            <p:custDataLst>
              <p:tags r:id="rId2"/>
            </p:custDataLst>
            <p:extLst>
              <p:ext uri="{D42A27DB-BD31-4B8C-83A1-F6EECF244321}">
                <p14:modId xmlns:p14="http://schemas.microsoft.com/office/powerpoint/2010/main" val="16131194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749" name="think-cell Slide" r:id="rId5" imgW="384" imgH="384" progId="TCLayout.ActiveDocument.1">
                  <p:embed/>
                </p:oleObj>
              </mc:Choice>
              <mc:Fallback>
                <p:oleObj name="think-cell Slide" r:id="rId5" imgW="384" imgH="384" progId="TCLayout.ActiveDocument.1">
                  <p:embed/>
                  <p:pic>
                    <p:nvPicPr>
                      <p:cNvPr id="9" name="Object 8" hidden="1">
                        <a:extLst>
                          <a:ext uri="{FF2B5EF4-FFF2-40B4-BE49-F238E27FC236}">
                            <a16:creationId xmlns:a16="http://schemas.microsoft.com/office/drawing/2014/main" id="{53D00667-1F9C-4193-9BC3-70361D0E06C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31B50B19-ADDA-4BBE-B37F-02EE4290F6A3}"/>
              </a:ext>
            </a:extLst>
          </p:cNvPr>
          <p:cNvSpPr/>
          <p:nvPr>
            <p:custDataLst>
              <p:tags r:id="rId3"/>
            </p:custDataLst>
          </p:nvPr>
        </p:nvSpPr>
        <p:spPr>
          <a:xfrm>
            <a:off x="0" y="0"/>
            <a:ext cx="158750" cy="158750"/>
          </a:xfrm>
          <a:prstGeom prst="rect">
            <a:avLst/>
          </a:prstGeom>
        </p:spPr>
        <p:style>
          <a:lnRef idx="2">
            <a:schemeClr val="dk1"/>
          </a:lnRef>
          <a:fillRef idx="1">
            <a:schemeClr val="lt1"/>
          </a:fillRef>
          <a:effectRef idx="0">
            <a:schemeClr val="dk1"/>
          </a:effectRef>
          <a:fontRef idx="minor">
            <a:schemeClr val="dk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2400">
              <a:latin typeface="Calibri" panose="020F0502020204030204" pitchFamily="34" charset="0"/>
              <a:ea typeface="+mj-ea"/>
              <a:cs typeface="+mj-cs"/>
              <a:sym typeface="Calibri" panose="020F0502020204030204" pitchFamily="34" charset="0"/>
            </a:endParaRPr>
          </a:p>
        </p:txBody>
      </p:sp>
      <p:graphicFrame>
        <p:nvGraphicFramePr>
          <p:cNvPr id="4" name="Table 3">
            <a:extLst>
              <a:ext uri="{FF2B5EF4-FFF2-40B4-BE49-F238E27FC236}">
                <a16:creationId xmlns:a16="http://schemas.microsoft.com/office/drawing/2014/main" id="{EA8AB408-5EF0-4BE5-B7AF-F2C6EB6BC80B}"/>
              </a:ext>
            </a:extLst>
          </p:cNvPr>
          <p:cNvGraphicFramePr>
            <a:graphicFrameLocks noGrp="1"/>
          </p:cNvGraphicFramePr>
          <p:nvPr>
            <p:extLst>
              <p:ext uri="{D42A27DB-BD31-4B8C-83A1-F6EECF244321}">
                <p14:modId xmlns:p14="http://schemas.microsoft.com/office/powerpoint/2010/main" val="3478477960"/>
              </p:ext>
            </p:extLst>
          </p:nvPr>
        </p:nvGraphicFramePr>
        <p:xfrm>
          <a:off x="428992" y="1257183"/>
          <a:ext cx="7883640" cy="4781378"/>
        </p:xfrm>
        <a:graphic>
          <a:graphicData uri="http://schemas.openxmlformats.org/drawingml/2006/table">
            <a:tbl>
              <a:tblPr firstRow="1" lastRow="1" bandRow="1">
                <a:tableStyleId>{5C22544A-7EE6-4342-B048-85BDC9FD1C3A}</a:tableStyleId>
              </a:tblPr>
              <a:tblGrid>
                <a:gridCol w="4035557">
                  <a:extLst>
                    <a:ext uri="{9D8B030D-6E8A-4147-A177-3AD203B41FA5}">
                      <a16:colId xmlns:a16="http://schemas.microsoft.com/office/drawing/2014/main" val="1876033130"/>
                    </a:ext>
                  </a:extLst>
                </a:gridCol>
                <a:gridCol w="243749">
                  <a:extLst>
                    <a:ext uri="{9D8B030D-6E8A-4147-A177-3AD203B41FA5}">
                      <a16:colId xmlns:a16="http://schemas.microsoft.com/office/drawing/2014/main" val="3906230158"/>
                    </a:ext>
                  </a:extLst>
                </a:gridCol>
                <a:gridCol w="968060">
                  <a:extLst>
                    <a:ext uri="{9D8B030D-6E8A-4147-A177-3AD203B41FA5}">
                      <a16:colId xmlns:a16="http://schemas.microsoft.com/office/drawing/2014/main" val="369875782"/>
                    </a:ext>
                  </a:extLst>
                </a:gridCol>
                <a:gridCol w="230425">
                  <a:extLst>
                    <a:ext uri="{9D8B030D-6E8A-4147-A177-3AD203B41FA5}">
                      <a16:colId xmlns:a16="http://schemas.microsoft.com/office/drawing/2014/main" val="2702833824"/>
                    </a:ext>
                  </a:extLst>
                </a:gridCol>
                <a:gridCol w="981385">
                  <a:extLst>
                    <a:ext uri="{9D8B030D-6E8A-4147-A177-3AD203B41FA5}">
                      <a16:colId xmlns:a16="http://schemas.microsoft.com/office/drawing/2014/main" val="3489003778"/>
                    </a:ext>
                  </a:extLst>
                </a:gridCol>
                <a:gridCol w="217101">
                  <a:extLst>
                    <a:ext uri="{9D8B030D-6E8A-4147-A177-3AD203B41FA5}">
                      <a16:colId xmlns:a16="http://schemas.microsoft.com/office/drawing/2014/main" val="639050938"/>
                    </a:ext>
                  </a:extLst>
                </a:gridCol>
                <a:gridCol w="994708">
                  <a:extLst>
                    <a:ext uri="{9D8B030D-6E8A-4147-A177-3AD203B41FA5}">
                      <a16:colId xmlns:a16="http://schemas.microsoft.com/office/drawing/2014/main" val="703964343"/>
                    </a:ext>
                  </a:extLst>
                </a:gridCol>
                <a:gridCol w="212655">
                  <a:extLst>
                    <a:ext uri="{9D8B030D-6E8A-4147-A177-3AD203B41FA5}">
                      <a16:colId xmlns:a16="http://schemas.microsoft.com/office/drawing/2014/main" val="2799472046"/>
                    </a:ext>
                  </a:extLst>
                </a:gridCol>
              </a:tblGrid>
              <a:tr h="600603">
                <a:tc>
                  <a:txBody>
                    <a:bodyPr/>
                    <a:lstStyle/>
                    <a:p>
                      <a:pPr marL="0" algn="l" rtl="0" eaLnBrk="1" hangingPunct="1">
                        <a:spcBef>
                          <a:spcPts val="0"/>
                        </a:spcBef>
                        <a:spcAft>
                          <a:spcPts val="0"/>
                        </a:spcAft>
                      </a:pPr>
                      <a:r>
                        <a:rPr lang="en-US">
                          <a:effectLst/>
                        </a:rPr>
                        <a:t> Criteria</a:t>
                      </a:r>
                    </a:p>
                  </a:txBody>
                  <a:tcPr marL="0" marR="0" marT="0" marB="0" anchor="ctr">
                    <a:solidFill>
                      <a:srgbClr val="006A38"/>
                    </a:solidFill>
                  </a:tcPr>
                </a:tc>
                <a:tc>
                  <a:txBody>
                    <a:bodyPr/>
                    <a:lstStyle/>
                    <a:p>
                      <a:pPr marL="0" algn="l" rtl="0" eaLnBrk="1" hangingPunct="1">
                        <a:spcBef>
                          <a:spcPts val="0"/>
                        </a:spcBef>
                        <a:spcAft>
                          <a:spcPts val="0"/>
                        </a:spcAft>
                      </a:pPr>
                      <a:endParaRPr lang="en-US">
                        <a:effectLst/>
                      </a:endParaRPr>
                    </a:p>
                  </a:txBody>
                  <a:tcPr marL="0" marR="0" marT="0" marB="0" anchor="ctr">
                    <a:solidFill>
                      <a:schemeClr val="bg1"/>
                    </a:solidFill>
                  </a:tcPr>
                </a:tc>
                <a:tc>
                  <a:txBody>
                    <a:bodyPr/>
                    <a:lstStyle/>
                    <a:p>
                      <a:pPr marL="0" algn="ctr" rtl="0" eaLnBrk="1" hangingPunct="1">
                        <a:spcBef>
                          <a:spcPts val="0"/>
                        </a:spcBef>
                        <a:spcAft>
                          <a:spcPts val="0"/>
                        </a:spcAft>
                      </a:pPr>
                      <a:endParaRPr lang="en-US">
                        <a:effectLst/>
                      </a:endParaRPr>
                    </a:p>
                  </a:txBody>
                  <a:tcPr marL="0" marR="0" marT="0" marB="0" anchor="ctr">
                    <a:solidFill>
                      <a:schemeClr val="bg1"/>
                    </a:solidFill>
                  </a:tcPr>
                </a:tc>
                <a:tc>
                  <a:txBody>
                    <a:bodyPr/>
                    <a:lstStyle/>
                    <a:p>
                      <a:pPr marL="0" algn="l" rtl="0" eaLnBrk="1" hangingPunct="1">
                        <a:spcBef>
                          <a:spcPts val="0"/>
                        </a:spcBef>
                        <a:spcAft>
                          <a:spcPts val="0"/>
                        </a:spcAft>
                      </a:pPr>
                      <a:endParaRPr lang="en-US">
                        <a:effectLst/>
                      </a:endParaRPr>
                    </a:p>
                  </a:txBody>
                  <a:tcPr marL="0" marR="0" marT="0" marB="0" anchor="ctr">
                    <a:solidFill>
                      <a:schemeClr val="bg1"/>
                    </a:solidFill>
                  </a:tcPr>
                </a:tc>
                <a:tc>
                  <a:txBody>
                    <a:bodyPr/>
                    <a:lstStyle/>
                    <a:p>
                      <a:pPr marL="0" algn="ctr" rtl="0" eaLnBrk="1" hangingPunct="1">
                        <a:spcBef>
                          <a:spcPts val="0"/>
                        </a:spcBef>
                        <a:spcAft>
                          <a:spcPts val="0"/>
                        </a:spcAft>
                      </a:pPr>
                      <a:endParaRPr lang="en-US">
                        <a:effectLst/>
                      </a:endParaRPr>
                    </a:p>
                  </a:txBody>
                  <a:tcPr marL="0" marR="0" marT="0" marB="0" anchor="ctr">
                    <a:solidFill>
                      <a:schemeClr val="bg1"/>
                    </a:solidFill>
                  </a:tcPr>
                </a:tc>
                <a:tc>
                  <a:txBody>
                    <a:bodyPr/>
                    <a:lstStyle/>
                    <a:p>
                      <a:pPr marL="0" algn="l" rtl="0" eaLnBrk="1" hangingPunct="1">
                        <a:spcBef>
                          <a:spcPts val="0"/>
                        </a:spcBef>
                        <a:spcAft>
                          <a:spcPts val="0"/>
                        </a:spcAft>
                      </a:pPr>
                      <a:endParaRPr lang="en-US">
                        <a:effectLst/>
                      </a:endParaRPr>
                    </a:p>
                  </a:txBody>
                  <a:tcPr marL="0" marR="0" marT="0" marB="0" anchor="ctr">
                    <a:solidFill>
                      <a:schemeClr val="bg1"/>
                    </a:solidFill>
                  </a:tcPr>
                </a:tc>
                <a:tc>
                  <a:txBody>
                    <a:bodyPr/>
                    <a:lstStyle/>
                    <a:p>
                      <a:pPr marL="0" algn="ctr" rtl="0" eaLnBrk="1" hangingPunct="1">
                        <a:spcBef>
                          <a:spcPts val="0"/>
                        </a:spcBef>
                        <a:spcAft>
                          <a:spcPts val="0"/>
                        </a:spcAft>
                      </a:pPr>
                      <a:endParaRPr lang="en-US" dirty="0">
                        <a:effectLst/>
                      </a:endParaRPr>
                    </a:p>
                  </a:txBody>
                  <a:tcPr marL="0" marR="0" marT="0" marB="0" anchor="ctr">
                    <a:solidFill>
                      <a:schemeClr val="bg1"/>
                    </a:solidFill>
                  </a:tcPr>
                </a:tc>
                <a:tc>
                  <a:txBody>
                    <a:bodyPr/>
                    <a:lstStyle/>
                    <a:p>
                      <a:pPr marL="0" algn="ctr" rtl="0" eaLnBrk="1" hangingPunct="1">
                        <a:spcBef>
                          <a:spcPts val="0"/>
                        </a:spcBef>
                        <a:spcAft>
                          <a:spcPts val="0"/>
                        </a:spcAft>
                      </a:pPr>
                      <a:endParaRPr lang="en-US">
                        <a:effectLst/>
                      </a:endParaRPr>
                    </a:p>
                  </a:txBody>
                  <a:tcPr marL="0" marR="0" marT="0" marB="0" anchor="ctr">
                    <a:solidFill>
                      <a:schemeClr val="bg1"/>
                    </a:solidFill>
                  </a:tcPr>
                </a:tc>
                <a:extLst>
                  <a:ext uri="{0D108BD9-81ED-4DB2-BD59-A6C34878D82A}">
                    <a16:rowId xmlns:a16="http://schemas.microsoft.com/office/drawing/2014/main" val="1312591539"/>
                  </a:ext>
                </a:extLst>
              </a:tr>
              <a:tr h="453516">
                <a:tc>
                  <a:txBody>
                    <a:bodyPr/>
                    <a:lstStyle/>
                    <a:p>
                      <a:pPr marL="0" algn="l" rtl="0" eaLnBrk="1" hangingPunct="1">
                        <a:spcBef>
                          <a:spcPts val="0"/>
                        </a:spcBef>
                        <a:spcAft>
                          <a:spcPts val="0"/>
                        </a:spcAft>
                      </a:pPr>
                      <a:r>
                        <a:rPr lang="en-US" sz="1600" kern="1200">
                          <a:effectLst/>
                        </a:rPr>
                        <a:t> Ease of Development / Self Service</a:t>
                      </a:r>
                      <a:endParaRPr lang="en-US" sz="1600">
                        <a:effectLst/>
                      </a:endParaRPr>
                    </a:p>
                  </a:txBody>
                  <a:tcPr marL="0" marR="0" marT="0" marB="0" anchor="ctr"/>
                </a:tc>
                <a:tc rowSpan="9">
                  <a:txBody>
                    <a:bodyPr/>
                    <a:lstStyle/>
                    <a:p>
                      <a:pPr marL="0" algn="l" rtl="0" eaLnBrk="1" hangingPunct="1">
                        <a:spcBef>
                          <a:spcPts val="0"/>
                        </a:spcBef>
                        <a:spcAft>
                          <a:spcPts val="0"/>
                        </a:spcAft>
                      </a:pPr>
                      <a:endParaRPr lang="en-US" sz="1600" dirty="0">
                        <a:effectLst/>
                      </a:endParaRPr>
                    </a:p>
                  </a:txBody>
                  <a:tcPr marL="0" marR="0" marT="0" marB="0" anchor="ctr"/>
                </a:tc>
                <a:tc>
                  <a:txBody>
                    <a:bodyPr/>
                    <a:lstStyle/>
                    <a:p>
                      <a:pPr marL="0" algn="ctr" rtl="0" eaLnBrk="1" hangingPunct="1">
                        <a:spcBef>
                          <a:spcPts val="0"/>
                        </a:spcBef>
                        <a:spcAft>
                          <a:spcPts val="0"/>
                        </a:spcAft>
                      </a:pPr>
                      <a:r>
                        <a:rPr lang="en-US" sz="1600" kern="1200" dirty="0">
                          <a:effectLst/>
                        </a:rPr>
                        <a:t>5</a:t>
                      </a:r>
                      <a:endParaRPr lang="en-US" sz="1600" dirty="0">
                        <a:effectLst/>
                      </a:endParaRPr>
                    </a:p>
                  </a:txBody>
                  <a:tcPr marL="0" marR="0" marT="0" marB="0" anchor="ctr"/>
                </a:tc>
                <a:tc rowSpan="9">
                  <a:txBody>
                    <a:bodyPr/>
                    <a:lstStyle/>
                    <a:p>
                      <a:pPr marL="0" algn="l" rtl="0" eaLnBrk="1" hangingPunct="1">
                        <a:spcBef>
                          <a:spcPts val="0"/>
                        </a:spcBef>
                        <a:spcAft>
                          <a:spcPts val="0"/>
                        </a:spcAft>
                      </a:pPr>
                      <a:endParaRPr lang="en-US" sz="1600">
                        <a:effectLst/>
                      </a:endParaRPr>
                    </a:p>
                  </a:txBody>
                  <a:tcPr marL="0" marR="0" marT="0" marB="0" anchor="ctr"/>
                </a:tc>
                <a:tc>
                  <a:txBody>
                    <a:bodyPr/>
                    <a:lstStyle/>
                    <a:p>
                      <a:pPr marL="0" algn="ctr" rtl="0" eaLnBrk="1" hangingPunct="1">
                        <a:spcBef>
                          <a:spcPts val="0"/>
                        </a:spcBef>
                        <a:spcAft>
                          <a:spcPts val="0"/>
                        </a:spcAft>
                      </a:pPr>
                      <a:r>
                        <a:rPr lang="en-US" sz="1600" kern="1200">
                          <a:effectLst/>
                        </a:rPr>
                        <a:t>4</a:t>
                      </a:r>
                      <a:endParaRPr lang="en-US" sz="1600">
                        <a:effectLst/>
                      </a:endParaRPr>
                    </a:p>
                  </a:txBody>
                  <a:tcPr marL="0" marR="0" marT="0" marB="0" anchor="ctr"/>
                </a:tc>
                <a:tc rowSpan="9">
                  <a:txBody>
                    <a:bodyPr/>
                    <a:lstStyle/>
                    <a:p>
                      <a:pPr marL="0" algn="l" rtl="0" eaLnBrk="1" hangingPunct="1">
                        <a:spcBef>
                          <a:spcPts val="0"/>
                        </a:spcBef>
                        <a:spcAft>
                          <a:spcPts val="0"/>
                        </a:spcAft>
                      </a:pPr>
                      <a:endParaRPr lang="en-US" sz="1600">
                        <a:effectLst/>
                      </a:endParaRPr>
                    </a:p>
                  </a:txBody>
                  <a:tcPr marL="0" marR="0" marT="0" marB="0" anchor="ctr"/>
                </a:tc>
                <a:tc>
                  <a:txBody>
                    <a:bodyPr/>
                    <a:lstStyle/>
                    <a:p>
                      <a:pPr marL="0" algn="ctr" rtl="0" eaLnBrk="1" hangingPunct="1">
                        <a:spcBef>
                          <a:spcPts val="0"/>
                        </a:spcBef>
                        <a:spcAft>
                          <a:spcPts val="0"/>
                        </a:spcAft>
                      </a:pPr>
                      <a:r>
                        <a:rPr lang="en-US" sz="1600" kern="1200" dirty="0">
                          <a:effectLst/>
                        </a:rPr>
                        <a:t>4</a:t>
                      </a:r>
                      <a:endParaRPr lang="en-US" sz="1600" dirty="0">
                        <a:effectLst/>
                      </a:endParaRPr>
                    </a:p>
                  </a:txBody>
                  <a:tcPr marL="0" marR="0" marT="0" marB="0" anchor="ctr"/>
                </a:tc>
                <a:tc rowSpan="9">
                  <a:txBody>
                    <a:bodyPr/>
                    <a:lstStyle/>
                    <a:p>
                      <a:pPr marL="0" algn="ctr" rtl="0" eaLnBrk="1" hangingPunct="1">
                        <a:spcBef>
                          <a:spcPts val="0"/>
                        </a:spcBef>
                        <a:spcAft>
                          <a:spcPts val="0"/>
                        </a:spcAft>
                      </a:pPr>
                      <a:endParaRPr lang="en-US">
                        <a:effectLst/>
                      </a:endParaRPr>
                    </a:p>
                  </a:txBody>
                  <a:tcPr marL="0" marR="0" marT="0" marB="0" anchor="ctr"/>
                </a:tc>
                <a:extLst>
                  <a:ext uri="{0D108BD9-81ED-4DB2-BD59-A6C34878D82A}">
                    <a16:rowId xmlns:a16="http://schemas.microsoft.com/office/drawing/2014/main" val="620513820"/>
                  </a:ext>
                </a:extLst>
              </a:tr>
              <a:tr h="552647">
                <a:tc>
                  <a:txBody>
                    <a:bodyPr/>
                    <a:lstStyle/>
                    <a:p>
                      <a:pPr marL="0" marR="0" indent="0" algn="l" rtl="0" eaLnBrk="1" fontAlgn="auto" hangingPunct="1">
                        <a:spcBef>
                          <a:spcPts val="0"/>
                        </a:spcBef>
                        <a:spcAft>
                          <a:spcPts val="0"/>
                        </a:spcAft>
                      </a:pPr>
                      <a:r>
                        <a:rPr lang="en-US" sz="1600" kern="1200" dirty="0">
                          <a:effectLst/>
                        </a:rPr>
                        <a:t> Visual Charting</a:t>
                      </a:r>
                      <a:endParaRPr lang="en-US" sz="1600" dirty="0">
                        <a:effectLst/>
                      </a:endParaRPr>
                    </a:p>
                  </a:txBody>
                  <a:tcPr marL="0" marR="0" marT="0" marB="0" anchor="ctr"/>
                </a:tc>
                <a:tc vMerge="1">
                  <a:txBody>
                    <a:bodyPr/>
                    <a:lstStyle/>
                    <a:p>
                      <a:pPr marL="0" algn="l" rtl="0" eaLnBrk="1" hangingPunct="1">
                        <a:spcBef>
                          <a:spcPts val="0"/>
                        </a:spcBef>
                        <a:spcAft>
                          <a:spcPts val="0"/>
                        </a:spcAft>
                      </a:pPr>
                      <a:endParaRPr lang="en-US">
                        <a:effectLst/>
                      </a:endParaRPr>
                    </a:p>
                  </a:txBody>
                  <a:tcPr marL="0" marR="0" marT="0" marB="0" anchor="ctr"/>
                </a:tc>
                <a:tc>
                  <a:txBody>
                    <a:bodyPr/>
                    <a:lstStyle/>
                    <a:p>
                      <a:pPr marL="0" algn="ctr" rtl="0" eaLnBrk="1" hangingPunct="1">
                        <a:spcBef>
                          <a:spcPts val="0"/>
                        </a:spcBef>
                        <a:spcAft>
                          <a:spcPts val="0"/>
                        </a:spcAft>
                      </a:pPr>
                      <a:r>
                        <a:rPr lang="en-US" sz="1600" kern="1200" dirty="0">
                          <a:effectLst/>
                        </a:rPr>
                        <a:t>5</a:t>
                      </a:r>
                      <a:endParaRPr lang="en-US" sz="1600" dirty="0">
                        <a:effectLst/>
                      </a:endParaRPr>
                    </a:p>
                  </a:txBody>
                  <a:tcPr marL="0" marR="0" marT="0" marB="0" anchor="ctr"/>
                </a:tc>
                <a:tc vMerge="1">
                  <a:txBody>
                    <a:bodyPr/>
                    <a:lstStyle/>
                    <a:p>
                      <a:pPr marL="0" algn="l" rtl="0" eaLnBrk="1" hangingPunct="1">
                        <a:spcBef>
                          <a:spcPts val="0"/>
                        </a:spcBef>
                        <a:spcAft>
                          <a:spcPts val="0"/>
                        </a:spcAft>
                      </a:pPr>
                      <a:endParaRPr lang="en-US">
                        <a:effectLst/>
                      </a:endParaRPr>
                    </a:p>
                  </a:txBody>
                  <a:tcPr marL="0" marR="0" marT="0" marB="0" anchor="ctr"/>
                </a:tc>
                <a:tc>
                  <a:txBody>
                    <a:bodyPr/>
                    <a:lstStyle/>
                    <a:p>
                      <a:pPr marL="0" algn="ctr" rtl="0" eaLnBrk="1" hangingPunct="1">
                        <a:spcBef>
                          <a:spcPts val="0"/>
                        </a:spcBef>
                        <a:spcAft>
                          <a:spcPts val="0"/>
                        </a:spcAft>
                      </a:pPr>
                      <a:r>
                        <a:rPr lang="en-US" sz="1600" kern="1200" dirty="0">
                          <a:effectLst/>
                        </a:rPr>
                        <a:t>4</a:t>
                      </a:r>
                      <a:endParaRPr lang="en-US" sz="1600" dirty="0">
                        <a:effectLst/>
                      </a:endParaRPr>
                    </a:p>
                  </a:txBody>
                  <a:tcPr marL="0" marR="0" marT="0" marB="0" anchor="ctr"/>
                </a:tc>
                <a:tc vMerge="1">
                  <a:txBody>
                    <a:bodyPr/>
                    <a:lstStyle/>
                    <a:p>
                      <a:pPr marL="0" algn="l" rtl="0" eaLnBrk="1" hangingPunct="1">
                        <a:spcBef>
                          <a:spcPts val="0"/>
                        </a:spcBef>
                        <a:spcAft>
                          <a:spcPts val="0"/>
                        </a:spcAft>
                      </a:pPr>
                      <a:endParaRPr lang="en-US">
                        <a:effectLst/>
                      </a:endParaRPr>
                    </a:p>
                  </a:txBody>
                  <a:tcPr marL="0" marR="0" marT="0" marB="0" anchor="ctr"/>
                </a:tc>
                <a:tc>
                  <a:txBody>
                    <a:bodyPr/>
                    <a:lstStyle/>
                    <a:p>
                      <a:pPr marL="0" algn="ctr" rtl="0" eaLnBrk="1" hangingPunct="1">
                        <a:spcBef>
                          <a:spcPts val="0"/>
                        </a:spcBef>
                        <a:spcAft>
                          <a:spcPts val="0"/>
                        </a:spcAft>
                      </a:pPr>
                      <a:r>
                        <a:rPr lang="en-US" sz="1600" kern="1200" dirty="0">
                          <a:effectLst/>
                        </a:rPr>
                        <a:t>4</a:t>
                      </a:r>
                      <a:endParaRPr lang="en-US" sz="1600" dirty="0">
                        <a:effectLst/>
                      </a:endParaRPr>
                    </a:p>
                  </a:txBody>
                  <a:tcPr marL="0" marR="0" marT="0" marB="0" anchor="ctr"/>
                </a:tc>
                <a:tc vMerge="1">
                  <a:txBody>
                    <a:bodyPr/>
                    <a:lstStyle/>
                    <a:p>
                      <a:pPr marL="0" algn="ctr" rtl="0" eaLnBrk="1" hangingPunct="1">
                        <a:spcBef>
                          <a:spcPts val="0"/>
                        </a:spcBef>
                        <a:spcAft>
                          <a:spcPts val="0"/>
                        </a:spcAft>
                      </a:pPr>
                      <a:endParaRPr lang="en-US">
                        <a:effectLst/>
                      </a:endParaRPr>
                    </a:p>
                  </a:txBody>
                  <a:tcPr marL="0" marR="0" marT="0" marB="0" anchor="ctr"/>
                </a:tc>
                <a:extLst>
                  <a:ext uri="{0D108BD9-81ED-4DB2-BD59-A6C34878D82A}">
                    <a16:rowId xmlns:a16="http://schemas.microsoft.com/office/drawing/2014/main" val="2016488076"/>
                  </a:ext>
                </a:extLst>
              </a:tr>
              <a:tr h="453516">
                <a:tc>
                  <a:txBody>
                    <a:bodyPr/>
                    <a:lstStyle/>
                    <a:p>
                      <a:pPr marL="0" marR="0" indent="0" algn="l" rtl="0" eaLnBrk="1" fontAlgn="auto" hangingPunct="1">
                        <a:spcBef>
                          <a:spcPts val="0"/>
                        </a:spcBef>
                        <a:spcAft>
                          <a:spcPts val="0"/>
                        </a:spcAft>
                      </a:pPr>
                      <a:r>
                        <a:rPr lang="en-US" sz="1600" kern="1200" dirty="0">
                          <a:effectLst/>
                        </a:rPr>
                        <a:t> Excel Integration </a:t>
                      </a:r>
                      <a:endParaRPr lang="en-US" sz="1600" dirty="0">
                        <a:effectLst/>
                      </a:endParaRPr>
                    </a:p>
                  </a:txBody>
                  <a:tcPr marL="0" marR="0" marT="0" marB="0" anchor="ctr"/>
                </a:tc>
                <a:tc vMerge="1">
                  <a:txBody>
                    <a:bodyPr/>
                    <a:lstStyle/>
                    <a:p>
                      <a:pPr marL="0" algn="l" rtl="0" eaLnBrk="1" hangingPunct="1">
                        <a:spcBef>
                          <a:spcPts val="0"/>
                        </a:spcBef>
                        <a:spcAft>
                          <a:spcPts val="0"/>
                        </a:spcAft>
                      </a:pPr>
                      <a:endParaRPr lang="en-US">
                        <a:effectLst/>
                      </a:endParaRPr>
                    </a:p>
                  </a:txBody>
                  <a:tcPr marL="0" marR="0" marT="0" marB="0" anchor="ctr"/>
                </a:tc>
                <a:tc>
                  <a:txBody>
                    <a:bodyPr/>
                    <a:lstStyle/>
                    <a:p>
                      <a:pPr marL="0" algn="ctr" rtl="0" eaLnBrk="1" hangingPunct="1">
                        <a:spcBef>
                          <a:spcPts val="0"/>
                        </a:spcBef>
                        <a:spcAft>
                          <a:spcPts val="0"/>
                        </a:spcAft>
                      </a:pPr>
                      <a:r>
                        <a:rPr lang="en-US" sz="1600" kern="1200" dirty="0">
                          <a:effectLst/>
                        </a:rPr>
                        <a:t>3</a:t>
                      </a:r>
                      <a:endParaRPr lang="en-US" sz="1600" dirty="0">
                        <a:effectLst/>
                      </a:endParaRPr>
                    </a:p>
                  </a:txBody>
                  <a:tcPr marL="0" marR="0" marT="0" marB="0" anchor="ctr"/>
                </a:tc>
                <a:tc vMerge="1">
                  <a:txBody>
                    <a:bodyPr/>
                    <a:lstStyle/>
                    <a:p>
                      <a:pPr marL="0" algn="l" rtl="0" eaLnBrk="1" hangingPunct="1">
                        <a:spcBef>
                          <a:spcPts val="0"/>
                        </a:spcBef>
                        <a:spcAft>
                          <a:spcPts val="0"/>
                        </a:spcAft>
                      </a:pPr>
                      <a:endParaRPr lang="en-US">
                        <a:effectLst/>
                      </a:endParaRPr>
                    </a:p>
                  </a:txBody>
                  <a:tcPr marL="0" marR="0" marT="0" marB="0" anchor="ctr"/>
                </a:tc>
                <a:tc>
                  <a:txBody>
                    <a:bodyPr/>
                    <a:lstStyle/>
                    <a:p>
                      <a:pPr marL="0" algn="ctr" rtl="0" eaLnBrk="1" hangingPunct="1">
                        <a:spcBef>
                          <a:spcPts val="0"/>
                        </a:spcBef>
                        <a:spcAft>
                          <a:spcPts val="0"/>
                        </a:spcAft>
                      </a:pPr>
                      <a:r>
                        <a:rPr lang="en-US" sz="1600" kern="1200" dirty="0">
                          <a:effectLst/>
                        </a:rPr>
                        <a:t>3</a:t>
                      </a:r>
                      <a:endParaRPr lang="en-US" sz="1600" dirty="0">
                        <a:effectLst/>
                      </a:endParaRPr>
                    </a:p>
                  </a:txBody>
                  <a:tcPr marL="0" marR="0" marT="0" marB="0" anchor="ctr"/>
                </a:tc>
                <a:tc vMerge="1">
                  <a:txBody>
                    <a:bodyPr/>
                    <a:lstStyle/>
                    <a:p>
                      <a:pPr marL="0" algn="l" rtl="0" eaLnBrk="1" hangingPunct="1">
                        <a:spcBef>
                          <a:spcPts val="0"/>
                        </a:spcBef>
                        <a:spcAft>
                          <a:spcPts val="0"/>
                        </a:spcAft>
                      </a:pPr>
                      <a:endParaRPr lang="en-US">
                        <a:effectLst/>
                      </a:endParaRPr>
                    </a:p>
                  </a:txBody>
                  <a:tcPr marL="0" marR="0" marT="0" marB="0" anchor="ctr"/>
                </a:tc>
                <a:tc>
                  <a:txBody>
                    <a:bodyPr/>
                    <a:lstStyle/>
                    <a:p>
                      <a:pPr marL="0" algn="ctr" rtl="0" eaLnBrk="1" hangingPunct="1">
                        <a:spcBef>
                          <a:spcPts val="0"/>
                        </a:spcBef>
                        <a:spcAft>
                          <a:spcPts val="0"/>
                        </a:spcAft>
                      </a:pPr>
                      <a:r>
                        <a:rPr lang="en-US" sz="1600" kern="1200" dirty="0">
                          <a:effectLst/>
                        </a:rPr>
                        <a:t>5</a:t>
                      </a:r>
                      <a:endParaRPr lang="en-US" sz="1600" dirty="0">
                        <a:effectLst/>
                      </a:endParaRPr>
                    </a:p>
                  </a:txBody>
                  <a:tcPr marL="0" marR="0" marT="0" marB="0" anchor="ctr"/>
                </a:tc>
                <a:tc vMerge="1">
                  <a:txBody>
                    <a:bodyPr/>
                    <a:lstStyle/>
                    <a:p>
                      <a:pPr marL="0" algn="ctr" rtl="0" eaLnBrk="1" hangingPunct="1">
                        <a:spcBef>
                          <a:spcPts val="0"/>
                        </a:spcBef>
                        <a:spcAft>
                          <a:spcPts val="0"/>
                        </a:spcAft>
                      </a:pPr>
                      <a:endParaRPr lang="en-US">
                        <a:effectLst/>
                      </a:endParaRPr>
                    </a:p>
                  </a:txBody>
                  <a:tcPr marL="0" marR="0" marT="0" marB="0" anchor="ctr"/>
                </a:tc>
                <a:extLst>
                  <a:ext uri="{0D108BD9-81ED-4DB2-BD59-A6C34878D82A}">
                    <a16:rowId xmlns:a16="http://schemas.microsoft.com/office/drawing/2014/main" val="3411573706"/>
                  </a:ext>
                </a:extLst>
              </a:tr>
              <a:tr h="453516">
                <a:tc>
                  <a:txBody>
                    <a:bodyPr/>
                    <a:lstStyle/>
                    <a:p>
                      <a:pPr marL="0" marR="0" indent="0" algn="l" rtl="0" eaLnBrk="1" fontAlgn="auto" hangingPunct="1">
                        <a:spcBef>
                          <a:spcPts val="0"/>
                        </a:spcBef>
                        <a:spcAft>
                          <a:spcPts val="0"/>
                        </a:spcAft>
                      </a:pPr>
                      <a:r>
                        <a:rPr lang="en-US" sz="1600" kern="1200" dirty="0">
                          <a:effectLst/>
                        </a:rPr>
                        <a:t> Data Integration/Preparation/Handling</a:t>
                      </a:r>
                      <a:endParaRPr lang="en-US" sz="1600" dirty="0">
                        <a:effectLst/>
                      </a:endParaRPr>
                    </a:p>
                  </a:txBody>
                  <a:tcPr marL="0" marR="0" marT="0" marB="0" anchor="ctr"/>
                </a:tc>
                <a:tc vMerge="1">
                  <a:txBody>
                    <a:bodyPr/>
                    <a:lstStyle/>
                    <a:p>
                      <a:pPr marL="0" algn="l" rtl="0" eaLnBrk="1" hangingPunct="1">
                        <a:spcBef>
                          <a:spcPts val="0"/>
                        </a:spcBef>
                        <a:spcAft>
                          <a:spcPts val="0"/>
                        </a:spcAft>
                      </a:pPr>
                      <a:endParaRPr lang="en-US">
                        <a:effectLst/>
                      </a:endParaRPr>
                    </a:p>
                  </a:txBody>
                  <a:tcPr marL="0" marR="0" marT="0" marB="0" anchor="ctr"/>
                </a:tc>
                <a:tc>
                  <a:txBody>
                    <a:bodyPr/>
                    <a:lstStyle/>
                    <a:p>
                      <a:pPr marL="0" algn="ctr" rtl="0" eaLnBrk="1" hangingPunct="1">
                        <a:spcBef>
                          <a:spcPts val="0"/>
                        </a:spcBef>
                        <a:spcAft>
                          <a:spcPts val="0"/>
                        </a:spcAft>
                      </a:pPr>
                      <a:r>
                        <a:rPr lang="en-US" sz="1600" kern="1200" dirty="0">
                          <a:effectLst/>
                        </a:rPr>
                        <a:t>4</a:t>
                      </a:r>
                      <a:endParaRPr lang="en-US" sz="1600" dirty="0">
                        <a:effectLst/>
                      </a:endParaRPr>
                    </a:p>
                  </a:txBody>
                  <a:tcPr marL="0" marR="0" marT="0" marB="0" anchor="ctr"/>
                </a:tc>
                <a:tc vMerge="1">
                  <a:txBody>
                    <a:bodyPr/>
                    <a:lstStyle/>
                    <a:p>
                      <a:pPr marL="0" algn="l" rtl="0" eaLnBrk="1" hangingPunct="1">
                        <a:spcBef>
                          <a:spcPts val="0"/>
                        </a:spcBef>
                        <a:spcAft>
                          <a:spcPts val="0"/>
                        </a:spcAft>
                      </a:pPr>
                      <a:endParaRPr lang="en-US">
                        <a:effectLst/>
                      </a:endParaRPr>
                    </a:p>
                  </a:txBody>
                  <a:tcPr marL="0" marR="0" marT="0" marB="0" anchor="ctr"/>
                </a:tc>
                <a:tc>
                  <a:txBody>
                    <a:bodyPr/>
                    <a:lstStyle/>
                    <a:p>
                      <a:pPr marL="0" algn="ctr" rtl="0" eaLnBrk="1" hangingPunct="1">
                        <a:spcBef>
                          <a:spcPts val="0"/>
                        </a:spcBef>
                        <a:spcAft>
                          <a:spcPts val="0"/>
                        </a:spcAft>
                      </a:pPr>
                      <a:r>
                        <a:rPr lang="en-US" sz="1600" kern="1200" dirty="0">
                          <a:effectLst/>
                        </a:rPr>
                        <a:t>4</a:t>
                      </a:r>
                      <a:endParaRPr lang="en-US" sz="1600" dirty="0">
                        <a:effectLst/>
                      </a:endParaRPr>
                    </a:p>
                  </a:txBody>
                  <a:tcPr marL="0" marR="0" marT="0" marB="0" anchor="ctr"/>
                </a:tc>
                <a:tc vMerge="1">
                  <a:txBody>
                    <a:bodyPr/>
                    <a:lstStyle/>
                    <a:p>
                      <a:pPr marL="0" algn="l" rtl="0" eaLnBrk="1" hangingPunct="1">
                        <a:spcBef>
                          <a:spcPts val="0"/>
                        </a:spcBef>
                        <a:spcAft>
                          <a:spcPts val="0"/>
                        </a:spcAft>
                      </a:pPr>
                      <a:endParaRPr lang="en-US">
                        <a:effectLst/>
                      </a:endParaRPr>
                    </a:p>
                  </a:txBody>
                  <a:tcPr marL="0" marR="0" marT="0" marB="0" anchor="ctr"/>
                </a:tc>
                <a:tc>
                  <a:txBody>
                    <a:bodyPr/>
                    <a:lstStyle/>
                    <a:p>
                      <a:pPr marL="0" algn="ctr" rtl="0" eaLnBrk="1" hangingPunct="1">
                        <a:spcBef>
                          <a:spcPts val="0"/>
                        </a:spcBef>
                        <a:spcAft>
                          <a:spcPts val="0"/>
                        </a:spcAft>
                      </a:pPr>
                      <a:r>
                        <a:rPr lang="en-US" sz="1600" kern="1200" dirty="0">
                          <a:effectLst/>
                        </a:rPr>
                        <a:t>3</a:t>
                      </a:r>
                      <a:endParaRPr lang="en-US" sz="1600" dirty="0">
                        <a:effectLst/>
                      </a:endParaRPr>
                    </a:p>
                  </a:txBody>
                  <a:tcPr marL="0" marR="0" marT="0" marB="0" anchor="ctr"/>
                </a:tc>
                <a:tc vMerge="1">
                  <a:txBody>
                    <a:bodyPr/>
                    <a:lstStyle/>
                    <a:p>
                      <a:pPr marL="0" algn="ctr" rtl="0" eaLnBrk="1" hangingPunct="1">
                        <a:spcBef>
                          <a:spcPts val="0"/>
                        </a:spcBef>
                        <a:spcAft>
                          <a:spcPts val="0"/>
                        </a:spcAft>
                      </a:pPr>
                      <a:endParaRPr lang="en-US">
                        <a:effectLst/>
                      </a:endParaRPr>
                    </a:p>
                  </a:txBody>
                  <a:tcPr marL="0" marR="0" marT="0" marB="0" anchor="ctr"/>
                </a:tc>
                <a:extLst>
                  <a:ext uri="{0D108BD9-81ED-4DB2-BD59-A6C34878D82A}">
                    <a16:rowId xmlns:a16="http://schemas.microsoft.com/office/drawing/2014/main" val="3510553741"/>
                  </a:ext>
                </a:extLst>
              </a:tr>
              <a:tr h="453516">
                <a:tc>
                  <a:txBody>
                    <a:bodyPr/>
                    <a:lstStyle/>
                    <a:p>
                      <a:pPr marL="0" marR="0" indent="0" algn="l" rtl="0" eaLnBrk="1" fontAlgn="auto" hangingPunct="1">
                        <a:spcBef>
                          <a:spcPts val="0"/>
                        </a:spcBef>
                        <a:spcAft>
                          <a:spcPts val="0"/>
                        </a:spcAft>
                      </a:pPr>
                      <a:r>
                        <a:rPr lang="en-US" sz="1600" kern="1200" dirty="0">
                          <a:effectLst/>
                        </a:rPr>
                        <a:t> Advanced Analytics / Statistical Models </a:t>
                      </a:r>
                      <a:endParaRPr lang="en-US" sz="1600" dirty="0">
                        <a:effectLst/>
                      </a:endParaRPr>
                    </a:p>
                  </a:txBody>
                  <a:tcPr marL="0" marR="0" marT="0" marB="0" anchor="ctr"/>
                </a:tc>
                <a:tc vMerge="1">
                  <a:txBody>
                    <a:bodyPr/>
                    <a:lstStyle/>
                    <a:p>
                      <a:pPr marL="0" algn="l" rtl="0" eaLnBrk="1" hangingPunct="1">
                        <a:spcBef>
                          <a:spcPts val="0"/>
                        </a:spcBef>
                        <a:spcAft>
                          <a:spcPts val="0"/>
                        </a:spcAft>
                      </a:pPr>
                      <a:endParaRPr lang="en-US">
                        <a:effectLst/>
                      </a:endParaRPr>
                    </a:p>
                  </a:txBody>
                  <a:tcPr marL="0" marR="0" marT="0" marB="0" anchor="ctr"/>
                </a:tc>
                <a:tc>
                  <a:txBody>
                    <a:bodyPr/>
                    <a:lstStyle/>
                    <a:p>
                      <a:pPr marL="0" algn="ctr" rtl="0" eaLnBrk="1" hangingPunct="1">
                        <a:spcBef>
                          <a:spcPts val="0"/>
                        </a:spcBef>
                        <a:spcAft>
                          <a:spcPts val="0"/>
                        </a:spcAft>
                      </a:pPr>
                      <a:r>
                        <a:rPr lang="en-US" sz="1600" kern="1200" dirty="0">
                          <a:effectLst/>
                        </a:rPr>
                        <a:t>4</a:t>
                      </a:r>
                      <a:endParaRPr lang="en-US" sz="1600" dirty="0">
                        <a:effectLst/>
                      </a:endParaRPr>
                    </a:p>
                  </a:txBody>
                  <a:tcPr marL="0" marR="0" marT="0" marB="0" anchor="ctr"/>
                </a:tc>
                <a:tc vMerge="1">
                  <a:txBody>
                    <a:bodyPr/>
                    <a:lstStyle/>
                    <a:p>
                      <a:pPr marL="0" algn="l" rtl="0" eaLnBrk="1" hangingPunct="1">
                        <a:spcBef>
                          <a:spcPts val="0"/>
                        </a:spcBef>
                        <a:spcAft>
                          <a:spcPts val="0"/>
                        </a:spcAft>
                      </a:pPr>
                      <a:endParaRPr lang="en-US">
                        <a:effectLst/>
                      </a:endParaRPr>
                    </a:p>
                  </a:txBody>
                  <a:tcPr marL="0" marR="0" marT="0" marB="0" anchor="ctr"/>
                </a:tc>
                <a:tc>
                  <a:txBody>
                    <a:bodyPr/>
                    <a:lstStyle/>
                    <a:p>
                      <a:pPr marL="0" algn="ctr" rtl="0" eaLnBrk="1" hangingPunct="1">
                        <a:spcBef>
                          <a:spcPts val="0"/>
                        </a:spcBef>
                        <a:spcAft>
                          <a:spcPts val="0"/>
                        </a:spcAft>
                      </a:pPr>
                      <a:r>
                        <a:rPr lang="en-US" sz="1600" kern="1200" dirty="0">
                          <a:effectLst/>
                        </a:rPr>
                        <a:t>3</a:t>
                      </a:r>
                      <a:endParaRPr lang="en-US" sz="1600" dirty="0">
                        <a:effectLst/>
                      </a:endParaRPr>
                    </a:p>
                  </a:txBody>
                  <a:tcPr marL="0" marR="0" marT="0" marB="0" anchor="ctr"/>
                </a:tc>
                <a:tc vMerge="1">
                  <a:txBody>
                    <a:bodyPr/>
                    <a:lstStyle/>
                    <a:p>
                      <a:pPr marL="0" algn="l" rtl="0" eaLnBrk="1" hangingPunct="1">
                        <a:spcBef>
                          <a:spcPts val="0"/>
                        </a:spcBef>
                        <a:spcAft>
                          <a:spcPts val="0"/>
                        </a:spcAft>
                      </a:pPr>
                      <a:endParaRPr lang="en-US">
                        <a:effectLst/>
                      </a:endParaRPr>
                    </a:p>
                  </a:txBody>
                  <a:tcPr marL="0" marR="0" marT="0" marB="0" anchor="ctr"/>
                </a:tc>
                <a:tc>
                  <a:txBody>
                    <a:bodyPr/>
                    <a:lstStyle/>
                    <a:p>
                      <a:pPr marL="0" algn="ctr" rtl="0" eaLnBrk="1" hangingPunct="1">
                        <a:spcBef>
                          <a:spcPts val="0"/>
                        </a:spcBef>
                        <a:spcAft>
                          <a:spcPts val="0"/>
                        </a:spcAft>
                      </a:pPr>
                      <a:r>
                        <a:rPr lang="en-US" sz="1600" kern="1200" dirty="0">
                          <a:effectLst/>
                        </a:rPr>
                        <a:t>4</a:t>
                      </a:r>
                      <a:endParaRPr lang="en-US" sz="1600" dirty="0">
                        <a:effectLst/>
                      </a:endParaRPr>
                    </a:p>
                  </a:txBody>
                  <a:tcPr marL="0" marR="0" marT="0" marB="0" anchor="ctr"/>
                </a:tc>
                <a:tc vMerge="1">
                  <a:txBody>
                    <a:bodyPr/>
                    <a:lstStyle/>
                    <a:p>
                      <a:pPr marL="0" algn="ctr" rtl="0" eaLnBrk="1" hangingPunct="1">
                        <a:spcBef>
                          <a:spcPts val="0"/>
                        </a:spcBef>
                        <a:spcAft>
                          <a:spcPts val="0"/>
                        </a:spcAft>
                      </a:pPr>
                      <a:endParaRPr lang="en-US">
                        <a:effectLst/>
                      </a:endParaRPr>
                    </a:p>
                  </a:txBody>
                  <a:tcPr marL="0" marR="0" marT="0" marB="0" anchor="ctr"/>
                </a:tc>
                <a:extLst>
                  <a:ext uri="{0D108BD9-81ED-4DB2-BD59-A6C34878D82A}">
                    <a16:rowId xmlns:a16="http://schemas.microsoft.com/office/drawing/2014/main" val="4021710623"/>
                  </a:ext>
                </a:extLst>
              </a:tr>
              <a:tr h="453516">
                <a:tc>
                  <a:txBody>
                    <a:bodyPr/>
                    <a:lstStyle/>
                    <a:p>
                      <a:pPr marL="0" marR="0" indent="0" algn="l" rtl="0" eaLnBrk="1" fontAlgn="auto" hangingPunct="1">
                        <a:spcBef>
                          <a:spcPts val="0"/>
                        </a:spcBef>
                        <a:spcAft>
                          <a:spcPts val="0"/>
                        </a:spcAft>
                      </a:pPr>
                      <a:r>
                        <a:rPr lang="en-US" sz="1600" kern="1200" dirty="0">
                          <a:effectLst/>
                        </a:rPr>
                        <a:t> Performance / System responsiveness</a:t>
                      </a:r>
                      <a:endParaRPr lang="en-US" sz="1600" dirty="0">
                        <a:effectLst/>
                      </a:endParaRPr>
                    </a:p>
                  </a:txBody>
                  <a:tcPr marL="0" marR="0" marT="0" marB="0" anchor="ctr"/>
                </a:tc>
                <a:tc vMerge="1">
                  <a:txBody>
                    <a:bodyPr/>
                    <a:lstStyle/>
                    <a:p>
                      <a:pPr marL="0" algn="l" rtl="0" eaLnBrk="1" hangingPunct="1">
                        <a:spcBef>
                          <a:spcPts val="0"/>
                        </a:spcBef>
                        <a:spcAft>
                          <a:spcPts val="0"/>
                        </a:spcAft>
                      </a:pPr>
                      <a:endParaRPr lang="en-US">
                        <a:effectLst/>
                      </a:endParaRPr>
                    </a:p>
                  </a:txBody>
                  <a:tcPr marL="0" marR="0" marT="0" marB="0" anchor="ctr"/>
                </a:tc>
                <a:tc>
                  <a:txBody>
                    <a:bodyPr/>
                    <a:lstStyle/>
                    <a:p>
                      <a:pPr marL="0" algn="ctr" rtl="0" eaLnBrk="1" hangingPunct="1">
                        <a:spcBef>
                          <a:spcPts val="0"/>
                        </a:spcBef>
                        <a:spcAft>
                          <a:spcPts val="0"/>
                        </a:spcAft>
                      </a:pPr>
                      <a:r>
                        <a:rPr lang="en-US" sz="1600" kern="1200" dirty="0">
                          <a:effectLst/>
                        </a:rPr>
                        <a:t>3</a:t>
                      </a:r>
                      <a:endParaRPr lang="en-US" sz="1600" dirty="0">
                        <a:effectLst/>
                      </a:endParaRPr>
                    </a:p>
                  </a:txBody>
                  <a:tcPr marL="0" marR="0" marT="0" marB="0" anchor="ctr"/>
                </a:tc>
                <a:tc vMerge="1">
                  <a:txBody>
                    <a:bodyPr/>
                    <a:lstStyle/>
                    <a:p>
                      <a:pPr marL="0" algn="l" rtl="0" eaLnBrk="1" hangingPunct="1">
                        <a:spcBef>
                          <a:spcPts val="0"/>
                        </a:spcBef>
                        <a:spcAft>
                          <a:spcPts val="0"/>
                        </a:spcAft>
                      </a:pPr>
                      <a:endParaRPr lang="en-US">
                        <a:effectLst/>
                      </a:endParaRPr>
                    </a:p>
                  </a:txBody>
                  <a:tcPr marL="0" marR="0" marT="0" marB="0" anchor="ctr"/>
                </a:tc>
                <a:tc>
                  <a:txBody>
                    <a:bodyPr/>
                    <a:lstStyle/>
                    <a:p>
                      <a:pPr marL="0" algn="ctr" rtl="0" eaLnBrk="1" hangingPunct="1">
                        <a:spcBef>
                          <a:spcPts val="0"/>
                        </a:spcBef>
                        <a:spcAft>
                          <a:spcPts val="0"/>
                        </a:spcAft>
                      </a:pPr>
                      <a:r>
                        <a:rPr lang="en-US" sz="1600" kern="1200" dirty="0">
                          <a:effectLst/>
                        </a:rPr>
                        <a:t>4</a:t>
                      </a:r>
                      <a:endParaRPr lang="en-US" sz="1600" dirty="0">
                        <a:effectLst/>
                      </a:endParaRPr>
                    </a:p>
                  </a:txBody>
                  <a:tcPr marL="0" marR="0" marT="0" marB="0" anchor="ctr"/>
                </a:tc>
                <a:tc vMerge="1">
                  <a:txBody>
                    <a:bodyPr/>
                    <a:lstStyle/>
                    <a:p>
                      <a:pPr marL="0" algn="l" rtl="0" eaLnBrk="1" hangingPunct="1">
                        <a:spcBef>
                          <a:spcPts val="0"/>
                        </a:spcBef>
                        <a:spcAft>
                          <a:spcPts val="0"/>
                        </a:spcAft>
                      </a:pPr>
                      <a:endParaRPr lang="en-US">
                        <a:effectLst/>
                      </a:endParaRPr>
                    </a:p>
                  </a:txBody>
                  <a:tcPr marL="0" marR="0" marT="0" marB="0" anchor="ctr"/>
                </a:tc>
                <a:tc>
                  <a:txBody>
                    <a:bodyPr/>
                    <a:lstStyle/>
                    <a:p>
                      <a:pPr marL="0" algn="ctr" rtl="0" eaLnBrk="1" hangingPunct="1">
                        <a:spcBef>
                          <a:spcPts val="0"/>
                        </a:spcBef>
                        <a:spcAft>
                          <a:spcPts val="0"/>
                        </a:spcAft>
                      </a:pPr>
                      <a:r>
                        <a:rPr lang="en-US" sz="1600" kern="1200" dirty="0">
                          <a:effectLst/>
                        </a:rPr>
                        <a:t>3</a:t>
                      </a:r>
                      <a:endParaRPr lang="en-US" sz="1600" dirty="0">
                        <a:effectLst/>
                      </a:endParaRPr>
                    </a:p>
                  </a:txBody>
                  <a:tcPr marL="0" marR="0" marT="0" marB="0" anchor="ctr"/>
                </a:tc>
                <a:tc vMerge="1">
                  <a:txBody>
                    <a:bodyPr/>
                    <a:lstStyle/>
                    <a:p>
                      <a:pPr marL="0" algn="ctr" rtl="0" eaLnBrk="1" hangingPunct="1">
                        <a:spcBef>
                          <a:spcPts val="0"/>
                        </a:spcBef>
                        <a:spcAft>
                          <a:spcPts val="0"/>
                        </a:spcAft>
                      </a:pPr>
                      <a:endParaRPr lang="en-US">
                        <a:effectLst/>
                      </a:endParaRPr>
                    </a:p>
                  </a:txBody>
                  <a:tcPr marL="0" marR="0" marT="0" marB="0" anchor="ctr"/>
                </a:tc>
                <a:extLst>
                  <a:ext uri="{0D108BD9-81ED-4DB2-BD59-A6C34878D82A}">
                    <a16:rowId xmlns:a16="http://schemas.microsoft.com/office/drawing/2014/main" val="768081588"/>
                  </a:ext>
                </a:extLst>
              </a:tr>
              <a:tr h="453516">
                <a:tc>
                  <a:txBody>
                    <a:bodyPr/>
                    <a:lstStyle/>
                    <a:p>
                      <a:pPr marL="0" marR="0" indent="0" algn="l" rtl="0" eaLnBrk="1" fontAlgn="auto" hangingPunct="1">
                        <a:spcBef>
                          <a:spcPts val="0"/>
                        </a:spcBef>
                        <a:spcAft>
                          <a:spcPts val="0"/>
                        </a:spcAft>
                      </a:pPr>
                      <a:r>
                        <a:rPr lang="en-US" sz="1600" kern="1200" dirty="0">
                          <a:effectLst/>
                        </a:rPr>
                        <a:t> Transactional Reporting </a:t>
                      </a:r>
                      <a:endParaRPr lang="en-US" sz="1600" dirty="0">
                        <a:effectLst/>
                      </a:endParaRPr>
                    </a:p>
                  </a:txBody>
                  <a:tcPr marL="0" marR="0" marT="0" marB="0" anchor="ctr"/>
                </a:tc>
                <a:tc vMerge="1">
                  <a:txBody>
                    <a:bodyPr/>
                    <a:lstStyle/>
                    <a:p>
                      <a:pPr marL="0" algn="l" rtl="0" eaLnBrk="1" hangingPunct="1">
                        <a:spcBef>
                          <a:spcPts val="0"/>
                        </a:spcBef>
                        <a:spcAft>
                          <a:spcPts val="0"/>
                        </a:spcAft>
                      </a:pPr>
                      <a:endParaRPr lang="en-US">
                        <a:effectLst/>
                      </a:endParaRPr>
                    </a:p>
                  </a:txBody>
                  <a:tcPr marL="0" marR="0" marT="0" marB="0" anchor="ctr"/>
                </a:tc>
                <a:tc>
                  <a:txBody>
                    <a:bodyPr/>
                    <a:lstStyle/>
                    <a:p>
                      <a:pPr marL="0" algn="ctr" rtl="0" eaLnBrk="1" hangingPunct="1">
                        <a:spcBef>
                          <a:spcPts val="0"/>
                        </a:spcBef>
                        <a:spcAft>
                          <a:spcPts val="0"/>
                        </a:spcAft>
                      </a:pPr>
                      <a:r>
                        <a:rPr lang="en-US" sz="1600" kern="1200" dirty="0">
                          <a:effectLst/>
                        </a:rPr>
                        <a:t>5</a:t>
                      </a:r>
                      <a:endParaRPr lang="en-US" sz="1600" dirty="0">
                        <a:effectLst/>
                      </a:endParaRPr>
                    </a:p>
                  </a:txBody>
                  <a:tcPr marL="0" marR="0" marT="0" marB="0" anchor="ctr"/>
                </a:tc>
                <a:tc vMerge="1">
                  <a:txBody>
                    <a:bodyPr/>
                    <a:lstStyle/>
                    <a:p>
                      <a:pPr marL="0" algn="l" rtl="0" eaLnBrk="1" hangingPunct="1">
                        <a:spcBef>
                          <a:spcPts val="0"/>
                        </a:spcBef>
                        <a:spcAft>
                          <a:spcPts val="0"/>
                        </a:spcAft>
                      </a:pPr>
                      <a:endParaRPr lang="en-US">
                        <a:effectLst/>
                      </a:endParaRPr>
                    </a:p>
                  </a:txBody>
                  <a:tcPr marL="0" marR="0" marT="0" marB="0" anchor="ctr"/>
                </a:tc>
                <a:tc>
                  <a:txBody>
                    <a:bodyPr/>
                    <a:lstStyle/>
                    <a:p>
                      <a:pPr marL="0" algn="ctr" rtl="0" eaLnBrk="1" hangingPunct="1">
                        <a:spcBef>
                          <a:spcPts val="0"/>
                        </a:spcBef>
                        <a:spcAft>
                          <a:spcPts val="0"/>
                        </a:spcAft>
                      </a:pPr>
                      <a:r>
                        <a:rPr lang="en-US" sz="1600" kern="1200" dirty="0">
                          <a:effectLst/>
                        </a:rPr>
                        <a:t>2</a:t>
                      </a:r>
                      <a:endParaRPr lang="en-US" sz="1600" dirty="0">
                        <a:effectLst/>
                      </a:endParaRPr>
                    </a:p>
                  </a:txBody>
                  <a:tcPr marL="0" marR="0" marT="0" marB="0" anchor="ctr"/>
                </a:tc>
                <a:tc vMerge="1">
                  <a:txBody>
                    <a:bodyPr/>
                    <a:lstStyle/>
                    <a:p>
                      <a:pPr marL="0" algn="l" rtl="0" eaLnBrk="1" hangingPunct="1">
                        <a:spcBef>
                          <a:spcPts val="0"/>
                        </a:spcBef>
                        <a:spcAft>
                          <a:spcPts val="0"/>
                        </a:spcAft>
                      </a:pPr>
                      <a:endParaRPr lang="en-US">
                        <a:effectLst/>
                      </a:endParaRPr>
                    </a:p>
                  </a:txBody>
                  <a:tcPr marL="0" marR="0" marT="0" marB="0" anchor="ctr"/>
                </a:tc>
                <a:tc>
                  <a:txBody>
                    <a:bodyPr/>
                    <a:lstStyle/>
                    <a:p>
                      <a:pPr marL="0" algn="ctr" rtl="0" eaLnBrk="1" hangingPunct="1">
                        <a:spcBef>
                          <a:spcPts val="0"/>
                        </a:spcBef>
                        <a:spcAft>
                          <a:spcPts val="0"/>
                        </a:spcAft>
                      </a:pPr>
                      <a:r>
                        <a:rPr lang="en-US" sz="1600" kern="1200" dirty="0">
                          <a:effectLst/>
                        </a:rPr>
                        <a:t>4</a:t>
                      </a:r>
                      <a:endParaRPr lang="en-US" sz="1600" dirty="0">
                        <a:effectLst/>
                      </a:endParaRPr>
                    </a:p>
                  </a:txBody>
                  <a:tcPr marL="0" marR="0" marT="0" marB="0" anchor="ctr"/>
                </a:tc>
                <a:tc vMerge="1">
                  <a:txBody>
                    <a:bodyPr/>
                    <a:lstStyle/>
                    <a:p>
                      <a:pPr marL="0" algn="ctr" rtl="0" eaLnBrk="1" hangingPunct="1">
                        <a:spcBef>
                          <a:spcPts val="0"/>
                        </a:spcBef>
                        <a:spcAft>
                          <a:spcPts val="0"/>
                        </a:spcAft>
                      </a:pPr>
                      <a:endParaRPr lang="en-US">
                        <a:effectLst/>
                      </a:endParaRPr>
                    </a:p>
                  </a:txBody>
                  <a:tcPr marL="0" marR="0" marT="0" marB="0" anchor="ctr"/>
                </a:tc>
                <a:extLst>
                  <a:ext uri="{0D108BD9-81ED-4DB2-BD59-A6C34878D82A}">
                    <a16:rowId xmlns:a16="http://schemas.microsoft.com/office/drawing/2014/main" val="2075908938"/>
                  </a:ext>
                </a:extLst>
              </a:tr>
              <a:tr h="453516">
                <a:tc>
                  <a:txBody>
                    <a:bodyPr/>
                    <a:lstStyle/>
                    <a:p>
                      <a:pPr marL="0" marR="0" indent="0" algn="l" rtl="0" eaLnBrk="1" fontAlgn="auto" hangingPunct="1">
                        <a:spcBef>
                          <a:spcPts val="0"/>
                        </a:spcBef>
                        <a:spcAft>
                          <a:spcPts val="0"/>
                        </a:spcAft>
                      </a:pPr>
                      <a:r>
                        <a:rPr lang="en-US" sz="1600" kern="1200">
                          <a:effectLst/>
                        </a:rPr>
                        <a:t> 3 Year Cost Projections</a:t>
                      </a:r>
                      <a:endParaRPr lang="en-US" sz="1600">
                        <a:effectLst/>
                      </a:endParaRPr>
                    </a:p>
                  </a:txBody>
                  <a:tcPr marL="0" marR="0" marT="0" marB="0" anchor="ctr"/>
                </a:tc>
                <a:tc vMerge="1">
                  <a:txBody>
                    <a:bodyPr/>
                    <a:lstStyle/>
                    <a:p>
                      <a:pPr marL="0" algn="l" rtl="0" eaLnBrk="1" hangingPunct="1">
                        <a:spcBef>
                          <a:spcPts val="0"/>
                        </a:spcBef>
                        <a:spcAft>
                          <a:spcPts val="0"/>
                        </a:spcAft>
                      </a:pPr>
                      <a:endParaRPr lang="en-US">
                        <a:effectLst/>
                      </a:endParaRPr>
                    </a:p>
                  </a:txBody>
                  <a:tcPr marL="0" marR="0" marT="0" marB="0" anchor="ctr"/>
                </a:tc>
                <a:tc>
                  <a:txBody>
                    <a:bodyPr/>
                    <a:lstStyle/>
                    <a:p>
                      <a:pPr marL="0" algn="ctr" rtl="0" eaLnBrk="1" hangingPunct="1">
                        <a:spcBef>
                          <a:spcPts val="0"/>
                        </a:spcBef>
                        <a:spcAft>
                          <a:spcPts val="0"/>
                        </a:spcAft>
                      </a:pPr>
                      <a:r>
                        <a:rPr lang="en-US" sz="1600" kern="1200" dirty="0">
                          <a:effectLst/>
                        </a:rPr>
                        <a:t>2</a:t>
                      </a:r>
                      <a:endParaRPr lang="en-US" sz="1600" dirty="0">
                        <a:effectLst/>
                      </a:endParaRPr>
                    </a:p>
                  </a:txBody>
                  <a:tcPr marL="0" marR="0" marT="0" marB="0" anchor="ctr"/>
                </a:tc>
                <a:tc vMerge="1">
                  <a:txBody>
                    <a:bodyPr/>
                    <a:lstStyle/>
                    <a:p>
                      <a:pPr marL="0" algn="l" rtl="0" eaLnBrk="1" hangingPunct="1">
                        <a:spcBef>
                          <a:spcPts val="0"/>
                        </a:spcBef>
                        <a:spcAft>
                          <a:spcPts val="0"/>
                        </a:spcAft>
                      </a:pPr>
                      <a:endParaRPr lang="en-US">
                        <a:effectLst/>
                      </a:endParaRPr>
                    </a:p>
                  </a:txBody>
                  <a:tcPr marL="0" marR="0" marT="0" marB="0" anchor="ctr"/>
                </a:tc>
                <a:tc>
                  <a:txBody>
                    <a:bodyPr/>
                    <a:lstStyle/>
                    <a:p>
                      <a:pPr marL="0" algn="ctr" rtl="0" eaLnBrk="1" hangingPunct="1">
                        <a:spcBef>
                          <a:spcPts val="0"/>
                        </a:spcBef>
                        <a:spcAft>
                          <a:spcPts val="0"/>
                        </a:spcAft>
                      </a:pPr>
                      <a:r>
                        <a:rPr lang="en-US" sz="1600" kern="1200" dirty="0">
                          <a:effectLst/>
                        </a:rPr>
                        <a:t>3</a:t>
                      </a:r>
                      <a:endParaRPr lang="en-US" sz="1600" dirty="0">
                        <a:effectLst/>
                      </a:endParaRPr>
                    </a:p>
                  </a:txBody>
                  <a:tcPr marL="0" marR="0" marT="0" marB="0" anchor="ctr"/>
                </a:tc>
                <a:tc vMerge="1">
                  <a:txBody>
                    <a:bodyPr/>
                    <a:lstStyle/>
                    <a:p>
                      <a:pPr marL="0" algn="l" rtl="0" eaLnBrk="1" hangingPunct="1">
                        <a:spcBef>
                          <a:spcPts val="0"/>
                        </a:spcBef>
                        <a:spcAft>
                          <a:spcPts val="0"/>
                        </a:spcAft>
                      </a:pPr>
                      <a:endParaRPr lang="en-US">
                        <a:effectLst/>
                      </a:endParaRPr>
                    </a:p>
                  </a:txBody>
                  <a:tcPr marL="0" marR="0" marT="0" marB="0" anchor="ctr"/>
                </a:tc>
                <a:tc>
                  <a:txBody>
                    <a:bodyPr/>
                    <a:lstStyle/>
                    <a:p>
                      <a:pPr marL="0" algn="ctr" rtl="0" eaLnBrk="1" hangingPunct="1">
                        <a:spcBef>
                          <a:spcPts val="0"/>
                        </a:spcBef>
                        <a:spcAft>
                          <a:spcPts val="0"/>
                        </a:spcAft>
                      </a:pPr>
                      <a:r>
                        <a:rPr lang="en-US" sz="1600" kern="1200" dirty="0">
                          <a:effectLst/>
                        </a:rPr>
                        <a:t>5</a:t>
                      </a:r>
                      <a:endParaRPr lang="en-US" sz="1600" dirty="0">
                        <a:effectLst/>
                      </a:endParaRPr>
                    </a:p>
                  </a:txBody>
                  <a:tcPr marL="0" marR="0" marT="0" marB="0" anchor="ctr"/>
                </a:tc>
                <a:tc vMerge="1">
                  <a:txBody>
                    <a:bodyPr/>
                    <a:lstStyle/>
                    <a:p>
                      <a:pPr marL="0" algn="ctr" rtl="0" eaLnBrk="1" hangingPunct="1">
                        <a:spcBef>
                          <a:spcPts val="0"/>
                        </a:spcBef>
                        <a:spcAft>
                          <a:spcPts val="0"/>
                        </a:spcAft>
                      </a:pPr>
                      <a:endParaRPr lang="en-US">
                        <a:effectLst/>
                      </a:endParaRPr>
                    </a:p>
                  </a:txBody>
                  <a:tcPr marL="0" marR="0" marT="0" marB="0" anchor="ctr"/>
                </a:tc>
                <a:extLst>
                  <a:ext uri="{0D108BD9-81ED-4DB2-BD59-A6C34878D82A}">
                    <a16:rowId xmlns:a16="http://schemas.microsoft.com/office/drawing/2014/main" val="2868201923"/>
                  </a:ext>
                </a:extLst>
              </a:tr>
              <a:tr h="453516">
                <a:tc>
                  <a:txBody>
                    <a:bodyPr/>
                    <a:lstStyle/>
                    <a:p>
                      <a:pPr marL="0" marR="0" indent="0" algn="l" rtl="0" eaLnBrk="1" fontAlgn="auto" hangingPunct="1">
                        <a:spcBef>
                          <a:spcPts val="0"/>
                        </a:spcBef>
                        <a:spcAft>
                          <a:spcPts val="0"/>
                        </a:spcAft>
                      </a:pPr>
                      <a:r>
                        <a:rPr lang="en-US" sz="1600" kern="1200">
                          <a:effectLst/>
                        </a:rPr>
                        <a:t> Total</a:t>
                      </a:r>
                      <a:endParaRPr lang="en-US" sz="1600">
                        <a:effectLst/>
                      </a:endParaRPr>
                    </a:p>
                  </a:txBody>
                  <a:tcPr marL="0" marR="0" marT="0" marB="0" anchor="ctr">
                    <a:solidFill>
                      <a:srgbClr val="006A38"/>
                    </a:solidFill>
                  </a:tcPr>
                </a:tc>
                <a:tc vMerge="1">
                  <a:txBody>
                    <a:bodyPr/>
                    <a:lstStyle/>
                    <a:p>
                      <a:pPr marL="0" algn="l" rtl="0" eaLnBrk="1" hangingPunct="1">
                        <a:spcBef>
                          <a:spcPts val="0"/>
                        </a:spcBef>
                        <a:spcAft>
                          <a:spcPts val="0"/>
                        </a:spcAft>
                      </a:pPr>
                      <a:endParaRPr lang="en-US">
                        <a:effectLst/>
                      </a:endParaRPr>
                    </a:p>
                  </a:txBody>
                  <a:tcPr marL="0" marR="0" marT="0" marB="0" anchor="ctr">
                    <a:solidFill>
                      <a:srgbClr val="006A38"/>
                    </a:solidFill>
                  </a:tcPr>
                </a:tc>
                <a:tc>
                  <a:txBody>
                    <a:bodyPr/>
                    <a:lstStyle/>
                    <a:p>
                      <a:pPr marL="0" algn="ctr" rtl="0" eaLnBrk="1" hangingPunct="1">
                        <a:spcBef>
                          <a:spcPts val="0"/>
                        </a:spcBef>
                        <a:spcAft>
                          <a:spcPts val="0"/>
                        </a:spcAft>
                      </a:pPr>
                      <a:r>
                        <a:rPr lang="en-US" sz="1600" kern="1200" dirty="0">
                          <a:effectLst/>
                        </a:rPr>
                        <a:t>31</a:t>
                      </a:r>
                      <a:endParaRPr lang="en-US" sz="1600" dirty="0">
                        <a:effectLst/>
                      </a:endParaRPr>
                    </a:p>
                  </a:txBody>
                  <a:tcPr marL="0" marR="0" marT="0" marB="0" anchor="ctr">
                    <a:solidFill>
                      <a:srgbClr val="006A38"/>
                    </a:solidFill>
                  </a:tcPr>
                </a:tc>
                <a:tc vMerge="1">
                  <a:txBody>
                    <a:bodyPr/>
                    <a:lstStyle/>
                    <a:p>
                      <a:pPr marL="0" algn="l" rtl="0" eaLnBrk="1" hangingPunct="1">
                        <a:spcBef>
                          <a:spcPts val="0"/>
                        </a:spcBef>
                        <a:spcAft>
                          <a:spcPts val="0"/>
                        </a:spcAft>
                      </a:pPr>
                      <a:endParaRPr lang="en-US">
                        <a:effectLst/>
                      </a:endParaRPr>
                    </a:p>
                  </a:txBody>
                  <a:tcPr marL="0" marR="0" marT="0" marB="0" anchor="ctr">
                    <a:solidFill>
                      <a:srgbClr val="006A38"/>
                    </a:solidFill>
                  </a:tcPr>
                </a:tc>
                <a:tc>
                  <a:txBody>
                    <a:bodyPr/>
                    <a:lstStyle/>
                    <a:p>
                      <a:pPr marL="0" algn="ctr" rtl="0" eaLnBrk="1" hangingPunct="1">
                        <a:spcBef>
                          <a:spcPts val="0"/>
                        </a:spcBef>
                        <a:spcAft>
                          <a:spcPts val="0"/>
                        </a:spcAft>
                      </a:pPr>
                      <a:r>
                        <a:rPr lang="en-US" sz="1600" kern="1200" dirty="0">
                          <a:effectLst/>
                        </a:rPr>
                        <a:t>27</a:t>
                      </a:r>
                      <a:endParaRPr lang="en-US" sz="1600" dirty="0">
                        <a:effectLst/>
                      </a:endParaRPr>
                    </a:p>
                  </a:txBody>
                  <a:tcPr marL="0" marR="0" marT="0" marB="0" anchor="ctr">
                    <a:solidFill>
                      <a:srgbClr val="006A38"/>
                    </a:solidFill>
                  </a:tcPr>
                </a:tc>
                <a:tc vMerge="1">
                  <a:txBody>
                    <a:bodyPr/>
                    <a:lstStyle/>
                    <a:p>
                      <a:pPr marL="0" algn="l" rtl="0" eaLnBrk="1" hangingPunct="1">
                        <a:spcBef>
                          <a:spcPts val="0"/>
                        </a:spcBef>
                        <a:spcAft>
                          <a:spcPts val="0"/>
                        </a:spcAft>
                      </a:pPr>
                      <a:endParaRPr lang="en-US">
                        <a:effectLst/>
                      </a:endParaRPr>
                    </a:p>
                  </a:txBody>
                  <a:tcPr marL="0" marR="0" marT="0" marB="0" anchor="ctr">
                    <a:solidFill>
                      <a:srgbClr val="006A38"/>
                    </a:solidFill>
                  </a:tcPr>
                </a:tc>
                <a:tc>
                  <a:txBody>
                    <a:bodyPr/>
                    <a:lstStyle/>
                    <a:p>
                      <a:pPr marL="0" algn="ctr" rtl="0" eaLnBrk="1" hangingPunct="1">
                        <a:spcBef>
                          <a:spcPts val="0"/>
                        </a:spcBef>
                        <a:spcAft>
                          <a:spcPts val="0"/>
                        </a:spcAft>
                      </a:pPr>
                      <a:r>
                        <a:rPr lang="en-US" sz="1600" dirty="0">
                          <a:effectLst/>
                        </a:rPr>
                        <a:t>32</a:t>
                      </a:r>
                    </a:p>
                  </a:txBody>
                  <a:tcPr marL="0" marR="0" marT="0" marB="0" anchor="ctr">
                    <a:solidFill>
                      <a:srgbClr val="006A38"/>
                    </a:solidFill>
                  </a:tcPr>
                </a:tc>
                <a:tc vMerge="1">
                  <a:txBody>
                    <a:bodyPr/>
                    <a:lstStyle/>
                    <a:p>
                      <a:pPr marL="0" algn="ctr" rtl="0" eaLnBrk="1" hangingPunct="1">
                        <a:spcBef>
                          <a:spcPts val="0"/>
                        </a:spcBef>
                        <a:spcAft>
                          <a:spcPts val="0"/>
                        </a:spcAft>
                      </a:pPr>
                      <a:endParaRPr lang="en-US">
                        <a:effectLst/>
                      </a:endParaRPr>
                    </a:p>
                  </a:txBody>
                  <a:tcPr marL="0" marR="0" marT="0" marB="0" anchor="ctr">
                    <a:solidFill>
                      <a:srgbClr val="006A38"/>
                    </a:solidFill>
                  </a:tcPr>
                </a:tc>
                <a:extLst>
                  <a:ext uri="{0D108BD9-81ED-4DB2-BD59-A6C34878D82A}">
                    <a16:rowId xmlns:a16="http://schemas.microsoft.com/office/drawing/2014/main" val="3379253966"/>
                  </a:ext>
                </a:extLst>
              </a:tr>
            </a:tbl>
          </a:graphicData>
        </a:graphic>
      </p:graphicFrame>
      <p:pic>
        <p:nvPicPr>
          <p:cNvPr id="8" name="Picture 8" descr="A close up of a logo&#10;&#10;Description generated with very high confidence">
            <a:extLst>
              <a:ext uri="{FF2B5EF4-FFF2-40B4-BE49-F238E27FC236}">
                <a16:creationId xmlns:a16="http://schemas.microsoft.com/office/drawing/2014/main" id="{603B9B05-0938-456B-9942-05C184DB1EE8}"/>
              </a:ext>
            </a:extLst>
          </p:cNvPr>
          <p:cNvPicPr>
            <a:picLocks noChangeAspect="1"/>
          </p:cNvPicPr>
          <p:nvPr/>
        </p:nvPicPr>
        <p:blipFill>
          <a:blip r:embed="rId7"/>
          <a:stretch>
            <a:fillRect/>
          </a:stretch>
        </p:blipFill>
        <p:spPr>
          <a:xfrm>
            <a:off x="4517285" y="1376875"/>
            <a:ext cx="1183227" cy="258964"/>
          </a:xfrm>
          <a:prstGeom prst="rect">
            <a:avLst/>
          </a:prstGeom>
        </p:spPr>
      </p:pic>
      <p:pic>
        <p:nvPicPr>
          <p:cNvPr id="10" name="Picture 10">
            <a:extLst>
              <a:ext uri="{FF2B5EF4-FFF2-40B4-BE49-F238E27FC236}">
                <a16:creationId xmlns:a16="http://schemas.microsoft.com/office/drawing/2014/main" id="{57A4D915-DFFD-4D95-AA59-645636C8865C}"/>
              </a:ext>
            </a:extLst>
          </p:cNvPr>
          <p:cNvPicPr>
            <a:picLocks noChangeAspect="1"/>
          </p:cNvPicPr>
          <p:nvPr/>
        </p:nvPicPr>
        <p:blipFill>
          <a:blip r:embed="rId8"/>
          <a:stretch>
            <a:fillRect/>
          </a:stretch>
        </p:blipFill>
        <p:spPr>
          <a:xfrm>
            <a:off x="5973267" y="1377182"/>
            <a:ext cx="994267" cy="308566"/>
          </a:xfrm>
          <a:prstGeom prst="rect">
            <a:avLst/>
          </a:prstGeom>
        </p:spPr>
      </p:pic>
      <p:pic>
        <p:nvPicPr>
          <p:cNvPr id="12" name="Picture 12" descr="A close up of a logo&#10;&#10;Description generated with very high confidence">
            <a:extLst>
              <a:ext uri="{FF2B5EF4-FFF2-40B4-BE49-F238E27FC236}">
                <a16:creationId xmlns:a16="http://schemas.microsoft.com/office/drawing/2014/main" id="{EFAF1AA7-DDC1-4358-A14A-637D5E23D947}"/>
              </a:ext>
            </a:extLst>
          </p:cNvPr>
          <p:cNvPicPr>
            <a:picLocks noChangeAspect="1"/>
          </p:cNvPicPr>
          <p:nvPr/>
        </p:nvPicPr>
        <p:blipFill rotWithShape="1">
          <a:blip r:embed="rId9"/>
          <a:srcRect l="13356" t="6291" r="10952" b="27722"/>
          <a:stretch/>
        </p:blipFill>
        <p:spPr>
          <a:xfrm>
            <a:off x="7240289" y="1257183"/>
            <a:ext cx="858589" cy="548564"/>
          </a:xfrm>
          <a:prstGeom prst="rect">
            <a:avLst/>
          </a:prstGeom>
        </p:spPr>
      </p:pic>
      <p:sp>
        <p:nvSpPr>
          <p:cNvPr id="6" name="Title 5">
            <a:extLst>
              <a:ext uri="{FF2B5EF4-FFF2-40B4-BE49-F238E27FC236}">
                <a16:creationId xmlns:a16="http://schemas.microsoft.com/office/drawing/2014/main" id="{CA309B16-9B67-4554-BDBE-B6D81B43F0B4}"/>
              </a:ext>
            </a:extLst>
          </p:cNvPr>
          <p:cNvSpPr>
            <a:spLocks noGrp="1"/>
          </p:cNvSpPr>
          <p:nvPr>
            <p:ph type="title"/>
          </p:nvPr>
        </p:nvSpPr>
        <p:spPr>
          <a:xfrm>
            <a:off x="298825" y="82552"/>
            <a:ext cx="11630211" cy="781048"/>
          </a:xfrm>
        </p:spPr>
        <p:txBody>
          <a:bodyPr/>
          <a:lstStyle/>
          <a:p>
            <a:r>
              <a:rPr lang="en-US" dirty="0"/>
              <a:t>Data Visualization Tool Comparison</a:t>
            </a:r>
          </a:p>
        </p:txBody>
      </p:sp>
      <p:graphicFrame>
        <p:nvGraphicFramePr>
          <p:cNvPr id="13" name="Diagram 12">
            <a:extLst>
              <a:ext uri="{FF2B5EF4-FFF2-40B4-BE49-F238E27FC236}">
                <a16:creationId xmlns:a16="http://schemas.microsoft.com/office/drawing/2014/main" id="{0BCFA88C-4770-4A96-AF9E-0CE790A9A003}"/>
              </a:ext>
            </a:extLst>
          </p:cNvPr>
          <p:cNvGraphicFramePr/>
          <p:nvPr>
            <p:extLst>
              <p:ext uri="{D42A27DB-BD31-4B8C-83A1-F6EECF244321}">
                <p14:modId xmlns:p14="http://schemas.microsoft.com/office/powerpoint/2010/main" val="4072327549"/>
              </p:ext>
            </p:extLst>
          </p:nvPr>
        </p:nvGraphicFramePr>
        <p:xfrm>
          <a:off x="8507311" y="1030173"/>
          <a:ext cx="3616404" cy="2585323"/>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14" name="Diagram 13">
            <a:extLst>
              <a:ext uri="{FF2B5EF4-FFF2-40B4-BE49-F238E27FC236}">
                <a16:creationId xmlns:a16="http://schemas.microsoft.com/office/drawing/2014/main" id="{F1B295BF-01B1-4894-BC73-95C141D72442}"/>
              </a:ext>
            </a:extLst>
          </p:cNvPr>
          <p:cNvGraphicFramePr/>
          <p:nvPr>
            <p:extLst>
              <p:ext uri="{D42A27DB-BD31-4B8C-83A1-F6EECF244321}">
                <p14:modId xmlns:p14="http://schemas.microsoft.com/office/powerpoint/2010/main" val="2164445649"/>
              </p:ext>
            </p:extLst>
          </p:nvPr>
        </p:nvGraphicFramePr>
        <p:xfrm>
          <a:off x="8312632" y="2934151"/>
          <a:ext cx="3616404" cy="3907862"/>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Tree>
    <p:extLst>
      <p:ext uri="{BB962C8B-B14F-4D97-AF65-F5344CB8AC3E}">
        <p14:creationId xmlns:p14="http://schemas.microsoft.com/office/powerpoint/2010/main" val="1971959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2AFEE63-5393-4C61-9490-77E23AAF72CC}"/>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773" name="think-cell Slide" r:id="rId12" imgW="384" imgH="384" progId="TCLayout.ActiveDocument.1">
                  <p:embed/>
                </p:oleObj>
              </mc:Choice>
              <mc:Fallback>
                <p:oleObj name="think-cell Slide" r:id="rId12" imgW="384" imgH="384" progId="TCLayout.ActiveDocument.1">
                  <p:embed/>
                  <p:pic>
                    <p:nvPicPr>
                      <p:cNvPr id="5" name="Object 4" hidden="1">
                        <a:extLst>
                          <a:ext uri="{FF2B5EF4-FFF2-40B4-BE49-F238E27FC236}">
                            <a16:creationId xmlns:a16="http://schemas.microsoft.com/office/drawing/2014/main" id="{32AFEE63-5393-4C61-9490-77E23AAF72CC}"/>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85B71B3-39F4-4F7C-BFFE-1F3F09E4EF81}"/>
              </a:ext>
            </a:extLst>
          </p:cNvPr>
          <p:cNvSpPr/>
          <p:nvPr>
            <p:custDataLst>
              <p:tags r:id="rId3"/>
            </p:custDataLst>
          </p:nvPr>
        </p:nvSpPr>
        <p:spPr>
          <a:xfrm>
            <a:off x="0" y="0"/>
            <a:ext cx="158750" cy="158750"/>
          </a:xfrm>
          <a:prstGeom prst="rect">
            <a:avLst/>
          </a:prstGeom>
        </p:spPr>
        <p:style>
          <a:lnRef idx="2">
            <a:schemeClr val="dk1"/>
          </a:lnRef>
          <a:fillRef idx="1">
            <a:schemeClr val="lt1"/>
          </a:fillRef>
          <a:effectRef idx="0">
            <a:schemeClr val="dk1"/>
          </a:effectRef>
          <a:fontRef idx="minor">
            <a:schemeClr val="dk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2400">
              <a:latin typeface="Calibri" panose="020F0502020204030204" pitchFamily="34" charset="0"/>
              <a:ea typeface="+mj-ea"/>
              <a:cs typeface="+mj-cs"/>
              <a:sym typeface="Calibri" panose="020F0502020204030204" pitchFamily="34" charset="0"/>
            </a:endParaRPr>
          </a:p>
        </p:txBody>
      </p:sp>
      <p:sp>
        <p:nvSpPr>
          <p:cNvPr id="2" name="Title 1">
            <a:extLst>
              <a:ext uri="{FF2B5EF4-FFF2-40B4-BE49-F238E27FC236}">
                <a16:creationId xmlns:a16="http://schemas.microsoft.com/office/drawing/2014/main" id="{3E345135-2DDA-4C5F-9535-31D40D6B09F7}"/>
              </a:ext>
            </a:extLst>
          </p:cNvPr>
          <p:cNvSpPr>
            <a:spLocks noGrp="1"/>
          </p:cNvSpPr>
          <p:nvPr>
            <p:ph type="title"/>
          </p:nvPr>
        </p:nvSpPr>
        <p:spPr/>
        <p:txBody>
          <a:bodyPr/>
          <a:lstStyle/>
          <a:p>
            <a:fld id="{7BCD7891-B264-4BC7-823F-8856C8BD6BE7}" type="datetime'Agenda'">
              <a:rPr lang="en-US" altLang="en-US" smtClean="0"/>
              <a:pPr/>
              <a:t>Agenda</a:t>
            </a:fld>
            <a:endParaRPr lang="en-US"/>
          </a:p>
        </p:txBody>
      </p:sp>
      <p:sp>
        <p:nvSpPr>
          <p:cNvPr id="3" name="Text Placeholder 2">
            <a:extLst>
              <a:ext uri="{FF2B5EF4-FFF2-40B4-BE49-F238E27FC236}">
                <a16:creationId xmlns:a16="http://schemas.microsoft.com/office/drawing/2014/main" id="{72305440-55E5-42DD-B4C6-A8F3FA52A367}"/>
              </a:ext>
            </a:extLst>
          </p:cNvPr>
          <p:cNvSpPr>
            <a:spLocks noGrp="1"/>
          </p:cNvSpPr>
          <p:nvPr>
            <p:custDataLst>
              <p:tags r:id="rId4"/>
            </p:custDataLst>
          </p:nvPr>
        </p:nvSpPr>
        <p:spPr bwMode="gray">
          <a:xfrm>
            <a:off x="3186580" y="2331246"/>
            <a:ext cx="6565900" cy="430213"/>
          </a:xfrm>
          <a:prstGeom prst="rect">
            <a:avLst/>
          </a:prstGeom>
          <a:solidFill>
            <a:schemeClr val="bg1"/>
          </a:solidFill>
          <a:ln w="38100" algn="ctr">
            <a:solidFill>
              <a:schemeClr val="bg1"/>
            </a:solidFill>
          </a:ln>
        </p:spPr>
        <p:txBody>
          <a:bodyPr vert="horz" wrap="none" lIns="92075" tIns="92075" rIns="0" bIns="90488"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US" altLang="en-US" dirty="0"/>
              <a:t>Technical Architecture</a:t>
            </a:r>
          </a:p>
        </p:txBody>
      </p:sp>
      <p:sp>
        <p:nvSpPr>
          <p:cNvPr id="23" name="Text Placeholder 2">
            <a:hlinkClick r:id="rId14" action="ppaction://hlinksldjump"/>
            <a:extLst>
              <a:ext uri="{FF2B5EF4-FFF2-40B4-BE49-F238E27FC236}">
                <a16:creationId xmlns:a16="http://schemas.microsoft.com/office/drawing/2014/main" id="{06D838C8-2201-4F33-AEFA-BF0004D22CCF}"/>
              </a:ext>
            </a:extLst>
          </p:cNvPr>
          <p:cNvSpPr>
            <a:spLocks noGrp="1"/>
          </p:cNvSpPr>
          <p:nvPr>
            <p:custDataLst>
              <p:tags r:id="rId5"/>
            </p:custDataLst>
          </p:nvPr>
        </p:nvSpPr>
        <p:spPr bwMode="gray">
          <a:xfrm>
            <a:off x="3186580" y="1896266"/>
            <a:ext cx="5854700" cy="430213"/>
          </a:xfrm>
          <a:prstGeom prst="rect">
            <a:avLst/>
          </a:prstGeom>
          <a:solidFill>
            <a:schemeClr val="bg1"/>
          </a:solidFill>
          <a:ln w="38100" algn="ctr">
            <a:solidFill>
              <a:schemeClr val="bg1"/>
            </a:solidFill>
          </a:ln>
        </p:spPr>
        <p:txBody>
          <a:bodyPr vert="horz" wrap="none" lIns="92075" tIns="92075" rIns="0" bIns="90488"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US" altLang="en-US" dirty="0"/>
              <a:t>Assessment – Objectives, Background, and POC Overview</a:t>
            </a:r>
          </a:p>
        </p:txBody>
      </p:sp>
      <p:sp>
        <p:nvSpPr>
          <p:cNvPr id="24" name="Text Placeholder 2">
            <a:hlinkClick r:id="rId15" action="ppaction://hlinksldjump"/>
            <a:extLst>
              <a:ext uri="{FF2B5EF4-FFF2-40B4-BE49-F238E27FC236}">
                <a16:creationId xmlns:a16="http://schemas.microsoft.com/office/drawing/2014/main" id="{738CA3DA-0858-4E90-951D-935A632D32A0}"/>
              </a:ext>
            </a:extLst>
          </p:cNvPr>
          <p:cNvSpPr>
            <a:spLocks noGrp="1"/>
          </p:cNvSpPr>
          <p:nvPr>
            <p:custDataLst>
              <p:tags r:id="rId6"/>
            </p:custDataLst>
          </p:nvPr>
        </p:nvSpPr>
        <p:spPr bwMode="gray">
          <a:xfrm>
            <a:off x="3186580" y="3194052"/>
            <a:ext cx="5854700" cy="430213"/>
          </a:xfrm>
          <a:prstGeom prst="rect">
            <a:avLst/>
          </a:prstGeom>
          <a:solidFill>
            <a:schemeClr val="bg1"/>
          </a:solidFill>
          <a:ln w="38100" algn="ctr">
            <a:solidFill>
              <a:schemeClr val="bg1"/>
            </a:solidFill>
          </a:ln>
        </p:spPr>
        <p:txBody>
          <a:bodyPr vert="horz" wrap="none" lIns="92075" tIns="92075" rIns="0" bIns="90488"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US" altLang="en-US" dirty="0"/>
              <a:t>Data replication and storage system assessment overview</a:t>
            </a:r>
          </a:p>
        </p:txBody>
      </p:sp>
      <p:sp>
        <p:nvSpPr>
          <p:cNvPr id="28" name="Text Placeholder 2">
            <a:hlinkClick r:id="rId16" action="ppaction://hlinksldjump"/>
            <a:extLst>
              <a:ext uri="{FF2B5EF4-FFF2-40B4-BE49-F238E27FC236}">
                <a16:creationId xmlns:a16="http://schemas.microsoft.com/office/drawing/2014/main" id="{22A0E069-F42E-4C13-9E84-3DDF002B943D}"/>
              </a:ext>
            </a:extLst>
          </p:cNvPr>
          <p:cNvSpPr>
            <a:spLocks noGrp="1"/>
          </p:cNvSpPr>
          <p:nvPr>
            <p:custDataLst>
              <p:tags r:id="rId7"/>
            </p:custDataLst>
          </p:nvPr>
        </p:nvSpPr>
        <p:spPr bwMode="gray">
          <a:xfrm>
            <a:off x="3186580" y="2762252"/>
            <a:ext cx="5854700" cy="431800"/>
          </a:xfrm>
          <a:prstGeom prst="rect">
            <a:avLst/>
          </a:prstGeom>
          <a:solidFill>
            <a:schemeClr val="bg1"/>
          </a:solidFill>
          <a:ln w="38100" algn="ctr">
            <a:solidFill>
              <a:schemeClr val="bg1"/>
            </a:solidFill>
          </a:ln>
        </p:spPr>
        <p:txBody>
          <a:bodyPr vert="horz" wrap="none" lIns="92075" tIns="92075" rIns="0" bIns="90488"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US" altLang="en-US" dirty="0"/>
              <a:t>Data integration tool assessment overview</a:t>
            </a:r>
          </a:p>
        </p:txBody>
      </p:sp>
      <p:sp>
        <p:nvSpPr>
          <p:cNvPr id="39" name="Text Placeholder 2">
            <a:hlinkClick r:id="rId17" action="ppaction://hlinksldjump"/>
            <a:extLst>
              <a:ext uri="{FF2B5EF4-FFF2-40B4-BE49-F238E27FC236}">
                <a16:creationId xmlns:a16="http://schemas.microsoft.com/office/drawing/2014/main" id="{9ECB8052-8B14-407E-9D83-61DEF7A4AB31}"/>
              </a:ext>
            </a:extLst>
          </p:cNvPr>
          <p:cNvSpPr>
            <a:spLocks noGrp="1"/>
          </p:cNvSpPr>
          <p:nvPr>
            <p:custDataLst>
              <p:tags r:id="rId8"/>
            </p:custDataLst>
          </p:nvPr>
        </p:nvSpPr>
        <p:spPr bwMode="gray">
          <a:xfrm>
            <a:off x="3186580" y="4013208"/>
            <a:ext cx="5854700" cy="430213"/>
          </a:xfrm>
          <a:prstGeom prst="rect">
            <a:avLst/>
          </a:prstGeom>
          <a:solidFill>
            <a:srgbClr val="006A38"/>
          </a:solidFill>
          <a:ln w="38100" algn="ctr">
            <a:solidFill>
              <a:schemeClr val="bg1"/>
            </a:solidFill>
          </a:ln>
        </p:spPr>
        <p:txBody>
          <a:bodyPr vert="horz" wrap="none" lIns="92075" tIns="92075" rIns="0" bIns="92075"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US" altLang="en-US" b="1" dirty="0">
                <a:solidFill>
                  <a:schemeClr val="bg1"/>
                </a:solidFill>
              </a:rPr>
              <a:t>Open Items, Risks, and Next Steps</a:t>
            </a:r>
          </a:p>
        </p:txBody>
      </p:sp>
      <p:sp>
        <p:nvSpPr>
          <p:cNvPr id="33" name="Text Placeholder 2">
            <a:hlinkClick r:id="rId18" action="ppaction://hlinksldjump"/>
            <a:extLst>
              <a:ext uri="{FF2B5EF4-FFF2-40B4-BE49-F238E27FC236}">
                <a16:creationId xmlns:a16="http://schemas.microsoft.com/office/drawing/2014/main" id="{329A3306-B23E-4FEB-BE24-529426404322}"/>
              </a:ext>
            </a:extLst>
          </p:cNvPr>
          <p:cNvSpPr>
            <a:spLocks noGrp="1"/>
          </p:cNvSpPr>
          <p:nvPr>
            <p:custDataLst>
              <p:tags r:id="rId9"/>
            </p:custDataLst>
          </p:nvPr>
        </p:nvSpPr>
        <p:spPr bwMode="gray">
          <a:xfrm>
            <a:off x="3186580" y="4448188"/>
            <a:ext cx="5854700" cy="430213"/>
          </a:xfrm>
          <a:prstGeom prst="rect">
            <a:avLst/>
          </a:prstGeom>
          <a:solidFill>
            <a:schemeClr val="bg1"/>
          </a:solidFill>
          <a:ln w="38100" algn="ctr">
            <a:solidFill>
              <a:schemeClr val="bg1"/>
            </a:solidFill>
          </a:ln>
        </p:spPr>
        <p:txBody>
          <a:bodyPr vert="horz" wrap="none" lIns="92075" tIns="92075" rIns="0" bIns="90488"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US" altLang="en-US" dirty="0"/>
              <a:t>Appendix</a:t>
            </a:r>
          </a:p>
        </p:txBody>
      </p:sp>
      <p:sp>
        <p:nvSpPr>
          <p:cNvPr id="12" name="Text Placeholder 2">
            <a:hlinkClick r:id="rId14" action="ppaction://hlinksldjump"/>
            <a:extLst>
              <a:ext uri="{FF2B5EF4-FFF2-40B4-BE49-F238E27FC236}">
                <a16:creationId xmlns:a16="http://schemas.microsoft.com/office/drawing/2014/main" id="{DF350F37-CEA8-46A5-B566-2961B8F62861}"/>
              </a:ext>
            </a:extLst>
          </p:cNvPr>
          <p:cNvSpPr>
            <a:spLocks noGrp="1"/>
          </p:cNvSpPr>
          <p:nvPr>
            <p:custDataLst>
              <p:tags r:id="rId10"/>
            </p:custDataLst>
          </p:nvPr>
        </p:nvSpPr>
        <p:spPr bwMode="gray">
          <a:xfrm>
            <a:off x="3186580" y="3603628"/>
            <a:ext cx="5854700" cy="430213"/>
          </a:xfrm>
          <a:prstGeom prst="rect">
            <a:avLst/>
          </a:prstGeom>
          <a:solidFill>
            <a:schemeClr val="bg1"/>
          </a:solidFill>
          <a:ln w="38100" algn="ctr">
            <a:solidFill>
              <a:schemeClr val="bg1"/>
            </a:solidFill>
          </a:ln>
        </p:spPr>
        <p:txBody>
          <a:bodyPr vert="horz" wrap="none" lIns="92075" tIns="92075" rIns="0" bIns="90488"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US" altLang="en-US" dirty="0"/>
              <a:t>Data visualization tool assessment overview</a:t>
            </a:r>
          </a:p>
        </p:txBody>
      </p:sp>
    </p:spTree>
    <p:extLst>
      <p:ext uri="{BB962C8B-B14F-4D97-AF65-F5344CB8AC3E}">
        <p14:creationId xmlns:p14="http://schemas.microsoft.com/office/powerpoint/2010/main" val="1000200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1A8DBC3A-6EE8-46C2-BC45-BE00CD1A3F1F}"/>
              </a:ext>
            </a:extLst>
          </p:cNvPr>
          <p:cNvGraphicFramePr>
            <a:graphicFrameLocks noChangeAspect="1"/>
          </p:cNvGraphicFramePr>
          <p:nvPr>
            <p:custDataLst>
              <p:tags r:id="rId2"/>
            </p:custDataLst>
            <p:extLst>
              <p:ext uri="{D42A27DB-BD31-4B8C-83A1-F6EECF244321}">
                <p14:modId xmlns:p14="http://schemas.microsoft.com/office/powerpoint/2010/main" val="17846979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797" name="think-cell Slide" r:id="rId6" imgW="360" imgH="360" progId="TCLayout.ActiveDocument.1">
                  <p:embed/>
                </p:oleObj>
              </mc:Choice>
              <mc:Fallback>
                <p:oleObj name="think-cell Slide" r:id="rId6" imgW="360" imgH="360" progId="TCLayout.ActiveDocument.1">
                  <p:embed/>
                  <p:pic>
                    <p:nvPicPr>
                      <p:cNvPr id="3" name="Object 2" hidden="1">
                        <a:extLst>
                          <a:ext uri="{FF2B5EF4-FFF2-40B4-BE49-F238E27FC236}">
                            <a16:creationId xmlns:a16="http://schemas.microsoft.com/office/drawing/2014/main" id="{1A8DBC3A-6EE8-46C2-BC45-BE00CD1A3F1F}"/>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6D3E1D0-27B9-4AD5-8D88-188C7B3985B8}"/>
              </a:ext>
            </a:extLst>
          </p:cNvPr>
          <p:cNvSpPr/>
          <p:nvPr>
            <p:custDataLst>
              <p:tags r:id="rId3"/>
            </p:custDataLst>
          </p:nvPr>
        </p:nvSpPr>
        <p:spPr>
          <a:xfrm>
            <a:off x="0" y="0"/>
            <a:ext cx="158750" cy="158750"/>
          </a:xfrm>
          <a:prstGeom prst="rect">
            <a:avLst/>
          </a:prstGeom>
        </p:spPr>
        <p:style>
          <a:lnRef idx="2">
            <a:schemeClr val="dk1"/>
          </a:lnRef>
          <a:fillRef idx="1">
            <a:schemeClr val="lt1"/>
          </a:fillRef>
          <a:effectRef idx="0">
            <a:schemeClr val="dk1"/>
          </a:effectRef>
          <a:fontRef idx="minor">
            <a:schemeClr val="dk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2400">
              <a:latin typeface="Calibri" panose="020F0502020204030204" pitchFamily="34" charset="0"/>
              <a:ea typeface="+mj-ea"/>
              <a:cs typeface="+mj-cs"/>
              <a:sym typeface="Calibri" panose="020F0502020204030204" pitchFamily="34" charset="0"/>
            </a:endParaRPr>
          </a:p>
        </p:txBody>
      </p:sp>
      <p:sp>
        <p:nvSpPr>
          <p:cNvPr id="4" name="Title 3">
            <a:extLst>
              <a:ext uri="{FF2B5EF4-FFF2-40B4-BE49-F238E27FC236}">
                <a16:creationId xmlns:a16="http://schemas.microsoft.com/office/drawing/2014/main" id="{33870F61-1126-4068-BF4E-9E24FEE9DA9E}"/>
              </a:ext>
            </a:extLst>
          </p:cNvPr>
          <p:cNvSpPr>
            <a:spLocks noGrp="1"/>
          </p:cNvSpPr>
          <p:nvPr>
            <p:ph type="title"/>
          </p:nvPr>
        </p:nvSpPr>
        <p:spPr>
          <a:xfrm>
            <a:off x="371599" y="48541"/>
            <a:ext cx="11503271" cy="776139"/>
          </a:xfrm>
        </p:spPr>
        <p:txBody>
          <a:bodyPr/>
          <a:lstStyle/>
          <a:p>
            <a:r>
              <a:rPr lang="en-US" dirty="0">
                <a:solidFill>
                  <a:schemeClr val="tx1"/>
                </a:solidFill>
              </a:rPr>
              <a:t>Open Items Summary</a:t>
            </a:r>
          </a:p>
        </p:txBody>
      </p:sp>
      <p:graphicFrame>
        <p:nvGraphicFramePr>
          <p:cNvPr id="5" name="Table 6">
            <a:extLst>
              <a:ext uri="{FF2B5EF4-FFF2-40B4-BE49-F238E27FC236}">
                <a16:creationId xmlns:a16="http://schemas.microsoft.com/office/drawing/2014/main" id="{6F65F4A1-6B20-482F-AA9E-AE9B41D43D81}"/>
              </a:ext>
            </a:extLst>
          </p:cNvPr>
          <p:cNvGraphicFramePr>
            <a:graphicFrameLocks noGrp="1"/>
          </p:cNvGraphicFramePr>
          <p:nvPr>
            <p:extLst>
              <p:ext uri="{D42A27DB-BD31-4B8C-83A1-F6EECF244321}">
                <p14:modId xmlns:p14="http://schemas.microsoft.com/office/powerpoint/2010/main" val="3710536761"/>
              </p:ext>
            </p:extLst>
          </p:nvPr>
        </p:nvGraphicFramePr>
        <p:xfrm>
          <a:off x="425657" y="1129957"/>
          <a:ext cx="11099593" cy="1259840"/>
        </p:xfrm>
        <a:graphic>
          <a:graphicData uri="http://schemas.openxmlformats.org/drawingml/2006/table">
            <a:tbl>
              <a:tblPr firstRow="1" bandRow="1">
                <a:tableStyleId>{5C22544A-7EE6-4342-B048-85BDC9FD1C3A}</a:tableStyleId>
              </a:tblPr>
              <a:tblGrid>
                <a:gridCol w="674767">
                  <a:extLst>
                    <a:ext uri="{9D8B030D-6E8A-4147-A177-3AD203B41FA5}">
                      <a16:colId xmlns:a16="http://schemas.microsoft.com/office/drawing/2014/main" val="1421985564"/>
                    </a:ext>
                  </a:extLst>
                </a:gridCol>
                <a:gridCol w="3878108">
                  <a:extLst>
                    <a:ext uri="{9D8B030D-6E8A-4147-A177-3AD203B41FA5}">
                      <a16:colId xmlns:a16="http://schemas.microsoft.com/office/drawing/2014/main" val="1457107922"/>
                    </a:ext>
                  </a:extLst>
                </a:gridCol>
                <a:gridCol w="1286497">
                  <a:extLst>
                    <a:ext uri="{9D8B030D-6E8A-4147-A177-3AD203B41FA5}">
                      <a16:colId xmlns:a16="http://schemas.microsoft.com/office/drawing/2014/main" val="3515005979"/>
                    </a:ext>
                  </a:extLst>
                </a:gridCol>
                <a:gridCol w="1125475">
                  <a:extLst>
                    <a:ext uri="{9D8B030D-6E8A-4147-A177-3AD203B41FA5}">
                      <a16:colId xmlns:a16="http://schemas.microsoft.com/office/drawing/2014/main" val="3325554940"/>
                    </a:ext>
                  </a:extLst>
                </a:gridCol>
                <a:gridCol w="1487331">
                  <a:extLst>
                    <a:ext uri="{9D8B030D-6E8A-4147-A177-3AD203B41FA5}">
                      <a16:colId xmlns:a16="http://schemas.microsoft.com/office/drawing/2014/main" val="1397560649"/>
                    </a:ext>
                  </a:extLst>
                </a:gridCol>
                <a:gridCol w="2647415">
                  <a:extLst>
                    <a:ext uri="{9D8B030D-6E8A-4147-A177-3AD203B41FA5}">
                      <a16:colId xmlns:a16="http://schemas.microsoft.com/office/drawing/2014/main" val="300842459"/>
                    </a:ext>
                  </a:extLst>
                </a:gridCol>
              </a:tblGrid>
              <a:tr h="370840">
                <a:tc>
                  <a:txBody>
                    <a:bodyPr/>
                    <a:lstStyle/>
                    <a:p>
                      <a:r>
                        <a:rPr lang="en-US" sz="1400" dirty="0"/>
                        <a:t>Issue#</a:t>
                      </a:r>
                    </a:p>
                  </a:txBody>
                  <a:tcPr/>
                </a:tc>
                <a:tc>
                  <a:txBody>
                    <a:bodyPr/>
                    <a:lstStyle/>
                    <a:p>
                      <a:r>
                        <a:rPr lang="en-US" sz="1400"/>
                        <a:t>Issue Description</a:t>
                      </a:r>
                    </a:p>
                  </a:txBody>
                  <a:tcPr/>
                </a:tc>
                <a:tc>
                  <a:txBody>
                    <a:bodyPr/>
                    <a:lstStyle/>
                    <a:p>
                      <a:r>
                        <a:rPr lang="en-US" sz="1400"/>
                        <a:t>Status</a:t>
                      </a:r>
                    </a:p>
                  </a:txBody>
                  <a:tcPr/>
                </a:tc>
                <a:tc>
                  <a:txBody>
                    <a:bodyPr/>
                    <a:lstStyle/>
                    <a:p>
                      <a:r>
                        <a:rPr lang="en-US" sz="1400"/>
                        <a:t>Assigned To</a:t>
                      </a:r>
                    </a:p>
                  </a:txBody>
                  <a:tcPr/>
                </a:tc>
                <a:tc>
                  <a:txBody>
                    <a:bodyPr/>
                    <a:lstStyle/>
                    <a:p>
                      <a:pPr lvl="0">
                        <a:buNone/>
                      </a:pPr>
                      <a:r>
                        <a:rPr lang="en-US" sz="1400"/>
                        <a:t>Due Date</a:t>
                      </a:r>
                    </a:p>
                  </a:txBody>
                  <a:tcPr/>
                </a:tc>
                <a:tc>
                  <a:txBody>
                    <a:bodyPr/>
                    <a:lstStyle/>
                    <a:p>
                      <a:r>
                        <a:rPr lang="en-US" sz="1400" dirty="0"/>
                        <a:t>Resolution </a:t>
                      </a:r>
                    </a:p>
                  </a:txBody>
                  <a:tcPr/>
                </a:tc>
                <a:extLst>
                  <a:ext uri="{0D108BD9-81ED-4DB2-BD59-A6C34878D82A}">
                    <a16:rowId xmlns:a16="http://schemas.microsoft.com/office/drawing/2014/main" val="2996697981"/>
                  </a:ext>
                </a:extLst>
              </a:tr>
              <a:tr h="370840">
                <a:tc>
                  <a:txBody>
                    <a:bodyPr/>
                    <a:lstStyle/>
                    <a:p>
                      <a:r>
                        <a:rPr lang="en-US" sz="1200" dirty="0"/>
                        <a:t>1</a:t>
                      </a:r>
                    </a:p>
                  </a:txBody>
                  <a:tcPr/>
                </a:tc>
                <a:tc>
                  <a:txBody>
                    <a:bodyPr/>
                    <a:lstStyle/>
                    <a:p>
                      <a:pPr lvl="0">
                        <a:buNone/>
                      </a:pPr>
                      <a:r>
                        <a:rPr lang="en-US" sz="1400" dirty="0"/>
                        <a:t>ADW POC has to  be completed</a:t>
                      </a:r>
                    </a:p>
                  </a:txBody>
                  <a:tcPr/>
                </a:tc>
                <a:tc>
                  <a:txBody>
                    <a:bodyPr/>
                    <a:lstStyle/>
                    <a:p>
                      <a:r>
                        <a:rPr lang="en-US" sz="1200"/>
                        <a:t> </a:t>
                      </a:r>
                      <a:r>
                        <a:rPr lang="en-US" sz="1400"/>
                        <a:t>In Progress</a:t>
                      </a:r>
                    </a:p>
                  </a:txBody>
                  <a:tcPr/>
                </a:tc>
                <a:tc>
                  <a:txBody>
                    <a:bodyPr/>
                    <a:lstStyle/>
                    <a:p>
                      <a:pPr lvl="0">
                        <a:buNone/>
                      </a:pPr>
                      <a:r>
                        <a:rPr lang="en-US" sz="1200" b="0" i="0" u="none" strike="noStrike" noProof="0">
                          <a:latin typeface="Calibri"/>
                        </a:rPr>
                        <a:t> Lakshmi P</a:t>
                      </a:r>
                      <a:endParaRPr lang="en-US"/>
                    </a:p>
                  </a:txBody>
                  <a:tcPr/>
                </a:tc>
                <a:tc>
                  <a:txBody>
                    <a:bodyPr/>
                    <a:lstStyle/>
                    <a:p>
                      <a:pPr lvl="0">
                        <a:buNone/>
                      </a:pPr>
                      <a:r>
                        <a:rPr lang="en-US" sz="1200"/>
                        <a:t>14-June-2019</a:t>
                      </a:r>
                    </a:p>
                  </a:txBody>
                  <a:tcPr/>
                </a:tc>
                <a:tc>
                  <a:txBody>
                    <a:bodyPr/>
                    <a:lstStyle/>
                    <a:p>
                      <a:endParaRPr lang="en-US" sz="1200" dirty="0"/>
                    </a:p>
                  </a:txBody>
                  <a:tcPr/>
                </a:tc>
                <a:extLst>
                  <a:ext uri="{0D108BD9-81ED-4DB2-BD59-A6C34878D82A}">
                    <a16:rowId xmlns:a16="http://schemas.microsoft.com/office/drawing/2014/main" val="2012535923"/>
                  </a:ext>
                </a:extLst>
              </a:tr>
              <a:tr h="370840">
                <a:tc>
                  <a:txBody>
                    <a:bodyPr/>
                    <a:lstStyle/>
                    <a:p>
                      <a:r>
                        <a:rPr lang="en-US" sz="1200" dirty="0"/>
                        <a:t>2</a:t>
                      </a:r>
                    </a:p>
                  </a:txBody>
                  <a:tcPr/>
                </a:tc>
                <a:tc>
                  <a:txBody>
                    <a:bodyPr/>
                    <a:lstStyle/>
                    <a:p>
                      <a:r>
                        <a:rPr lang="en-US" sz="1400" dirty="0"/>
                        <a:t>Plan for migration of existing Qlik dashboard to the new platform to  be created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Not Started</a:t>
                      </a:r>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Jag G</a:t>
                      </a:r>
                    </a:p>
                    <a:p>
                      <a:endParaRPr lang="en-US" sz="1200" dirty="0"/>
                    </a:p>
                  </a:txBody>
                  <a:tcPr/>
                </a:tc>
                <a:tc>
                  <a:txBody>
                    <a:bodyPr/>
                    <a:lstStyle/>
                    <a:p>
                      <a:pPr lvl="0">
                        <a:buNone/>
                      </a:pPr>
                      <a:r>
                        <a:rPr lang="en-US" sz="1200" dirty="0"/>
                        <a:t>31-Dec-2019</a:t>
                      </a:r>
                    </a:p>
                  </a:txBody>
                  <a:tcPr/>
                </a:tc>
                <a:tc>
                  <a:txBody>
                    <a:bodyPr/>
                    <a:lstStyle/>
                    <a:p>
                      <a:endParaRPr lang="en-US" sz="1200" dirty="0"/>
                    </a:p>
                  </a:txBody>
                  <a:tcPr/>
                </a:tc>
                <a:extLst>
                  <a:ext uri="{0D108BD9-81ED-4DB2-BD59-A6C34878D82A}">
                    <a16:rowId xmlns:a16="http://schemas.microsoft.com/office/drawing/2014/main" val="936527403"/>
                  </a:ext>
                </a:extLst>
              </a:tr>
            </a:tbl>
          </a:graphicData>
        </a:graphic>
      </p:graphicFrame>
    </p:spTree>
    <p:extLst>
      <p:ext uri="{BB962C8B-B14F-4D97-AF65-F5344CB8AC3E}">
        <p14:creationId xmlns:p14="http://schemas.microsoft.com/office/powerpoint/2010/main" val="2740069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1A8DBC3A-6EE8-46C2-BC45-BE00CD1A3F1F}"/>
              </a:ext>
            </a:extLst>
          </p:cNvPr>
          <p:cNvGraphicFramePr>
            <a:graphicFrameLocks noChangeAspect="1"/>
          </p:cNvGraphicFramePr>
          <p:nvPr>
            <p:custDataLst>
              <p:tags r:id="rId3"/>
            </p:custDataLst>
            <p:extLst>
              <p:ext uri="{D42A27DB-BD31-4B8C-83A1-F6EECF244321}">
                <p14:modId xmlns:p14="http://schemas.microsoft.com/office/powerpoint/2010/main" val="9981538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821" name="think-cell Slide" r:id="rId7" imgW="360" imgH="360" progId="TCLayout.ActiveDocument.1">
                  <p:embed/>
                </p:oleObj>
              </mc:Choice>
              <mc:Fallback>
                <p:oleObj name="think-cell Slide" r:id="rId7" imgW="360" imgH="360" progId="TCLayout.ActiveDocument.1">
                  <p:embed/>
                  <p:pic>
                    <p:nvPicPr>
                      <p:cNvPr id="3" name="Object 2" hidden="1">
                        <a:extLst>
                          <a:ext uri="{FF2B5EF4-FFF2-40B4-BE49-F238E27FC236}">
                            <a16:creationId xmlns:a16="http://schemas.microsoft.com/office/drawing/2014/main" id="{1A8DBC3A-6EE8-46C2-BC45-BE00CD1A3F1F}"/>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6D3E1D0-27B9-4AD5-8D88-188C7B3985B8}"/>
              </a:ext>
            </a:extLst>
          </p:cNvPr>
          <p:cNvSpPr/>
          <p:nvPr>
            <p:custDataLst>
              <p:tags r:id="rId4"/>
            </p:custDataLst>
          </p:nvPr>
        </p:nvSpPr>
        <p:spPr>
          <a:xfrm>
            <a:off x="0" y="0"/>
            <a:ext cx="158750" cy="158750"/>
          </a:xfrm>
          <a:prstGeom prst="rect">
            <a:avLst/>
          </a:prstGeom>
        </p:spPr>
        <p:style>
          <a:lnRef idx="2">
            <a:schemeClr val="dk1"/>
          </a:lnRef>
          <a:fillRef idx="1">
            <a:schemeClr val="lt1"/>
          </a:fillRef>
          <a:effectRef idx="0">
            <a:schemeClr val="dk1"/>
          </a:effectRef>
          <a:fontRef idx="minor">
            <a:schemeClr val="dk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2400">
              <a:latin typeface="Calibri" panose="020F0502020204030204" pitchFamily="34" charset="0"/>
              <a:ea typeface="+mj-ea"/>
              <a:cs typeface="+mj-cs"/>
              <a:sym typeface="Calibri" panose="020F0502020204030204" pitchFamily="34" charset="0"/>
            </a:endParaRPr>
          </a:p>
        </p:txBody>
      </p:sp>
      <p:sp>
        <p:nvSpPr>
          <p:cNvPr id="4" name="Title 3">
            <a:extLst>
              <a:ext uri="{FF2B5EF4-FFF2-40B4-BE49-F238E27FC236}">
                <a16:creationId xmlns:a16="http://schemas.microsoft.com/office/drawing/2014/main" id="{33870F61-1126-4068-BF4E-9E24FEE9DA9E}"/>
              </a:ext>
            </a:extLst>
          </p:cNvPr>
          <p:cNvSpPr>
            <a:spLocks noGrp="1"/>
          </p:cNvSpPr>
          <p:nvPr>
            <p:ph type="title"/>
          </p:nvPr>
        </p:nvSpPr>
        <p:spPr/>
        <p:txBody>
          <a:bodyPr/>
          <a:lstStyle/>
          <a:p>
            <a:r>
              <a:rPr lang="en-US" dirty="0">
                <a:solidFill>
                  <a:schemeClr val="tx1"/>
                </a:solidFill>
              </a:rPr>
              <a:t>Risk Summary</a:t>
            </a:r>
          </a:p>
        </p:txBody>
      </p:sp>
      <p:sp>
        <p:nvSpPr>
          <p:cNvPr id="25" name="Footer Placeholder 24">
            <a:extLst>
              <a:ext uri="{FF2B5EF4-FFF2-40B4-BE49-F238E27FC236}">
                <a16:creationId xmlns:a16="http://schemas.microsoft.com/office/drawing/2014/main" id="{66C14BF6-A8F3-48FA-9DFA-C27A01A7F6AC}"/>
              </a:ext>
            </a:extLst>
          </p:cNvPr>
          <p:cNvSpPr>
            <a:spLocks noGrp="1"/>
          </p:cNvSpPr>
          <p:nvPr>
            <p:ph type="ftr" sz="quarter" idx="4294967295"/>
          </p:nvPr>
        </p:nvSpPr>
        <p:spPr>
          <a:xfrm>
            <a:off x="8077200" y="6583363"/>
            <a:ext cx="4114800" cy="141287"/>
          </a:xfrm>
        </p:spPr>
        <p:txBody>
          <a:bodyPr/>
          <a:lstStyle/>
          <a:p>
            <a:r>
              <a:rPr lang="en-US"/>
              <a:t> </a:t>
            </a:r>
            <a:endParaRPr lang="en-GB"/>
          </a:p>
        </p:txBody>
      </p:sp>
      <p:sp>
        <p:nvSpPr>
          <p:cNvPr id="13" name="Slide Number Placeholder 12">
            <a:extLst>
              <a:ext uri="{FF2B5EF4-FFF2-40B4-BE49-F238E27FC236}">
                <a16:creationId xmlns:a16="http://schemas.microsoft.com/office/drawing/2014/main" id="{A160EFAB-13DA-41AA-BA4D-B1D5C743F5C9}"/>
              </a:ext>
            </a:extLst>
          </p:cNvPr>
          <p:cNvSpPr>
            <a:spLocks noGrp="1"/>
          </p:cNvSpPr>
          <p:nvPr>
            <p:ph type="sldNum" sz="quarter" idx="4294967295"/>
          </p:nvPr>
        </p:nvSpPr>
        <p:spPr>
          <a:xfrm>
            <a:off x="11976100" y="6583363"/>
            <a:ext cx="215900" cy="141287"/>
          </a:xfrm>
        </p:spPr>
        <p:txBody>
          <a:bodyPr/>
          <a:lstStyle/>
          <a:p>
            <a:r>
              <a:rPr lang="en-US" dirty="0"/>
              <a:t>   </a:t>
            </a:r>
          </a:p>
          <a:p>
            <a:endParaRPr lang="en-US" dirty="0"/>
          </a:p>
        </p:txBody>
      </p:sp>
      <p:sp>
        <p:nvSpPr>
          <p:cNvPr id="6" name="Rectangle 5">
            <a:extLst>
              <a:ext uri="{FF2B5EF4-FFF2-40B4-BE49-F238E27FC236}">
                <a16:creationId xmlns:a16="http://schemas.microsoft.com/office/drawing/2014/main" id="{674DCA12-DEED-4982-A844-D772A444F365}"/>
              </a:ext>
            </a:extLst>
          </p:cNvPr>
          <p:cNvSpPr/>
          <p:nvPr/>
        </p:nvSpPr>
        <p:spPr>
          <a:xfrm rot="533699">
            <a:off x="7207541" y="754750"/>
            <a:ext cx="5205439" cy="461665"/>
          </a:xfrm>
          <a:prstGeom prst="rect">
            <a:avLst/>
          </a:prstGeom>
          <a:noFill/>
        </p:spPr>
        <p:txBody>
          <a:bodyPr wrap="square" lIns="91440" tIns="45720" rIns="91440" bIns="45720" anchor="t">
            <a:spAutoFit/>
          </a:bodyPr>
          <a:lstStyle/>
          <a:p>
            <a:pPr algn="ctr"/>
            <a:endParaRPr lang="en-US" sz="2400" b="1">
              <a:ln w="22225">
                <a:solidFill>
                  <a:srgbClr val="BF616A"/>
                </a:solidFill>
                <a:prstDash val="solid"/>
              </a:ln>
              <a:solidFill>
                <a:srgbClr val="FF0000"/>
              </a:solidFill>
              <a:cs typeface="Calibri"/>
            </a:endParaRPr>
          </a:p>
        </p:txBody>
      </p:sp>
      <p:sp>
        <p:nvSpPr>
          <p:cNvPr id="11" name="Rectangle 9">
            <a:extLst>
              <a:ext uri="{FF2B5EF4-FFF2-40B4-BE49-F238E27FC236}">
                <a16:creationId xmlns:a16="http://schemas.microsoft.com/office/drawing/2014/main" id="{6D2B675A-9EC1-433A-A06E-7629267D8AA8}"/>
              </a:ext>
            </a:extLst>
          </p:cNvPr>
          <p:cNvSpPr>
            <a:spLocks noChangeArrowheads="1"/>
          </p:cNvSpPr>
          <p:nvPr/>
        </p:nvSpPr>
        <p:spPr bwMode="auto">
          <a:xfrm>
            <a:off x="2465388" y="17668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2E71652A-5DFF-4313-8E90-BFF3FD9D565E}"/>
              </a:ext>
            </a:extLst>
          </p:cNvPr>
          <p:cNvGraphicFramePr>
            <a:graphicFrameLocks noGrp="1"/>
          </p:cNvGraphicFramePr>
          <p:nvPr>
            <p:extLst>
              <p:ext uri="{D42A27DB-BD31-4B8C-83A1-F6EECF244321}">
                <p14:modId xmlns:p14="http://schemas.microsoft.com/office/powerpoint/2010/main" val="1810463794"/>
              </p:ext>
            </p:extLst>
          </p:nvPr>
        </p:nvGraphicFramePr>
        <p:xfrm>
          <a:off x="419100" y="989768"/>
          <a:ext cx="11107101" cy="5868232"/>
        </p:xfrm>
        <a:graphic>
          <a:graphicData uri="http://schemas.openxmlformats.org/drawingml/2006/table">
            <a:tbl>
              <a:tblPr firstRow="1" bandRow="1">
                <a:tableStyleId>{5C22544A-7EE6-4342-B048-85BDC9FD1C3A}</a:tableStyleId>
              </a:tblPr>
              <a:tblGrid>
                <a:gridCol w="552327">
                  <a:extLst>
                    <a:ext uri="{9D8B030D-6E8A-4147-A177-3AD203B41FA5}">
                      <a16:colId xmlns:a16="http://schemas.microsoft.com/office/drawing/2014/main" val="3563838977"/>
                    </a:ext>
                  </a:extLst>
                </a:gridCol>
                <a:gridCol w="1527992">
                  <a:extLst>
                    <a:ext uri="{9D8B030D-6E8A-4147-A177-3AD203B41FA5}">
                      <a16:colId xmlns:a16="http://schemas.microsoft.com/office/drawing/2014/main" val="3037464887"/>
                    </a:ext>
                  </a:extLst>
                </a:gridCol>
                <a:gridCol w="2642007">
                  <a:extLst>
                    <a:ext uri="{9D8B030D-6E8A-4147-A177-3AD203B41FA5}">
                      <a16:colId xmlns:a16="http://schemas.microsoft.com/office/drawing/2014/main" val="4173860567"/>
                    </a:ext>
                  </a:extLst>
                </a:gridCol>
                <a:gridCol w="797161">
                  <a:extLst>
                    <a:ext uri="{9D8B030D-6E8A-4147-A177-3AD203B41FA5}">
                      <a16:colId xmlns:a16="http://schemas.microsoft.com/office/drawing/2014/main" val="3424178612"/>
                    </a:ext>
                  </a:extLst>
                </a:gridCol>
                <a:gridCol w="1087655">
                  <a:extLst>
                    <a:ext uri="{9D8B030D-6E8A-4147-A177-3AD203B41FA5}">
                      <a16:colId xmlns:a16="http://schemas.microsoft.com/office/drawing/2014/main" val="882699514"/>
                    </a:ext>
                  </a:extLst>
                </a:gridCol>
                <a:gridCol w="757825">
                  <a:extLst>
                    <a:ext uri="{9D8B030D-6E8A-4147-A177-3AD203B41FA5}">
                      <a16:colId xmlns:a16="http://schemas.microsoft.com/office/drawing/2014/main" val="2806970008"/>
                    </a:ext>
                  </a:extLst>
                </a:gridCol>
                <a:gridCol w="3742134">
                  <a:extLst>
                    <a:ext uri="{9D8B030D-6E8A-4147-A177-3AD203B41FA5}">
                      <a16:colId xmlns:a16="http://schemas.microsoft.com/office/drawing/2014/main" val="2644940"/>
                    </a:ext>
                  </a:extLst>
                </a:gridCol>
              </a:tblGrid>
              <a:tr h="370840">
                <a:tc>
                  <a:txBody>
                    <a:bodyPr/>
                    <a:lstStyle/>
                    <a:p>
                      <a:pPr algn="ctr"/>
                      <a:r>
                        <a:rPr lang="en-US" sz="1400" dirty="0"/>
                        <a:t>ID</a:t>
                      </a:r>
                    </a:p>
                  </a:txBody>
                  <a:tcPr/>
                </a:tc>
                <a:tc>
                  <a:txBody>
                    <a:bodyPr/>
                    <a:lstStyle/>
                    <a:p>
                      <a:pPr algn="ctr"/>
                      <a:r>
                        <a:rPr lang="en-US" sz="1400" dirty="0"/>
                        <a:t>Topic</a:t>
                      </a:r>
                    </a:p>
                  </a:txBody>
                  <a:tcPr/>
                </a:tc>
                <a:tc>
                  <a:txBody>
                    <a:bodyPr/>
                    <a:lstStyle/>
                    <a:p>
                      <a:pPr algn="ctr"/>
                      <a:r>
                        <a:rPr lang="en-US" sz="1400" dirty="0"/>
                        <a:t>Risk Description</a:t>
                      </a:r>
                    </a:p>
                  </a:txBody>
                  <a:tcPr/>
                </a:tc>
                <a:tc>
                  <a:txBody>
                    <a:bodyPr/>
                    <a:lstStyle/>
                    <a:p>
                      <a:pPr algn="ctr"/>
                      <a:r>
                        <a:rPr lang="en-US" sz="1400" dirty="0"/>
                        <a:t>Impact</a:t>
                      </a:r>
                    </a:p>
                  </a:txBody>
                  <a:tcPr/>
                </a:tc>
                <a:tc>
                  <a:txBody>
                    <a:bodyPr/>
                    <a:lstStyle/>
                    <a:p>
                      <a:pPr lvl="0" algn="ctr">
                        <a:buNone/>
                      </a:pPr>
                      <a:r>
                        <a:rPr lang="en-US" sz="1400" dirty="0"/>
                        <a:t>Probability</a:t>
                      </a:r>
                    </a:p>
                  </a:txBody>
                  <a:tcPr/>
                </a:tc>
                <a:tc>
                  <a:txBody>
                    <a:bodyPr/>
                    <a:lstStyle/>
                    <a:p>
                      <a:pPr algn="ctr"/>
                      <a:r>
                        <a:rPr lang="en-US" sz="1400" dirty="0"/>
                        <a:t>Owner</a:t>
                      </a:r>
                    </a:p>
                  </a:txBody>
                  <a:tcPr/>
                </a:tc>
                <a:tc>
                  <a:txBody>
                    <a:bodyPr/>
                    <a:lstStyle/>
                    <a:p>
                      <a:pPr algn="ctr"/>
                      <a:r>
                        <a:rPr lang="en-US" sz="1400" dirty="0"/>
                        <a:t>Mitigation Strategy</a:t>
                      </a:r>
                    </a:p>
                  </a:txBody>
                  <a:tcPr/>
                </a:tc>
                <a:extLst>
                  <a:ext uri="{0D108BD9-81ED-4DB2-BD59-A6C34878D82A}">
                    <a16:rowId xmlns:a16="http://schemas.microsoft.com/office/drawing/2014/main" val="351370036"/>
                  </a:ext>
                </a:extLst>
              </a:tr>
              <a:tr h="370840">
                <a:tc>
                  <a:txBody>
                    <a:bodyPr/>
                    <a:lstStyle/>
                    <a:p>
                      <a:pPr algn="ctr" fontAlgn="base"/>
                      <a:r>
                        <a:rPr lang="en-US" sz="1200" u="none" strike="noStrike" dirty="0">
                          <a:effectLst/>
                        </a:rPr>
                        <a:t>1</a:t>
                      </a:r>
                      <a:r>
                        <a:rPr lang="en-US" sz="1200" dirty="0">
                          <a:effectLst/>
                        </a:rPr>
                        <a:t>​</a:t>
                      </a:r>
                      <a:endParaRPr lang="en-US" sz="1200" b="0" i="0" dirty="0">
                        <a:solidFill>
                          <a:srgbClr val="000000"/>
                        </a:solidFill>
                        <a:effectLst/>
                        <a:latin typeface="Segoe UI" panose="020B0502040204020203" pitchFamily="34" charset="0"/>
                      </a:endParaRPr>
                    </a:p>
                  </a:txBody>
                  <a:tcPr marL="64624" marR="64624" marT="32312" marB="32312"/>
                </a:tc>
                <a:tc>
                  <a:txBody>
                    <a:bodyPr/>
                    <a:lstStyle/>
                    <a:p>
                      <a:pPr algn="l" fontAlgn="base"/>
                      <a:r>
                        <a:rPr lang="en-US" sz="1200" u="none" strike="noStrike" dirty="0">
                          <a:effectLst/>
                        </a:rPr>
                        <a:t> Golden Gate Compatibility</a:t>
                      </a:r>
                      <a:r>
                        <a:rPr lang="en-US" sz="1200" dirty="0">
                          <a:effectLst/>
                        </a:rPr>
                        <a:t>​</a:t>
                      </a:r>
                      <a:endParaRPr lang="en-US" sz="1200" b="0" i="0" dirty="0">
                        <a:solidFill>
                          <a:srgbClr val="000000"/>
                        </a:solidFill>
                        <a:effectLst/>
                        <a:latin typeface="Segoe UI" panose="020B0502040204020203" pitchFamily="34" charset="0"/>
                      </a:endParaRPr>
                    </a:p>
                  </a:txBody>
                  <a:tcPr marL="64624" marR="64624" marT="32312" marB="32312"/>
                </a:tc>
                <a:tc>
                  <a:txBody>
                    <a:bodyPr/>
                    <a:lstStyle/>
                    <a:p>
                      <a:pPr algn="l" fontAlgn="base"/>
                      <a:r>
                        <a:rPr lang="en-US" sz="1200" u="none" strike="noStrike" dirty="0">
                          <a:effectLst/>
                        </a:rPr>
                        <a:t>TWC is the first company  to  use Golden Gate solution with Oracle Fusion Cloud </a:t>
                      </a:r>
                      <a:r>
                        <a:rPr lang="en-US" sz="1200" dirty="0">
                          <a:effectLst/>
                        </a:rPr>
                        <a:t>​</a:t>
                      </a:r>
                      <a:endParaRPr lang="en-US" sz="1200" b="0" i="0" dirty="0">
                        <a:solidFill>
                          <a:srgbClr val="000000"/>
                        </a:solidFill>
                        <a:effectLst/>
                        <a:latin typeface="Segoe UI" panose="020B0502040204020203" pitchFamily="34" charset="0"/>
                      </a:endParaRPr>
                    </a:p>
                  </a:txBody>
                  <a:tcPr marL="64624" marR="64624" marT="32312" marB="32312"/>
                </a:tc>
                <a:tc>
                  <a:txBody>
                    <a:bodyPr/>
                    <a:lstStyle/>
                    <a:p>
                      <a:pPr algn="ctr" fontAlgn="auto"/>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64624" marR="64624" marT="32312" marB="32312"/>
                </a:tc>
                <a:tc>
                  <a:txBody>
                    <a:bodyPr/>
                    <a:lstStyle/>
                    <a:p>
                      <a:pPr algn="ctr" fontAlgn="base"/>
                      <a:r>
                        <a:rPr lang="en-US" sz="1200" u="none" strike="noStrike">
                          <a:effectLst/>
                        </a:rPr>
                        <a:t>100</a:t>
                      </a:r>
                      <a:r>
                        <a:rPr lang="en-US" sz="1200">
                          <a:effectLst/>
                        </a:rPr>
                        <a:t>​</a:t>
                      </a:r>
                      <a:endParaRPr lang="en-US" sz="1200" b="0" i="0">
                        <a:solidFill>
                          <a:srgbClr val="000000"/>
                        </a:solidFill>
                        <a:effectLst/>
                        <a:latin typeface="Segoe UI" panose="020B0502040204020203" pitchFamily="34" charset="0"/>
                      </a:endParaRPr>
                    </a:p>
                  </a:txBody>
                  <a:tcPr marL="64624" marR="64624" marT="32312" marB="32312"/>
                </a:tc>
                <a:tc>
                  <a:txBody>
                    <a:bodyPr/>
                    <a:lstStyle/>
                    <a:p>
                      <a:pPr algn="ctr" fontAlgn="base"/>
                      <a:r>
                        <a:rPr lang="en-US" sz="1200" b="0" i="0">
                          <a:solidFill>
                            <a:srgbClr val="000000"/>
                          </a:solidFill>
                          <a:effectLst/>
                          <a:latin typeface="Segoe UI" panose="020B0502040204020203" pitchFamily="34" charset="0"/>
                        </a:rPr>
                        <a:t>Kalyan</a:t>
                      </a:r>
                      <a:endParaRPr lang="en-US" sz="1200" b="0" i="0" dirty="0">
                        <a:solidFill>
                          <a:srgbClr val="000000"/>
                        </a:solidFill>
                        <a:effectLst/>
                        <a:latin typeface="Segoe UI" panose="020B0502040204020203" pitchFamily="34" charset="0"/>
                      </a:endParaRPr>
                    </a:p>
                  </a:txBody>
                  <a:tcPr marL="64624" marR="64624" marT="32312" marB="32312"/>
                </a:tc>
                <a:tc>
                  <a:txBody>
                    <a:bodyPr/>
                    <a:lstStyle/>
                    <a:p>
                      <a:pPr algn="l" fontAlgn="base"/>
                      <a:r>
                        <a:rPr lang="en-US" sz="1200" dirty="0">
                          <a:effectLst/>
                        </a:rPr>
                        <a:t>POC has been completed with Oracle and so far no issues encountered in the POC. ​</a:t>
                      </a:r>
                    </a:p>
                    <a:p>
                      <a:pPr algn="l" fontAlgn="base"/>
                      <a:r>
                        <a:rPr lang="en-US" sz="1200" kern="1200" dirty="0">
                          <a:solidFill>
                            <a:schemeClr val="dk1"/>
                          </a:solidFill>
                          <a:effectLst/>
                          <a:latin typeface="+mn-lt"/>
                          <a:ea typeface="+mn-ea"/>
                          <a:cs typeface="+mn-cs"/>
                        </a:rPr>
                        <a:t>Citrus leadership team to bring the golden gate production delivery concern to the Oracle leadership team. </a:t>
                      </a:r>
                      <a:endParaRPr lang="en-US" sz="1200" b="0" i="0" dirty="0">
                        <a:solidFill>
                          <a:srgbClr val="000000"/>
                        </a:solidFill>
                        <a:effectLst/>
                        <a:latin typeface="Segoe UI" panose="020B0502040204020203" pitchFamily="34" charset="0"/>
                      </a:endParaRPr>
                    </a:p>
                  </a:txBody>
                  <a:tcPr marL="64624" marR="64624" marT="32312" marB="32312" anchor="ctr"/>
                </a:tc>
                <a:extLst>
                  <a:ext uri="{0D108BD9-81ED-4DB2-BD59-A6C34878D82A}">
                    <a16:rowId xmlns:a16="http://schemas.microsoft.com/office/drawing/2014/main" val="2800106849"/>
                  </a:ext>
                </a:extLst>
              </a:tr>
              <a:tr h="370840">
                <a:tc>
                  <a:txBody>
                    <a:bodyPr/>
                    <a:lstStyle/>
                    <a:p>
                      <a:pPr algn="ctr" fontAlgn="base"/>
                      <a:r>
                        <a:rPr lang="en-US" sz="1200" u="none" strike="noStrike" kern="1200" dirty="0">
                          <a:solidFill>
                            <a:schemeClr val="dk1"/>
                          </a:solidFill>
                          <a:effectLst/>
                          <a:latin typeface="+mn-lt"/>
                          <a:ea typeface="+mn-ea"/>
                          <a:cs typeface="+mn-cs"/>
                        </a:rPr>
                        <a:t>2​</a:t>
                      </a:r>
                    </a:p>
                  </a:txBody>
                  <a:tcPr marL="64624" marR="64624" marT="32312" marB="32312"/>
                </a:tc>
                <a:tc>
                  <a:txBody>
                    <a:bodyPr/>
                    <a:lstStyle/>
                    <a:p>
                      <a:pPr algn="l" fontAlgn="base"/>
                      <a:r>
                        <a:rPr lang="en-US" sz="1200" u="none" strike="noStrike" kern="1200" dirty="0">
                          <a:solidFill>
                            <a:schemeClr val="dk1"/>
                          </a:solidFill>
                          <a:effectLst/>
                          <a:latin typeface="+mn-lt"/>
                          <a:ea typeface="+mn-ea"/>
                          <a:cs typeface="+mn-cs"/>
                        </a:rPr>
                        <a:t>Realtime Reporting</a:t>
                      </a:r>
                    </a:p>
                  </a:txBody>
                  <a:tcPr marL="64624" marR="64624" marT="32312" marB="32312"/>
                </a:tc>
                <a:tc>
                  <a:txBody>
                    <a:bodyPr/>
                    <a:lstStyle/>
                    <a:p>
                      <a:pPr algn="l" fontAlgn="base"/>
                      <a:r>
                        <a:rPr lang="en-US" sz="1200" u="none" strike="noStrike" kern="1200" dirty="0">
                          <a:solidFill>
                            <a:schemeClr val="dk1"/>
                          </a:solidFill>
                          <a:effectLst/>
                          <a:latin typeface="+mn-lt"/>
                          <a:ea typeface="+mn-ea"/>
                          <a:cs typeface="+mn-cs"/>
                        </a:rPr>
                        <a:t>The visualization tools have limitations around data downloads (1M record download limit) and there are operational design considerations specifically on</a:t>
                      </a:r>
                    </a:p>
                    <a:p>
                      <a:pPr marL="228600" indent="-228600" algn="l" fontAlgn="base">
                        <a:buAutoNum type="arabicParenBoth"/>
                      </a:pPr>
                      <a:r>
                        <a:rPr lang="en-US" sz="1200" u="none" strike="noStrike" kern="1200" dirty="0">
                          <a:solidFill>
                            <a:schemeClr val="dk1"/>
                          </a:solidFill>
                          <a:effectLst/>
                          <a:latin typeface="+mn-lt"/>
                          <a:ea typeface="+mn-ea"/>
                          <a:cs typeface="+mn-cs"/>
                        </a:rPr>
                        <a:t>Where data will be stored (ODS / In memory columnar data store in the visualization tool).</a:t>
                      </a:r>
                    </a:p>
                    <a:p>
                      <a:pPr marL="228600" indent="-228600" algn="l" fontAlgn="base">
                        <a:buAutoNum type="arabicParenBoth"/>
                      </a:pPr>
                      <a:r>
                        <a:rPr lang="en-US" sz="1200" u="none" strike="noStrike" kern="1200" dirty="0">
                          <a:solidFill>
                            <a:schemeClr val="dk1"/>
                          </a:solidFill>
                          <a:effectLst/>
                          <a:latin typeface="+mn-lt"/>
                          <a:ea typeface="+mn-ea"/>
                          <a:cs typeface="+mn-cs"/>
                        </a:rPr>
                        <a:t>Frequency of data refresh in the visualization tool. </a:t>
                      </a:r>
                    </a:p>
                    <a:p>
                      <a:pPr marL="228600" indent="-228600" algn="l" fontAlgn="base">
                        <a:buAutoNum type="arabicParenBoth"/>
                      </a:pPr>
                      <a:r>
                        <a:rPr lang="en-US" sz="1200" u="none" strike="noStrike" kern="1200" dirty="0">
                          <a:solidFill>
                            <a:schemeClr val="dk1"/>
                          </a:solidFill>
                          <a:effectLst/>
                          <a:latin typeface="+mn-lt"/>
                          <a:ea typeface="+mn-ea"/>
                          <a:cs typeface="+mn-cs"/>
                        </a:rPr>
                        <a:t>Number of columns to be displayed in the visualization tool.</a:t>
                      </a:r>
                    </a:p>
                  </a:txBody>
                  <a:tcPr marL="64624" marR="64624" marT="32312" marB="32312"/>
                </a:tc>
                <a:tc>
                  <a:txBody>
                    <a:bodyPr/>
                    <a:lstStyle/>
                    <a:p>
                      <a:pPr algn="ctr" fontAlgn="base"/>
                      <a:r>
                        <a:rPr lang="en-US" sz="1200" u="none" strike="noStrike" kern="1200" dirty="0">
                          <a:solidFill>
                            <a:schemeClr val="dk1"/>
                          </a:solidFill>
                          <a:effectLst/>
                          <a:latin typeface="+mn-lt"/>
                          <a:ea typeface="+mn-ea"/>
                          <a:cs typeface="+mn-cs"/>
                        </a:rPr>
                        <a:t>Medium</a:t>
                      </a:r>
                    </a:p>
                  </a:txBody>
                  <a:tcPr marL="64624" marR="64624" marT="32312" marB="32312"/>
                </a:tc>
                <a:tc>
                  <a:txBody>
                    <a:bodyPr/>
                    <a:lstStyle/>
                    <a:p>
                      <a:pPr algn="ctr" fontAlgn="base"/>
                      <a:r>
                        <a:rPr lang="en-US" sz="1200" u="none" strike="noStrike" kern="1200" dirty="0">
                          <a:solidFill>
                            <a:schemeClr val="dk1"/>
                          </a:solidFill>
                          <a:effectLst/>
                          <a:latin typeface="+mn-lt"/>
                          <a:ea typeface="+mn-ea"/>
                          <a:cs typeface="+mn-cs"/>
                        </a:rPr>
                        <a:t>Medium</a:t>
                      </a:r>
                    </a:p>
                  </a:txBody>
                  <a:tcPr marL="64624" marR="64624" marT="32312" marB="32312"/>
                </a:tc>
                <a:tc>
                  <a:txBody>
                    <a:bodyPr/>
                    <a:lstStyle/>
                    <a:p>
                      <a:pPr algn="ctr" fontAlgn="auto"/>
                      <a:endParaRPr lang="en-US" sz="1200" u="none" strike="noStrike" kern="1200" dirty="0">
                        <a:solidFill>
                          <a:schemeClr val="dk1"/>
                        </a:solidFill>
                        <a:effectLst/>
                        <a:latin typeface="+mn-lt"/>
                        <a:ea typeface="+mn-ea"/>
                        <a:cs typeface="+mn-cs"/>
                      </a:endParaRPr>
                    </a:p>
                  </a:txBody>
                  <a:tcPr marL="64624" marR="64624" marT="32312" marB="32312"/>
                </a:tc>
                <a:tc>
                  <a:txBody>
                    <a:bodyPr/>
                    <a:lstStyle/>
                    <a:p>
                      <a:pPr algn="l" fontAlgn="base">
                        <a:buFont typeface="Arial" panose="020B0604020202020204" pitchFamily="34" charset="0"/>
                        <a:buChar char="•"/>
                      </a:pPr>
                      <a:r>
                        <a:rPr lang="en-US" sz="1200" u="none" strike="noStrike" kern="1200" dirty="0">
                          <a:solidFill>
                            <a:schemeClr val="dk1"/>
                          </a:solidFill>
                          <a:effectLst/>
                          <a:latin typeface="+mn-lt"/>
                          <a:ea typeface="+mn-ea"/>
                          <a:cs typeface="+mn-cs"/>
                        </a:rPr>
                        <a:t>Discussion with users and understand the need for certain real time reports.</a:t>
                      </a:r>
                    </a:p>
                    <a:p>
                      <a:pPr algn="l" fontAlgn="base">
                        <a:buFont typeface="Arial" panose="020B0604020202020204" pitchFamily="34" charset="0"/>
                        <a:buChar char="•"/>
                      </a:pPr>
                      <a:r>
                        <a:rPr lang="en-US" sz="1200" u="none" strike="noStrike" kern="1200" dirty="0">
                          <a:solidFill>
                            <a:schemeClr val="dk1"/>
                          </a:solidFill>
                          <a:effectLst/>
                          <a:latin typeface="+mn-lt"/>
                          <a:ea typeface="+mn-ea"/>
                          <a:cs typeface="+mn-cs"/>
                        </a:rPr>
                        <a:t>As applicable, there may be a up-stream process change required to cater the reporting needs. </a:t>
                      </a: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200" u="none" strike="noStrike" kern="1200" dirty="0">
                          <a:solidFill>
                            <a:schemeClr val="dk1"/>
                          </a:solidFill>
                          <a:effectLst/>
                          <a:latin typeface="+mn-lt"/>
                          <a:ea typeface="+mn-ea"/>
                          <a:cs typeface="+mn-cs"/>
                        </a:rPr>
                        <a:t>Rely on the source application native reporting solution for some of the reporting requirements.</a:t>
                      </a:r>
                    </a:p>
                    <a:p>
                      <a:pPr algn="l" fontAlgn="base">
                        <a:buFont typeface="Arial" panose="020B0604020202020204" pitchFamily="34" charset="0"/>
                        <a:buChar char="•"/>
                      </a:pPr>
                      <a:r>
                        <a:rPr lang="en-US" sz="1200" u="none" strike="noStrike" kern="1200" dirty="0">
                          <a:solidFill>
                            <a:schemeClr val="dk1"/>
                          </a:solidFill>
                          <a:effectLst/>
                          <a:latin typeface="+mn-lt"/>
                          <a:ea typeface="+mn-ea"/>
                          <a:cs typeface="+mn-cs"/>
                        </a:rPr>
                        <a:t>Use the visualization tool as a substitute to data downloads in excel spreadsheet.</a:t>
                      </a:r>
                    </a:p>
                    <a:p>
                      <a:pPr algn="l" fontAlgn="base">
                        <a:buFont typeface="Arial" panose="020B0604020202020204" pitchFamily="34" charset="0"/>
                        <a:buChar char="•"/>
                      </a:pPr>
                      <a:r>
                        <a:rPr lang="en-US" sz="1200" u="none" strike="noStrike" kern="1200" dirty="0">
                          <a:solidFill>
                            <a:schemeClr val="dk1"/>
                          </a:solidFill>
                          <a:effectLst/>
                          <a:latin typeface="+mn-lt"/>
                          <a:ea typeface="+mn-ea"/>
                          <a:cs typeface="+mn-cs"/>
                        </a:rPr>
                        <a:t>Navigate from Summary/KPI to Detail reports via visualization tools drill through feature.</a:t>
                      </a: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200" dirty="0"/>
                        <a:t>Use Imported/Cached Query mode with minimum 15 min refresh.</a:t>
                      </a:r>
                    </a:p>
                  </a:txBody>
                  <a:tcPr marL="64624" marR="64624" marT="32312" marB="32312"/>
                </a:tc>
                <a:extLst>
                  <a:ext uri="{0D108BD9-81ED-4DB2-BD59-A6C34878D82A}">
                    <a16:rowId xmlns:a16="http://schemas.microsoft.com/office/drawing/2014/main" val="412559934"/>
                  </a:ext>
                </a:extLst>
              </a:tr>
              <a:tr h="370840">
                <a:tc>
                  <a:txBody>
                    <a:bodyPr/>
                    <a:lstStyle/>
                    <a:p>
                      <a:pPr algn="ctr" fontAlgn="base"/>
                      <a:r>
                        <a:rPr lang="en-US" sz="1200" u="none" strike="noStrike" dirty="0">
                          <a:effectLst/>
                        </a:rPr>
                        <a:t>3</a:t>
                      </a:r>
                      <a:r>
                        <a:rPr lang="en-US" sz="1200" dirty="0">
                          <a:effectLst/>
                        </a:rPr>
                        <a:t>​</a:t>
                      </a:r>
                      <a:endParaRPr lang="en-US" sz="1200" b="0" i="0" dirty="0">
                        <a:solidFill>
                          <a:srgbClr val="000000"/>
                        </a:solidFill>
                        <a:effectLst/>
                        <a:latin typeface="Segoe UI" panose="020B0502040204020203" pitchFamily="34" charset="0"/>
                      </a:endParaRPr>
                    </a:p>
                  </a:txBody>
                  <a:tcPr marL="64624" marR="64624" marT="32312" marB="32312"/>
                </a:tc>
                <a:tc>
                  <a:txBody>
                    <a:bodyPr/>
                    <a:lstStyle/>
                    <a:p>
                      <a:pPr algn="l" fontAlgn="base"/>
                      <a:r>
                        <a:rPr lang="en-US" sz="1200" dirty="0">
                          <a:effectLst/>
                        </a:rPr>
                        <a:t>Single Source of Truth​</a:t>
                      </a:r>
                      <a:endParaRPr lang="en-US" sz="1200" b="0" i="0" dirty="0">
                        <a:solidFill>
                          <a:srgbClr val="000000"/>
                        </a:solidFill>
                        <a:effectLst/>
                        <a:latin typeface="Segoe UI" panose="020B0502040204020203" pitchFamily="34" charset="0"/>
                      </a:endParaRPr>
                    </a:p>
                  </a:txBody>
                  <a:tcPr marL="64624" marR="64624" marT="32312" marB="32312"/>
                </a:tc>
                <a:tc>
                  <a:txBody>
                    <a:bodyPr/>
                    <a:lstStyle/>
                    <a:p>
                      <a:pPr algn="l" fontAlgn="base"/>
                      <a:r>
                        <a:rPr lang="en-US" sz="1200" dirty="0">
                          <a:effectLst/>
                        </a:rPr>
                        <a:t>Usage of Data Visualization tools for Enterprise BI requires additional thinking/alternative approach to promote single source of truth. Drawback of not able to bring data into a common data model to govern and unify data entities and definitions across data sources, while expecting for flexible and consistent slice and dice​ data across business units.</a:t>
                      </a:r>
                      <a:endParaRPr lang="en-US" sz="1200" b="0" i="0" dirty="0">
                        <a:solidFill>
                          <a:srgbClr val="000000"/>
                        </a:solidFill>
                        <a:effectLst/>
                        <a:latin typeface="Segoe UI" panose="020B0502040204020203" pitchFamily="34" charset="0"/>
                      </a:endParaRPr>
                    </a:p>
                  </a:txBody>
                  <a:tcPr marL="64624" marR="64624" marT="32312" marB="32312"/>
                </a:tc>
                <a:tc>
                  <a:txBody>
                    <a:bodyPr/>
                    <a:lstStyle/>
                    <a:p>
                      <a:pPr algn="ctr" fontAlgn="base"/>
                      <a:r>
                        <a:rPr lang="en-US" sz="1200" u="none" strike="noStrike" dirty="0">
                          <a:effectLst/>
                        </a:rPr>
                        <a:t>Medium</a:t>
                      </a:r>
                      <a:r>
                        <a:rPr lang="en-US" sz="1200" dirty="0">
                          <a:effectLst/>
                        </a:rPr>
                        <a:t>​</a:t>
                      </a:r>
                      <a:endParaRPr lang="en-US" sz="1200" b="0" i="0" dirty="0">
                        <a:solidFill>
                          <a:srgbClr val="000000"/>
                        </a:solidFill>
                        <a:effectLst/>
                        <a:latin typeface="Segoe UI" panose="020B0502040204020203" pitchFamily="34" charset="0"/>
                      </a:endParaRPr>
                    </a:p>
                  </a:txBody>
                  <a:tcPr marL="64624" marR="64624" marT="32312" marB="32312"/>
                </a:tc>
                <a:tc>
                  <a:txBody>
                    <a:bodyPr/>
                    <a:lstStyle/>
                    <a:p>
                      <a:pPr algn="ctr" fontAlgn="base"/>
                      <a:r>
                        <a:rPr lang="en-US" sz="1200" u="none" strike="noStrike" dirty="0">
                          <a:effectLst/>
                        </a:rPr>
                        <a:t>Medium</a:t>
                      </a:r>
                      <a:r>
                        <a:rPr lang="en-US" sz="1200" dirty="0">
                          <a:effectLst/>
                        </a:rPr>
                        <a:t>​</a:t>
                      </a:r>
                      <a:endParaRPr lang="en-US" sz="1200" b="0" i="0" dirty="0">
                        <a:solidFill>
                          <a:srgbClr val="000000"/>
                        </a:solidFill>
                        <a:effectLst/>
                        <a:latin typeface="Segoe UI" panose="020B0502040204020203" pitchFamily="34" charset="0"/>
                      </a:endParaRPr>
                    </a:p>
                  </a:txBody>
                  <a:tcPr marL="64624" marR="64624" marT="32312" marB="32312"/>
                </a:tc>
                <a:tc>
                  <a:txBody>
                    <a:bodyPr/>
                    <a:lstStyle/>
                    <a:p>
                      <a:pPr algn="ctr" fontAlgn="auto"/>
                      <a:r>
                        <a:rPr lang="en-US" sz="1200" dirty="0">
                          <a:effectLst/>
                        </a:rPr>
                        <a:t>​</a:t>
                      </a:r>
                      <a:endParaRPr lang="en-US" sz="1200" b="0" i="0" dirty="0">
                        <a:solidFill>
                          <a:srgbClr val="000000"/>
                        </a:solidFill>
                        <a:effectLst/>
                        <a:latin typeface="Calibri" panose="020F0502020204030204" pitchFamily="34" charset="0"/>
                      </a:endParaRPr>
                    </a:p>
                  </a:txBody>
                  <a:tcPr marL="64624" marR="64624" marT="32312" marB="32312"/>
                </a:tc>
                <a:tc>
                  <a:txBody>
                    <a:bodyPr/>
                    <a:lstStyle/>
                    <a:p>
                      <a:pPr algn="l" fontAlgn="base">
                        <a:buFont typeface="Arial" panose="020B0604020202020204" pitchFamily="34" charset="0"/>
                        <a:buChar char="•"/>
                      </a:pPr>
                      <a:r>
                        <a:rPr lang="en-US" sz="1200" dirty="0">
                          <a:effectLst/>
                        </a:rPr>
                        <a:t> Business Units’ measure definitions need to be harmonized. </a:t>
                      </a:r>
                    </a:p>
                    <a:p>
                      <a:pPr algn="l" fontAlgn="base">
                        <a:buFont typeface="Arial" panose="020B0604020202020204" pitchFamily="34" charset="0"/>
                        <a:buChar char="•"/>
                      </a:pPr>
                      <a:r>
                        <a:rPr lang="en-US" sz="1200" dirty="0">
                          <a:effectLst/>
                        </a:rPr>
                        <a:t>IF the underlying data and the measures differ vastly, the architecture is flexible enough to cater their respective needs, but it will need further streamlining of data to provide a common comparative view across TWC organization. </a:t>
                      </a:r>
                    </a:p>
                    <a:p>
                      <a:pPr algn="l" fontAlgn="base">
                        <a:buFont typeface="Arial" panose="020B0604020202020204" pitchFamily="34" charset="0"/>
                        <a:buChar char="•"/>
                      </a:pPr>
                      <a:r>
                        <a:rPr lang="en-US" sz="1200" dirty="0">
                          <a:effectLst/>
                        </a:rPr>
                        <a:t>Establish strong governance on data curation, data services, hierarchy, MDM, etc. along with design patterns specific to each visualization tool/Snowflake combination​</a:t>
                      </a:r>
                    </a:p>
                    <a:p>
                      <a:pPr algn="l" fontAlgn="base">
                        <a:buFont typeface="Arial" panose="020B0604020202020204" pitchFamily="34" charset="0"/>
                        <a:buChar char="•"/>
                      </a:pPr>
                      <a:r>
                        <a:rPr lang="en-US" sz="1200" dirty="0">
                          <a:effectLst/>
                        </a:rPr>
                        <a:t>Anticipate/plan for more work/effort to get to greater levels of single source of truth​</a:t>
                      </a:r>
                      <a:endParaRPr lang="en-US" sz="1200" b="0" i="0" dirty="0">
                        <a:solidFill>
                          <a:srgbClr val="000000"/>
                        </a:solidFill>
                        <a:effectLst/>
                        <a:latin typeface="Segoe UI" panose="020B0502040204020203" pitchFamily="34" charset="0"/>
                      </a:endParaRPr>
                    </a:p>
                  </a:txBody>
                  <a:tcPr marL="64624" marR="64624" marT="32312" marB="32312"/>
                </a:tc>
                <a:extLst>
                  <a:ext uri="{0D108BD9-81ED-4DB2-BD59-A6C34878D82A}">
                    <a16:rowId xmlns:a16="http://schemas.microsoft.com/office/drawing/2014/main" val="2098788466"/>
                  </a:ext>
                </a:extLst>
              </a:tr>
            </a:tbl>
          </a:graphicData>
        </a:graphic>
      </p:graphicFrame>
    </p:spTree>
    <p:extLst>
      <p:ext uri="{BB962C8B-B14F-4D97-AF65-F5344CB8AC3E}">
        <p14:creationId xmlns:p14="http://schemas.microsoft.com/office/powerpoint/2010/main" val="2460136471"/>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DEB6E6D-FF5E-4B41-8D85-510028B078A4}"/>
              </a:ext>
            </a:extLst>
          </p:cNvPr>
          <p:cNvGraphicFramePr>
            <a:graphicFrameLocks noChangeAspect="1"/>
          </p:cNvGraphicFramePr>
          <p:nvPr>
            <p:custDataLst>
              <p:tags r:id="rId2"/>
            </p:custDataLst>
            <p:extLst>
              <p:ext uri="{D42A27DB-BD31-4B8C-83A1-F6EECF244321}">
                <p14:modId xmlns:p14="http://schemas.microsoft.com/office/powerpoint/2010/main" val="3433416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5845" name="think-cell Slide" r:id="rId6" imgW="360" imgH="360" progId="TCLayout.ActiveDocument.1">
                  <p:embed/>
                </p:oleObj>
              </mc:Choice>
              <mc:Fallback>
                <p:oleObj name="think-cell Slide" r:id="rId6" imgW="360" imgH="360" progId="TCLayout.ActiveDocument.1">
                  <p:embed/>
                  <p:pic>
                    <p:nvPicPr>
                      <p:cNvPr id="5" name="Object 4" hidden="1">
                        <a:extLst>
                          <a:ext uri="{FF2B5EF4-FFF2-40B4-BE49-F238E27FC236}">
                            <a16:creationId xmlns:a16="http://schemas.microsoft.com/office/drawing/2014/main" id="{EDEB6E6D-FF5E-4B41-8D85-510028B078A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C762E9E-253D-49E8-9D6C-E9AA711D3DC8}"/>
              </a:ext>
            </a:extLst>
          </p:cNvPr>
          <p:cNvSpPr/>
          <p:nvPr>
            <p:custDataLst>
              <p:tags r:id="rId3"/>
            </p:custDataLst>
          </p:nvPr>
        </p:nvSpPr>
        <p:spPr>
          <a:xfrm>
            <a:off x="0" y="0"/>
            <a:ext cx="158750" cy="158750"/>
          </a:xfrm>
          <a:prstGeom prst="rect">
            <a:avLst/>
          </a:prstGeom>
        </p:spPr>
        <p:style>
          <a:lnRef idx="2">
            <a:schemeClr val="dk1"/>
          </a:lnRef>
          <a:fillRef idx="1">
            <a:schemeClr val="lt1"/>
          </a:fillRef>
          <a:effectRef idx="0">
            <a:schemeClr val="dk1"/>
          </a:effectRef>
          <a:fontRef idx="minor">
            <a:schemeClr val="dk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2400">
              <a:latin typeface="Calibri" panose="020F0502020204030204" pitchFamily="34" charset="0"/>
              <a:ea typeface="+mj-ea"/>
              <a:cs typeface="+mj-cs"/>
              <a:sym typeface="Calibri" panose="020F0502020204030204" pitchFamily="34" charset="0"/>
            </a:endParaRPr>
          </a:p>
        </p:txBody>
      </p:sp>
      <p:sp>
        <p:nvSpPr>
          <p:cNvPr id="4" name="Title 3">
            <a:extLst>
              <a:ext uri="{FF2B5EF4-FFF2-40B4-BE49-F238E27FC236}">
                <a16:creationId xmlns:a16="http://schemas.microsoft.com/office/drawing/2014/main" id="{33870F61-1126-4068-BF4E-9E24FEE9DA9E}"/>
              </a:ext>
            </a:extLst>
          </p:cNvPr>
          <p:cNvSpPr>
            <a:spLocks noGrp="1"/>
          </p:cNvSpPr>
          <p:nvPr>
            <p:ph type="title"/>
          </p:nvPr>
        </p:nvSpPr>
        <p:spPr>
          <a:xfrm>
            <a:off x="345018" y="52944"/>
            <a:ext cx="11503271" cy="776139"/>
          </a:xfrm>
        </p:spPr>
        <p:txBody>
          <a:bodyPr/>
          <a:lstStyle/>
          <a:p>
            <a:r>
              <a:rPr lang="en-US" dirty="0">
                <a:solidFill>
                  <a:schemeClr val="tx1"/>
                </a:solidFill>
              </a:rPr>
              <a:t>Next Steps</a:t>
            </a:r>
          </a:p>
        </p:txBody>
      </p:sp>
      <p:graphicFrame>
        <p:nvGraphicFramePr>
          <p:cNvPr id="2" name="Table 1">
            <a:extLst>
              <a:ext uri="{FF2B5EF4-FFF2-40B4-BE49-F238E27FC236}">
                <a16:creationId xmlns:a16="http://schemas.microsoft.com/office/drawing/2014/main" id="{AC1FA11E-DC20-4B8A-A9E6-52744EE4CA99}"/>
              </a:ext>
            </a:extLst>
          </p:cNvPr>
          <p:cNvGraphicFramePr>
            <a:graphicFrameLocks noGrp="1"/>
          </p:cNvGraphicFramePr>
          <p:nvPr>
            <p:extLst>
              <p:ext uri="{D42A27DB-BD31-4B8C-83A1-F6EECF244321}">
                <p14:modId xmlns:p14="http://schemas.microsoft.com/office/powerpoint/2010/main" val="1575777420"/>
              </p:ext>
            </p:extLst>
          </p:nvPr>
        </p:nvGraphicFramePr>
        <p:xfrm>
          <a:off x="462579" y="1108215"/>
          <a:ext cx="11018642" cy="4780280"/>
        </p:xfrm>
        <a:graphic>
          <a:graphicData uri="http://schemas.openxmlformats.org/drawingml/2006/table">
            <a:tbl>
              <a:tblPr firstRow="1" bandRow="1">
                <a:tableStyleId>{5C22544A-7EE6-4342-B048-85BDC9FD1C3A}</a:tableStyleId>
              </a:tblPr>
              <a:tblGrid>
                <a:gridCol w="817581">
                  <a:extLst>
                    <a:ext uri="{9D8B030D-6E8A-4147-A177-3AD203B41FA5}">
                      <a16:colId xmlns:a16="http://schemas.microsoft.com/office/drawing/2014/main" val="591958774"/>
                    </a:ext>
                  </a:extLst>
                </a:gridCol>
                <a:gridCol w="7386315">
                  <a:extLst>
                    <a:ext uri="{9D8B030D-6E8A-4147-A177-3AD203B41FA5}">
                      <a16:colId xmlns:a16="http://schemas.microsoft.com/office/drawing/2014/main" val="1437135824"/>
                    </a:ext>
                  </a:extLst>
                </a:gridCol>
                <a:gridCol w="2814746">
                  <a:extLst>
                    <a:ext uri="{9D8B030D-6E8A-4147-A177-3AD203B41FA5}">
                      <a16:colId xmlns:a16="http://schemas.microsoft.com/office/drawing/2014/main" val="2923366914"/>
                    </a:ext>
                  </a:extLst>
                </a:gridCol>
              </a:tblGrid>
              <a:tr h="168985">
                <a:tc>
                  <a:txBody>
                    <a:bodyPr/>
                    <a:lstStyle/>
                    <a:p>
                      <a:pPr algn="ctr">
                        <a:lnSpc>
                          <a:spcPct val="100000"/>
                        </a:lnSpc>
                      </a:pPr>
                      <a:r>
                        <a:rPr lang="en-US" sz="1800" b="1" dirty="0"/>
                        <a:t>Step #</a:t>
                      </a:r>
                    </a:p>
                  </a:txBody>
                  <a:tcPr/>
                </a:tc>
                <a:tc>
                  <a:txBody>
                    <a:bodyPr/>
                    <a:lstStyle/>
                    <a:p>
                      <a:pPr algn="ctr">
                        <a:lnSpc>
                          <a:spcPct val="100000"/>
                        </a:lnSpc>
                      </a:pPr>
                      <a:r>
                        <a:rPr lang="en-US" sz="1800" b="1" dirty="0"/>
                        <a:t>Issue Description</a:t>
                      </a:r>
                    </a:p>
                  </a:txBody>
                  <a:tcPr/>
                </a:tc>
                <a:tc>
                  <a:txBody>
                    <a:bodyPr/>
                    <a:lstStyle/>
                    <a:p>
                      <a:pPr lvl="0" algn="ctr">
                        <a:lnSpc>
                          <a:spcPct val="100000"/>
                        </a:lnSpc>
                        <a:buNone/>
                      </a:pPr>
                      <a:r>
                        <a:rPr lang="en-US" sz="1800" b="1" dirty="0"/>
                        <a:t>Planned Completion Date</a:t>
                      </a:r>
                    </a:p>
                  </a:txBody>
                  <a:tcPr/>
                </a:tc>
                <a:extLst>
                  <a:ext uri="{0D108BD9-81ED-4DB2-BD59-A6C34878D82A}">
                    <a16:rowId xmlns:a16="http://schemas.microsoft.com/office/drawing/2014/main" val="557291702"/>
                  </a:ext>
                </a:extLst>
              </a:tr>
              <a:tr h="370840">
                <a:tc>
                  <a:txBody>
                    <a:bodyPr/>
                    <a:lstStyle/>
                    <a:p>
                      <a:pPr algn="ctr"/>
                      <a:r>
                        <a:rPr lang="en-US" sz="1800" kern="1200" dirty="0">
                          <a:solidFill>
                            <a:schemeClr val="dk1"/>
                          </a:solidFill>
                          <a:latin typeface="+mn-lt"/>
                          <a:ea typeface="+mn-ea"/>
                          <a:cs typeface="+mn-cs"/>
                        </a:rPr>
                        <a:t>1</a:t>
                      </a:r>
                    </a:p>
                  </a:txBody>
                  <a:tcPr/>
                </a:tc>
                <a:tc>
                  <a:txBody>
                    <a:bodyPr/>
                    <a:lstStyle/>
                    <a:p>
                      <a:r>
                        <a:rPr lang="en-US" sz="1800" kern="1200" dirty="0">
                          <a:solidFill>
                            <a:schemeClr val="dk1"/>
                          </a:solidFill>
                          <a:latin typeface="+mn-lt"/>
                          <a:ea typeface="+mn-ea"/>
                          <a:cs typeface="+mn-cs"/>
                        </a:rPr>
                        <a:t>Seek approval/feedback to proceed with the Fusion BI build based on the  proposed architecture </a:t>
                      </a:r>
                    </a:p>
                  </a:txBody>
                  <a:tcPr/>
                </a:tc>
                <a:tc>
                  <a:txBody>
                    <a:bodyPr/>
                    <a:lstStyle/>
                    <a:p>
                      <a:pPr marL="0" indent="0" algn="ctr">
                        <a:buFont typeface="Arial" panose="020B0604020202020204" pitchFamily="34" charset="0"/>
                        <a:buNone/>
                      </a:pPr>
                      <a:r>
                        <a:rPr lang="en-US" sz="1800" kern="1200" dirty="0">
                          <a:solidFill>
                            <a:schemeClr val="dk1"/>
                          </a:solidFill>
                          <a:latin typeface="+mn-lt"/>
                          <a:ea typeface="+mn-ea"/>
                          <a:cs typeface="+mn-cs"/>
                        </a:rPr>
                        <a:t>06/19/2019</a:t>
                      </a:r>
                    </a:p>
                  </a:txBody>
                  <a:tcPr/>
                </a:tc>
                <a:extLst>
                  <a:ext uri="{0D108BD9-81ED-4DB2-BD59-A6C34878D82A}">
                    <a16:rowId xmlns:a16="http://schemas.microsoft.com/office/drawing/2014/main" val="3065373679"/>
                  </a:ext>
                </a:extLst>
              </a:tr>
              <a:tr h="370840">
                <a:tc>
                  <a:txBody>
                    <a:bodyPr/>
                    <a:lstStyle/>
                    <a:p>
                      <a:pPr algn="ctr"/>
                      <a:r>
                        <a:rPr lang="en-US" sz="1800" kern="1200" dirty="0">
                          <a:solidFill>
                            <a:schemeClr val="dk1"/>
                          </a:solidFill>
                          <a:latin typeface="+mn-lt"/>
                          <a:ea typeface="+mn-ea"/>
                          <a:cs typeface="+mn-cs"/>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Complete Citrus KPI workshops and release the detailed plan for data modeling and KPI build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kern="1200" dirty="0">
                          <a:solidFill>
                            <a:schemeClr val="dk1"/>
                          </a:solidFill>
                          <a:latin typeface="+mn-lt"/>
                          <a:ea typeface="+mn-ea"/>
                          <a:cs typeface="+mn-cs"/>
                        </a:rPr>
                        <a:t>06/21/2019</a:t>
                      </a:r>
                    </a:p>
                  </a:txBody>
                  <a:tcPr/>
                </a:tc>
                <a:extLst>
                  <a:ext uri="{0D108BD9-81ED-4DB2-BD59-A6C34878D82A}">
                    <a16:rowId xmlns:a16="http://schemas.microsoft.com/office/drawing/2014/main" val="2748333140"/>
                  </a:ext>
                </a:extLst>
              </a:tr>
              <a:tr h="370840">
                <a:tc>
                  <a:txBody>
                    <a:bodyPr/>
                    <a:lstStyle/>
                    <a:p>
                      <a:pPr algn="ctr"/>
                      <a:r>
                        <a:rPr lang="en-US" sz="1800" kern="1200" dirty="0">
                          <a:solidFill>
                            <a:schemeClr val="dk1"/>
                          </a:solidFill>
                          <a:latin typeface="+mn-lt"/>
                          <a:ea typeface="+mn-ea"/>
                          <a:cs typeface="+mn-cs"/>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Develop BI and self-service strategy governance model – Dates will be delivered as part of the KPI and Dashboard rollout plan</a:t>
                      </a:r>
                    </a:p>
                  </a:txBody>
                  <a:tcPr/>
                </a:tc>
                <a:tc>
                  <a:txBody>
                    <a:bodyPr/>
                    <a:lstStyle/>
                    <a:p>
                      <a:pPr algn="ctr"/>
                      <a:r>
                        <a:rPr lang="en-US" sz="1800" kern="1200" dirty="0">
                          <a:solidFill>
                            <a:schemeClr val="dk1"/>
                          </a:solidFill>
                          <a:latin typeface="+mn-lt"/>
                          <a:ea typeface="+mn-ea"/>
                          <a:cs typeface="+mn-cs"/>
                        </a:rPr>
                        <a:t>TBD</a:t>
                      </a:r>
                    </a:p>
                  </a:txBody>
                  <a:tcPr/>
                </a:tc>
                <a:extLst>
                  <a:ext uri="{0D108BD9-81ED-4DB2-BD59-A6C34878D82A}">
                    <a16:rowId xmlns:a16="http://schemas.microsoft.com/office/drawing/2014/main" val="4076357447"/>
                  </a:ext>
                </a:extLst>
              </a:tr>
              <a:tr h="370840">
                <a:tc>
                  <a:txBody>
                    <a:bodyPr/>
                    <a:lstStyle/>
                    <a:p>
                      <a:pPr algn="ctr"/>
                      <a:r>
                        <a:rPr lang="en-US" sz="1800" kern="1200" dirty="0">
                          <a:solidFill>
                            <a:schemeClr val="dk1"/>
                          </a:solidFill>
                          <a:latin typeface="+mn-lt"/>
                          <a:ea typeface="+mn-ea"/>
                          <a:cs typeface="+mn-cs"/>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latin typeface="+mn-lt"/>
                          <a:ea typeface="+mn-ea"/>
                          <a:cs typeface="+mn-cs"/>
                        </a:rPr>
                        <a:t>Develop solution </a:t>
                      </a:r>
                      <a:r>
                        <a:rPr lang="en-US" sz="1800" kern="1200" dirty="0">
                          <a:solidFill>
                            <a:schemeClr val="dk1"/>
                          </a:solidFill>
                          <a:latin typeface="+mn-lt"/>
                          <a:ea typeface="+mn-ea"/>
                          <a:cs typeface="+mn-cs"/>
                        </a:rPr>
                        <a:t>and build the technical architecture to enable design - Details will be published in the project plan</a:t>
                      </a:r>
                    </a:p>
                  </a:txBody>
                  <a:tcPr/>
                </a:tc>
                <a:tc>
                  <a:txBody>
                    <a:bodyPr/>
                    <a:lstStyle/>
                    <a:p>
                      <a:pPr algn="ctr"/>
                      <a:r>
                        <a:rPr lang="en-US" dirty="0"/>
                        <a:t>TBD</a:t>
                      </a:r>
                    </a:p>
                  </a:txBody>
                  <a:tcPr/>
                </a:tc>
                <a:extLst>
                  <a:ext uri="{0D108BD9-81ED-4DB2-BD59-A6C34878D82A}">
                    <a16:rowId xmlns:a16="http://schemas.microsoft.com/office/drawing/2014/main" val="2591410820"/>
                  </a:ext>
                </a:extLst>
              </a:tr>
              <a:tr h="370840">
                <a:tc>
                  <a:txBody>
                    <a:bodyPr/>
                    <a:lstStyle/>
                    <a:p>
                      <a:pPr algn="ctr"/>
                      <a:r>
                        <a:rPr lang="en-US" sz="1800" kern="1200" dirty="0">
                          <a:solidFill>
                            <a:schemeClr val="dk1"/>
                          </a:solidFill>
                          <a:latin typeface="+mn-lt"/>
                          <a:ea typeface="+mn-ea"/>
                          <a:cs typeface="+mn-cs"/>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Review and socialize the architecture with all interested TWC BUs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06/21/2019</a:t>
                      </a:r>
                    </a:p>
                  </a:txBody>
                  <a:tcPr/>
                </a:tc>
                <a:extLst>
                  <a:ext uri="{0D108BD9-81ED-4DB2-BD59-A6C34878D82A}">
                    <a16:rowId xmlns:a16="http://schemas.microsoft.com/office/drawing/2014/main" val="2799716236"/>
                  </a:ext>
                </a:extLst>
              </a:tr>
              <a:tr h="370840">
                <a:tc>
                  <a:txBody>
                    <a:bodyPr/>
                    <a:lstStyle/>
                    <a:p>
                      <a:pPr algn="ctr"/>
                      <a:r>
                        <a:rPr lang="en-US" sz="1800" kern="1200" dirty="0">
                          <a:solidFill>
                            <a:schemeClr val="dk1"/>
                          </a:solidFill>
                          <a:latin typeface="+mn-lt"/>
                          <a:ea typeface="+mn-ea"/>
                          <a:cs typeface="+mn-cs"/>
                        </a:rPr>
                        <a:t>6</a:t>
                      </a:r>
                    </a:p>
                  </a:txBody>
                  <a:tcPr/>
                </a:tc>
                <a:tc>
                  <a:txBody>
                    <a:bodyPr/>
                    <a:lstStyle/>
                    <a:p>
                      <a:r>
                        <a:rPr lang="en-US" sz="1800" kern="1200" dirty="0">
                          <a:solidFill>
                            <a:schemeClr val="dk1"/>
                          </a:solidFill>
                          <a:latin typeface="+mn-lt"/>
                          <a:ea typeface="+mn-ea"/>
                          <a:cs typeface="+mn-cs"/>
                        </a:rPr>
                        <a:t>Negotiate and finalize contracts with product vendors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kern="1200" dirty="0">
                          <a:solidFill>
                            <a:schemeClr val="dk1"/>
                          </a:solidFill>
                          <a:latin typeface="+mn-lt"/>
                          <a:ea typeface="+mn-ea"/>
                          <a:cs typeface="+mn-cs"/>
                        </a:rPr>
                        <a:t>06/28/2019</a:t>
                      </a:r>
                    </a:p>
                  </a:txBody>
                  <a:tcPr/>
                </a:tc>
                <a:extLst>
                  <a:ext uri="{0D108BD9-81ED-4DB2-BD59-A6C34878D82A}">
                    <a16:rowId xmlns:a16="http://schemas.microsoft.com/office/drawing/2014/main" val="138824221"/>
                  </a:ext>
                </a:extLst>
              </a:tr>
              <a:tr h="370840">
                <a:tc>
                  <a:txBody>
                    <a:bodyPr/>
                    <a:lstStyle/>
                    <a:p>
                      <a:pPr algn="ctr"/>
                      <a:r>
                        <a:rPr lang="en-US" sz="1800" kern="1200" dirty="0">
                          <a:solidFill>
                            <a:schemeClr val="dk1"/>
                          </a:solidFill>
                          <a:latin typeface="+mn-lt"/>
                          <a:ea typeface="+mn-ea"/>
                          <a:cs typeface="+mn-cs"/>
                        </a:rPr>
                        <a:t>7</a:t>
                      </a:r>
                    </a:p>
                  </a:txBody>
                  <a:tcPr/>
                </a:tc>
                <a:tc>
                  <a:txBody>
                    <a:bodyPr/>
                    <a:lstStyle/>
                    <a:p>
                      <a:r>
                        <a:rPr lang="en-US" sz="1800" kern="1200" dirty="0">
                          <a:solidFill>
                            <a:schemeClr val="dk1"/>
                          </a:solidFill>
                          <a:latin typeface="+mn-lt"/>
                          <a:ea typeface="+mn-ea"/>
                          <a:cs typeface="+mn-cs"/>
                        </a:rPr>
                        <a:t>Identify the partner for implementation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kern="1200" dirty="0">
                          <a:solidFill>
                            <a:schemeClr val="dk1"/>
                          </a:solidFill>
                          <a:latin typeface="+mn-lt"/>
                          <a:ea typeface="+mn-ea"/>
                          <a:cs typeface="+mn-cs"/>
                        </a:rPr>
                        <a:t>06/28/2019</a:t>
                      </a:r>
                    </a:p>
                  </a:txBody>
                  <a:tcPr/>
                </a:tc>
                <a:extLst>
                  <a:ext uri="{0D108BD9-81ED-4DB2-BD59-A6C34878D82A}">
                    <a16:rowId xmlns:a16="http://schemas.microsoft.com/office/drawing/2014/main" val="3225220402"/>
                  </a:ext>
                </a:extLst>
              </a:tr>
              <a:tr h="370840">
                <a:tc>
                  <a:txBody>
                    <a:bodyPr/>
                    <a:lstStyle/>
                    <a:p>
                      <a:pPr algn="ctr"/>
                      <a:r>
                        <a:rPr lang="en-US" sz="1800" kern="1200" dirty="0">
                          <a:solidFill>
                            <a:schemeClr val="dk1"/>
                          </a:solidFill>
                          <a:latin typeface="+mn-lt"/>
                          <a:ea typeface="+mn-ea"/>
                          <a:cs typeface="+mn-cs"/>
                        </a:rPr>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Build BI Support team and competency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kern="1200" dirty="0">
                          <a:solidFill>
                            <a:schemeClr val="dk1"/>
                          </a:solidFill>
                          <a:latin typeface="+mn-lt"/>
                          <a:ea typeface="+mn-ea"/>
                          <a:cs typeface="+mn-cs"/>
                        </a:rPr>
                        <a:t>Ongoing effort</a:t>
                      </a:r>
                    </a:p>
                  </a:txBody>
                  <a:tcPr/>
                </a:tc>
                <a:extLst>
                  <a:ext uri="{0D108BD9-81ED-4DB2-BD59-A6C34878D82A}">
                    <a16:rowId xmlns:a16="http://schemas.microsoft.com/office/drawing/2014/main" val="2166438587"/>
                  </a:ext>
                </a:extLst>
              </a:tr>
              <a:tr h="370840">
                <a:tc>
                  <a:txBody>
                    <a:bodyPr/>
                    <a:lstStyle/>
                    <a:p>
                      <a:pPr algn="ctr"/>
                      <a:r>
                        <a:rPr lang="en-US" sz="1800" kern="1200" dirty="0">
                          <a:solidFill>
                            <a:schemeClr val="dk1"/>
                          </a:solidFill>
                          <a:latin typeface="+mn-lt"/>
                          <a:ea typeface="+mn-ea"/>
                          <a:cs typeface="+mn-cs"/>
                        </a:rPr>
                        <a:t>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Strategy team to harmonize Level 1 KPIs with all BUs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kern="1200" dirty="0">
                          <a:solidFill>
                            <a:schemeClr val="dk1"/>
                          </a:solidFill>
                          <a:latin typeface="+mn-lt"/>
                          <a:ea typeface="+mn-ea"/>
                          <a:cs typeface="+mn-cs"/>
                        </a:rPr>
                        <a:t>Ongoing effort </a:t>
                      </a:r>
                    </a:p>
                  </a:txBody>
                  <a:tcPr/>
                </a:tc>
                <a:extLst>
                  <a:ext uri="{0D108BD9-81ED-4DB2-BD59-A6C34878D82A}">
                    <a16:rowId xmlns:a16="http://schemas.microsoft.com/office/drawing/2014/main" val="2221811683"/>
                  </a:ext>
                </a:extLst>
              </a:tr>
            </a:tbl>
          </a:graphicData>
        </a:graphic>
      </p:graphicFrame>
    </p:spTree>
    <p:extLst>
      <p:ext uri="{BB962C8B-B14F-4D97-AF65-F5344CB8AC3E}">
        <p14:creationId xmlns:p14="http://schemas.microsoft.com/office/powerpoint/2010/main" val="4072395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72951-2D57-4371-B147-B12010F0F790}"/>
              </a:ext>
            </a:extLst>
          </p:cNvPr>
          <p:cNvSpPr>
            <a:spLocks noGrp="1"/>
          </p:cNvSpPr>
          <p:nvPr>
            <p:ph type="title"/>
          </p:nvPr>
        </p:nvSpPr>
        <p:spPr/>
        <p:txBody>
          <a:bodyPr/>
          <a:lstStyle/>
          <a:p>
            <a:r>
              <a:rPr lang="en-US" dirty="0"/>
              <a:t>BI Architecture – Representative Capability Use Cases 	</a:t>
            </a:r>
          </a:p>
        </p:txBody>
      </p:sp>
      <p:graphicFrame>
        <p:nvGraphicFramePr>
          <p:cNvPr id="7" name="Content Placeholder 6">
            <a:extLst>
              <a:ext uri="{FF2B5EF4-FFF2-40B4-BE49-F238E27FC236}">
                <a16:creationId xmlns:a16="http://schemas.microsoft.com/office/drawing/2014/main" id="{E61510BD-749F-463F-9B95-F8A2164F72D0}"/>
              </a:ext>
            </a:extLst>
          </p:cNvPr>
          <p:cNvGraphicFramePr>
            <a:graphicFrameLocks noGrp="1"/>
          </p:cNvGraphicFramePr>
          <p:nvPr>
            <p:ph idx="1"/>
            <p:extLst>
              <p:ext uri="{D42A27DB-BD31-4B8C-83A1-F6EECF244321}">
                <p14:modId xmlns:p14="http://schemas.microsoft.com/office/powerpoint/2010/main" val="976621371"/>
              </p:ext>
            </p:extLst>
          </p:nvPr>
        </p:nvGraphicFramePr>
        <p:xfrm>
          <a:off x="-750074" y="1273402"/>
          <a:ext cx="9671113" cy="55845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40400EE2-E142-454F-B3CC-53E7C50FF1F8}"/>
              </a:ext>
            </a:extLst>
          </p:cNvPr>
          <p:cNvSpPr>
            <a:spLocks noGrp="1"/>
          </p:cNvSpPr>
          <p:nvPr>
            <p:ph type="sldNum" sz="quarter" idx="11"/>
          </p:nvPr>
        </p:nvSpPr>
        <p:spPr/>
        <p:txBody>
          <a:bodyPr/>
          <a:lstStyle/>
          <a:p>
            <a:fld id="{17D800ED-CB1B-4EBC-A0D2-2190AF4D8872}" type="slidenum">
              <a:rPr lang="en-GB" smtClean="0"/>
              <a:pPr/>
              <a:t>24</a:t>
            </a:fld>
            <a:endParaRPr lang="en-GB"/>
          </a:p>
        </p:txBody>
      </p:sp>
      <p:graphicFrame>
        <p:nvGraphicFramePr>
          <p:cNvPr id="8" name="Diagram 7">
            <a:extLst>
              <a:ext uri="{FF2B5EF4-FFF2-40B4-BE49-F238E27FC236}">
                <a16:creationId xmlns:a16="http://schemas.microsoft.com/office/drawing/2014/main" id="{A817FBD0-EC9A-4B8C-B0E9-24CDDDFFBB96}"/>
              </a:ext>
            </a:extLst>
          </p:cNvPr>
          <p:cNvGraphicFramePr/>
          <p:nvPr>
            <p:extLst>
              <p:ext uri="{D42A27DB-BD31-4B8C-83A1-F6EECF244321}">
                <p14:modId xmlns:p14="http://schemas.microsoft.com/office/powerpoint/2010/main" val="3355972980"/>
              </p:ext>
            </p:extLst>
          </p:nvPr>
        </p:nvGraphicFramePr>
        <p:xfrm>
          <a:off x="8038489" y="1165774"/>
          <a:ext cx="3900300" cy="534932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Rectangle 5">
            <a:extLst>
              <a:ext uri="{FF2B5EF4-FFF2-40B4-BE49-F238E27FC236}">
                <a16:creationId xmlns:a16="http://schemas.microsoft.com/office/drawing/2014/main" id="{7C3E5911-8BE0-4F85-AD90-3932C5CDF2A1}"/>
              </a:ext>
            </a:extLst>
          </p:cNvPr>
          <p:cNvSpPr/>
          <p:nvPr/>
        </p:nvSpPr>
        <p:spPr>
          <a:xfrm>
            <a:off x="253211" y="981108"/>
            <a:ext cx="2408544" cy="369332"/>
          </a:xfrm>
          <a:prstGeom prst="rect">
            <a:avLst/>
          </a:prstGeom>
        </p:spPr>
        <p:txBody>
          <a:bodyPr wrap="none">
            <a:spAutoFit/>
          </a:bodyPr>
          <a:lstStyle/>
          <a:p>
            <a:r>
              <a:rPr lang="en-US" b="1" dirty="0"/>
              <a:t>Fusion KPI / BI Delivery</a:t>
            </a:r>
          </a:p>
        </p:txBody>
      </p:sp>
    </p:spTree>
    <p:extLst>
      <p:ext uri="{BB962C8B-B14F-4D97-AF65-F5344CB8AC3E}">
        <p14:creationId xmlns:p14="http://schemas.microsoft.com/office/powerpoint/2010/main" val="3547304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C7D05B-D3CA-4578-A344-9EAB00E6374A}"/>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869" name="think-cell Slide" r:id="rId6" imgW="360" imgH="360" progId="TCLayout.ActiveDocument.1">
                  <p:embed/>
                </p:oleObj>
              </mc:Choice>
              <mc:Fallback>
                <p:oleObj name="think-cell Slide" r:id="rId6" imgW="360" imgH="360" progId="TCLayout.ActiveDocument.1">
                  <p:embed/>
                  <p:pic>
                    <p:nvPicPr>
                      <p:cNvPr id="3" name="Object 2" hidden="1">
                        <a:extLst>
                          <a:ext uri="{FF2B5EF4-FFF2-40B4-BE49-F238E27FC236}">
                            <a16:creationId xmlns:a16="http://schemas.microsoft.com/office/drawing/2014/main" id="{D8C7D05B-D3CA-4578-A344-9EAB00E6374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C988D4B-B101-410E-B1C8-D08DD45AC01E}"/>
              </a:ext>
            </a:extLst>
          </p:cNvPr>
          <p:cNvSpPr/>
          <p:nvPr>
            <p:custDataLst>
              <p:tags r:id="rId3"/>
            </p:custDataLst>
          </p:nvPr>
        </p:nvSpPr>
        <p:spPr>
          <a:xfrm>
            <a:off x="0" y="0"/>
            <a:ext cx="158750" cy="158750"/>
          </a:xfrm>
          <a:prstGeom prst="rect">
            <a:avLst/>
          </a:prstGeom>
        </p:spPr>
        <p:style>
          <a:lnRef idx="2">
            <a:schemeClr val="dk1"/>
          </a:lnRef>
          <a:fillRef idx="1">
            <a:schemeClr val="lt1"/>
          </a:fillRef>
          <a:effectRef idx="0">
            <a:schemeClr val="dk1"/>
          </a:effectRef>
          <a:fontRef idx="minor">
            <a:schemeClr val="dk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2400">
              <a:latin typeface="Calibri" panose="020F0502020204030204" pitchFamily="34" charset="0"/>
              <a:ea typeface="+mj-ea"/>
              <a:cs typeface="+mj-cs"/>
              <a:sym typeface="Calibri" panose="020F0502020204030204" pitchFamily="34" charset="0"/>
            </a:endParaRPr>
          </a:p>
        </p:txBody>
      </p:sp>
      <p:sp>
        <p:nvSpPr>
          <p:cNvPr id="7" name="Title 6">
            <a:extLst>
              <a:ext uri="{FF2B5EF4-FFF2-40B4-BE49-F238E27FC236}">
                <a16:creationId xmlns:a16="http://schemas.microsoft.com/office/drawing/2014/main" id="{729962DF-2726-4316-95E3-94798F08C7D8}"/>
              </a:ext>
            </a:extLst>
          </p:cNvPr>
          <p:cNvSpPr>
            <a:spLocks noGrp="1"/>
          </p:cNvSpPr>
          <p:nvPr>
            <p:ph type="title"/>
          </p:nvPr>
        </p:nvSpPr>
        <p:spPr>
          <a:xfrm>
            <a:off x="274918" y="2858025"/>
            <a:ext cx="11642163" cy="781048"/>
          </a:xfrm>
        </p:spPr>
        <p:txBody>
          <a:bodyPr/>
          <a:lstStyle/>
          <a:p>
            <a:r>
              <a:rPr lang="en-US" dirty="0"/>
              <a:t>Appendix</a:t>
            </a:r>
          </a:p>
        </p:txBody>
      </p:sp>
      <p:sp>
        <p:nvSpPr>
          <p:cNvPr id="8" name="TextBox 7">
            <a:extLst>
              <a:ext uri="{FF2B5EF4-FFF2-40B4-BE49-F238E27FC236}">
                <a16:creationId xmlns:a16="http://schemas.microsoft.com/office/drawing/2014/main" id="{EFBA62C2-11D3-4298-AA37-86409068D200}"/>
              </a:ext>
            </a:extLst>
          </p:cNvPr>
          <p:cNvSpPr txBox="1"/>
          <p:nvPr/>
        </p:nvSpPr>
        <p:spPr>
          <a:xfrm>
            <a:off x="0" y="656216"/>
            <a:ext cx="12192000" cy="824830"/>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994157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Assumptions, Constraints and Considerations </a:t>
            </a:r>
          </a:p>
        </p:txBody>
      </p:sp>
      <p:sp>
        <p:nvSpPr>
          <p:cNvPr id="6" name="Rectangle 5"/>
          <p:cNvSpPr/>
          <p:nvPr/>
        </p:nvSpPr>
        <p:spPr bwMode="auto">
          <a:xfrm>
            <a:off x="261335" y="1231611"/>
            <a:ext cx="1629339" cy="1648279"/>
          </a:xfrm>
          <a:prstGeom prst="rect">
            <a:avLst/>
          </a:prstGeom>
          <a:solidFill>
            <a:srgbClr val="006A38"/>
          </a:solidFill>
          <a:ln>
            <a:solidFill>
              <a:schemeClr val="tx1"/>
            </a:solidFill>
          </a:ln>
          <a:effectLst/>
        </p:spPr>
        <p:txBody>
          <a:bodyPr vert="horz" wrap="square" lIns="80682" tIns="40341" rIns="80682" bIns="40341" numCol="1" rtlCol="0" anchor="ctr" anchorCtr="0" compatLnSpc="1">
            <a:prstTxWarp prst="textNoShape">
              <a:avLst/>
            </a:prstTxWarp>
          </a:bodyPr>
          <a:lstStyle/>
          <a:p>
            <a:pPr algn="ctr"/>
            <a:r>
              <a:rPr lang="en-US" sz="1600" kern="0">
                <a:solidFill>
                  <a:schemeClr val="bg1"/>
                </a:solidFill>
              </a:rPr>
              <a:t>Assumptions</a:t>
            </a:r>
          </a:p>
        </p:txBody>
      </p:sp>
      <p:sp>
        <p:nvSpPr>
          <p:cNvPr id="13" name="Rectangle 12"/>
          <p:cNvSpPr/>
          <p:nvPr/>
        </p:nvSpPr>
        <p:spPr bwMode="auto">
          <a:xfrm>
            <a:off x="1890674" y="1231611"/>
            <a:ext cx="9673792" cy="1648279"/>
          </a:xfrm>
          <a:prstGeom prst="rect">
            <a:avLst/>
          </a:prstGeom>
          <a:solidFill>
            <a:schemeClr val="bg1"/>
          </a:solidFill>
          <a:ln>
            <a:solidFill>
              <a:schemeClr val="tx1"/>
            </a:solidFill>
          </a:ln>
          <a:effectLst/>
          <a:extLst>
            <a:ext uri="{AF507438-7753-43E0-B8FC-AC1667EBCBE1}">
              <a14:hiddenEffects xmlns:a14="http://schemas.microsoft.com/office/drawing/2010/main">
                <a:effectLst>
                  <a:outerShdw blurRad="50800" dist="38100" dir="2700000" algn="tl" rotWithShape="0">
                    <a:prstClr val="black">
                      <a:alpha val="40000"/>
                    </a:prstClr>
                  </a:outerShdw>
                </a:effectLst>
              </a14:hiddenEffects>
            </a:ext>
          </a:extLst>
        </p:spPr>
        <p:txBody>
          <a:bodyPr vert="horz" wrap="square" lIns="45720" tIns="91440" rIns="0" bIns="91440" numCol="1" spcCol="0" rtlCol="0" anchor="ctr" anchorCtr="0" compatLnSpc="1">
            <a:prstTxWarp prst="textNoShape">
              <a:avLst/>
            </a:prstTxWarp>
          </a:bodyPr>
          <a:lstStyle/>
          <a:p>
            <a:pPr marL="171450" indent="-171450">
              <a:buFont typeface="Arial" panose="020B0604020202020204" pitchFamily="34" charset="0"/>
              <a:buChar char="•"/>
            </a:pPr>
            <a:endParaRPr lang="en-US" sz="1200" dirty="0">
              <a:solidFill>
                <a:srgbClr val="000000"/>
              </a:solidFill>
              <a:latin typeface="Calibri" panose="020F0502020204030204" pitchFamily="34" charset="0"/>
            </a:endParaRPr>
          </a:p>
          <a:p>
            <a:pPr marL="171450" indent="-171450">
              <a:buFont typeface="Arial" panose="020B0604020202020204" pitchFamily="34" charset="0"/>
              <a:buChar char="•"/>
            </a:pPr>
            <a:r>
              <a:rPr lang="en-US" sz="1400" dirty="0">
                <a:solidFill>
                  <a:srgbClr val="000000"/>
                </a:solidFill>
                <a:latin typeface="Calibri" panose="020F0502020204030204" pitchFamily="34" charset="0"/>
              </a:rPr>
              <a:t>The current POC and the technical architecture proposal considers one Fusion cloud instance.</a:t>
            </a:r>
            <a:r>
              <a:rPr lang="en-US" sz="1400" dirty="0">
                <a:latin typeface="Arial" panose="020B0604020202020204" pitchFamily="34" charset="0"/>
              </a:rPr>
              <a:t> </a:t>
            </a:r>
          </a:p>
          <a:p>
            <a:pPr marL="171450" indent="-171450">
              <a:buFont typeface="Arial" panose="020B0604020202020204" pitchFamily="34" charset="0"/>
              <a:buChar char="•"/>
            </a:pPr>
            <a:r>
              <a:rPr lang="en-US" sz="1400" dirty="0">
                <a:solidFill>
                  <a:srgbClr val="000000"/>
                </a:solidFill>
                <a:latin typeface="Calibri" panose="020F0502020204030204" pitchFamily="34" charset="0"/>
              </a:rPr>
              <a:t>Visualization Tools support cost other than Power BI will be borne by  the BUs. </a:t>
            </a:r>
            <a:endParaRPr lang="en-US" sz="1400" dirty="0">
              <a:latin typeface="Arial" panose="020B0604020202020204" pitchFamily="34" charset="0"/>
            </a:endParaRPr>
          </a:p>
          <a:p>
            <a:pPr marL="171450" indent="-171450">
              <a:buFont typeface="Arial" panose="020B0604020202020204" pitchFamily="34" charset="0"/>
              <a:buChar char="•"/>
            </a:pPr>
            <a:r>
              <a:rPr lang="en-US" sz="1400" dirty="0">
                <a:solidFill>
                  <a:srgbClr val="000000"/>
                </a:solidFill>
                <a:latin typeface="Calibri" panose="020F0502020204030204" pitchFamily="34" charset="0"/>
              </a:rPr>
              <a:t>Support resource requirements might have to  be reviewed as multiple BU migrate to this platform, the current TCO has been estimated with Citrus BI needs as reference.</a:t>
            </a:r>
            <a:endParaRPr lang="en-US" sz="1400" dirty="0">
              <a:latin typeface="Arial" panose="020B0604020202020204" pitchFamily="34" charset="0"/>
            </a:endParaRPr>
          </a:p>
          <a:p>
            <a:pPr marL="171450" indent="-171450">
              <a:buFont typeface="Arial" panose="020B0604020202020204" pitchFamily="34" charset="0"/>
              <a:buChar char="•"/>
            </a:pPr>
            <a:r>
              <a:rPr lang="en-US" sz="1400" dirty="0">
                <a:solidFill>
                  <a:srgbClr val="000000"/>
                </a:solidFill>
                <a:latin typeface="Calibri" panose="020F0502020204030204" pitchFamily="34" charset="0"/>
              </a:rPr>
              <a:t>Non-functional requirements will be vetted and included in the contract for individual tools.</a:t>
            </a:r>
            <a:endParaRPr lang="en-US" sz="1400" dirty="0">
              <a:latin typeface="Arial" panose="020B0604020202020204" pitchFamily="34" charset="0"/>
            </a:endParaRPr>
          </a:p>
          <a:p>
            <a:pPr marL="171450" indent="-171450">
              <a:buFont typeface="Arial" panose="020B0604020202020204" pitchFamily="34" charset="0"/>
              <a:buChar char="•"/>
            </a:pPr>
            <a:r>
              <a:rPr lang="en-US" sz="1400" dirty="0">
                <a:solidFill>
                  <a:srgbClr val="000000"/>
                </a:solidFill>
                <a:latin typeface="Calibri" panose="020F0502020204030204" pitchFamily="34" charset="0"/>
              </a:rPr>
              <a:t>In the long run multiple visualization tools including OAC will be migrated</a:t>
            </a:r>
          </a:p>
          <a:p>
            <a:pPr marL="69850">
              <a:spcAft>
                <a:spcPts val="600"/>
              </a:spcAft>
              <a:defRPr/>
            </a:pPr>
            <a:endParaRPr lang="en-US" sz="1300" kern="0" dirty="0">
              <a:solidFill>
                <a:sysClr val="windowText" lastClr="000000"/>
              </a:solidFill>
            </a:endParaRPr>
          </a:p>
        </p:txBody>
      </p:sp>
      <p:sp>
        <p:nvSpPr>
          <p:cNvPr id="15" name="Rectangle 14"/>
          <p:cNvSpPr/>
          <p:nvPr/>
        </p:nvSpPr>
        <p:spPr bwMode="auto">
          <a:xfrm>
            <a:off x="261342" y="3015021"/>
            <a:ext cx="1629339" cy="1923685"/>
          </a:xfrm>
          <a:prstGeom prst="rect">
            <a:avLst/>
          </a:prstGeom>
          <a:solidFill>
            <a:srgbClr val="006A38"/>
          </a:solidFill>
          <a:ln>
            <a:solidFill>
              <a:schemeClr val="tx1"/>
            </a:solidFill>
          </a:ln>
          <a:effectLst/>
        </p:spPr>
        <p:txBody>
          <a:bodyPr vert="horz" wrap="square" lIns="80682" tIns="40341" rIns="80682" bIns="40341" numCol="1" rtlCol="0" anchor="ctr" anchorCtr="0" compatLnSpc="1">
            <a:prstTxWarp prst="textNoShape">
              <a:avLst/>
            </a:prstTxWarp>
          </a:bodyPr>
          <a:lstStyle/>
          <a:p>
            <a:pPr algn="ctr">
              <a:defRPr/>
            </a:pPr>
            <a:r>
              <a:rPr lang="en-US" sz="1600" kern="0">
                <a:solidFill>
                  <a:schemeClr val="bg1"/>
                </a:solidFill>
              </a:rPr>
              <a:t>Constraints</a:t>
            </a:r>
            <a:endParaRPr lang="en-US" sz="1600" kern="0" baseline="30000">
              <a:solidFill>
                <a:schemeClr val="bg1"/>
              </a:solidFill>
            </a:endParaRPr>
          </a:p>
        </p:txBody>
      </p:sp>
      <p:sp>
        <p:nvSpPr>
          <p:cNvPr id="16" name="Rectangle 15"/>
          <p:cNvSpPr/>
          <p:nvPr/>
        </p:nvSpPr>
        <p:spPr bwMode="auto">
          <a:xfrm>
            <a:off x="1890680" y="3015021"/>
            <a:ext cx="9673792" cy="1923685"/>
          </a:xfrm>
          <a:prstGeom prst="rect">
            <a:avLst/>
          </a:prstGeom>
          <a:solidFill>
            <a:schemeClr val="bg1"/>
          </a:solidFill>
          <a:ln>
            <a:solidFill>
              <a:schemeClr val="tx1"/>
            </a:solidFill>
          </a:ln>
          <a:effectLst/>
          <a:extLst>
            <a:ext uri="{AF507438-7753-43E0-B8FC-AC1667EBCBE1}">
              <a14:hiddenEffects xmlns:a14="http://schemas.microsoft.com/office/drawing/2010/main">
                <a:effectLst>
                  <a:outerShdw blurRad="50800" dist="38100" dir="2700000" algn="tl" rotWithShape="0">
                    <a:prstClr val="black">
                      <a:alpha val="40000"/>
                    </a:prstClr>
                  </a:outerShdw>
                </a:effectLst>
              </a14:hiddenEffects>
            </a:ext>
          </a:extLst>
        </p:spPr>
        <p:txBody>
          <a:bodyPr vert="horz" wrap="square" lIns="45720" tIns="91440" rIns="0" bIns="91440" numCol="1" spcCol="0" rtlCol="0" anchor="t" anchorCtr="0" compatLnSpc="1">
            <a:prstTxWarp prst="textNoShape">
              <a:avLst/>
            </a:prstTxWarp>
          </a:bodyPr>
          <a:lstStyle/>
          <a:p>
            <a:pPr marL="171450" indent="-171450">
              <a:buFont typeface="Arial" panose="020B0604020202020204" pitchFamily="34" charset="0"/>
              <a:buChar char="•"/>
            </a:pPr>
            <a:r>
              <a:rPr lang="en-US" sz="1400" dirty="0">
                <a:solidFill>
                  <a:srgbClr val="000000"/>
                </a:solidFill>
                <a:latin typeface="Calibri" panose="020F0502020204030204" pitchFamily="34" charset="0"/>
              </a:rPr>
              <a:t>Realtime reporting with millions of records may have technical challenges; typically less than 10% of all queries should be target for real-time data store in alignment with fit for purpose technology and reference architecture. </a:t>
            </a:r>
          </a:p>
          <a:p>
            <a:pPr marL="628650" lvl="1" indent="-171450">
              <a:buFont typeface="Arial" panose="020B0604020202020204" pitchFamily="34" charset="0"/>
              <a:buChar char="•"/>
            </a:pPr>
            <a:r>
              <a:rPr lang="en-US" sz="1400" dirty="0">
                <a:solidFill>
                  <a:srgbClr val="000000"/>
                </a:solidFill>
                <a:latin typeface="Calibri" panose="020F0502020204030204" pitchFamily="34" charset="0"/>
              </a:rPr>
              <a:t>For real-time reporting needs, users should continue to use native reporting tools in the respective application. </a:t>
            </a:r>
          </a:p>
          <a:p>
            <a:pPr marL="628650" lvl="1" indent="-171450">
              <a:buFont typeface="Arial" panose="020B0604020202020204" pitchFamily="34" charset="0"/>
              <a:buChar char="•"/>
            </a:pPr>
            <a:r>
              <a:rPr lang="en-US" sz="1400" dirty="0">
                <a:solidFill>
                  <a:srgbClr val="000000"/>
                </a:solidFill>
                <a:latin typeface="Calibri" panose="020F0502020204030204" pitchFamily="34" charset="0"/>
              </a:rPr>
              <a:t>This constraint will further be addressed by reviewing the underlying functional design and understanding the true need for Realtime reporting from disparate datasets.</a:t>
            </a:r>
            <a:endParaRPr lang="en-US" sz="1400" dirty="0">
              <a:latin typeface="Arial" panose="020B0604020202020204" pitchFamily="34" charset="0"/>
            </a:endParaRPr>
          </a:p>
          <a:p>
            <a:pPr marL="171450" indent="-171450">
              <a:buFont typeface="Arial" panose="020B0604020202020204" pitchFamily="34" charset="0"/>
              <a:buChar char="•"/>
            </a:pPr>
            <a:r>
              <a:rPr lang="en-US" sz="1400" dirty="0">
                <a:solidFill>
                  <a:srgbClr val="000000"/>
                </a:solidFill>
                <a:latin typeface="Calibri" panose="020F0502020204030204" pitchFamily="34" charset="0"/>
              </a:rPr>
              <a:t>Golden Gate is the only option to extract Cloud Fusion data and it’s license fee might significantly change TCO. Pricing is  expected in the next two to  three weeks.</a:t>
            </a:r>
            <a:endParaRPr lang="en-US" sz="1400" dirty="0">
              <a:latin typeface="Arial" panose="020B0604020202020204" pitchFamily="34" charset="0"/>
            </a:endParaRPr>
          </a:p>
          <a:p>
            <a:pPr marL="171450" indent="-171450">
              <a:buFont typeface="Arial" panose="020B0604020202020204" pitchFamily="34" charset="0"/>
              <a:buChar char="•"/>
            </a:pPr>
            <a:r>
              <a:rPr lang="en-US" sz="1400" dirty="0">
                <a:solidFill>
                  <a:srgbClr val="000000"/>
                </a:solidFill>
                <a:latin typeface="Calibri" panose="020F0502020204030204" pitchFamily="34" charset="0"/>
              </a:rPr>
              <a:t>Visualization Tools have a download limit of 1 million rows, and should not be construed as data dumping tool. </a:t>
            </a:r>
            <a:endParaRPr lang="en-US" sz="1400" dirty="0">
              <a:latin typeface="Arial" panose="020B0604020202020204" pitchFamily="34" charset="0"/>
            </a:endParaRPr>
          </a:p>
        </p:txBody>
      </p:sp>
      <p:sp>
        <p:nvSpPr>
          <p:cNvPr id="18" name="Rectangle 17"/>
          <p:cNvSpPr/>
          <p:nvPr/>
        </p:nvSpPr>
        <p:spPr bwMode="auto">
          <a:xfrm>
            <a:off x="261342" y="5131523"/>
            <a:ext cx="1639271" cy="1222621"/>
          </a:xfrm>
          <a:prstGeom prst="rect">
            <a:avLst/>
          </a:prstGeom>
          <a:solidFill>
            <a:srgbClr val="006A38"/>
          </a:solidFill>
          <a:ln>
            <a:solidFill>
              <a:schemeClr val="tx1"/>
            </a:solidFill>
          </a:ln>
          <a:effectLst/>
        </p:spPr>
        <p:txBody>
          <a:bodyPr vert="horz" wrap="square" lIns="80682" tIns="40341" rIns="80682" bIns="40341" numCol="1" rtlCol="0" anchor="ctr" anchorCtr="0" compatLnSpc="1">
            <a:prstTxWarp prst="textNoShape">
              <a:avLst/>
            </a:prstTxWarp>
          </a:bodyPr>
          <a:lstStyle/>
          <a:p>
            <a:pPr algn="ctr">
              <a:defRPr/>
            </a:pPr>
            <a:r>
              <a:rPr lang="en-US" sz="1600" kern="0">
                <a:solidFill>
                  <a:schemeClr val="bg1"/>
                </a:solidFill>
              </a:rPr>
              <a:t>Considerations</a:t>
            </a:r>
            <a:endParaRPr lang="en-US" sz="1600" kern="0" baseline="30000">
              <a:solidFill>
                <a:schemeClr val="bg1"/>
              </a:solidFill>
            </a:endParaRPr>
          </a:p>
        </p:txBody>
      </p:sp>
      <p:sp>
        <p:nvSpPr>
          <p:cNvPr id="19" name="Rectangle 18"/>
          <p:cNvSpPr/>
          <p:nvPr/>
        </p:nvSpPr>
        <p:spPr bwMode="auto">
          <a:xfrm>
            <a:off x="1900612" y="5131523"/>
            <a:ext cx="9663853" cy="1232560"/>
          </a:xfrm>
          <a:prstGeom prst="rect">
            <a:avLst/>
          </a:prstGeom>
          <a:solidFill>
            <a:schemeClr val="bg1"/>
          </a:solidFill>
          <a:ln>
            <a:solidFill>
              <a:schemeClr val="tx1"/>
            </a:solidFill>
          </a:ln>
          <a:effectLst/>
          <a:extLst>
            <a:ext uri="{AF507438-7753-43E0-B8FC-AC1667EBCBE1}">
              <a14:hiddenEffects xmlns:a14="http://schemas.microsoft.com/office/drawing/2010/main">
                <a:effectLst>
                  <a:outerShdw blurRad="50800" dist="38100" dir="2700000" algn="tl" rotWithShape="0">
                    <a:prstClr val="black">
                      <a:alpha val="40000"/>
                    </a:prstClr>
                  </a:outerShdw>
                </a:effectLst>
              </a14:hiddenEffects>
            </a:ext>
          </a:extLst>
        </p:spPr>
        <p:txBody>
          <a:bodyPr vert="horz" wrap="square" lIns="45720" tIns="91440" rIns="0" bIns="91440" numCol="1" spcCol="0" rtlCol="0" anchor="ctr" anchorCtr="0" compatLnSpc="1">
            <a:prstTxWarp prst="textNoShape">
              <a:avLst/>
            </a:prstTxWarp>
          </a:bodyPr>
          <a:lstStyle/>
          <a:p>
            <a:pPr marL="169863" indent="-100013">
              <a:spcAft>
                <a:spcPts val="600"/>
              </a:spcAft>
              <a:buFont typeface="Arial" panose="020B0604020202020204" pitchFamily="34" charset="0"/>
              <a:buChar char="•"/>
              <a:defRPr/>
            </a:pPr>
            <a:r>
              <a:rPr lang="en-US" sz="1400" dirty="0"/>
              <a:t>The platform will support vertical or horizontal future Fusion roll out.</a:t>
            </a:r>
          </a:p>
          <a:p>
            <a:pPr marL="69850">
              <a:spcAft>
                <a:spcPts val="600"/>
              </a:spcAft>
              <a:defRPr/>
            </a:pPr>
            <a:endParaRPr lang="en-US" sz="1300" kern="0" dirty="0">
              <a:solidFill>
                <a:sysClr val="windowText" lastClr="000000"/>
              </a:solidFill>
            </a:endParaRPr>
          </a:p>
        </p:txBody>
      </p:sp>
    </p:spTree>
    <p:extLst>
      <p:ext uri="{BB962C8B-B14F-4D97-AF65-F5344CB8AC3E}">
        <p14:creationId xmlns:p14="http://schemas.microsoft.com/office/powerpoint/2010/main" val="3616001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E1321B7-CA01-4434-93BF-2290A1EF12B0}"/>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893" name="think-cell Slide" r:id="rId58" imgW="384" imgH="385" progId="TCLayout.ActiveDocument.1">
                  <p:embed/>
                </p:oleObj>
              </mc:Choice>
              <mc:Fallback>
                <p:oleObj name="think-cell Slide" r:id="rId58" imgW="384" imgH="385" progId="TCLayout.ActiveDocument.1">
                  <p:embed/>
                  <p:pic>
                    <p:nvPicPr>
                      <p:cNvPr id="4" name="Object 3" hidden="1">
                        <a:extLst>
                          <a:ext uri="{FF2B5EF4-FFF2-40B4-BE49-F238E27FC236}">
                            <a16:creationId xmlns:a16="http://schemas.microsoft.com/office/drawing/2014/main" id="{6E1321B7-CA01-4434-93BF-2290A1EF12B0}"/>
                          </a:ext>
                        </a:extLst>
                      </p:cNvPr>
                      <p:cNvPicPr/>
                      <p:nvPr/>
                    </p:nvPicPr>
                    <p:blipFill>
                      <a:blip r:embed="rId59"/>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087BA99-24EE-4CF6-AF33-B59560EB557D}"/>
              </a:ext>
            </a:extLst>
          </p:cNvPr>
          <p:cNvSpPr/>
          <p:nvPr>
            <p:custDataLst>
              <p:tags r:id="rId3"/>
            </p:custDataLst>
          </p:nvPr>
        </p:nvSpPr>
        <p:spPr>
          <a:xfrm>
            <a:off x="0" y="0"/>
            <a:ext cx="158750" cy="158750"/>
          </a:xfrm>
          <a:prstGeom prst="rect">
            <a:avLst/>
          </a:prstGeom>
        </p:spPr>
        <p:style>
          <a:lnRef idx="2">
            <a:schemeClr val="dk1"/>
          </a:lnRef>
          <a:fillRef idx="1">
            <a:schemeClr val="lt1"/>
          </a:fillRef>
          <a:effectRef idx="0">
            <a:schemeClr val="dk1"/>
          </a:effectRef>
          <a:fontRef idx="minor">
            <a:schemeClr val="dk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1400">
              <a:latin typeface="Calibri" panose="020F0502020204030204" pitchFamily="34" charset="0"/>
              <a:sym typeface="Calibri" panose="020F0502020204030204" pitchFamily="34" charset="0"/>
            </a:endParaRPr>
          </a:p>
        </p:txBody>
      </p:sp>
      <p:sp>
        <p:nvSpPr>
          <p:cNvPr id="2" name="Title 1">
            <a:extLst>
              <a:ext uri="{FF2B5EF4-FFF2-40B4-BE49-F238E27FC236}">
                <a16:creationId xmlns:a16="http://schemas.microsoft.com/office/drawing/2014/main" id="{DC751AAC-6D77-4E32-952B-C2EC58B069FA}"/>
              </a:ext>
            </a:extLst>
          </p:cNvPr>
          <p:cNvSpPr>
            <a:spLocks noGrp="1"/>
          </p:cNvSpPr>
          <p:nvPr>
            <p:ph type="title"/>
          </p:nvPr>
        </p:nvSpPr>
        <p:spPr/>
        <p:txBody>
          <a:bodyPr/>
          <a:lstStyle/>
          <a:p>
            <a:r>
              <a:rPr lang="en-US"/>
              <a:t>The recommended setup will require $336k for initial setup and $587k/yr</a:t>
            </a:r>
            <a:r>
              <a:rPr lang="en-US" baseline="30000"/>
              <a:t>1</a:t>
            </a:r>
            <a:r>
              <a:rPr lang="en-US"/>
              <a:t> to license and support</a:t>
            </a:r>
          </a:p>
        </p:txBody>
      </p:sp>
      <p:sp>
        <p:nvSpPr>
          <p:cNvPr id="6" name="Rectangle 5">
            <a:extLst>
              <a:ext uri="{FF2B5EF4-FFF2-40B4-BE49-F238E27FC236}">
                <a16:creationId xmlns:a16="http://schemas.microsoft.com/office/drawing/2014/main" id="{65FA4AE8-7D3E-4DA4-96B2-E06E420A0EDC}"/>
              </a:ext>
            </a:extLst>
          </p:cNvPr>
          <p:cNvSpPr/>
          <p:nvPr/>
        </p:nvSpPr>
        <p:spPr>
          <a:xfrm>
            <a:off x="298827" y="1112520"/>
            <a:ext cx="2087757" cy="603504"/>
          </a:xfrm>
          <a:prstGeom prst="rect">
            <a:avLst/>
          </a:prstGeom>
          <a:solidFill>
            <a:srgbClr val="006A38"/>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a:solidFill>
                  <a:schemeClr val="bg1"/>
                </a:solidFill>
              </a:rPr>
              <a:t>Assumption</a:t>
            </a:r>
          </a:p>
        </p:txBody>
      </p:sp>
      <p:sp>
        <p:nvSpPr>
          <p:cNvPr id="7" name="Rectangle 6">
            <a:extLst>
              <a:ext uri="{FF2B5EF4-FFF2-40B4-BE49-F238E27FC236}">
                <a16:creationId xmlns:a16="http://schemas.microsoft.com/office/drawing/2014/main" id="{C9C6FDA3-FA29-41F8-A3A5-DC68840967EE}"/>
              </a:ext>
            </a:extLst>
          </p:cNvPr>
          <p:cNvSpPr/>
          <p:nvPr/>
        </p:nvSpPr>
        <p:spPr>
          <a:xfrm>
            <a:off x="298825" y="1801370"/>
            <a:ext cx="2087759" cy="1627630"/>
          </a:xfrm>
          <a:prstGeom prst="rect">
            <a:avLst/>
          </a:prstGeom>
          <a:solidFill>
            <a:srgbClr val="006A38"/>
          </a:solidFill>
        </p:spPr>
        <p:style>
          <a:lnRef idx="2">
            <a:schemeClr val="dk1"/>
          </a:lnRef>
          <a:fillRef idx="1">
            <a:schemeClr val="lt1"/>
          </a:fillRef>
          <a:effectRef idx="0">
            <a:schemeClr val="dk1"/>
          </a:effectRef>
          <a:fontRef idx="minor">
            <a:schemeClr val="dk1"/>
          </a:fontRef>
        </p:style>
        <p:txBody>
          <a:bodyPr rtlCol="0" anchor="ctr"/>
          <a:lstStyle/>
          <a:p>
            <a:r>
              <a:rPr lang="en-US" sz="1600">
                <a:solidFill>
                  <a:schemeClr val="bg1"/>
                </a:solidFill>
              </a:rPr>
              <a:t>One time setup costs are $336k and roughly the same regardless of the tools selected</a:t>
            </a:r>
          </a:p>
        </p:txBody>
      </p:sp>
      <p:sp>
        <p:nvSpPr>
          <p:cNvPr id="8" name="Rectangle 7">
            <a:extLst>
              <a:ext uri="{FF2B5EF4-FFF2-40B4-BE49-F238E27FC236}">
                <a16:creationId xmlns:a16="http://schemas.microsoft.com/office/drawing/2014/main" id="{8C0D48AE-5F7D-41F2-8730-3AF94AA42B70}"/>
              </a:ext>
            </a:extLst>
          </p:cNvPr>
          <p:cNvSpPr/>
          <p:nvPr/>
        </p:nvSpPr>
        <p:spPr>
          <a:xfrm>
            <a:off x="298827" y="3514347"/>
            <a:ext cx="2087758" cy="2961044"/>
          </a:xfrm>
          <a:prstGeom prst="rect">
            <a:avLst/>
          </a:prstGeom>
          <a:solidFill>
            <a:srgbClr val="006A38"/>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chemeClr val="bg1"/>
                </a:solidFill>
              </a:rPr>
              <a:t>We recommend selecting Power BI as the visualization tool, Informatica as the ETL tool, and SnowFlake and Golden Gate as the data storage tools with annual support cost of $587 k/yr</a:t>
            </a:r>
            <a:r>
              <a:rPr lang="en-US" sz="1600" baseline="30000" dirty="0">
                <a:solidFill>
                  <a:schemeClr val="bg1"/>
                </a:solidFill>
              </a:rPr>
              <a:t>1</a:t>
            </a:r>
          </a:p>
        </p:txBody>
      </p:sp>
      <p:sp>
        <p:nvSpPr>
          <p:cNvPr id="10" name="Rectangle 9">
            <a:extLst>
              <a:ext uri="{FF2B5EF4-FFF2-40B4-BE49-F238E27FC236}">
                <a16:creationId xmlns:a16="http://schemas.microsoft.com/office/drawing/2014/main" id="{4168C26A-C09F-4CD4-9971-D75C70FCEBA8}"/>
              </a:ext>
            </a:extLst>
          </p:cNvPr>
          <p:cNvSpPr/>
          <p:nvPr/>
        </p:nvSpPr>
        <p:spPr>
          <a:xfrm>
            <a:off x="2523744" y="1119633"/>
            <a:ext cx="9405292" cy="5963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a:t>Resource and implementation costs presented assume we select only </a:t>
            </a:r>
            <a:r>
              <a:rPr lang="en-US" sz="1400" b="1"/>
              <a:t>1 visualization and 1 ETL </a:t>
            </a:r>
            <a:r>
              <a:rPr lang="en-US" sz="1400"/>
              <a:t>tool to license and support</a:t>
            </a:r>
          </a:p>
        </p:txBody>
      </p:sp>
      <p:sp>
        <p:nvSpPr>
          <p:cNvPr id="12" name="Rectangle 11">
            <a:extLst>
              <a:ext uri="{FF2B5EF4-FFF2-40B4-BE49-F238E27FC236}">
                <a16:creationId xmlns:a16="http://schemas.microsoft.com/office/drawing/2014/main" id="{97BAE83C-45AD-47F2-841B-B74D984B413D}"/>
              </a:ext>
            </a:extLst>
          </p:cNvPr>
          <p:cNvSpPr/>
          <p:nvPr/>
        </p:nvSpPr>
        <p:spPr>
          <a:xfrm>
            <a:off x="2523744" y="1807466"/>
            <a:ext cx="9405292" cy="16215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sz="1400"/>
          </a:p>
        </p:txBody>
      </p:sp>
      <p:sp>
        <p:nvSpPr>
          <p:cNvPr id="13" name="Rectangle 12">
            <a:extLst>
              <a:ext uri="{FF2B5EF4-FFF2-40B4-BE49-F238E27FC236}">
                <a16:creationId xmlns:a16="http://schemas.microsoft.com/office/drawing/2014/main" id="{19EB1BD4-43CC-4650-A26A-BD87313CA5E1}"/>
              </a:ext>
            </a:extLst>
          </p:cNvPr>
          <p:cNvSpPr/>
          <p:nvPr/>
        </p:nvSpPr>
        <p:spPr>
          <a:xfrm>
            <a:off x="2523744" y="3514346"/>
            <a:ext cx="9405292" cy="29610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sz="1400"/>
          </a:p>
        </p:txBody>
      </p:sp>
      <p:graphicFrame>
        <p:nvGraphicFramePr>
          <p:cNvPr id="189" name="Chart 188">
            <a:extLst>
              <a:ext uri="{FF2B5EF4-FFF2-40B4-BE49-F238E27FC236}">
                <a16:creationId xmlns:a16="http://schemas.microsoft.com/office/drawing/2014/main" id="{CA55220B-F730-40C5-A406-670765052069}"/>
              </a:ext>
            </a:extLst>
          </p:cNvPr>
          <p:cNvGraphicFramePr/>
          <p:nvPr>
            <p:custDataLst>
              <p:tags r:id="rId4"/>
            </p:custDataLst>
          </p:nvPr>
        </p:nvGraphicFramePr>
        <p:xfrm>
          <a:off x="2670175" y="3992563"/>
          <a:ext cx="3190875" cy="1722437"/>
        </p:xfrm>
        <a:graphic>
          <a:graphicData uri="http://schemas.openxmlformats.org/drawingml/2006/chart">
            <c:chart xmlns:c="http://schemas.openxmlformats.org/drawingml/2006/chart" xmlns:r="http://schemas.openxmlformats.org/officeDocument/2006/relationships" r:id="rId60"/>
          </a:graphicData>
        </a:graphic>
      </p:graphicFrame>
      <p:sp>
        <p:nvSpPr>
          <p:cNvPr id="151" name="Text Placeholder 2">
            <a:extLst>
              <a:ext uri="{FF2B5EF4-FFF2-40B4-BE49-F238E27FC236}">
                <a16:creationId xmlns:a16="http://schemas.microsoft.com/office/drawing/2014/main" id="{4BF8A32E-449B-4D7A-9E43-99A5289AF6D1}"/>
              </a:ext>
            </a:extLst>
          </p:cNvPr>
          <p:cNvSpPr>
            <a:spLocks noGrp="1"/>
          </p:cNvSpPr>
          <p:nvPr>
            <p:custDataLst>
              <p:tags r:id="rId5"/>
            </p:custDataLst>
          </p:nvPr>
        </p:nvSpPr>
        <p:spPr bwMode="gray">
          <a:xfrm>
            <a:off x="5027613" y="3857625"/>
            <a:ext cx="493713" cy="1920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23F9479F-938E-4070-86F3-FD8314241443}" type="datetime'''''$''''''''''''2''''''''''5''''''0''''''''k'''''''''''''">
              <a:rPr lang="en-US" altLang="en-US" sz="1400" smtClean="0"/>
              <a:pPr marL="0" indent="0" algn="ctr">
                <a:spcBef>
                  <a:spcPct val="0"/>
                </a:spcBef>
                <a:spcAft>
                  <a:spcPct val="0"/>
                </a:spcAft>
                <a:buNone/>
              </a:pPr>
              <a:t>$250k</a:t>
            </a:fld>
            <a:endParaRPr lang="en-US" sz="1400">
              <a:sym typeface="+mn-lt"/>
            </a:endParaRPr>
          </a:p>
        </p:txBody>
      </p:sp>
      <p:sp>
        <p:nvSpPr>
          <p:cNvPr id="143" name="Text Placeholder 2">
            <a:extLst>
              <a:ext uri="{FF2B5EF4-FFF2-40B4-BE49-F238E27FC236}">
                <a16:creationId xmlns:a16="http://schemas.microsoft.com/office/drawing/2014/main" id="{344A543C-3335-48B6-9130-0D019CBB6082}"/>
              </a:ext>
            </a:extLst>
          </p:cNvPr>
          <p:cNvSpPr>
            <a:spLocks noGrp="1"/>
          </p:cNvSpPr>
          <p:nvPr>
            <p:custDataLst>
              <p:tags r:id="rId6"/>
            </p:custDataLst>
          </p:nvPr>
        </p:nvSpPr>
        <p:spPr bwMode="auto">
          <a:xfrm>
            <a:off x="2930525" y="5691188"/>
            <a:ext cx="650875" cy="1920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BC819877-B9ED-463E-B169-461D59732A43}" type="datetime'''''P''''''owe''''''''''''''''''''''r'' ''''B''''I'''''''''''">
              <a:rPr lang="en-US" altLang="en-US" sz="1400" smtClean="0"/>
              <a:pPr marL="0" indent="0" algn="ctr">
                <a:spcBef>
                  <a:spcPct val="0"/>
                </a:spcBef>
                <a:spcAft>
                  <a:spcPct val="0"/>
                </a:spcAft>
                <a:buNone/>
              </a:pPr>
              <a:t>Power BI</a:t>
            </a:fld>
            <a:endParaRPr lang="en-US" sz="1400">
              <a:sym typeface="+mn-lt"/>
            </a:endParaRPr>
          </a:p>
        </p:txBody>
      </p:sp>
      <p:sp>
        <p:nvSpPr>
          <p:cNvPr id="159" name="Text Placeholder 2">
            <a:extLst>
              <a:ext uri="{FF2B5EF4-FFF2-40B4-BE49-F238E27FC236}">
                <a16:creationId xmlns:a16="http://schemas.microsoft.com/office/drawing/2014/main" id="{1D3B134A-9149-4B3E-8E30-99FAEFB5D5C9}"/>
              </a:ext>
            </a:extLst>
          </p:cNvPr>
          <p:cNvSpPr>
            <a:spLocks noGrp="1"/>
          </p:cNvSpPr>
          <p:nvPr>
            <p:custDataLst>
              <p:tags r:id="rId7"/>
            </p:custDataLst>
          </p:nvPr>
        </p:nvSpPr>
        <p:spPr bwMode="auto">
          <a:xfrm>
            <a:off x="4117975" y="5691188"/>
            <a:ext cx="295275" cy="1920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AB16875A-7728-462A-B45D-E6ACB045E241}" type="datetime'''''''''''''Q''l''''''i''''''''k'''''">
              <a:rPr lang="en-US" altLang="en-US" sz="1400" smtClean="0"/>
              <a:pPr marL="0" indent="0" algn="ctr">
                <a:spcBef>
                  <a:spcPct val="0"/>
                </a:spcBef>
                <a:spcAft>
                  <a:spcPct val="0"/>
                </a:spcAft>
                <a:buNone/>
              </a:pPr>
              <a:t>Qlik</a:t>
            </a:fld>
            <a:endParaRPr lang="en-US" sz="1400">
              <a:sym typeface="+mn-lt"/>
            </a:endParaRPr>
          </a:p>
        </p:txBody>
      </p:sp>
      <p:sp>
        <p:nvSpPr>
          <p:cNvPr id="161" name="Text Placeholder 2">
            <a:extLst>
              <a:ext uri="{FF2B5EF4-FFF2-40B4-BE49-F238E27FC236}">
                <a16:creationId xmlns:a16="http://schemas.microsoft.com/office/drawing/2014/main" id="{180278D1-BA97-4BBD-9FC1-110AE5A4DA91}"/>
              </a:ext>
            </a:extLst>
          </p:cNvPr>
          <p:cNvSpPr>
            <a:spLocks noGrp="1"/>
          </p:cNvSpPr>
          <p:nvPr>
            <p:custDataLst>
              <p:tags r:id="rId8"/>
            </p:custDataLst>
          </p:nvPr>
        </p:nvSpPr>
        <p:spPr bwMode="auto">
          <a:xfrm>
            <a:off x="4986338" y="5691188"/>
            <a:ext cx="574675" cy="1920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C2473A10-5D70-42D0-9E0B-EDED0E1759B2}" type="datetime'T''''a''''''b''''''''l''''ea''''''''''''''''''u'''''''''''">
              <a:rPr lang="en-US" altLang="en-US" sz="1400" smtClean="0"/>
              <a:pPr marL="0" indent="0" algn="ctr">
                <a:spcBef>
                  <a:spcPct val="0"/>
                </a:spcBef>
                <a:spcAft>
                  <a:spcPct val="0"/>
                </a:spcAft>
                <a:buNone/>
              </a:pPr>
              <a:t>Tableau</a:t>
            </a:fld>
            <a:endParaRPr lang="en-US" sz="1400">
              <a:sym typeface="+mn-lt"/>
            </a:endParaRPr>
          </a:p>
        </p:txBody>
      </p:sp>
      <p:sp>
        <p:nvSpPr>
          <p:cNvPr id="149" name="Text Placeholder 2">
            <a:extLst>
              <a:ext uri="{FF2B5EF4-FFF2-40B4-BE49-F238E27FC236}">
                <a16:creationId xmlns:a16="http://schemas.microsoft.com/office/drawing/2014/main" id="{A99A4EE0-C5B2-493D-A05D-4179F4E9713D}"/>
              </a:ext>
            </a:extLst>
          </p:cNvPr>
          <p:cNvSpPr>
            <a:spLocks noGrp="1"/>
          </p:cNvSpPr>
          <p:nvPr>
            <p:custDataLst>
              <p:tags r:id="rId9"/>
            </p:custDataLst>
          </p:nvPr>
        </p:nvSpPr>
        <p:spPr bwMode="gray">
          <a:xfrm>
            <a:off x="3009900" y="4405313"/>
            <a:ext cx="493713" cy="1920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8FDC3E36-8FB6-4E42-896A-C2AD56EAFC7D}" type="datetime'''''''''$''''''''''1''''''''''''''''''''''''''''''6''''''2k'''">
              <a:rPr lang="en-US" altLang="en-US" sz="1400" smtClean="0"/>
              <a:pPr marL="0" indent="0" algn="ctr">
                <a:spcBef>
                  <a:spcPct val="0"/>
                </a:spcBef>
                <a:spcAft>
                  <a:spcPct val="0"/>
                </a:spcAft>
                <a:buNone/>
              </a:pPr>
              <a:t>$162k</a:t>
            </a:fld>
            <a:endParaRPr lang="en-US" sz="1400">
              <a:sym typeface="+mn-lt"/>
            </a:endParaRPr>
          </a:p>
        </p:txBody>
      </p:sp>
      <p:sp>
        <p:nvSpPr>
          <p:cNvPr id="150" name="Text Placeholder 2">
            <a:extLst>
              <a:ext uri="{FF2B5EF4-FFF2-40B4-BE49-F238E27FC236}">
                <a16:creationId xmlns:a16="http://schemas.microsoft.com/office/drawing/2014/main" id="{6D8AC0F8-F114-4525-B604-D13858CDC250}"/>
              </a:ext>
            </a:extLst>
          </p:cNvPr>
          <p:cNvSpPr>
            <a:spLocks noGrp="1"/>
          </p:cNvSpPr>
          <p:nvPr>
            <p:custDataLst>
              <p:tags r:id="rId10"/>
            </p:custDataLst>
          </p:nvPr>
        </p:nvSpPr>
        <p:spPr bwMode="gray">
          <a:xfrm>
            <a:off x="4019550" y="4081463"/>
            <a:ext cx="493713" cy="1920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875D5D4F-E0EF-4A59-BA83-FCDCED3CFF80}" type="datetime'$''''''2''''''''''''''''''''''''''''''''1''4''''k'''''''''''">
              <a:rPr lang="en-US" altLang="en-US" sz="1400" smtClean="0"/>
              <a:pPr marL="0" indent="0" algn="ctr">
                <a:spcBef>
                  <a:spcPct val="0"/>
                </a:spcBef>
                <a:spcAft>
                  <a:spcPct val="0"/>
                </a:spcAft>
                <a:buNone/>
              </a:pPr>
              <a:t>$214k</a:t>
            </a:fld>
            <a:endParaRPr lang="en-US" sz="1400">
              <a:sym typeface="+mn-lt"/>
            </a:endParaRPr>
          </a:p>
        </p:txBody>
      </p:sp>
      <p:sp>
        <p:nvSpPr>
          <p:cNvPr id="157" name="TextBox 156">
            <a:extLst>
              <a:ext uri="{FF2B5EF4-FFF2-40B4-BE49-F238E27FC236}">
                <a16:creationId xmlns:a16="http://schemas.microsoft.com/office/drawing/2014/main" id="{CC709205-EA37-48E8-B526-F54ED29F1900}"/>
              </a:ext>
            </a:extLst>
          </p:cNvPr>
          <p:cNvSpPr txBox="1"/>
          <p:nvPr/>
        </p:nvSpPr>
        <p:spPr>
          <a:xfrm>
            <a:off x="2670175" y="3533785"/>
            <a:ext cx="1508811" cy="307777"/>
          </a:xfrm>
          <a:prstGeom prst="rect">
            <a:avLst/>
          </a:prstGeom>
          <a:noFill/>
        </p:spPr>
        <p:txBody>
          <a:bodyPr wrap="none" rtlCol="0">
            <a:spAutoFit/>
          </a:bodyPr>
          <a:lstStyle/>
          <a:p>
            <a:r>
              <a:rPr lang="en-US" sz="1400"/>
              <a:t>Visualization tools</a:t>
            </a:r>
          </a:p>
        </p:txBody>
      </p:sp>
      <p:sp>
        <p:nvSpPr>
          <p:cNvPr id="181" name="Rectangle 180">
            <a:extLst>
              <a:ext uri="{FF2B5EF4-FFF2-40B4-BE49-F238E27FC236}">
                <a16:creationId xmlns:a16="http://schemas.microsoft.com/office/drawing/2014/main" id="{902A71FC-7D26-444F-819C-8370722A14A5}"/>
              </a:ext>
            </a:extLst>
          </p:cNvPr>
          <p:cNvSpPr/>
          <p:nvPr>
            <p:custDataLst>
              <p:tags r:id="rId11"/>
            </p:custDataLst>
          </p:nvPr>
        </p:nvSpPr>
        <p:spPr bwMode="auto">
          <a:xfrm>
            <a:off x="10148888" y="4189413"/>
            <a:ext cx="250825" cy="187325"/>
          </a:xfrm>
          <a:prstGeom prst="rect">
            <a:avLst/>
          </a:prstGeom>
          <a:solidFill>
            <a:srgbClr val="C0C0C0"/>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dk1"/>
                </a:solidFill>
                <a:prstDash val="solid"/>
                <a:miter lim="800000"/>
                <a:headEnd type="none" w="med" len="med"/>
                <a:tailEnd type="none" w="med" len="med"/>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9" name="Rectangle 178">
            <a:extLst>
              <a:ext uri="{FF2B5EF4-FFF2-40B4-BE49-F238E27FC236}">
                <a16:creationId xmlns:a16="http://schemas.microsoft.com/office/drawing/2014/main" id="{371D1DB6-B849-4D77-95AB-DFF0EAA693C8}"/>
              </a:ext>
            </a:extLst>
          </p:cNvPr>
          <p:cNvSpPr/>
          <p:nvPr>
            <p:custDataLst>
              <p:tags r:id="rId12"/>
            </p:custDataLst>
          </p:nvPr>
        </p:nvSpPr>
        <p:spPr bwMode="auto">
          <a:xfrm>
            <a:off x="10148888" y="3703638"/>
            <a:ext cx="250825" cy="187325"/>
          </a:xfrm>
          <a:prstGeom prst="rect">
            <a:avLst/>
          </a:prstGeom>
          <a:solidFill>
            <a:srgbClr val="006A38"/>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dk1"/>
                </a:solidFill>
                <a:prstDash val="solid"/>
                <a:miter lim="800000"/>
                <a:headEnd type="none" w="med" len="med"/>
                <a:tailEnd type="none" w="med" len="med"/>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0" name="Rectangle 179">
            <a:extLst>
              <a:ext uri="{FF2B5EF4-FFF2-40B4-BE49-F238E27FC236}">
                <a16:creationId xmlns:a16="http://schemas.microsoft.com/office/drawing/2014/main" id="{D032F4AB-3534-4441-9657-5C6D3E0FCA12}"/>
              </a:ext>
            </a:extLst>
          </p:cNvPr>
          <p:cNvSpPr/>
          <p:nvPr>
            <p:custDataLst>
              <p:tags r:id="rId13"/>
            </p:custDataLst>
          </p:nvPr>
        </p:nvSpPr>
        <p:spPr bwMode="auto">
          <a:xfrm>
            <a:off x="10148888" y="3946525"/>
            <a:ext cx="250825" cy="187325"/>
          </a:xfrm>
          <a:prstGeom prst="rect">
            <a:avLst/>
          </a:prstGeom>
          <a:solidFill>
            <a:schemeClr val="accent1"/>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dk1"/>
                </a:solidFill>
                <a:prstDash val="solid"/>
                <a:miter lim="800000"/>
                <a:headEnd type="none" w="med" len="med"/>
                <a:tailEnd type="none" w="med" len="med"/>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6" name="Text Placeholder 2">
            <a:extLst>
              <a:ext uri="{FF2B5EF4-FFF2-40B4-BE49-F238E27FC236}">
                <a16:creationId xmlns:a16="http://schemas.microsoft.com/office/drawing/2014/main" id="{877D4E46-1C6A-4F47-A007-AC6146B456E7}"/>
              </a:ext>
            </a:extLst>
          </p:cNvPr>
          <p:cNvSpPr>
            <a:spLocks noGrp="1"/>
          </p:cNvSpPr>
          <p:nvPr>
            <p:custDataLst>
              <p:tags r:id="rId14"/>
            </p:custDataLst>
          </p:nvPr>
        </p:nvSpPr>
        <p:spPr bwMode="auto">
          <a:xfrm>
            <a:off x="10450513" y="3698875"/>
            <a:ext cx="982663" cy="1920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675E1F64-1465-420D-86F5-F7C59F84F9A0}" type="datetime'''S''o''f''''t''wa''re'''' ''c''''''''o''''''s''''t'''''''''''">
              <a:rPr lang="en-US" altLang="en-US" sz="1400" smtClean="0"/>
              <a:pPr marL="0" indent="0">
                <a:spcBef>
                  <a:spcPct val="0"/>
                </a:spcBef>
                <a:spcAft>
                  <a:spcPct val="0"/>
                </a:spcAft>
                <a:buNone/>
              </a:pPr>
              <a:t>Software cost</a:t>
            </a:fld>
            <a:endParaRPr lang="en-US" sz="1400">
              <a:sym typeface="+mn-lt"/>
            </a:endParaRPr>
          </a:p>
        </p:txBody>
      </p:sp>
      <p:sp>
        <p:nvSpPr>
          <p:cNvPr id="148" name="Text Placeholder 2">
            <a:extLst>
              <a:ext uri="{FF2B5EF4-FFF2-40B4-BE49-F238E27FC236}">
                <a16:creationId xmlns:a16="http://schemas.microsoft.com/office/drawing/2014/main" id="{F64A79D9-B0EB-4A0B-B9DD-9CE8F8D35367}"/>
              </a:ext>
            </a:extLst>
          </p:cNvPr>
          <p:cNvSpPr>
            <a:spLocks noGrp="1"/>
          </p:cNvSpPr>
          <p:nvPr>
            <p:custDataLst>
              <p:tags r:id="rId15"/>
            </p:custDataLst>
          </p:nvPr>
        </p:nvSpPr>
        <p:spPr bwMode="auto">
          <a:xfrm>
            <a:off x="10450513" y="4184650"/>
            <a:ext cx="1222375" cy="1920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2C14273A-AA97-4C50-AFF7-7CDDA2ED0FC4}" type="datetime'''''Ons''''i''''t''e BI'''''''' ''Ana''l''''''''''ys''t'''''">
              <a:rPr lang="en-US" altLang="en-US" sz="1400" smtClean="0">
                <a:sym typeface="+mn-lt"/>
              </a:rPr>
              <a:pPr marL="0" indent="0">
                <a:spcBef>
                  <a:spcPct val="0"/>
                </a:spcBef>
                <a:spcAft>
                  <a:spcPct val="0"/>
                </a:spcAft>
                <a:buNone/>
              </a:pPr>
              <a:t>Onsite BI Analyst</a:t>
            </a:fld>
            <a:endParaRPr lang="en-US" sz="1400">
              <a:sym typeface="+mn-lt"/>
            </a:endParaRPr>
          </a:p>
        </p:txBody>
      </p:sp>
      <p:sp>
        <p:nvSpPr>
          <p:cNvPr id="147" name="Text Placeholder 2">
            <a:extLst>
              <a:ext uri="{FF2B5EF4-FFF2-40B4-BE49-F238E27FC236}">
                <a16:creationId xmlns:a16="http://schemas.microsoft.com/office/drawing/2014/main" id="{94634A30-ECC1-452E-8F45-3D91CF7C5DEA}"/>
              </a:ext>
            </a:extLst>
          </p:cNvPr>
          <p:cNvSpPr>
            <a:spLocks noGrp="1"/>
          </p:cNvSpPr>
          <p:nvPr>
            <p:custDataLst>
              <p:tags r:id="rId16"/>
            </p:custDataLst>
          </p:nvPr>
        </p:nvSpPr>
        <p:spPr bwMode="auto">
          <a:xfrm>
            <a:off x="10450513" y="3941763"/>
            <a:ext cx="1395413" cy="1920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4954C4F5-F9EA-4BAF-B5A6-49E85AFA8259}" type="datetime'O''f''''f''''''sh''''o''''r''''''e ''''deve''''''''lo''''per'">
              <a:rPr lang="en-US" altLang="en-US" sz="1400" smtClean="0">
                <a:sym typeface="+mn-lt"/>
              </a:rPr>
              <a:pPr marL="0" indent="0">
                <a:spcBef>
                  <a:spcPct val="0"/>
                </a:spcBef>
                <a:spcAft>
                  <a:spcPct val="0"/>
                </a:spcAft>
                <a:buNone/>
              </a:pPr>
              <a:t>Offshore developer</a:t>
            </a:fld>
            <a:endParaRPr lang="en-US" sz="1400">
              <a:sym typeface="+mn-lt"/>
            </a:endParaRPr>
          </a:p>
        </p:txBody>
      </p:sp>
      <p:sp>
        <p:nvSpPr>
          <p:cNvPr id="185" name="TextBox 184">
            <a:extLst>
              <a:ext uri="{FF2B5EF4-FFF2-40B4-BE49-F238E27FC236}">
                <a16:creationId xmlns:a16="http://schemas.microsoft.com/office/drawing/2014/main" id="{760FE939-669E-4917-8DA3-18F93606B921}"/>
              </a:ext>
            </a:extLst>
          </p:cNvPr>
          <p:cNvSpPr txBox="1"/>
          <p:nvPr/>
        </p:nvSpPr>
        <p:spPr>
          <a:xfrm>
            <a:off x="5929313" y="3533785"/>
            <a:ext cx="836960" cy="307777"/>
          </a:xfrm>
          <a:prstGeom prst="rect">
            <a:avLst/>
          </a:prstGeom>
          <a:noFill/>
        </p:spPr>
        <p:txBody>
          <a:bodyPr wrap="none" rtlCol="0">
            <a:spAutoFit/>
          </a:bodyPr>
          <a:lstStyle/>
          <a:p>
            <a:r>
              <a:rPr lang="en-US" sz="1400"/>
              <a:t>ETL tools</a:t>
            </a:r>
          </a:p>
        </p:txBody>
      </p:sp>
      <p:sp>
        <p:nvSpPr>
          <p:cNvPr id="186" name="TextBox 185">
            <a:extLst>
              <a:ext uri="{FF2B5EF4-FFF2-40B4-BE49-F238E27FC236}">
                <a16:creationId xmlns:a16="http://schemas.microsoft.com/office/drawing/2014/main" id="{BFC41630-4172-4ABF-A1E2-5408ED7DA344}"/>
              </a:ext>
            </a:extLst>
          </p:cNvPr>
          <p:cNvSpPr txBox="1"/>
          <p:nvPr/>
        </p:nvSpPr>
        <p:spPr>
          <a:xfrm>
            <a:off x="8045067" y="3533785"/>
            <a:ext cx="1520353" cy="307777"/>
          </a:xfrm>
          <a:prstGeom prst="rect">
            <a:avLst/>
          </a:prstGeom>
          <a:noFill/>
        </p:spPr>
        <p:txBody>
          <a:bodyPr wrap="none" rtlCol="0">
            <a:spAutoFit/>
          </a:bodyPr>
          <a:lstStyle/>
          <a:p>
            <a:r>
              <a:rPr lang="en-US" sz="1400"/>
              <a:t>Data Storage tools</a:t>
            </a:r>
          </a:p>
        </p:txBody>
      </p:sp>
      <p:graphicFrame>
        <p:nvGraphicFramePr>
          <p:cNvPr id="214" name="Chart 213">
            <a:extLst>
              <a:ext uri="{FF2B5EF4-FFF2-40B4-BE49-F238E27FC236}">
                <a16:creationId xmlns:a16="http://schemas.microsoft.com/office/drawing/2014/main" id="{2A8D17F1-0A8C-438D-B0FE-ABBB6460D525}"/>
              </a:ext>
            </a:extLst>
          </p:cNvPr>
          <p:cNvGraphicFramePr/>
          <p:nvPr>
            <p:custDataLst>
              <p:tags r:id="rId17"/>
            </p:custDataLst>
          </p:nvPr>
        </p:nvGraphicFramePr>
        <p:xfrm>
          <a:off x="5461000" y="4165600"/>
          <a:ext cx="2952750" cy="1549400"/>
        </p:xfrm>
        <a:graphic>
          <a:graphicData uri="http://schemas.openxmlformats.org/drawingml/2006/chart">
            <c:chart xmlns:c="http://schemas.openxmlformats.org/drawingml/2006/chart" xmlns:r="http://schemas.openxmlformats.org/officeDocument/2006/relationships" r:id="rId61"/>
          </a:graphicData>
        </a:graphic>
      </p:graphicFrame>
      <p:sp>
        <p:nvSpPr>
          <p:cNvPr id="194" name="Text Placeholder 2">
            <a:extLst>
              <a:ext uri="{FF2B5EF4-FFF2-40B4-BE49-F238E27FC236}">
                <a16:creationId xmlns:a16="http://schemas.microsoft.com/office/drawing/2014/main" id="{20FE165D-E8A2-4F3C-9A8B-0AE73E8E0AF8}"/>
              </a:ext>
            </a:extLst>
          </p:cNvPr>
          <p:cNvSpPr>
            <a:spLocks noGrp="1"/>
          </p:cNvSpPr>
          <p:nvPr>
            <p:custDataLst>
              <p:tags r:id="rId18"/>
            </p:custDataLst>
          </p:nvPr>
        </p:nvSpPr>
        <p:spPr bwMode="auto">
          <a:xfrm>
            <a:off x="6013450" y="5691188"/>
            <a:ext cx="841375" cy="1920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8A429B3C-4911-4C9C-AB66-83987015B24B}" type="datetime'''I''n''''''''''''f''''or''''m''''a''tic''''''a'''''''''''''''">
              <a:rPr lang="en-US" altLang="en-US" sz="1400" smtClean="0"/>
              <a:pPr marL="0" indent="0" algn="ctr">
                <a:spcBef>
                  <a:spcPct val="0"/>
                </a:spcBef>
                <a:spcAft>
                  <a:spcPct val="0"/>
                </a:spcAft>
                <a:buNone/>
              </a:pPr>
              <a:t>Informatica</a:t>
            </a:fld>
            <a:endParaRPr lang="en-US" sz="1400">
              <a:sym typeface="+mn-lt"/>
            </a:endParaRPr>
          </a:p>
        </p:txBody>
      </p:sp>
      <p:sp>
        <p:nvSpPr>
          <p:cNvPr id="193" name="Text Placeholder 2">
            <a:extLst>
              <a:ext uri="{FF2B5EF4-FFF2-40B4-BE49-F238E27FC236}">
                <a16:creationId xmlns:a16="http://schemas.microsoft.com/office/drawing/2014/main" id="{9EE01E0E-B20E-4A14-8B5E-9FE4CEFFE4F7}"/>
              </a:ext>
            </a:extLst>
          </p:cNvPr>
          <p:cNvSpPr>
            <a:spLocks noGrp="1"/>
          </p:cNvSpPr>
          <p:nvPr>
            <p:custDataLst>
              <p:tags r:id="rId19"/>
            </p:custDataLst>
          </p:nvPr>
        </p:nvSpPr>
        <p:spPr bwMode="gray">
          <a:xfrm>
            <a:off x="6188075" y="4030663"/>
            <a:ext cx="493713" cy="1920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EF758D76-435E-45E2-8D1A-4AF7C82EEE64}" type="datetime'''''''$''2''''''''''''''''1''''''''''''''''''''''''7k'''''">
              <a:rPr lang="en-US" altLang="en-US" sz="1400" smtClean="0"/>
              <a:pPr marL="0" indent="0" algn="ctr">
                <a:spcBef>
                  <a:spcPct val="0"/>
                </a:spcBef>
                <a:spcAft>
                  <a:spcPct val="0"/>
                </a:spcAft>
                <a:buNone/>
              </a:pPr>
              <a:t>$217k</a:t>
            </a:fld>
            <a:endParaRPr lang="en-US" sz="1400">
              <a:sym typeface="+mn-lt"/>
            </a:endParaRPr>
          </a:p>
        </p:txBody>
      </p:sp>
      <p:sp>
        <p:nvSpPr>
          <p:cNvPr id="192" name="Text Placeholder 2">
            <a:extLst>
              <a:ext uri="{FF2B5EF4-FFF2-40B4-BE49-F238E27FC236}">
                <a16:creationId xmlns:a16="http://schemas.microsoft.com/office/drawing/2014/main" id="{4883B1EC-4B22-46AC-94E2-A2FA1A4B49BD}"/>
              </a:ext>
            </a:extLst>
          </p:cNvPr>
          <p:cNvSpPr>
            <a:spLocks noGrp="1"/>
          </p:cNvSpPr>
          <p:nvPr>
            <p:custDataLst>
              <p:tags r:id="rId20"/>
            </p:custDataLst>
          </p:nvPr>
        </p:nvSpPr>
        <p:spPr bwMode="auto">
          <a:xfrm>
            <a:off x="7111999" y="5691188"/>
            <a:ext cx="661988" cy="1920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326781B4-F35C-4C48-A548-09C3E2E7D173}" type="datetime'''M''''at''i''''''''''''l''l''''''''i''''''''o''''n'''''''''">
              <a:rPr lang="en-US" altLang="en-US" sz="1400" smtClean="0"/>
              <a:pPr marL="0" indent="0" algn="ctr">
                <a:spcBef>
                  <a:spcPct val="0"/>
                </a:spcBef>
                <a:spcAft>
                  <a:spcPct val="0"/>
                </a:spcAft>
                <a:buNone/>
              </a:pPr>
              <a:t>Matillion</a:t>
            </a:fld>
            <a:endParaRPr lang="en-US" sz="1400">
              <a:sym typeface="+mn-lt"/>
            </a:endParaRPr>
          </a:p>
        </p:txBody>
      </p:sp>
      <p:sp>
        <p:nvSpPr>
          <p:cNvPr id="195" name="Text Placeholder 2">
            <a:extLst>
              <a:ext uri="{FF2B5EF4-FFF2-40B4-BE49-F238E27FC236}">
                <a16:creationId xmlns:a16="http://schemas.microsoft.com/office/drawing/2014/main" id="{E54DAB6D-E410-4204-95AE-4B79296BA2F6}"/>
              </a:ext>
            </a:extLst>
          </p:cNvPr>
          <p:cNvSpPr>
            <a:spLocks noGrp="1"/>
          </p:cNvSpPr>
          <p:nvPr>
            <p:custDataLst>
              <p:tags r:id="rId21"/>
            </p:custDataLst>
          </p:nvPr>
        </p:nvSpPr>
        <p:spPr bwMode="gray">
          <a:xfrm>
            <a:off x="7196138" y="4170363"/>
            <a:ext cx="493713" cy="1920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AC327F24-DA46-48BC-944E-827B14805546}" type="datetime'$''1''''''''''''''''''''''9''''''''''5''''''''''k'''''">
              <a:rPr lang="en-US" altLang="en-US" sz="1400" smtClean="0"/>
              <a:pPr marL="0" indent="0" algn="ctr">
                <a:spcBef>
                  <a:spcPct val="0"/>
                </a:spcBef>
                <a:spcAft>
                  <a:spcPct val="0"/>
                </a:spcAft>
                <a:buNone/>
              </a:pPr>
              <a:t>$195k</a:t>
            </a:fld>
            <a:endParaRPr lang="en-US" sz="1400">
              <a:sym typeface="+mn-lt"/>
            </a:endParaRPr>
          </a:p>
        </p:txBody>
      </p:sp>
      <p:graphicFrame>
        <p:nvGraphicFramePr>
          <p:cNvPr id="254" name="Chart 253">
            <a:extLst>
              <a:ext uri="{FF2B5EF4-FFF2-40B4-BE49-F238E27FC236}">
                <a16:creationId xmlns:a16="http://schemas.microsoft.com/office/drawing/2014/main" id="{78E56C64-3B84-4AD1-88E6-396F98FF7BE8}"/>
              </a:ext>
            </a:extLst>
          </p:cNvPr>
          <p:cNvGraphicFramePr/>
          <p:nvPr>
            <p:custDataLst>
              <p:tags r:id="rId22"/>
            </p:custDataLst>
          </p:nvPr>
        </p:nvGraphicFramePr>
        <p:xfrm>
          <a:off x="7962900" y="4646613"/>
          <a:ext cx="3190875" cy="1068387"/>
        </p:xfrm>
        <a:graphic>
          <a:graphicData uri="http://schemas.openxmlformats.org/drawingml/2006/chart">
            <c:chart xmlns:c="http://schemas.openxmlformats.org/drawingml/2006/chart" xmlns:r="http://schemas.openxmlformats.org/officeDocument/2006/relationships" r:id="rId62"/>
          </a:graphicData>
        </a:graphic>
      </p:graphicFrame>
      <p:sp>
        <p:nvSpPr>
          <p:cNvPr id="218" name="Text Placeholder 2">
            <a:extLst>
              <a:ext uri="{FF2B5EF4-FFF2-40B4-BE49-F238E27FC236}">
                <a16:creationId xmlns:a16="http://schemas.microsoft.com/office/drawing/2014/main" id="{BBB9EF92-E65B-488A-B874-8B2C82EB9EFE}"/>
              </a:ext>
            </a:extLst>
          </p:cNvPr>
          <p:cNvSpPr>
            <a:spLocks noGrp="1"/>
          </p:cNvSpPr>
          <p:nvPr>
            <p:custDataLst>
              <p:tags r:id="rId23"/>
            </p:custDataLst>
          </p:nvPr>
        </p:nvSpPr>
        <p:spPr bwMode="auto">
          <a:xfrm>
            <a:off x="8159750" y="5691188"/>
            <a:ext cx="779463" cy="1920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068BF395-845A-4EE7-ABB3-ECBD4D0F7517}" type="datetime'''''''S''n''''''ow''''''F''''''l''''''''''''ak''''''''''e'''''">
              <a:rPr lang="en-US" altLang="en-US" sz="1400" smtClean="0"/>
              <a:pPr marL="0" indent="0" algn="ctr">
                <a:spcBef>
                  <a:spcPct val="0"/>
                </a:spcBef>
                <a:spcAft>
                  <a:spcPct val="0"/>
                </a:spcAft>
                <a:buNone/>
              </a:pPr>
              <a:t>SnowFlake</a:t>
            </a:fld>
            <a:endParaRPr lang="en-US" sz="1400">
              <a:sym typeface="+mn-lt"/>
            </a:endParaRPr>
          </a:p>
        </p:txBody>
      </p:sp>
      <p:sp>
        <p:nvSpPr>
          <p:cNvPr id="216" name="Text Placeholder 2">
            <a:extLst>
              <a:ext uri="{FF2B5EF4-FFF2-40B4-BE49-F238E27FC236}">
                <a16:creationId xmlns:a16="http://schemas.microsoft.com/office/drawing/2014/main" id="{7A9BFD6A-71AB-43DF-BE9F-A365E69F4445}"/>
              </a:ext>
            </a:extLst>
          </p:cNvPr>
          <p:cNvSpPr>
            <a:spLocks noGrp="1"/>
          </p:cNvSpPr>
          <p:nvPr>
            <p:custDataLst>
              <p:tags r:id="rId24"/>
            </p:custDataLst>
          </p:nvPr>
        </p:nvSpPr>
        <p:spPr bwMode="gray">
          <a:xfrm>
            <a:off x="8347075" y="4752975"/>
            <a:ext cx="403225" cy="1920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1EE79555-06B6-45E7-939C-5F6D32DDA6C2}" type="datetime'''''''''''''''''''''''$''8''''''''''''''''''''8''''k'">
              <a:rPr lang="en-US" altLang="en-US" sz="1400" smtClean="0"/>
              <a:pPr marL="0" indent="0" algn="ctr">
                <a:spcBef>
                  <a:spcPct val="0"/>
                </a:spcBef>
                <a:spcAft>
                  <a:spcPct val="0"/>
                </a:spcAft>
                <a:buNone/>
              </a:pPr>
              <a:t>$88k</a:t>
            </a:fld>
            <a:endParaRPr lang="en-US" sz="1400">
              <a:sym typeface="+mn-lt"/>
            </a:endParaRPr>
          </a:p>
        </p:txBody>
      </p:sp>
      <p:sp>
        <p:nvSpPr>
          <p:cNvPr id="217" name="Text Placeholder 2">
            <a:extLst>
              <a:ext uri="{FF2B5EF4-FFF2-40B4-BE49-F238E27FC236}">
                <a16:creationId xmlns:a16="http://schemas.microsoft.com/office/drawing/2014/main" id="{CABAC1B1-E363-45D7-9FB1-FD4365C745D9}"/>
              </a:ext>
            </a:extLst>
          </p:cNvPr>
          <p:cNvSpPr>
            <a:spLocks noGrp="1"/>
          </p:cNvSpPr>
          <p:nvPr>
            <p:custDataLst>
              <p:tags r:id="rId25"/>
            </p:custDataLst>
          </p:nvPr>
        </p:nvSpPr>
        <p:spPr bwMode="auto">
          <a:xfrm>
            <a:off x="9097963" y="5691188"/>
            <a:ext cx="920750" cy="1920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A1729096-022E-4F7B-B664-BC44543D3433}" type="datetime'Go''''''''l''''de''''''''''''''''n'''' Ga''''''''''''''te'''">
              <a:rPr lang="en-US" altLang="en-US" sz="1400" smtClean="0"/>
              <a:pPr marL="0" indent="0" algn="ctr">
                <a:spcBef>
                  <a:spcPct val="0"/>
                </a:spcBef>
                <a:spcAft>
                  <a:spcPct val="0"/>
                </a:spcAft>
                <a:buNone/>
              </a:pPr>
              <a:t>Golden Gate</a:t>
            </a:fld>
            <a:endParaRPr lang="en-US" altLang="en-US" sz="1400" dirty="0"/>
          </a:p>
          <a:p>
            <a:pPr marL="0" indent="0" algn="ctr">
              <a:spcBef>
                <a:spcPct val="0"/>
              </a:spcBef>
              <a:spcAft>
                <a:spcPct val="0"/>
              </a:spcAft>
              <a:buNone/>
            </a:pPr>
            <a:r>
              <a:rPr lang="en-US" sz="1400" dirty="0">
                <a:sym typeface="+mn-lt"/>
              </a:rPr>
              <a:t>Compute</a:t>
            </a:r>
          </a:p>
        </p:txBody>
      </p:sp>
      <p:sp>
        <p:nvSpPr>
          <p:cNvPr id="224" name="Text Placeholder 2">
            <a:extLst>
              <a:ext uri="{FF2B5EF4-FFF2-40B4-BE49-F238E27FC236}">
                <a16:creationId xmlns:a16="http://schemas.microsoft.com/office/drawing/2014/main" id="{72A6ED6A-76C8-420E-8521-CC50D0FFBBB1}"/>
              </a:ext>
            </a:extLst>
          </p:cNvPr>
          <p:cNvSpPr>
            <a:spLocks noGrp="1"/>
          </p:cNvSpPr>
          <p:nvPr>
            <p:custDataLst>
              <p:tags r:id="rId26"/>
            </p:custDataLst>
          </p:nvPr>
        </p:nvSpPr>
        <p:spPr bwMode="auto">
          <a:xfrm>
            <a:off x="10375900" y="5691188"/>
            <a:ext cx="382588" cy="1920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62CCD42A-A10B-42A1-BE90-C83C2C069C3B}" type="datetime'A''''''''''''''''''''''''D''''''''''''W'''''''''''">
              <a:rPr lang="en-US" altLang="en-US" sz="1400" smtClean="0"/>
              <a:pPr marL="0" indent="0" algn="ctr">
                <a:spcBef>
                  <a:spcPct val="0"/>
                </a:spcBef>
                <a:spcAft>
                  <a:spcPct val="0"/>
                </a:spcAft>
                <a:buNone/>
              </a:pPr>
              <a:t>ADW</a:t>
            </a:fld>
            <a:endParaRPr lang="en-US" sz="1400">
              <a:sym typeface="+mn-lt"/>
            </a:endParaRPr>
          </a:p>
        </p:txBody>
      </p:sp>
      <p:sp>
        <p:nvSpPr>
          <p:cNvPr id="238" name="Text Placeholder 2">
            <a:extLst>
              <a:ext uri="{FF2B5EF4-FFF2-40B4-BE49-F238E27FC236}">
                <a16:creationId xmlns:a16="http://schemas.microsoft.com/office/drawing/2014/main" id="{CFC82678-DB80-4514-AA90-1F23CC8C8486}"/>
              </a:ext>
            </a:extLst>
          </p:cNvPr>
          <p:cNvSpPr>
            <a:spLocks noGrp="1"/>
          </p:cNvSpPr>
          <p:nvPr>
            <p:custDataLst>
              <p:tags r:id="rId27"/>
            </p:custDataLst>
          </p:nvPr>
        </p:nvSpPr>
        <p:spPr bwMode="gray">
          <a:xfrm>
            <a:off x="10364789" y="4737100"/>
            <a:ext cx="403225" cy="1920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3A8A0383-210A-4200-A7A0-175AAF849938}" type="datetime'''''''''''$''''''''''''''''''''9''''''''0''''k'''''">
              <a:rPr lang="en-US" altLang="en-US" sz="1400" smtClean="0">
                <a:sym typeface="+mn-lt"/>
              </a:rPr>
              <a:pPr marL="0" indent="0" algn="ctr">
                <a:spcBef>
                  <a:spcPct val="0"/>
                </a:spcBef>
                <a:spcAft>
                  <a:spcPct val="0"/>
                </a:spcAft>
                <a:buNone/>
              </a:pPr>
              <a:t>$90k</a:t>
            </a:fld>
            <a:endParaRPr lang="en-US" sz="1400">
              <a:sym typeface="+mn-lt"/>
            </a:endParaRPr>
          </a:p>
        </p:txBody>
      </p:sp>
      <p:sp>
        <p:nvSpPr>
          <p:cNvPr id="219" name="Text Placeholder 2">
            <a:extLst>
              <a:ext uri="{FF2B5EF4-FFF2-40B4-BE49-F238E27FC236}">
                <a16:creationId xmlns:a16="http://schemas.microsoft.com/office/drawing/2014/main" id="{7694908D-2C24-4493-B7E2-1E6F3C2E70CB}"/>
              </a:ext>
            </a:extLst>
          </p:cNvPr>
          <p:cNvSpPr>
            <a:spLocks noGrp="1"/>
          </p:cNvSpPr>
          <p:nvPr>
            <p:custDataLst>
              <p:tags r:id="rId28"/>
            </p:custDataLst>
          </p:nvPr>
        </p:nvSpPr>
        <p:spPr bwMode="gray">
          <a:xfrm>
            <a:off x="9312275" y="4511675"/>
            <a:ext cx="493713" cy="1920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983CF688-2173-4C70-86A3-83920B19E947}" type="datetime'''$''12''''''''''0''''''''''k'">
              <a:rPr lang="en-US" altLang="en-US" sz="1400" smtClean="0"/>
              <a:pPr marL="0" indent="0" algn="ctr">
                <a:spcBef>
                  <a:spcPct val="0"/>
                </a:spcBef>
                <a:spcAft>
                  <a:spcPct val="0"/>
                </a:spcAft>
                <a:buNone/>
              </a:pPr>
              <a:t>$120k</a:t>
            </a:fld>
            <a:endParaRPr lang="en-US" sz="1400">
              <a:sym typeface="+mn-lt"/>
            </a:endParaRPr>
          </a:p>
        </p:txBody>
      </p:sp>
      <p:sp>
        <p:nvSpPr>
          <p:cNvPr id="255" name="Rectangle: Rounded Corners 254">
            <a:extLst>
              <a:ext uri="{FF2B5EF4-FFF2-40B4-BE49-F238E27FC236}">
                <a16:creationId xmlns:a16="http://schemas.microsoft.com/office/drawing/2014/main" id="{ADA728C1-F748-4ED8-873F-04715799FC24}"/>
              </a:ext>
            </a:extLst>
          </p:cNvPr>
          <p:cNvSpPr/>
          <p:nvPr/>
        </p:nvSpPr>
        <p:spPr>
          <a:xfrm>
            <a:off x="2790583" y="3841562"/>
            <a:ext cx="915156" cy="2524043"/>
          </a:xfrm>
          <a:prstGeom prst="roundRect">
            <a:avLst/>
          </a:prstGeom>
          <a:noFill/>
          <a:ln w="28575">
            <a:solidFill>
              <a:srgbClr val="C00000"/>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6" name="TextBox 255">
            <a:extLst>
              <a:ext uri="{FF2B5EF4-FFF2-40B4-BE49-F238E27FC236}">
                <a16:creationId xmlns:a16="http://schemas.microsoft.com/office/drawing/2014/main" id="{A396E24B-0020-4DD6-A739-269626319764}"/>
              </a:ext>
            </a:extLst>
          </p:cNvPr>
          <p:cNvSpPr txBox="1"/>
          <p:nvPr/>
        </p:nvSpPr>
        <p:spPr>
          <a:xfrm>
            <a:off x="2820614" y="6010864"/>
            <a:ext cx="870695" cy="307777"/>
          </a:xfrm>
          <a:prstGeom prst="rect">
            <a:avLst/>
          </a:prstGeom>
          <a:noFill/>
        </p:spPr>
        <p:txBody>
          <a:bodyPr wrap="square" rtlCol="0">
            <a:spAutoFit/>
          </a:bodyPr>
          <a:lstStyle/>
          <a:p>
            <a:r>
              <a:rPr lang="en-US" sz="1400" b="1"/>
              <a:t>$162k/</a:t>
            </a:r>
            <a:r>
              <a:rPr lang="en-US" sz="1400" b="1" err="1"/>
              <a:t>yr</a:t>
            </a:r>
            <a:endParaRPr lang="en-US" sz="1400" b="1"/>
          </a:p>
        </p:txBody>
      </p:sp>
      <p:sp>
        <p:nvSpPr>
          <p:cNvPr id="257" name="Rectangle: Rounded Corners 256">
            <a:extLst>
              <a:ext uri="{FF2B5EF4-FFF2-40B4-BE49-F238E27FC236}">
                <a16:creationId xmlns:a16="http://schemas.microsoft.com/office/drawing/2014/main" id="{D973C2E0-FA9A-40FC-872E-0814A031E90A}"/>
              </a:ext>
            </a:extLst>
          </p:cNvPr>
          <p:cNvSpPr/>
          <p:nvPr/>
        </p:nvSpPr>
        <p:spPr>
          <a:xfrm>
            <a:off x="5976560" y="3841562"/>
            <a:ext cx="915156" cy="2524043"/>
          </a:xfrm>
          <a:prstGeom prst="roundRect">
            <a:avLst/>
          </a:prstGeom>
          <a:noFill/>
          <a:ln w="28575">
            <a:solidFill>
              <a:srgbClr val="C00000"/>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8" name="TextBox 257">
            <a:extLst>
              <a:ext uri="{FF2B5EF4-FFF2-40B4-BE49-F238E27FC236}">
                <a16:creationId xmlns:a16="http://schemas.microsoft.com/office/drawing/2014/main" id="{B71F2A7A-D130-4AE4-B8BD-2D9821B7F254}"/>
              </a:ext>
            </a:extLst>
          </p:cNvPr>
          <p:cNvSpPr txBox="1"/>
          <p:nvPr/>
        </p:nvSpPr>
        <p:spPr>
          <a:xfrm>
            <a:off x="5976411" y="6010864"/>
            <a:ext cx="931055" cy="307777"/>
          </a:xfrm>
          <a:prstGeom prst="rect">
            <a:avLst/>
          </a:prstGeom>
          <a:noFill/>
        </p:spPr>
        <p:txBody>
          <a:bodyPr wrap="square" rtlCol="0">
            <a:spAutoFit/>
          </a:bodyPr>
          <a:lstStyle/>
          <a:p>
            <a:r>
              <a:rPr lang="en-US" sz="1400" b="1"/>
              <a:t>$217k/</a:t>
            </a:r>
            <a:r>
              <a:rPr lang="en-US" sz="1400" b="1" err="1"/>
              <a:t>yr</a:t>
            </a:r>
            <a:endParaRPr lang="en-US" sz="1400" b="1"/>
          </a:p>
        </p:txBody>
      </p:sp>
      <p:sp>
        <p:nvSpPr>
          <p:cNvPr id="259" name="Rectangle: Rounded Corners 258">
            <a:extLst>
              <a:ext uri="{FF2B5EF4-FFF2-40B4-BE49-F238E27FC236}">
                <a16:creationId xmlns:a16="http://schemas.microsoft.com/office/drawing/2014/main" id="{DE5584D1-F643-4074-8C57-13B76FF0131A}"/>
              </a:ext>
            </a:extLst>
          </p:cNvPr>
          <p:cNvSpPr/>
          <p:nvPr/>
        </p:nvSpPr>
        <p:spPr>
          <a:xfrm>
            <a:off x="8088351" y="3841562"/>
            <a:ext cx="1973224" cy="2524043"/>
          </a:xfrm>
          <a:prstGeom prst="roundRect">
            <a:avLst/>
          </a:prstGeom>
          <a:noFill/>
          <a:ln w="28575">
            <a:solidFill>
              <a:srgbClr val="C00000"/>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0" name="TextBox 259">
            <a:extLst>
              <a:ext uri="{FF2B5EF4-FFF2-40B4-BE49-F238E27FC236}">
                <a16:creationId xmlns:a16="http://schemas.microsoft.com/office/drawing/2014/main" id="{5E26DD04-9394-4F46-B567-E7DF1D1AAA11}"/>
              </a:ext>
            </a:extLst>
          </p:cNvPr>
          <p:cNvSpPr txBox="1"/>
          <p:nvPr/>
        </p:nvSpPr>
        <p:spPr>
          <a:xfrm>
            <a:off x="8609435" y="6010864"/>
            <a:ext cx="931055" cy="307777"/>
          </a:xfrm>
          <a:prstGeom prst="rect">
            <a:avLst/>
          </a:prstGeom>
          <a:noFill/>
        </p:spPr>
        <p:txBody>
          <a:bodyPr wrap="square" rtlCol="0">
            <a:spAutoFit/>
          </a:bodyPr>
          <a:lstStyle/>
          <a:p>
            <a:r>
              <a:rPr lang="en-US" sz="1400" b="1"/>
              <a:t>$208k/</a:t>
            </a:r>
            <a:r>
              <a:rPr lang="en-US" sz="1400" b="1" err="1"/>
              <a:t>yr</a:t>
            </a:r>
            <a:endParaRPr lang="en-US" sz="1400" b="1"/>
          </a:p>
        </p:txBody>
      </p:sp>
      <p:sp>
        <p:nvSpPr>
          <p:cNvPr id="262" name="Oval 261">
            <a:extLst>
              <a:ext uri="{FF2B5EF4-FFF2-40B4-BE49-F238E27FC236}">
                <a16:creationId xmlns:a16="http://schemas.microsoft.com/office/drawing/2014/main" id="{E3ECCD18-D2A5-4E66-BDB8-BBCB38426E13}"/>
              </a:ext>
            </a:extLst>
          </p:cNvPr>
          <p:cNvSpPr/>
          <p:nvPr/>
        </p:nvSpPr>
        <p:spPr>
          <a:xfrm>
            <a:off x="4736709" y="5942940"/>
            <a:ext cx="422665" cy="422665"/>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nchorCtr="0"/>
          <a:lstStyle/>
          <a:p>
            <a:pPr algn="ctr"/>
            <a:r>
              <a:rPr lang="en-US" sz="3600"/>
              <a:t>+</a:t>
            </a:r>
          </a:p>
        </p:txBody>
      </p:sp>
      <p:sp>
        <p:nvSpPr>
          <p:cNvPr id="263" name="Oval 262">
            <a:extLst>
              <a:ext uri="{FF2B5EF4-FFF2-40B4-BE49-F238E27FC236}">
                <a16:creationId xmlns:a16="http://schemas.microsoft.com/office/drawing/2014/main" id="{7A4BA94B-8680-4E27-BB2D-4D7D72F0BAB6}"/>
              </a:ext>
            </a:extLst>
          </p:cNvPr>
          <p:cNvSpPr/>
          <p:nvPr/>
        </p:nvSpPr>
        <p:spPr>
          <a:xfrm>
            <a:off x="7361481" y="5942940"/>
            <a:ext cx="422665" cy="422665"/>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nchorCtr="0"/>
          <a:lstStyle/>
          <a:p>
            <a:pPr algn="ctr"/>
            <a:r>
              <a:rPr lang="en-US" sz="3600"/>
              <a:t>+</a:t>
            </a:r>
          </a:p>
        </p:txBody>
      </p:sp>
      <p:sp>
        <p:nvSpPr>
          <p:cNvPr id="264" name="Oval 263">
            <a:extLst>
              <a:ext uri="{FF2B5EF4-FFF2-40B4-BE49-F238E27FC236}">
                <a16:creationId xmlns:a16="http://schemas.microsoft.com/office/drawing/2014/main" id="{D2D9CF7A-4620-4BE4-B3CC-AD9550A724E5}"/>
              </a:ext>
            </a:extLst>
          </p:cNvPr>
          <p:cNvSpPr/>
          <p:nvPr/>
        </p:nvSpPr>
        <p:spPr>
          <a:xfrm>
            <a:off x="10523537" y="5942940"/>
            <a:ext cx="422665" cy="422665"/>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nchorCtr="0"/>
          <a:lstStyle/>
          <a:p>
            <a:pPr algn="ctr"/>
            <a:r>
              <a:rPr lang="en-US" sz="3600"/>
              <a:t>=</a:t>
            </a:r>
          </a:p>
        </p:txBody>
      </p:sp>
      <p:sp>
        <p:nvSpPr>
          <p:cNvPr id="265" name="TextBox 264">
            <a:extLst>
              <a:ext uri="{FF2B5EF4-FFF2-40B4-BE49-F238E27FC236}">
                <a16:creationId xmlns:a16="http://schemas.microsoft.com/office/drawing/2014/main" id="{31E9F81B-6021-43DA-9CB0-367A9D775C36}"/>
              </a:ext>
            </a:extLst>
          </p:cNvPr>
          <p:cNvSpPr txBox="1"/>
          <p:nvPr/>
        </p:nvSpPr>
        <p:spPr>
          <a:xfrm>
            <a:off x="10992666" y="6010864"/>
            <a:ext cx="931055" cy="307777"/>
          </a:xfrm>
          <a:prstGeom prst="rect">
            <a:avLst/>
          </a:prstGeom>
          <a:noFill/>
        </p:spPr>
        <p:txBody>
          <a:bodyPr wrap="square" rtlCol="0">
            <a:spAutoFit/>
          </a:bodyPr>
          <a:lstStyle/>
          <a:p>
            <a:r>
              <a:rPr lang="en-US" sz="1400" b="1"/>
              <a:t>$587k/yr</a:t>
            </a:r>
            <a:r>
              <a:rPr lang="en-US" sz="1400" b="1" baseline="30000"/>
              <a:t>1</a:t>
            </a:r>
          </a:p>
        </p:txBody>
      </p:sp>
      <p:sp>
        <p:nvSpPr>
          <p:cNvPr id="266" name="TextBox 265">
            <a:extLst>
              <a:ext uri="{FF2B5EF4-FFF2-40B4-BE49-F238E27FC236}">
                <a16:creationId xmlns:a16="http://schemas.microsoft.com/office/drawing/2014/main" id="{C3DE2D23-5596-4CA4-98B7-A6E723BE9569}"/>
              </a:ext>
            </a:extLst>
          </p:cNvPr>
          <p:cNvSpPr txBox="1"/>
          <p:nvPr/>
        </p:nvSpPr>
        <p:spPr>
          <a:xfrm>
            <a:off x="8155748" y="3830335"/>
            <a:ext cx="1814365" cy="523220"/>
          </a:xfrm>
          <a:prstGeom prst="rect">
            <a:avLst/>
          </a:prstGeom>
          <a:noFill/>
        </p:spPr>
        <p:txBody>
          <a:bodyPr wrap="square" rtlCol="0">
            <a:spAutoFit/>
          </a:bodyPr>
          <a:lstStyle/>
          <a:p>
            <a:pPr algn="ctr"/>
            <a:r>
              <a:rPr lang="en-US" sz="1400"/>
              <a:t>Implement both solutions</a:t>
            </a:r>
          </a:p>
        </p:txBody>
      </p:sp>
      <p:sp>
        <p:nvSpPr>
          <p:cNvPr id="267" name="TextBox 266">
            <a:extLst>
              <a:ext uri="{FF2B5EF4-FFF2-40B4-BE49-F238E27FC236}">
                <a16:creationId xmlns:a16="http://schemas.microsoft.com/office/drawing/2014/main" id="{EFF3837E-E7EF-439E-871F-36ADA5A35683}"/>
              </a:ext>
            </a:extLst>
          </p:cNvPr>
          <p:cNvSpPr txBox="1"/>
          <p:nvPr/>
        </p:nvSpPr>
        <p:spPr>
          <a:xfrm>
            <a:off x="243430" y="6475390"/>
            <a:ext cx="7437940" cy="400110"/>
          </a:xfrm>
          <a:prstGeom prst="rect">
            <a:avLst/>
          </a:prstGeom>
          <a:noFill/>
        </p:spPr>
        <p:txBody>
          <a:bodyPr wrap="square" rtlCol="0">
            <a:spAutoFit/>
          </a:bodyPr>
          <a:lstStyle/>
          <a:p>
            <a:r>
              <a:rPr lang="en-US" sz="1000"/>
              <a:t>1: Golden gate licensing is TBD and not included in this cost</a:t>
            </a:r>
          </a:p>
          <a:p>
            <a:r>
              <a:rPr lang="en-US" sz="1000"/>
              <a:t>2: Yearly costs for Qlik and Informatica are $639k and $675k, respectively, assuming we have the same ETL and Data Storage solutions</a:t>
            </a:r>
          </a:p>
        </p:txBody>
      </p:sp>
      <p:cxnSp>
        <p:nvCxnSpPr>
          <p:cNvPr id="269" name="Straight Connector 268">
            <a:extLst>
              <a:ext uri="{FF2B5EF4-FFF2-40B4-BE49-F238E27FC236}">
                <a16:creationId xmlns:a16="http://schemas.microsoft.com/office/drawing/2014/main" id="{B42D4DC9-24FD-4BA9-A5B6-F5A29AA8D528}"/>
              </a:ext>
            </a:extLst>
          </p:cNvPr>
          <p:cNvCxnSpPr>
            <a:cxnSpLocks/>
          </p:cNvCxnSpPr>
          <p:nvPr/>
        </p:nvCxnSpPr>
        <p:spPr>
          <a:xfrm>
            <a:off x="2790583" y="3782207"/>
            <a:ext cx="2921242" cy="0"/>
          </a:xfrm>
          <a:prstGeom prst="line">
            <a:avLst/>
          </a:prstGeom>
        </p:spPr>
        <p:style>
          <a:lnRef idx="1">
            <a:schemeClr val="dk1"/>
          </a:lnRef>
          <a:fillRef idx="0">
            <a:schemeClr val="dk1"/>
          </a:fillRef>
          <a:effectRef idx="0">
            <a:schemeClr val="dk1"/>
          </a:effectRef>
          <a:fontRef idx="minor">
            <a:schemeClr val="tx1"/>
          </a:fontRef>
        </p:style>
      </p:cxnSp>
      <p:cxnSp>
        <p:nvCxnSpPr>
          <p:cNvPr id="272" name="Straight Connector 271">
            <a:extLst>
              <a:ext uri="{FF2B5EF4-FFF2-40B4-BE49-F238E27FC236}">
                <a16:creationId xmlns:a16="http://schemas.microsoft.com/office/drawing/2014/main" id="{97C7668E-D864-42A1-9EC7-73826D476BA1}"/>
              </a:ext>
            </a:extLst>
          </p:cNvPr>
          <p:cNvCxnSpPr>
            <a:cxnSpLocks/>
          </p:cNvCxnSpPr>
          <p:nvPr/>
        </p:nvCxnSpPr>
        <p:spPr>
          <a:xfrm>
            <a:off x="6013450" y="3782207"/>
            <a:ext cx="1949450" cy="0"/>
          </a:xfrm>
          <a:prstGeom prst="line">
            <a:avLst/>
          </a:prstGeom>
        </p:spPr>
        <p:style>
          <a:lnRef idx="1">
            <a:schemeClr val="dk1"/>
          </a:lnRef>
          <a:fillRef idx="0">
            <a:schemeClr val="dk1"/>
          </a:fillRef>
          <a:effectRef idx="0">
            <a:schemeClr val="dk1"/>
          </a:effectRef>
          <a:fontRef idx="minor">
            <a:schemeClr val="tx1"/>
          </a:fontRef>
        </p:style>
      </p:cxnSp>
      <p:cxnSp>
        <p:nvCxnSpPr>
          <p:cNvPr id="274" name="Straight Connector 273">
            <a:extLst>
              <a:ext uri="{FF2B5EF4-FFF2-40B4-BE49-F238E27FC236}">
                <a16:creationId xmlns:a16="http://schemas.microsoft.com/office/drawing/2014/main" id="{843598A6-FECF-4FE6-A1FA-157587047A66}"/>
              </a:ext>
            </a:extLst>
          </p:cNvPr>
          <p:cNvCxnSpPr>
            <a:cxnSpLocks/>
          </p:cNvCxnSpPr>
          <p:nvPr/>
        </p:nvCxnSpPr>
        <p:spPr>
          <a:xfrm>
            <a:off x="8131541" y="3782207"/>
            <a:ext cx="1877670" cy="0"/>
          </a:xfrm>
          <a:prstGeom prst="line">
            <a:avLst/>
          </a:prstGeom>
        </p:spPr>
        <p:style>
          <a:lnRef idx="1">
            <a:schemeClr val="dk1"/>
          </a:lnRef>
          <a:fillRef idx="0">
            <a:schemeClr val="dk1"/>
          </a:fillRef>
          <a:effectRef idx="0">
            <a:schemeClr val="dk1"/>
          </a:effectRef>
          <a:fontRef idx="minor">
            <a:schemeClr val="tx1"/>
          </a:fontRef>
        </p:style>
      </p:cxnSp>
      <p:sp>
        <p:nvSpPr>
          <p:cNvPr id="281" name="Speech Bubble: Rectangle 280">
            <a:extLst>
              <a:ext uri="{FF2B5EF4-FFF2-40B4-BE49-F238E27FC236}">
                <a16:creationId xmlns:a16="http://schemas.microsoft.com/office/drawing/2014/main" id="{B59D70B2-E5EF-466E-8243-72BC74EB2F6C}"/>
              </a:ext>
            </a:extLst>
          </p:cNvPr>
          <p:cNvSpPr/>
          <p:nvPr/>
        </p:nvSpPr>
        <p:spPr>
          <a:xfrm>
            <a:off x="10992666" y="4561268"/>
            <a:ext cx="1156653" cy="1322008"/>
          </a:xfrm>
          <a:prstGeom prst="wedgeRectCallou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a:t>~$290k anticipated for the rest of this year (Jul – Dec 2019)</a:t>
            </a:r>
          </a:p>
        </p:txBody>
      </p:sp>
      <p:cxnSp>
        <p:nvCxnSpPr>
          <p:cNvPr id="11" name="Straight Connector 10">
            <a:extLst>
              <a:ext uri="{FF2B5EF4-FFF2-40B4-BE49-F238E27FC236}">
                <a16:creationId xmlns:a16="http://schemas.microsoft.com/office/drawing/2014/main" id="{D0305AC5-E938-408E-84A4-90FB148A79C4}"/>
              </a:ext>
            </a:extLst>
          </p:cNvPr>
          <p:cNvCxnSpPr/>
          <p:nvPr>
            <p:custDataLst>
              <p:tags r:id="rId29"/>
            </p:custDataLst>
          </p:nvPr>
        </p:nvCxnSpPr>
        <p:spPr bwMode="auto">
          <a:xfrm>
            <a:off x="4689476" y="2674938"/>
            <a:ext cx="912813" cy="0"/>
          </a:xfrm>
          <a:prstGeom prst="line">
            <a:avLst/>
          </a:prstGeom>
          <a:ln w="3175" cap="flat" cmpd="sng" algn="ctr">
            <a:solidFill>
              <a:schemeClr val="tx1"/>
            </a:solidFill>
            <a:prstDash val="lgDash"/>
            <a:miter lim="8000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BFFE08A2-5E5F-4340-B597-B36EB296E2C7}"/>
              </a:ext>
            </a:extLst>
          </p:cNvPr>
          <p:cNvCxnSpPr/>
          <p:nvPr>
            <p:custDataLst>
              <p:tags r:id="rId30"/>
            </p:custDataLst>
          </p:nvPr>
        </p:nvCxnSpPr>
        <p:spPr bwMode="auto">
          <a:xfrm>
            <a:off x="8799514" y="2152650"/>
            <a:ext cx="912813" cy="0"/>
          </a:xfrm>
          <a:prstGeom prst="line">
            <a:avLst/>
          </a:prstGeom>
          <a:ln w="3175" cap="flat" cmpd="sng" algn="ctr">
            <a:solidFill>
              <a:schemeClr val="tx1"/>
            </a:solidFill>
            <a:prstDash val="lgDash"/>
            <a:miter lim="8000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79097ADD-3B0B-472C-A934-54A12305F64E}"/>
              </a:ext>
            </a:extLst>
          </p:cNvPr>
          <p:cNvCxnSpPr/>
          <p:nvPr>
            <p:custDataLst>
              <p:tags r:id="rId31"/>
            </p:custDataLst>
          </p:nvPr>
        </p:nvCxnSpPr>
        <p:spPr bwMode="auto">
          <a:xfrm>
            <a:off x="6743701" y="2243138"/>
            <a:ext cx="912813" cy="0"/>
          </a:xfrm>
          <a:prstGeom prst="line">
            <a:avLst/>
          </a:prstGeom>
          <a:ln w="3175" cap="flat" cmpd="sng" algn="ctr">
            <a:solidFill>
              <a:schemeClr val="tx1"/>
            </a:solidFill>
            <a:prstDash val="lgDash"/>
            <a:miter lim="800000"/>
            <a:headEnd type="none" w="med" len="med"/>
            <a:tailEnd type="none" w="med" len="med"/>
          </a:ln>
        </p:spPr>
        <p:style>
          <a:lnRef idx="1">
            <a:schemeClr val="dk1"/>
          </a:lnRef>
          <a:fillRef idx="0">
            <a:schemeClr val="dk1"/>
          </a:fillRef>
          <a:effectRef idx="0">
            <a:schemeClr val="dk1"/>
          </a:effectRef>
          <a:fontRef idx="minor">
            <a:schemeClr val="tx1"/>
          </a:fontRef>
        </p:style>
      </p:cxnSp>
      <p:graphicFrame>
        <p:nvGraphicFramePr>
          <p:cNvPr id="172" name="Chart 171">
            <a:extLst>
              <a:ext uri="{FF2B5EF4-FFF2-40B4-BE49-F238E27FC236}">
                <a16:creationId xmlns:a16="http://schemas.microsoft.com/office/drawing/2014/main" id="{D557C470-8F1B-45C4-84DD-F8380EFFAB28}"/>
              </a:ext>
            </a:extLst>
          </p:cNvPr>
          <p:cNvGraphicFramePr/>
          <p:nvPr>
            <p:custDataLst>
              <p:tags r:id="rId32"/>
            </p:custDataLst>
          </p:nvPr>
        </p:nvGraphicFramePr>
        <p:xfrm>
          <a:off x="3008313" y="2070100"/>
          <a:ext cx="8385175" cy="1084263"/>
        </p:xfrm>
        <a:graphic>
          <a:graphicData uri="http://schemas.openxmlformats.org/drawingml/2006/chart">
            <c:chart xmlns:c="http://schemas.openxmlformats.org/drawingml/2006/chart" xmlns:r="http://schemas.openxmlformats.org/officeDocument/2006/relationships" r:id="rId63"/>
          </a:graphicData>
        </a:graphic>
      </p:graphicFrame>
      <p:cxnSp>
        <p:nvCxnSpPr>
          <p:cNvPr id="21" name="Straight Connector 20">
            <a:extLst>
              <a:ext uri="{FF2B5EF4-FFF2-40B4-BE49-F238E27FC236}">
                <a16:creationId xmlns:a16="http://schemas.microsoft.com/office/drawing/2014/main" id="{B60C2384-3324-4E6D-BCFA-B18833FF506B}"/>
              </a:ext>
            </a:extLst>
          </p:cNvPr>
          <p:cNvCxnSpPr>
            <a:cxnSpLocks/>
          </p:cNvCxnSpPr>
          <p:nvPr>
            <p:custDataLst>
              <p:tags r:id="rId33"/>
            </p:custDataLst>
          </p:nvPr>
        </p:nvCxnSpPr>
        <p:spPr bwMode="auto">
          <a:xfrm flipH="1" flipV="1">
            <a:off x="8723313" y="2228850"/>
            <a:ext cx="98425" cy="44450"/>
          </a:xfrm>
          <a:prstGeom prst="line">
            <a:avLst/>
          </a:prstGeom>
          <a:ln w="6350" cap="flat" cmpd="sng" algn="ctr">
            <a:solidFill>
              <a:schemeClr val="tx1"/>
            </a:solidFill>
            <a:prstDash val="solid"/>
            <a:miter lim="800000"/>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86" name="Text Placeholder 2">
            <a:extLst>
              <a:ext uri="{FF2B5EF4-FFF2-40B4-BE49-F238E27FC236}">
                <a16:creationId xmlns:a16="http://schemas.microsoft.com/office/drawing/2014/main" id="{07E5B4A6-BE6E-4A20-BCB9-727BADB421FC}"/>
              </a:ext>
            </a:extLst>
          </p:cNvPr>
          <p:cNvSpPr>
            <a:spLocks noGrp="1"/>
          </p:cNvSpPr>
          <p:nvPr>
            <p:custDataLst>
              <p:tags r:id="rId34"/>
            </p:custDataLst>
          </p:nvPr>
        </p:nvSpPr>
        <p:spPr bwMode="auto">
          <a:xfrm>
            <a:off x="6042025" y="3209925"/>
            <a:ext cx="261938" cy="1920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2FFE831E-73C5-4AD0-ACB0-2D9DC1D967FE}" type="datetime'E''''''''''''''''''''''''''T''''''L'''''''''''''''''''''''">
              <a:rPr lang="en-US" altLang="en-US" sz="1400" smtClean="0"/>
              <a:pPr marL="0" indent="0" algn="ctr">
                <a:spcBef>
                  <a:spcPct val="0"/>
                </a:spcBef>
                <a:spcAft>
                  <a:spcPct val="0"/>
                </a:spcAft>
                <a:buNone/>
              </a:pPr>
              <a:t>ETL</a:t>
            </a:fld>
            <a:endParaRPr lang="en-US" sz="1400">
              <a:sym typeface="+mn-lt"/>
            </a:endParaRPr>
          </a:p>
        </p:txBody>
      </p:sp>
      <p:sp>
        <p:nvSpPr>
          <p:cNvPr id="85" name="Text Placeholder 2">
            <a:extLst>
              <a:ext uri="{FF2B5EF4-FFF2-40B4-BE49-F238E27FC236}">
                <a16:creationId xmlns:a16="http://schemas.microsoft.com/office/drawing/2014/main" id="{9B6F0654-CA42-43EB-AE11-B86B3AE22C95}"/>
              </a:ext>
            </a:extLst>
          </p:cNvPr>
          <p:cNvSpPr>
            <a:spLocks noGrp="1"/>
          </p:cNvSpPr>
          <p:nvPr>
            <p:custDataLst>
              <p:tags r:id="rId35"/>
            </p:custDataLst>
          </p:nvPr>
        </p:nvSpPr>
        <p:spPr bwMode="auto">
          <a:xfrm>
            <a:off x="3654425" y="3209925"/>
            <a:ext cx="927100" cy="1920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37163F3D-82F3-4E3E-9C66-AE6D7541DD0B}" type="datetime'V''''''''''i''sua''''''''''''''''''li''z''at''''''''''i''on'">
              <a:rPr lang="en-US" altLang="en-US" sz="1400" smtClean="0"/>
              <a:pPr marL="0" indent="0" algn="ctr">
                <a:spcBef>
                  <a:spcPct val="0"/>
                </a:spcBef>
                <a:spcAft>
                  <a:spcPct val="0"/>
                </a:spcAft>
                <a:buNone/>
              </a:pPr>
              <a:t>Visualization</a:t>
            </a:fld>
            <a:endParaRPr lang="en-US" sz="1400">
              <a:sym typeface="+mn-lt"/>
            </a:endParaRPr>
          </a:p>
        </p:txBody>
      </p:sp>
      <p:sp>
        <p:nvSpPr>
          <p:cNvPr id="131" name="Text Placeholder 2">
            <a:extLst>
              <a:ext uri="{FF2B5EF4-FFF2-40B4-BE49-F238E27FC236}">
                <a16:creationId xmlns:a16="http://schemas.microsoft.com/office/drawing/2014/main" id="{E156BC24-06C1-4E7F-B9B4-22FCB2184A80}"/>
              </a:ext>
            </a:extLst>
          </p:cNvPr>
          <p:cNvSpPr>
            <a:spLocks noGrp="1"/>
          </p:cNvSpPr>
          <p:nvPr>
            <p:custDataLst>
              <p:tags r:id="rId36"/>
            </p:custDataLst>
          </p:nvPr>
        </p:nvSpPr>
        <p:spPr bwMode="gray">
          <a:xfrm>
            <a:off x="3630613" y="2959100"/>
            <a:ext cx="403225" cy="192088"/>
          </a:xfrm>
          <a:prstGeom prst="rect">
            <a:avLst/>
          </a:prstGeom>
          <a:solidFill>
            <a:srgbClr val="C0C0C0"/>
          </a:solidFill>
          <a:ln>
            <a:noFill/>
          </a:ln>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E3BC799D-A2BA-4557-8DC4-4855EF7DE82A}" type="datetime'''''''''''''$''''''''''''''''''''''1''''''''3k'''''''''''''''">
              <a:rPr lang="en-US" altLang="en-US" sz="1400" smtClean="0"/>
              <a:pPr marL="0" indent="0" algn="ctr">
                <a:spcBef>
                  <a:spcPct val="0"/>
                </a:spcBef>
                <a:spcAft>
                  <a:spcPct val="0"/>
                </a:spcAft>
                <a:buNone/>
              </a:pPr>
              <a:t>$13k</a:t>
            </a:fld>
            <a:endParaRPr lang="en-US" sz="1400">
              <a:sym typeface="+mn-lt"/>
            </a:endParaRPr>
          </a:p>
        </p:txBody>
      </p:sp>
      <p:sp>
        <p:nvSpPr>
          <p:cNvPr id="90" name="Text Placeholder 2">
            <a:extLst>
              <a:ext uri="{FF2B5EF4-FFF2-40B4-BE49-F238E27FC236}">
                <a16:creationId xmlns:a16="http://schemas.microsoft.com/office/drawing/2014/main" id="{FE62DD66-0732-48AB-98FA-1FC45EA0C2CE}"/>
              </a:ext>
            </a:extLst>
          </p:cNvPr>
          <p:cNvSpPr>
            <a:spLocks noGrp="1"/>
          </p:cNvSpPr>
          <p:nvPr>
            <p:custDataLst>
              <p:tags r:id="rId37"/>
            </p:custDataLst>
          </p:nvPr>
        </p:nvSpPr>
        <p:spPr bwMode="auto">
          <a:xfrm>
            <a:off x="7758113" y="3209925"/>
            <a:ext cx="939800" cy="1920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02AEDF4B-DE4F-4C55-AC32-CAAD5A276CF3}" type="datetime'''D''''a''''ta'''''''' ''''''S''t''''or''''''''a''''''ge'''''">
              <a:rPr lang="en-US" altLang="en-US" sz="1400" smtClean="0"/>
              <a:pPr marL="0" indent="0" algn="ctr">
                <a:spcBef>
                  <a:spcPct val="0"/>
                </a:spcBef>
                <a:spcAft>
                  <a:spcPct val="0"/>
                </a:spcAft>
                <a:buNone/>
              </a:pPr>
              <a:t>Data Storage</a:t>
            </a:fld>
            <a:endParaRPr lang="en-US" sz="1400">
              <a:sym typeface="+mn-lt"/>
            </a:endParaRPr>
          </a:p>
        </p:txBody>
      </p:sp>
      <p:sp>
        <p:nvSpPr>
          <p:cNvPr id="120" name="Text Placeholder 2">
            <a:extLst>
              <a:ext uri="{FF2B5EF4-FFF2-40B4-BE49-F238E27FC236}">
                <a16:creationId xmlns:a16="http://schemas.microsoft.com/office/drawing/2014/main" id="{AB30DF14-D6A4-4162-A101-EB66524F51BE}"/>
              </a:ext>
            </a:extLst>
          </p:cNvPr>
          <p:cNvSpPr>
            <a:spLocks noGrp="1"/>
          </p:cNvSpPr>
          <p:nvPr>
            <p:custDataLst>
              <p:tags r:id="rId38"/>
            </p:custDataLst>
          </p:nvPr>
        </p:nvSpPr>
        <p:spPr bwMode="auto">
          <a:xfrm>
            <a:off x="10101263" y="3209925"/>
            <a:ext cx="363538" cy="1920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7750EB08-8C62-463F-BA32-BCF177539D3E}" type="datetime'''''T''''''o''''t''''''''''''''''''''''''a''''''''''''l'">
              <a:rPr lang="en-US" altLang="en-US" sz="1400" smtClean="0"/>
              <a:pPr marL="0" indent="0" algn="ctr">
                <a:spcBef>
                  <a:spcPct val="0"/>
                </a:spcBef>
                <a:spcAft>
                  <a:spcPct val="0"/>
                </a:spcAft>
                <a:buNone/>
              </a:pPr>
              <a:t>Total</a:t>
            </a:fld>
            <a:endParaRPr lang="en-US" sz="1400">
              <a:sym typeface="+mn-lt"/>
            </a:endParaRPr>
          </a:p>
        </p:txBody>
      </p:sp>
      <p:sp>
        <p:nvSpPr>
          <p:cNvPr id="136" name="Text Placeholder 2">
            <a:extLst>
              <a:ext uri="{FF2B5EF4-FFF2-40B4-BE49-F238E27FC236}">
                <a16:creationId xmlns:a16="http://schemas.microsoft.com/office/drawing/2014/main" id="{18EE3F50-4FE1-4304-B234-CD0C9762B440}"/>
              </a:ext>
            </a:extLst>
          </p:cNvPr>
          <p:cNvSpPr>
            <a:spLocks noGrp="1"/>
          </p:cNvSpPr>
          <p:nvPr>
            <p:custDataLst>
              <p:tags r:id="rId39"/>
            </p:custDataLst>
          </p:nvPr>
        </p:nvSpPr>
        <p:spPr bwMode="gray">
          <a:xfrm>
            <a:off x="8312150" y="2084388"/>
            <a:ext cx="403225" cy="192088"/>
          </a:xfrm>
          <a:prstGeom prst="rect">
            <a:avLst/>
          </a:prstGeom>
          <a:solidFill>
            <a:srgbClr val="006A38"/>
          </a:solidFill>
          <a:ln>
            <a:noFill/>
          </a:ln>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C932BF55-E99E-4293-B17D-F38980F6073C}" type="datetime'''$''''''''''''''''''2''''''0''''''''''''''''''''''''k'''''''">
              <a:rPr lang="en-US" altLang="en-US" sz="1400" smtClean="0">
                <a:solidFill>
                  <a:schemeClr val="bg1"/>
                </a:solidFill>
              </a:rPr>
              <a:pPr marL="0" indent="0" algn="ctr">
                <a:spcBef>
                  <a:spcPct val="0"/>
                </a:spcBef>
                <a:spcAft>
                  <a:spcPct val="0"/>
                </a:spcAft>
                <a:buNone/>
              </a:pPr>
              <a:t>$20k</a:t>
            </a:fld>
            <a:endParaRPr lang="en-US" sz="1400">
              <a:solidFill>
                <a:schemeClr val="bg1"/>
              </a:solidFill>
              <a:sym typeface="+mn-lt"/>
            </a:endParaRPr>
          </a:p>
        </p:txBody>
      </p:sp>
      <p:sp>
        <p:nvSpPr>
          <p:cNvPr id="103" name="Text Placeholder 2">
            <a:extLst>
              <a:ext uri="{FF2B5EF4-FFF2-40B4-BE49-F238E27FC236}">
                <a16:creationId xmlns:a16="http://schemas.microsoft.com/office/drawing/2014/main" id="{836A5A71-62AB-436B-A0D0-D2C6D0F245A2}"/>
              </a:ext>
            </a:extLst>
          </p:cNvPr>
          <p:cNvSpPr>
            <a:spLocks noGrp="1"/>
          </p:cNvSpPr>
          <p:nvPr>
            <p:custDataLst>
              <p:tags r:id="rId40"/>
            </p:custDataLst>
          </p:nvPr>
        </p:nvSpPr>
        <p:spPr bwMode="gray">
          <a:xfrm>
            <a:off x="3871913" y="2457450"/>
            <a:ext cx="493713" cy="1920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3490AE71-4056-4CAE-95B4-801EE261B0BA}" type="datetime'''$''''''''''1''''''''''''''''''''''''4''5''''''''k'''''">
              <a:rPr lang="en-US" altLang="en-US" sz="1400" smtClean="0"/>
              <a:pPr marL="0" indent="0" algn="ctr">
                <a:spcBef>
                  <a:spcPct val="0"/>
                </a:spcBef>
                <a:spcAft>
                  <a:spcPct val="0"/>
                </a:spcAft>
                <a:buNone/>
              </a:pPr>
              <a:t>$145k</a:t>
            </a:fld>
            <a:endParaRPr lang="en-US" sz="1400">
              <a:sym typeface="+mn-lt"/>
            </a:endParaRPr>
          </a:p>
        </p:txBody>
      </p:sp>
      <p:sp>
        <p:nvSpPr>
          <p:cNvPr id="126" name="Text Placeholder 2">
            <a:extLst>
              <a:ext uri="{FF2B5EF4-FFF2-40B4-BE49-F238E27FC236}">
                <a16:creationId xmlns:a16="http://schemas.microsoft.com/office/drawing/2014/main" id="{30B90812-D7DB-4E7F-B4EF-9FB8995608F0}"/>
              </a:ext>
            </a:extLst>
          </p:cNvPr>
          <p:cNvSpPr>
            <a:spLocks noGrp="1"/>
          </p:cNvSpPr>
          <p:nvPr>
            <p:custDataLst>
              <p:tags r:id="rId41"/>
            </p:custDataLst>
          </p:nvPr>
        </p:nvSpPr>
        <p:spPr bwMode="gray">
          <a:xfrm>
            <a:off x="5732463" y="2570163"/>
            <a:ext cx="312738" cy="192088"/>
          </a:xfrm>
          <a:prstGeom prst="rect">
            <a:avLst/>
          </a:prstGeom>
          <a:solidFill>
            <a:srgbClr val="C0C0C0"/>
          </a:solidFill>
          <a:ln>
            <a:noFill/>
          </a:ln>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B977AF48-A327-48B5-9DA2-7C7CF6AB109E}" type="datetime'''''''$7''k'''''''''''''''''''''''''''''''''''''">
              <a:rPr lang="en-US" altLang="en-US" sz="1400" smtClean="0"/>
              <a:pPr marL="0" indent="0" algn="ctr">
                <a:spcBef>
                  <a:spcPct val="0"/>
                </a:spcBef>
                <a:spcAft>
                  <a:spcPct val="0"/>
                </a:spcAft>
                <a:buNone/>
              </a:pPr>
              <a:t>$7k</a:t>
            </a:fld>
            <a:endParaRPr lang="en-US" sz="1400">
              <a:sym typeface="+mn-lt"/>
            </a:endParaRPr>
          </a:p>
        </p:txBody>
      </p:sp>
      <p:sp>
        <p:nvSpPr>
          <p:cNvPr id="115" name="Text Placeholder 2">
            <a:extLst>
              <a:ext uri="{FF2B5EF4-FFF2-40B4-BE49-F238E27FC236}">
                <a16:creationId xmlns:a16="http://schemas.microsoft.com/office/drawing/2014/main" id="{A01FDB6D-4AB0-4FCF-A7DE-687ADACF97FE}"/>
              </a:ext>
            </a:extLst>
          </p:cNvPr>
          <p:cNvSpPr>
            <a:spLocks noGrp="1"/>
          </p:cNvSpPr>
          <p:nvPr>
            <p:custDataLst>
              <p:tags r:id="rId42"/>
            </p:custDataLst>
          </p:nvPr>
        </p:nvSpPr>
        <p:spPr bwMode="gray">
          <a:xfrm>
            <a:off x="8026400" y="1892300"/>
            <a:ext cx="403225" cy="1920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363C6D07-7E50-453D-8277-F9F0DA12A7D0}" type="datetime'''$''3''3''''''''k'''''">
              <a:rPr lang="en-US" altLang="en-US" sz="1400" smtClean="0"/>
              <a:pPr marL="0" indent="0" algn="ctr">
                <a:spcBef>
                  <a:spcPct val="0"/>
                </a:spcBef>
                <a:spcAft>
                  <a:spcPct val="0"/>
                </a:spcAft>
                <a:buNone/>
              </a:pPr>
              <a:t>$33k</a:t>
            </a:fld>
            <a:endParaRPr lang="en-US" sz="1400">
              <a:sym typeface="+mn-lt"/>
            </a:endParaRPr>
          </a:p>
        </p:txBody>
      </p:sp>
      <p:sp>
        <p:nvSpPr>
          <p:cNvPr id="111" name="Text Placeholder 2">
            <a:extLst>
              <a:ext uri="{FF2B5EF4-FFF2-40B4-BE49-F238E27FC236}">
                <a16:creationId xmlns:a16="http://schemas.microsoft.com/office/drawing/2014/main" id="{9AD3519C-7B72-469D-8157-DBFB3F200D7C}"/>
              </a:ext>
            </a:extLst>
          </p:cNvPr>
          <p:cNvSpPr>
            <a:spLocks noGrp="1"/>
          </p:cNvSpPr>
          <p:nvPr>
            <p:custDataLst>
              <p:tags r:id="rId43"/>
            </p:custDataLst>
          </p:nvPr>
        </p:nvSpPr>
        <p:spPr bwMode="gray">
          <a:xfrm>
            <a:off x="5926138" y="2025650"/>
            <a:ext cx="493713" cy="1920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25400" tIns="0" rIns="25400"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E17E98D8-E788-4F05-9A08-C9D655CC92DA}" type="datetime'''''''$15''''''8''''''''''''''''''''''''''k'''''''''''''''''''">
              <a:rPr lang="en-US" altLang="en-US" sz="1400" smtClean="0"/>
              <a:pPr marL="0" indent="0" algn="ctr">
                <a:spcBef>
                  <a:spcPct val="0"/>
                </a:spcBef>
                <a:spcAft>
                  <a:spcPct val="0"/>
                </a:spcAft>
                <a:buNone/>
              </a:pPr>
              <a:t>$158k</a:t>
            </a:fld>
            <a:endParaRPr lang="en-US" sz="1400">
              <a:sym typeface="+mn-lt"/>
            </a:endParaRPr>
          </a:p>
        </p:txBody>
      </p:sp>
      <p:sp>
        <p:nvSpPr>
          <p:cNvPr id="123" name="Text Placeholder 2">
            <a:extLst>
              <a:ext uri="{FF2B5EF4-FFF2-40B4-BE49-F238E27FC236}">
                <a16:creationId xmlns:a16="http://schemas.microsoft.com/office/drawing/2014/main" id="{79564E2B-48CF-40A8-9AD6-74E7EBCDC263}"/>
              </a:ext>
            </a:extLst>
          </p:cNvPr>
          <p:cNvSpPr>
            <a:spLocks noGrp="1"/>
          </p:cNvSpPr>
          <p:nvPr>
            <p:custDataLst>
              <p:tags r:id="rId44"/>
            </p:custDataLst>
          </p:nvPr>
        </p:nvSpPr>
        <p:spPr bwMode="gray">
          <a:xfrm>
            <a:off x="10036175" y="1892300"/>
            <a:ext cx="493713" cy="1920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5D5FC458-4704-47B9-A804-A45401D6631E}" type="datetime'$''''''''''''''''''''33''''''''''''6''''k'''''''''''''">
              <a:rPr lang="en-US" altLang="en-US" sz="1400" smtClean="0"/>
              <a:pPr marL="0" indent="0" algn="ctr">
                <a:spcBef>
                  <a:spcPct val="0"/>
                </a:spcBef>
                <a:spcAft>
                  <a:spcPct val="0"/>
                </a:spcAft>
                <a:buNone/>
              </a:pPr>
              <a:t>$336k</a:t>
            </a:fld>
            <a:endParaRPr lang="en-US" sz="1400">
              <a:sym typeface="+mn-lt"/>
            </a:endParaRPr>
          </a:p>
        </p:txBody>
      </p:sp>
      <p:sp>
        <p:nvSpPr>
          <p:cNvPr id="132" name="Text Placeholder 2">
            <a:extLst>
              <a:ext uri="{FF2B5EF4-FFF2-40B4-BE49-F238E27FC236}">
                <a16:creationId xmlns:a16="http://schemas.microsoft.com/office/drawing/2014/main" id="{49ADD265-9882-4DAA-B801-21ED200671D0}"/>
              </a:ext>
            </a:extLst>
          </p:cNvPr>
          <p:cNvSpPr>
            <a:spLocks noGrp="1"/>
          </p:cNvSpPr>
          <p:nvPr>
            <p:custDataLst>
              <p:tags r:id="rId45"/>
            </p:custDataLst>
          </p:nvPr>
        </p:nvSpPr>
        <p:spPr bwMode="gray">
          <a:xfrm>
            <a:off x="7786688" y="2116138"/>
            <a:ext cx="312738" cy="192088"/>
          </a:xfrm>
          <a:prstGeom prst="rect">
            <a:avLst/>
          </a:prstGeom>
          <a:solidFill>
            <a:schemeClr val="accent1"/>
          </a:solidFill>
          <a:ln>
            <a:noFill/>
          </a:ln>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1B8983B7-D345-4459-9FF0-EE9DCE8EF71F}" type="datetime'''''''''$''''''''''''''''''''''3''''''''k'''''''''''''''''''''">
              <a:rPr lang="en-US" altLang="en-US" sz="1400" smtClean="0"/>
              <a:pPr marL="0" indent="0" algn="ctr">
                <a:spcBef>
                  <a:spcPct val="0"/>
                </a:spcBef>
                <a:spcAft>
                  <a:spcPct val="0"/>
                </a:spcAft>
                <a:buNone/>
              </a:pPr>
              <a:t>$3k</a:t>
            </a:fld>
            <a:endParaRPr lang="en-US" sz="1400">
              <a:sym typeface="+mn-lt"/>
            </a:endParaRPr>
          </a:p>
        </p:txBody>
      </p:sp>
      <p:sp>
        <p:nvSpPr>
          <p:cNvPr id="134" name="Text Placeholder 2">
            <a:extLst>
              <a:ext uri="{FF2B5EF4-FFF2-40B4-BE49-F238E27FC236}">
                <a16:creationId xmlns:a16="http://schemas.microsoft.com/office/drawing/2014/main" id="{F0D279F7-8B98-41F1-86DC-05FB64A2D331}"/>
              </a:ext>
            </a:extLst>
          </p:cNvPr>
          <p:cNvSpPr>
            <a:spLocks noGrp="1"/>
          </p:cNvSpPr>
          <p:nvPr>
            <p:custDataLst>
              <p:tags r:id="rId46"/>
            </p:custDataLst>
          </p:nvPr>
        </p:nvSpPr>
        <p:spPr bwMode="gray">
          <a:xfrm>
            <a:off x="4202113" y="2917825"/>
            <a:ext cx="403225" cy="192088"/>
          </a:xfrm>
          <a:prstGeom prst="rect">
            <a:avLst/>
          </a:prstGeom>
          <a:solidFill>
            <a:schemeClr val="accent1"/>
          </a:solidFill>
          <a:ln>
            <a:noFill/>
          </a:ln>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E78F617B-579A-461C-BD3C-D65925F0B8BD}" type="datetime'$''''''''''''''''''''''''''''17''''''''''k'''''''''''''''">
              <a:rPr lang="en-US" altLang="en-US" sz="1400" smtClean="0"/>
              <a:pPr marL="0" indent="0" algn="ctr">
                <a:spcBef>
                  <a:spcPct val="0"/>
                </a:spcBef>
                <a:spcAft>
                  <a:spcPct val="0"/>
                </a:spcAft>
                <a:buNone/>
              </a:pPr>
              <a:t>$17k</a:t>
            </a:fld>
            <a:endParaRPr lang="en-US" sz="1400">
              <a:sym typeface="+mn-lt"/>
            </a:endParaRPr>
          </a:p>
        </p:txBody>
      </p:sp>
      <p:sp>
        <p:nvSpPr>
          <p:cNvPr id="135" name="Text Placeholder 2">
            <a:extLst>
              <a:ext uri="{FF2B5EF4-FFF2-40B4-BE49-F238E27FC236}">
                <a16:creationId xmlns:a16="http://schemas.microsoft.com/office/drawing/2014/main" id="{8D417E9E-6E72-4101-84E9-344E28963E0C}"/>
              </a:ext>
            </a:extLst>
          </p:cNvPr>
          <p:cNvSpPr>
            <a:spLocks noGrp="1"/>
          </p:cNvSpPr>
          <p:nvPr>
            <p:custDataLst>
              <p:tags r:id="rId47"/>
            </p:custDataLst>
          </p:nvPr>
        </p:nvSpPr>
        <p:spPr bwMode="gray">
          <a:xfrm>
            <a:off x="6256338" y="2533650"/>
            <a:ext cx="403225" cy="192088"/>
          </a:xfrm>
          <a:prstGeom prst="rect">
            <a:avLst/>
          </a:prstGeom>
          <a:solidFill>
            <a:schemeClr val="accent1"/>
          </a:solidFill>
          <a:ln>
            <a:noFill/>
          </a:ln>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B3D79DB0-C957-4E22-9B0F-CB003D46A685}" type="datetime'''''$''''''''''''''''''''2''''0''k'''''''''''''''''">
              <a:rPr lang="en-US" altLang="en-US" sz="1400" smtClean="0"/>
              <a:pPr marL="0" indent="0" algn="ctr">
                <a:spcBef>
                  <a:spcPct val="0"/>
                </a:spcBef>
                <a:spcAft>
                  <a:spcPct val="0"/>
                </a:spcAft>
                <a:buNone/>
              </a:pPr>
              <a:t>$20k</a:t>
            </a:fld>
            <a:endParaRPr lang="en-US" sz="1400">
              <a:sym typeface="+mn-lt"/>
            </a:endParaRPr>
          </a:p>
        </p:txBody>
      </p:sp>
      <p:sp>
        <p:nvSpPr>
          <p:cNvPr id="137" name="Text Placeholder 2">
            <a:extLst>
              <a:ext uri="{FF2B5EF4-FFF2-40B4-BE49-F238E27FC236}">
                <a16:creationId xmlns:a16="http://schemas.microsoft.com/office/drawing/2014/main" id="{BF87A06D-C33B-4E97-97DE-FB80FFF07051}"/>
              </a:ext>
            </a:extLst>
          </p:cNvPr>
          <p:cNvSpPr>
            <a:spLocks noGrp="1"/>
          </p:cNvSpPr>
          <p:nvPr>
            <p:custDataLst>
              <p:tags r:id="rId48"/>
            </p:custDataLst>
          </p:nvPr>
        </p:nvSpPr>
        <p:spPr bwMode="gray">
          <a:xfrm>
            <a:off x="9796463" y="2935288"/>
            <a:ext cx="403225" cy="192088"/>
          </a:xfrm>
          <a:prstGeom prst="rect">
            <a:avLst/>
          </a:prstGeom>
          <a:solidFill>
            <a:srgbClr val="C0C0C0"/>
          </a:solidFill>
          <a:ln>
            <a:noFill/>
          </a:ln>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140A25B0-F377-4DF5-86F8-D2E1AD5A8311}" type="datetime'''''''''$''''''''''''''''''''''''''''''''''''''''''''''3''0k'">
              <a:rPr lang="en-US" altLang="en-US" sz="1400" smtClean="0"/>
              <a:pPr marL="0" indent="0" algn="ctr">
                <a:spcBef>
                  <a:spcPct val="0"/>
                </a:spcBef>
                <a:spcAft>
                  <a:spcPct val="0"/>
                </a:spcAft>
                <a:buNone/>
              </a:pPr>
              <a:t>$30k</a:t>
            </a:fld>
            <a:endParaRPr lang="en-US" sz="1400">
              <a:sym typeface="+mn-lt"/>
            </a:endParaRPr>
          </a:p>
        </p:txBody>
      </p:sp>
      <p:sp>
        <p:nvSpPr>
          <p:cNvPr id="140" name="Text Placeholder 2">
            <a:extLst>
              <a:ext uri="{FF2B5EF4-FFF2-40B4-BE49-F238E27FC236}">
                <a16:creationId xmlns:a16="http://schemas.microsoft.com/office/drawing/2014/main" id="{7034FDC6-AA89-4EE4-90DA-9406E66C5CC7}"/>
              </a:ext>
            </a:extLst>
          </p:cNvPr>
          <p:cNvSpPr>
            <a:spLocks noGrp="1"/>
          </p:cNvSpPr>
          <p:nvPr>
            <p:custDataLst>
              <p:tags r:id="rId49"/>
            </p:custDataLst>
          </p:nvPr>
        </p:nvSpPr>
        <p:spPr bwMode="gray">
          <a:xfrm>
            <a:off x="10366375" y="2838450"/>
            <a:ext cx="403225" cy="192088"/>
          </a:xfrm>
          <a:prstGeom prst="rect">
            <a:avLst/>
          </a:prstGeom>
          <a:solidFill>
            <a:schemeClr val="accent1"/>
          </a:solidFill>
          <a:ln>
            <a:noFill/>
          </a:ln>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E4E823E8-92DF-46E6-96F4-5780E9ED8D1B}" type="datetime'''''$''''''4''''''0''''k'''''''''''''''''''''''''''''''''''''">
              <a:rPr lang="en-US" altLang="en-US" sz="1400" smtClean="0"/>
              <a:pPr marL="0" indent="0" algn="ctr">
                <a:spcBef>
                  <a:spcPct val="0"/>
                </a:spcBef>
                <a:spcAft>
                  <a:spcPct val="0"/>
                </a:spcAft>
                <a:buNone/>
              </a:pPr>
              <a:t>$40k</a:t>
            </a:fld>
            <a:endParaRPr lang="en-US" sz="1400">
              <a:sym typeface="+mn-lt"/>
            </a:endParaRPr>
          </a:p>
        </p:txBody>
      </p:sp>
      <p:sp>
        <p:nvSpPr>
          <p:cNvPr id="225" name="Rectangle 224">
            <a:extLst>
              <a:ext uri="{FF2B5EF4-FFF2-40B4-BE49-F238E27FC236}">
                <a16:creationId xmlns:a16="http://schemas.microsoft.com/office/drawing/2014/main" id="{40FC1543-7A19-45AF-A3FD-5E5EE75D72D6}"/>
              </a:ext>
            </a:extLst>
          </p:cNvPr>
          <p:cNvSpPr/>
          <p:nvPr>
            <p:custDataLst>
              <p:tags r:id="rId50"/>
            </p:custDataLst>
          </p:nvPr>
        </p:nvSpPr>
        <p:spPr bwMode="auto">
          <a:xfrm>
            <a:off x="2616200" y="1893888"/>
            <a:ext cx="250825" cy="187325"/>
          </a:xfrm>
          <a:prstGeom prst="rect">
            <a:avLst/>
          </a:prstGeom>
          <a:solidFill>
            <a:srgbClr val="006A38"/>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dk1"/>
                </a:solidFill>
                <a:prstDash val="solid"/>
                <a:miter lim="800000"/>
                <a:headEnd type="none" w="med" len="med"/>
                <a:tailEnd type="none" w="med" len="med"/>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6" name="Rectangle 225">
            <a:extLst>
              <a:ext uri="{FF2B5EF4-FFF2-40B4-BE49-F238E27FC236}">
                <a16:creationId xmlns:a16="http://schemas.microsoft.com/office/drawing/2014/main" id="{2D3E821C-0513-4B28-AB1D-E1BAE5D2436F}"/>
              </a:ext>
            </a:extLst>
          </p:cNvPr>
          <p:cNvSpPr/>
          <p:nvPr>
            <p:custDataLst>
              <p:tags r:id="rId51"/>
            </p:custDataLst>
          </p:nvPr>
        </p:nvSpPr>
        <p:spPr bwMode="auto">
          <a:xfrm>
            <a:off x="4183063" y="1893888"/>
            <a:ext cx="250825" cy="187325"/>
          </a:xfrm>
          <a:prstGeom prst="rect">
            <a:avLst/>
          </a:prstGeom>
          <a:solidFill>
            <a:schemeClr val="accent1"/>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dk1"/>
                </a:solidFill>
                <a:prstDash val="solid"/>
                <a:miter lim="800000"/>
                <a:headEnd type="none" w="med" len="med"/>
                <a:tailEnd type="none" w="med" len="med"/>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7" name="Rectangle 226">
            <a:extLst>
              <a:ext uri="{FF2B5EF4-FFF2-40B4-BE49-F238E27FC236}">
                <a16:creationId xmlns:a16="http://schemas.microsoft.com/office/drawing/2014/main" id="{249D758F-63FF-4134-A36F-72A7FA30A7ED}"/>
              </a:ext>
            </a:extLst>
          </p:cNvPr>
          <p:cNvSpPr/>
          <p:nvPr>
            <p:custDataLst>
              <p:tags r:id="rId52"/>
            </p:custDataLst>
          </p:nvPr>
        </p:nvSpPr>
        <p:spPr bwMode="auto">
          <a:xfrm>
            <a:off x="5013325" y="1893888"/>
            <a:ext cx="250825" cy="187325"/>
          </a:xfrm>
          <a:prstGeom prst="rect">
            <a:avLst/>
          </a:prstGeom>
          <a:solidFill>
            <a:srgbClr val="C0C0C0"/>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dk1"/>
                </a:solidFill>
                <a:prstDash val="solid"/>
                <a:miter lim="800000"/>
                <a:headEnd type="none" w="med" len="med"/>
                <a:tailEnd type="none" w="med" len="med"/>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2" name="Text Placeholder 2">
            <a:extLst>
              <a:ext uri="{FF2B5EF4-FFF2-40B4-BE49-F238E27FC236}">
                <a16:creationId xmlns:a16="http://schemas.microsoft.com/office/drawing/2014/main" id="{CD72243B-D0A4-40EE-9842-46A696635052}"/>
              </a:ext>
            </a:extLst>
          </p:cNvPr>
          <p:cNvSpPr>
            <a:spLocks noGrp="1"/>
          </p:cNvSpPr>
          <p:nvPr>
            <p:custDataLst>
              <p:tags r:id="rId53"/>
            </p:custDataLst>
          </p:nvPr>
        </p:nvSpPr>
        <p:spPr bwMode="auto">
          <a:xfrm>
            <a:off x="4484688" y="1889125"/>
            <a:ext cx="427038" cy="1920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68AAF019-C103-40E8-8CF3-689D187A7349}" type="datetime'T''''''r''''''''''''''''''''''a''''''''''''v''''e''''''''''l'">
              <a:rPr lang="en-US" altLang="en-US" sz="1400" smtClean="0">
                <a:sym typeface="+mn-lt"/>
              </a:rPr>
              <a:pPr marL="0" indent="0">
                <a:spcBef>
                  <a:spcPct val="0"/>
                </a:spcBef>
                <a:spcAft>
                  <a:spcPct val="0"/>
                </a:spcAft>
                <a:buNone/>
              </a:pPr>
              <a:t>Travel</a:t>
            </a:fld>
            <a:endParaRPr lang="en-US" sz="1400">
              <a:sym typeface="+mn-lt"/>
            </a:endParaRPr>
          </a:p>
        </p:txBody>
      </p:sp>
      <p:sp>
        <p:nvSpPr>
          <p:cNvPr id="91" name="Text Placeholder 2">
            <a:extLst>
              <a:ext uri="{FF2B5EF4-FFF2-40B4-BE49-F238E27FC236}">
                <a16:creationId xmlns:a16="http://schemas.microsoft.com/office/drawing/2014/main" id="{570AC5BA-A9C0-4F1C-B560-A69CB87A3513}"/>
              </a:ext>
            </a:extLst>
          </p:cNvPr>
          <p:cNvSpPr>
            <a:spLocks noGrp="1"/>
          </p:cNvSpPr>
          <p:nvPr>
            <p:custDataLst>
              <p:tags r:id="rId54"/>
            </p:custDataLst>
          </p:nvPr>
        </p:nvSpPr>
        <p:spPr bwMode="auto">
          <a:xfrm>
            <a:off x="2917825" y="1889125"/>
            <a:ext cx="1163638" cy="1920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5DA51A4F-41D0-4702-A58A-E77884999718}" type="datetime'''''''''''''''Im''''p''''''l''''em''en''''''''ta''''t''ion'">
              <a:rPr lang="en-US" altLang="en-US" sz="1400" smtClean="0">
                <a:sym typeface="+mn-lt"/>
              </a:rPr>
              <a:pPr marL="0" indent="0">
                <a:spcBef>
                  <a:spcPct val="0"/>
                </a:spcBef>
                <a:spcAft>
                  <a:spcPct val="0"/>
                </a:spcAft>
                <a:buNone/>
              </a:pPr>
              <a:t>Implementation</a:t>
            </a:fld>
            <a:endParaRPr lang="en-US" sz="1400">
              <a:sym typeface="+mn-lt"/>
            </a:endParaRPr>
          </a:p>
        </p:txBody>
      </p:sp>
      <p:sp>
        <p:nvSpPr>
          <p:cNvPr id="93" name="Text Placeholder 2">
            <a:extLst>
              <a:ext uri="{FF2B5EF4-FFF2-40B4-BE49-F238E27FC236}">
                <a16:creationId xmlns:a16="http://schemas.microsoft.com/office/drawing/2014/main" id="{B164E596-5E81-4F2A-BDEE-602FEF9E9F7A}"/>
              </a:ext>
            </a:extLst>
          </p:cNvPr>
          <p:cNvSpPr>
            <a:spLocks noGrp="1"/>
          </p:cNvSpPr>
          <p:nvPr>
            <p:custDataLst>
              <p:tags r:id="rId55"/>
            </p:custDataLst>
          </p:nvPr>
        </p:nvSpPr>
        <p:spPr bwMode="auto">
          <a:xfrm>
            <a:off x="5314950" y="1889125"/>
            <a:ext cx="512763" cy="192088"/>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010D8A84-1E64-4F07-9D16-255BB3A85FC2}" type="datetime'''T''''a''''''''''''''i''n''''i''''''''''''''''''n''''''''g'''">
              <a:rPr lang="en-US" altLang="en-US" sz="1400" smtClean="0">
                <a:sym typeface="+mn-lt"/>
              </a:rPr>
              <a:pPr marL="0" indent="0">
                <a:spcBef>
                  <a:spcPct val="0"/>
                </a:spcBef>
                <a:spcAft>
                  <a:spcPct val="0"/>
                </a:spcAft>
                <a:buNone/>
              </a:pPr>
              <a:t>Taining</a:t>
            </a:fld>
            <a:endParaRPr lang="en-US" sz="1400">
              <a:sym typeface="+mn-lt"/>
            </a:endParaRPr>
          </a:p>
        </p:txBody>
      </p:sp>
    </p:spTree>
    <p:extLst>
      <p:ext uri="{BB962C8B-B14F-4D97-AF65-F5344CB8AC3E}">
        <p14:creationId xmlns:p14="http://schemas.microsoft.com/office/powerpoint/2010/main" val="225884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8CB2FED-A231-4C6D-8856-F3813888C40F}"/>
              </a:ext>
            </a:extLst>
          </p:cNvPr>
          <p:cNvGraphicFramePr>
            <a:graphicFrameLocks noChangeAspect="1"/>
          </p:cNvGraphicFramePr>
          <p:nvPr>
            <p:custDataLst>
              <p:tags r:id="rId2"/>
            </p:custDataLst>
            <p:extLst>
              <p:ext uri="{D42A27DB-BD31-4B8C-83A1-F6EECF244321}">
                <p14:modId xmlns:p14="http://schemas.microsoft.com/office/powerpoint/2010/main" val="17757445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8917" name="think-cell Slide" r:id="rId5" imgW="384" imgH="384" progId="TCLayout.ActiveDocument.1">
                  <p:embed/>
                </p:oleObj>
              </mc:Choice>
              <mc:Fallback>
                <p:oleObj name="think-cell Slide" r:id="rId5" imgW="384" imgH="384" progId="TCLayout.ActiveDocument.1">
                  <p:embed/>
                  <p:pic>
                    <p:nvPicPr>
                      <p:cNvPr id="5" name="Object 4" hidden="1">
                        <a:extLst>
                          <a:ext uri="{FF2B5EF4-FFF2-40B4-BE49-F238E27FC236}">
                            <a16:creationId xmlns:a16="http://schemas.microsoft.com/office/drawing/2014/main" id="{88CB2FED-A231-4C6D-8856-F3813888C40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66F56EAA-1BAE-4A89-8323-993E334AB594}"/>
              </a:ext>
            </a:extLst>
          </p:cNvPr>
          <p:cNvSpPr/>
          <p:nvPr>
            <p:custDataLst>
              <p:tags r:id="rId3"/>
            </p:custDataLst>
          </p:nvPr>
        </p:nvSpPr>
        <p:spPr>
          <a:xfrm>
            <a:off x="0" y="0"/>
            <a:ext cx="158750" cy="158750"/>
          </a:xfrm>
          <a:prstGeom prst="rect">
            <a:avLst/>
          </a:prstGeom>
        </p:spPr>
        <p:style>
          <a:lnRef idx="2">
            <a:schemeClr val="dk1"/>
          </a:lnRef>
          <a:fillRef idx="1">
            <a:schemeClr val="lt1"/>
          </a:fillRef>
          <a:effectRef idx="0">
            <a:schemeClr val="dk1"/>
          </a:effectRef>
          <a:fontRef idx="minor">
            <a:schemeClr val="dk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2400">
              <a:latin typeface="Calibri" panose="020F0502020204030204" pitchFamily="34" charset="0"/>
              <a:ea typeface="+mj-ea"/>
              <a:cs typeface="+mj-cs"/>
              <a:sym typeface="Calibri" panose="020F0502020204030204" pitchFamily="34" charset="0"/>
            </a:endParaRPr>
          </a:p>
        </p:txBody>
      </p:sp>
      <p:sp>
        <p:nvSpPr>
          <p:cNvPr id="8" name="Title 7">
            <a:extLst>
              <a:ext uri="{FF2B5EF4-FFF2-40B4-BE49-F238E27FC236}">
                <a16:creationId xmlns:a16="http://schemas.microsoft.com/office/drawing/2014/main" id="{827754AC-FCA5-493C-8EB1-12584385FCDA}"/>
              </a:ext>
            </a:extLst>
          </p:cNvPr>
          <p:cNvSpPr>
            <a:spLocks noGrp="1"/>
          </p:cNvSpPr>
          <p:nvPr>
            <p:ph type="title"/>
          </p:nvPr>
        </p:nvSpPr>
        <p:spPr/>
        <p:txBody>
          <a:bodyPr>
            <a:normAutofit/>
          </a:bodyPr>
          <a:lstStyle/>
          <a:p>
            <a:r>
              <a:rPr lang="en-US"/>
              <a:t>2019 Costs (Jul – Dec 2019) </a:t>
            </a:r>
          </a:p>
        </p:txBody>
      </p:sp>
      <p:graphicFrame>
        <p:nvGraphicFramePr>
          <p:cNvPr id="4" name="Content Placeholder 3">
            <a:extLst>
              <a:ext uri="{FF2B5EF4-FFF2-40B4-BE49-F238E27FC236}">
                <a16:creationId xmlns:a16="http://schemas.microsoft.com/office/drawing/2014/main" id="{ACBE5B0F-1CE9-4CDD-B302-4D6FE2A28C1B}"/>
              </a:ext>
            </a:extLst>
          </p:cNvPr>
          <p:cNvGraphicFramePr>
            <a:graphicFrameLocks noGrp="1"/>
          </p:cNvGraphicFramePr>
          <p:nvPr>
            <p:ph idx="4294967295"/>
            <p:extLst>
              <p:ext uri="{D42A27DB-BD31-4B8C-83A1-F6EECF244321}">
                <p14:modId xmlns:p14="http://schemas.microsoft.com/office/powerpoint/2010/main" val="1697587158"/>
              </p:ext>
            </p:extLst>
          </p:nvPr>
        </p:nvGraphicFramePr>
        <p:xfrm>
          <a:off x="1016508" y="1065949"/>
          <a:ext cx="10158984" cy="5561227"/>
        </p:xfrm>
        <a:graphic>
          <a:graphicData uri="http://schemas.openxmlformats.org/drawingml/2006/table">
            <a:tbl>
              <a:tblPr firstRow="1" bandRow="1">
                <a:tableStyleId>{5C22544A-7EE6-4342-B048-85BDC9FD1C3A}</a:tableStyleId>
              </a:tblPr>
              <a:tblGrid>
                <a:gridCol w="2634550">
                  <a:extLst>
                    <a:ext uri="{9D8B030D-6E8A-4147-A177-3AD203B41FA5}">
                      <a16:colId xmlns:a16="http://schemas.microsoft.com/office/drawing/2014/main" val="1374745898"/>
                    </a:ext>
                  </a:extLst>
                </a:gridCol>
                <a:gridCol w="1047832">
                  <a:extLst>
                    <a:ext uri="{9D8B030D-6E8A-4147-A177-3AD203B41FA5}">
                      <a16:colId xmlns:a16="http://schemas.microsoft.com/office/drawing/2014/main" val="1494551580"/>
                    </a:ext>
                  </a:extLst>
                </a:gridCol>
                <a:gridCol w="1070985">
                  <a:extLst>
                    <a:ext uri="{9D8B030D-6E8A-4147-A177-3AD203B41FA5}">
                      <a16:colId xmlns:a16="http://schemas.microsoft.com/office/drawing/2014/main" val="2083705093"/>
                    </a:ext>
                  </a:extLst>
                </a:gridCol>
                <a:gridCol w="955981">
                  <a:extLst>
                    <a:ext uri="{9D8B030D-6E8A-4147-A177-3AD203B41FA5}">
                      <a16:colId xmlns:a16="http://schemas.microsoft.com/office/drawing/2014/main" val="4216930071"/>
                    </a:ext>
                  </a:extLst>
                </a:gridCol>
                <a:gridCol w="920348">
                  <a:extLst>
                    <a:ext uri="{9D8B030D-6E8A-4147-A177-3AD203B41FA5}">
                      <a16:colId xmlns:a16="http://schemas.microsoft.com/office/drawing/2014/main" val="617466119"/>
                    </a:ext>
                  </a:extLst>
                </a:gridCol>
                <a:gridCol w="948905">
                  <a:extLst>
                    <a:ext uri="{9D8B030D-6E8A-4147-A177-3AD203B41FA5}">
                      <a16:colId xmlns:a16="http://schemas.microsoft.com/office/drawing/2014/main" val="559291212"/>
                    </a:ext>
                  </a:extLst>
                </a:gridCol>
                <a:gridCol w="792400">
                  <a:extLst>
                    <a:ext uri="{9D8B030D-6E8A-4147-A177-3AD203B41FA5}">
                      <a16:colId xmlns:a16="http://schemas.microsoft.com/office/drawing/2014/main" val="834114776"/>
                    </a:ext>
                  </a:extLst>
                </a:gridCol>
                <a:gridCol w="957036">
                  <a:extLst>
                    <a:ext uri="{9D8B030D-6E8A-4147-A177-3AD203B41FA5}">
                      <a16:colId xmlns:a16="http://schemas.microsoft.com/office/drawing/2014/main" val="848647197"/>
                    </a:ext>
                  </a:extLst>
                </a:gridCol>
                <a:gridCol w="830947">
                  <a:extLst>
                    <a:ext uri="{9D8B030D-6E8A-4147-A177-3AD203B41FA5}">
                      <a16:colId xmlns:a16="http://schemas.microsoft.com/office/drawing/2014/main" val="1403248459"/>
                    </a:ext>
                  </a:extLst>
                </a:gridCol>
              </a:tblGrid>
              <a:tr h="347699">
                <a:tc>
                  <a:txBody>
                    <a:bodyPr/>
                    <a:lstStyle/>
                    <a:p>
                      <a:r>
                        <a:rPr lang="en-US"/>
                        <a:t>Costs</a:t>
                      </a:r>
                    </a:p>
                  </a:txBody>
                  <a:tcPr/>
                </a:tc>
                <a:tc gridSpan="3">
                  <a:txBody>
                    <a:bodyPr/>
                    <a:lstStyle/>
                    <a:p>
                      <a:r>
                        <a:rPr lang="en-US"/>
                        <a:t>Visualization</a:t>
                      </a:r>
                    </a:p>
                  </a:txBody>
                  <a:tcPr/>
                </a:tc>
                <a:tc hMerge="1">
                  <a:txBody>
                    <a:bodyPr/>
                    <a:lstStyle/>
                    <a:p>
                      <a:endParaRPr lang="en-US"/>
                    </a:p>
                  </a:txBody>
                  <a:tcPr/>
                </a:tc>
                <a:tc hMerge="1">
                  <a:txBody>
                    <a:bodyPr/>
                    <a:lstStyle/>
                    <a:p>
                      <a:endParaRPr lang="en-US"/>
                    </a:p>
                  </a:txBody>
                  <a:tcPr/>
                </a:tc>
                <a:tc gridSpan="2">
                  <a:txBody>
                    <a:bodyPr/>
                    <a:lstStyle/>
                    <a:p>
                      <a:r>
                        <a:rPr lang="en-US"/>
                        <a:t>ETL</a:t>
                      </a:r>
                    </a:p>
                  </a:txBody>
                  <a:tcPr/>
                </a:tc>
                <a:tc hMerge="1">
                  <a:txBody>
                    <a:bodyPr/>
                    <a:lstStyle/>
                    <a:p>
                      <a:endParaRPr lang="en-US"/>
                    </a:p>
                  </a:txBody>
                  <a:tcPr/>
                </a:tc>
                <a:tc gridSpan="3">
                  <a:txBody>
                    <a:bodyPr/>
                    <a:lstStyle/>
                    <a:p>
                      <a:r>
                        <a:rPr lang="en-US"/>
                        <a:t>Data storage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34207923"/>
                  </a:ext>
                </a:extLst>
              </a:tr>
              <a:tr h="347699">
                <a:tc>
                  <a:txBody>
                    <a:bodyPr/>
                    <a:lstStyle/>
                    <a:p>
                      <a:endParaRPr lang="en-US"/>
                    </a:p>
                  </a:txBody>
                  <a:tcPr/>
                </a:tc>
                <a:tc>
                  <a:txBody>
                    <a:bodyPr/>
                    <a:lstStyle/>
                    <a:p>
                      <a:r>
                        <a:rPr lang="en-US"/>
                        <a:t>PBI</a:t>
                      </a:r>
                    </a:p>
                  </a:txBody>
                  <a:tcPr/>
                </a:tc>
                <a:tc>
                  <a:txBody>
                    <a:bodyPr/>
                    <a:lstStyle/>
                    <a:p>
                      <a:r>
                        <a:rPr lang="en-US"/>
                        <a:t>Qlik</a:t>
                      </a:r>
                    </a:p>
                  </a:txBody>
                  <a:tcPr/>
                </a:tc>
                <a:tc>
                  <a:txBody>
                    <a:bodyPr/>
                    <a:lstStyle/>
                    <a:p>
                      <a:r>
                        <a:rPr lang="en-US"/>
                        <a:t>Tab</a:t>
                      </a:r>
                    </a:p>
                  </a:txBody>
                  <a:tcPr/>
                </a:tc>
                <a:tc>
                  <a:txBody>
                    <a:bodyPr/>
                    <a:lstStyle/>
                    <a:p>
                      <a:r>
                        <a:rPr lang="en-US"/>
                        <a:t>Infor</a:t>
                      </a:r>
                    </a:p>
                  </a:txBody>
                  <a:tcPr/>
                </a:tc>
                <a:tc>
                  <a:txBody>
                    <a:bodyPr/>
                    <a:lstStyle/>
                    <a:p>
                      <a:r>
                        <a:rPr lang="en-US"/>
                        <a:t>Mat</a:t>
                      </a:r>
                    </a:p>
                  </a:txBody>
                  <a:tcPr/>
                </a:tc>
                <a:tc>
                  <a:txBody>
                    <a:bodyPr/>
                    <a:lstStyle/>
                    <a:p>
                      <a:r>
                        <a:rPr lang="en-US"/>
                        <a:t>SF</a:t>
                      </a:r>
                    </a:p>
                  </a:txBody>
                  <a:tcPr/>
                </a:tc>
                <a:tc>
                  <a:txBody>
                    <a:bodyPr/>
                    <a:lstStyle/>
                    <a:p>
                      <a:r>
                        <a:rPr lang="en-US"/>
                        <a:t>ADW</a:t>
                      </a:r>
                    </a:p>
                  </a:txBody>
                  <a:tcPr/>
                </a:tc>
                <a:tc>
                  <a:txBody>
                    <a:bodyPr/>
                    <a:lstStyle/>
                    <a:p>
                      <a:r>
                        <a:rPr lang="en-US"/>
                        <a:t>GG</a:t>
                      </a:r>
                    </a:p>
                  </a:txBody>
                  <a:tcPr/>
                </a:tc>
                <a:extLst>
                  <a:ext uri="{0D108BD9-81ED-4DB2-BD59-A6C34878D82A}">
                    <a16:rowId xmlns:a16="http://schemas.microsoft.com/office/drawing/2014/main" val="1514200207"/>
                  </a:ext>
                </a:extLst>
              </a:tr>
              <a:tr h="347699">
                <a:tc>
                  <a:txBody>
                    <a:bodyPr/>
                    <a:lstStyle/>
                    <a:p>
                      <a:r>
                        <a:rPr lang="en-US" b="1"/>
                        <a:t>Software Cost</a:t>
                      </a:r>
                    </a:p>
                  </a:txBody>
                  <a:tcPr/>
                </a:tc>
                <a:tc>
                  <a:txBody>
                    <a:bodyPr/>
                    <a:lstStyle/>
                    <a:p>
                      <a:pPr algn="r"/>
                      <a:r>
                        <a:rPr lang="en-US" sz="1200" b="1"/>
                        <a:t>$26,000</a:t>
                      </a:r>
                    </a:p>
                  </a:txBody>
                  <a:tcPr/>
                </a:tc>
                <a:tc>
                  <a:txBody>
                    <a:bodyPr/>
                    <a:lstStyle/>
                    <a:p>
                      <a:pPr algn="r"/>
                      <a:r>
                        <a:rPr lang="en-US" sz="1200" b="1"/>
                        <a:t>$52,000</a:t>
                      </a:r>
                    </a:p>
                  </a:txBody>
                  <a:tcPr/>
                </a:tc>
                <a:tc>
                  <a:txBody>
                    <a:bodyPr/>
                    <a:lstStyle/>
                    <a:p>
                      <a:pPr algn="r"/>
                      <a:r>
                        <a:rPr lang="en-US" sz="1200" b="1"/>
                        <a:t>$70,000</a:t>
                      </a:r>
                    </a:p>
                  </a:txBody>
                  <a:tcPr/>
                </a:tc>
                <a:tc>
                  <a:txBody>
                    <a:bodyPr/>
                    <a:lstStyle/>
                    <a:p>
                      <a:pPr algn="r"/>
                      <a:r>
                        <a:rPr lang="en-US" sz="1200" b="1"/>
                        <a:t>$56,000</a:t>
                      </a:r>
                    </a:p>
                  </a:txBody>
                  <a:tcPr/>
                </a:tc>
                <a:tc>
                  <a:txBody>
                    <a:bodyPr/>
                    <a:lstStyle/>
                    <a:p>
                      <a:pPr algn="r"/>
                      <a:r>
                        <a:rPr lang="en-US" sz="1200" b="1"/>
                        <a:t>$45,000</a:t>
                      </a:r>
                    </a:p>
                  </a:txBody>
                  <a:tcPr/>
                </a:tc>
                <a:tc>
                  <a:txBody>
                    <a:bodyPr/>
                    <a:lstStyle/>
                    <a:p>
                      <a:pPr algn="r"/>
                      <a:r>
                        <a:rPr lang="en-US" sz="1200" b="1"/>
                        <a:t>$44,000</a:t>
                      </a:r>
                    </a:p>
                  </a:txBody>
                  <a:tcPr/>
                </a:tc>
                <a:tc>
                  <a:txBody>
                    <a:bodyPr/>
                    <a:lstStyle/>
                    <a:p>
                      <a:pPr algn="r"/>
                      <a:r>
                        <a:rPr lang="en-US" sz="1200" b="1"/>
                        <a:t>$45,000</a:t>
                      </a:r>
                    </a:p>
                  </a:txBody>
                  <a:tcPr/>
                </a:tc>
                <a:tc>
                  <a:txBody>
                    <a:bodyPr/>
                    <a:lstStyle/>
                    <a:p>
                      <a:pPr algn="r"/>
                      <a:r>
                        <a:rPr lang="en-US" sz="1200" b="1">
                          <a:highlight>
                            <a:srgbClr val="FFFF00"/>
                          </a:highlight>
                        </a:rPr>
                        <a:t>TBD</a:t>
                      </a:r>
                    </a:p>
                  </a:txBody>
                  <a:tcPr/>
                </a:tc>
                <a:extLst>
                  <a:ext uri="{0D108BD9-81ED-4DB2-BD59-A6C34878D82A}">
                    <a16:rowId xmlns:a16="http://schemas.microsoft.com/office/drawing/2014/main" val="413280232"/>
                  </a:ext>
                </a:extLst>
              </a:tr>
              <a:tr h="347699">
                <a:tc>
                  <a:txBody>
                    <a:bodyPr/>
                    <a:lstStyle/>
                    <a:p>
                      <a:pPr lvl="1"/>
                      <a:r>
                        <a:rPr lang="en-US"/>
                        <a:t>GG Compute</a:t>
                      </a:r>
                    </a:p>
                  </a:txBody>
                  <a:tcPr/>
                </a:tc>
                <a:tc>
                  <a:txBody>
                    <a:bodyPr/>
                    <a:lstStyle/>
                    <a:p>
                      <a:pPr algn="r"/>
                      <a:endParaRPr lang="en-US" sz="1200" b="1"/>
                    </a:p>
                  </a:txBody>
                  <a:tcPr/>
                </a:tc>
                <a:tc>
                  <a:txBody>
                    <a:bodyPr/>
                    <a:lstStyle/>
                    <a:p>
                      <a:pPr algn="r"/>
                      <a:endParaRPr lang="en-US" sz="1200" b="1"/>
                    </a:p>
                  </a:txBody>
                  <a:tcPr/>
                </a:tc>
                <a:tc>
                  <a:txBody>
                    <a:bodyPr/>
                    <a:lstStyle/>
                    <a:p>
                      <a:pPr algn="r"/>
                      <a:endParaRPr lang="en-US" sz="1200" b="1"/>
                    </a:p>
                  </a:txBody>
                  <a:tcPr/>
                </a:tc>
                <a:tc>
                  <a:txBody>
                    <a:bodyPr/>
                    <a:lstStyle/>
                    <a:p>
                      <a:pPr algn="r"/>
                      <a:endParaRPr lang="en-US" sz="1200" b="1"/>
                    </a:p>
                  </a:txBody>
                  <a:tcPr/>
                </a:tc>
                <a:tc>
                  <a:txBody>
                    <a:bodyPr/>
                    <a:lstStyle/>
                    <a:p>
                      <a:pPr algn="r"/>
                      <a:endParaRPr lang="en-US" sz="1200" b="1"/>
                    </a:p>
                  </a:txBody>
                  <a:tcPr/>
                </a:tc>
                <a:tc>
                  <a:txBody>
                    <a:bodyPr/>
                    <a:lstStyle/>
                    <a:p>
                      <a:pPr algn="r"/>
                      <a:endParaRPr lang="en-US" sz="1200" b="1"/>
                    </a:p>
                  </a:txBody>
                  <a:tcPr/>
                </a:tc>
                <a:tc>
                  <a:txBody>
                    <a:bodyPr/>
                    <a:lstStyle/>
                    <a:p>
                      <a:pPr algn="r"/>
                      <a:endParaRPr lang="en-US" sz="1200" b="1"/>
                    </a:p>
                  </a:txBody>
                  <a:tcPr/>
                </a:tc>
                <a:tc>
                  <a:txBody>
                    <a:bodyPr/>
                    <a:lstStyle/>
                    <a:p>
                      <a:pPr algn="r"/>
                      <a:r>
                        <a:rPr lang="en-US" sz="1200" b="1"/>
                        <a:t>$60,000</a:t>
                      </a:r>
                    </a:p>
                  </a:txBody>
                  <a:tcPr/>
                </a:tc>
                <a:extLst>
                  <a:ext uri="{0D108BD9-81ED-4DB2-BD59-A6C34878D82A}">
                    <a16:rowId xmlns:a16="http://schemas.microsoft.com/office/drawing/2014/main" val="3104886422"/>
                  </a:ext>
                </a:extLst>
              </a:tr>
              <a:tr h="347699">
                <a:tc>
                  <a:txBody>
                    <a:bodyPr/>
                    <a:lstStyle/>
                    <a:p>
                      <a:pPr lvl="0"/>
                      <a:r>
                        <a:rPr lang="en-US" b="1"/>
                        <a:t>Personnel Costs</a:t>
                      </a:r>
                    </a:p>
                  </a:txBody>
                  <a:tcPr/>
                </a:tc>
                <a:tc gridSpan="3">
                  <a:txBody>
                    <a:bodyPr/>
                    <a:lstStyle/>
                    <a:p>
                      <a:pPr algn="ctr"/>
                      <a:endParaRPr lang="en-US" sz="1200"/>
                    </a:p>
                  </a:txBody>
                  <a:tcPr/>
                </a:tc>
                <a:tc hMerge="1">
                  <a:txBody>
                    <a:bodyPr/>
                    <a:lstStyle/>
                    <a:p>
                      <a:endParaRPr lang="en-US"/>
                    </a:p>
                  </a:txBody>
                  <a:tcPr/>
                </a:tc>
                <a:tc hMerge="1">
                  <a:txBody>
                    <a:bodyPr/>
                    <a:lstStyle/>
                    <a:p>
                      <a:endParaRPr lang="en-US"/>
                    </a:p>
                  </a:txBody>
                  <a:tcPr/>
                </a:tc>
                <a:tc gridSpan="2">
                  <a:txBody>
                    <a:bodyPr/>
                    <a:lstStyle/>
                    <a:p>
                      <a:pPr algn="ctr"/>
                      <a:endParaRPr lang="en-US" sz="1200"/>
                    </a:p>
                  </a:txBody>
                  <a:tcPr/>
                </a:tc>
                <a:tc hMerge="1">
                  <a:txBody>
                    <a:bodyPr/>
                    <a:lstStyle/>
                    <a:p>
                      <a:endParaRPr lang="en-US"/>
                    </a:p>
                  </a:txBody>
                  <a:tcPr/>
                </a:tc>
                <a:tc>
                  <a:txBody>
                    <a:bodyPr/>
                    <a:lstStyle/>
                    <a:p>
                      <a:pPr algn="r"/>
                      <a:endParaRPr lang="en-US" sz="1200"/>
                    </a:p>
                  </a:txBody>
                  <a:tcPr/>
                </a:tc>
                <a:tc>
                  <a:txBody>
                    <a:bodyPr/>
                    <a:lstStyle/>
                    <a:p>
                      <a:pPr algn="r"/>
                      <a:endParaRPr lang="en-US" sz="1200"/>
                    </a:p>
                  </a:txBody>
                  <a:tcPr/>
                </a:tc>
                <a:tc>
                  <a:txBody>
                    <a:bodyPr/>
                    <a:lstStyle/>
                    <a:p>
                      <a:pPr algn="r"/>
                      <a:endParaRPr lang="en-US" sz="1200"/>
                    </a:p>
                  </a:txBody>
                  <a:tcPr/>
                </a:tc>
                <a:extLst>
                  <a:ext uri="{0D108BD9-81ED-4DB2-BD59-A6C34878D82A}">
                    <a16:rowId xmlns:a16="http://schemas.microsoft.com/office/drawing/2014/main" val="4154318372"/>
                  </a:ext>
                </a:extLst>
              </a:tr>
              <a:tr h="440587">
                <a:tc>
                  <a:txBody>
                    <a:bodyPr/>
                    <a:lstStyle/>
                    <a:p>
                      <a:pPr lvl="1"/>
                      <a:r>
                        <a:rPr lang="en-US"/>
                        <a:t>Offshore developer</a:t>
                      </a:r>
                    </a:p>
                  </a:txBody>
                  <a:tcPr/>
                </a:tc>
                <a:tc gridSpan="3">
                  <a:txBody>
                    <a:bodyPr/>
                    <a:lstStyle/>
                    <a:p>
                      <a:pPr algn="ctr"/>
                      <a:r>
                        <a:rPr lang="en-US" sz="1200" b="1"/>
                        <a:t>$17,000</a:t>
                      </a:r>
                    </a:p>
                  </a:txBody>
                  <a:tcPr/>
                </a:tc>
                <a:tc hMerge="1">
                  <a:txBody>
                    <a:bodyPr/>
                    <a:lstStyle/>
                    <a:p>
                      <a:endParaRPr lang="en-US"/>
                    </a:p>
                  </a:txBody>
                  <a:tcPr/>
                </a:tc>
                <a:tc hMerge="1">
                  <a:txBody>
                    <a:bodyPr/>
                    <a:lstStyle/>
                    <a:p>
                      <a:pPr algn="r"/>
                      <a:endParaRPr lang="en-US"/>
                    </a:p>
                  </a:txBody>
                  <a:tcPr/>
                </a:tc>
                <a:tc gridSpan="2">
                  <a:txBody>
                    <a:bodyPr/>
                    <a:lstStyle/>
                    <a:p>
                      <a:pPr algn="ctr"/>
                      <a:r>
                        <a:rPr lang="en-US" sz="1200" b="1"/>
                        <a:t>$15,000</a:t>
                      </a:r>
                    </a:p>
                  </a:txBody>
                  <a:tcPr/>
                </a:tc>
                <a:tc hMerge="1">
                  <a:txBody>
                    <a:bodyPr/>
                    <a:lstStyle/>
                    <a:p>
                      <a:pPr algn="r"/>
                      <a:endParaRPr lang="en-US"/>
                    </a:p>
                  </a:txBody>
                  <a:tcPr/>
                </a:tc>
                <a:tc>
                  <a:txBody>
                    <a:bodyPr/>
                    <a:lstStyle/>
                    <a:p>
                      <a:pPr algn="r"/>
                      <a:endParaRPr lang="en-US" sz="1200" b="1"/>
                    </a:p>
                  </a:txBody>
                  <a:tcPr/>
                </a:tc>
                <a:tc>
                  <a:txBody>
                    <a:bodyPr/>
                    <a:lstStyle/>
                    <a:p>
                      <a:pPr algn="r"/>
                      <a:endParaRPr lang="en-US" sz="1200" b="1"/>
                    </a:p>
                  </a:txBody>
                  <a:tcPr/>
                </a:tc>
                <a:tc>
                  <a:txBody>
                    <a:bodyPr/>
                    <a:lstStyle/>
                    <a:p>
                      <a:pPr algn="r"/>
                      <a:endParaRPr lang="en-US" sz="1200"/>
                    </a:p>
                  </a:txBody>
                  <a:tcPr/>
                </a:tc>
                <a:extLst>
                  <a:ext uri="{0D108BD9-81ED-4DB2-BD59-A6C34878D82A}">
                    <a16:rowId xmlns:a16="http://schemas.microsoft.com/office/drawing/2014/main" val="6305073"/>
                  </a:ext>
                </a:extLst>
              </a:tr>
              <a:tr h="347699">
                <a:tc>
                  <a:txBody>
                    <a:bodyPr/>
                    <a:lstStyle/>
                    <a:p>
                      <a:pPr lvl="1"/>
                      <a:r>
                        <a:rPr lang="en-US"/>
                        <a:t>Onsite BI analyst</a:t>
                      </a:r>
                    </a:p>
                  </a:txBody>
                  <a:tcPr/>
                </a:tc>
                <a:tc gridSpan="5">
                  <a:txBody>
                    <a:bodyPr/>
                    <a:lstStyle/>
                    <a:p>
                      <a:pPr algn="ctr"/>
                      <a:r>
                        <a:rPr lang="en-US" sz="1200" b="1"/>
                        <a:t>$75,000 (37.5 * 2)</a:t>
                      </a:r>
                    </a:p>
                  </a:txBody>
                  <a:tcPr/>
                </a:tc>
                <a:tc hMerge="1">
                  <a:txBody>
                    <a:bodyPr/>
                    <a:lstStyle/>
                    <a:p>
                      <a:endParaRPr lang="en-US"/>
                    </a:p>
                  </a:txBody>
                  <a:tcPr/>
                </a:tc>
                <a:tc hMerge="1">
                  <a:txBody>
                    <a:bodyPr/>
                    <a:lstStyle/>
                    <a:p>
                      <a:pPr algn="r"/>
                      <a:endParaRPr lang="en-US"/>
                    </a:p>
                  </a:txBody>
                  <a:tcPr/>
                </a:tc>
                <a:tc hMerge="1">
                  <a:txBody>
                    <a:bodyPr/>
                    <a:lstStyle/>
                    <a:p>
                      <a:endParaRPr lang="en-US"/>
                    </a:p>
                  </a:txBody>
                  <a:tcPr/>
                </a:tc>
                <a:tc hMerge="1">
                  <a:txBody>
                    <a:bodyPr/>
                    <a:lstStyle/>
                    <a:p>
                      <a:pPr algn="r"/>
                      <a:endParaRPr lang="en-US"/>
                    </a:p>
                  </a:txBody>
                  <a:tcPr/>
                </a:tc>
                <a:tc>
                  <a:txBody>
                    <a:bodyPr/>
                    <a:lstStyle/>
                    <a:p>
                      <a:pPr algn="r"/>
                      <a:endParaRPr lang="en-US" sz="1200" b="1"/>
                    </a:p>
                  </a:txBody>
                  <a:tcPr/>
                </a:tc>
                <a:tc>
                  <a:txBody>
                    <a:bodyPr/>
                    <a:lstStyle/>
                    <a:p>
                      <a:pPr algn="r"/>
                      <a:endParaRPr lang="en-US" sz="1200" b="1"/>
                    </a:p>
                  </a:txBody>
                  <a:tcPr/>
                </a:tc>
                <a:tc>
                  <a:txBody>
                    <a:bodyPr/>
                    <a:lstStyle/>
                    <a:p>
                      <a:pPr algn="r"/>
                      <a:endParaRPr lang="en-US" sz="1200"/>
                    </a:p>
                  </a:txBody>
                  <a:tcPr/>
                </a:tc>
                <a:extLst>
                  <a:ext uri="{0D108BD9-81ED-4DB2-BD59-A6C34878D82A}">
                    <a16:rowId xmlns:a16="http://schemas.microsoft.com/office/drawing/2014/main" val="2123957782"/>
                  </a:ext>
                </a:extLst>
              </a:tr>
              <a:tr h="347699">
                <a:tc>
                  <a:txBody>
                    <a:bodyPr/>
                    <a:lstStyle/>
                    <a:p>
                      <a:r>
                        <a:rPr lang="en-US" b="1" err="1">
                          <a:solidFill>
                            <a:schemeClr val="accent3">
                              <a:lumMod val="50000"/>
                            </a:schemeClr>
                          </a:solidFill>
                        </a:rPr>
                        <a:t>Opex</a:t>
                      </a:r>
                      <a:r>
                        <a:rPr lang="en-US" b="1">
                          <a:solidFill>
                            <a:schemeClr val="accent3">
                              <a:lumMod val="50000"/>
                            </a:schemeClr>
                          </a:solidFill>
                        </a:rPr>
                        <a:t> Cost</a:t>
                      </a:r>
                    </a:p>
                  </a:txBody>
                  <a:tcPr/>
                </a:tc>
                <a:tc>
                  <a:txBody>
                    <a:bodyPr/>
                    <a:lstStyle/>
                    <a:p>
                      <a:pPr algn="r"/>
                      <a:r>
                        <a:rPr lang="en-US" sz="1200" b="1">
                          <a:solidFill>
                            <a:schemeClr val="accent3">
                              <a:lumMod val="50000"/>
                            </a:schemeClr>
                          </a:solidFill>
                          <a:highlight>
                            <a:srgbClr val="FFFF00"/>
                          </a:highlight>
                        </a:rPr>
                        <a:t>$80,500</a:t>
                      </a:r>
                    </a:p>
                  </a:txBody>
                  <a:tcPr/>
                </a:tc>
                <a:tc>
                  <a:txBody>
                    <a:bodyPr/>
                    <a:lstStyle/>
                    <a:p>
                      <a:pPr algn="r"/>
                      <a:r>
                        <a:rPr lang="en-US" sz="1200" b="1">
                          <a:solidFill>
                            <a:schemeClr val="accent3">
                              <a:lumMod val="50000"/>
                            </a:schemeClr>
                          </a:solidFill>
                        </a:rPr>
                        <a:t>$106,500</a:t>
                      </a:r>
                    </a:p>
                  </a:txBody>
                  <a:tcPr/>
                </a:tc>
                <a:tc>
                  <a:txBody>
                    <a:bodyPr/>
                    <a:lstStyle/>
                    <a:p>
                      <a:pPr algn="r"/>
                      <a:r>
                        <a:rPr lang="en-US" sz="1200" b="1">
                          <a:solidFill>
                            <a:schemeClr val="accent3">
                              <a:lumMod val="50000"/>
                            </a:schemeClr>
                          </a:solidFill>
                        </a:rPr>
                        <a:t>$124,500</a:t>
                      </a:r>
                    </a:p>
                  </a:txBody>
                  <a:tcPr/>
                </a:tc>
                <a:tc>
                  <a:txBody>
                    <a:bodyPr/>
                    <a:lstStyle/>
                    <a:p>
                      <a:pPr algn="r"/>
                      <a:r>
                        <a:rPr lang="en-US" sz="1200" b="1">
                          <a:solidFill>
                            <a:schemeClr val="accent3">
                              <a:lumMod val="50000"/>
                            </a:schemeClr>
                          </a:solidFill>
                          <a:highlight>
                            <a:srgbClr val="FFFF00"/>
                          </a:highlight>
                        </a:rPr>
                        <a:t>$108,500</a:t>
                      </a:r>
                    </a:p>
                  </a:txBody>
                  <a:tcPr/>
                </a:tc>
                <a:tc>
                  <a:txBody>
                    <a:bodyPr/>
                    <a:lstStyle/>
                    <a:p>
                      <a:pPr algn="r"/>
                      <a:r>
                        <a:rPr lang="en-US" sz="1200" b="1">
                          <a:solidFill>
                            <a:schemeClr val="accent3">
                              <a:lumMod val="50000"/>
                            </a:schemeClr>
                          </a:solidFill>
                        </a:rPr>
                        <a:t>$97,500</a:t>
                      </a:r>
                    </a:p>
                  </a:txBody>
                  <a:tcPr/>
                </a:tc>
                <a:tc>
                  <a:txBody>
                    <a:bodyPr/>
                    <a:lstStyle/>
                    <a:p>
                      <a:pPr algn="r"/>
                      <a:r>
                        <a:rPr lang="en-US" sz="1200" b="1">
                          <a:solidFill>
                            <a:schemeClr val="accent3">
                              <a:lumMod val="50000"/>
                            </a:schemeClr>
                          </a:solidFill>
                          <a:highlight>
                            <a:srgbClr val="FFFF00"/>
                          </a:highlight>
                        </a:rPr>
                        <a:t>$44,000</a:t>
                      </a:r>
                    </a:p>
                  </a:txBody>
                  <a:tcPr/>
                </a:tc>
                <a:tc>
                  <a:txBody>
                    <a:bodyPr/>
                    <a:lstStyle/>
                    <a:p>
                      <a:pPr algn="r"/>
                      <a:r>
                        <a:rPr lang="en-US" sz="1200" b="1">
                          <a:solidFill>
                            <a:schemeClr val="accent3">
                              <a:lumMod val="50000"/>
                            </a:schemeClr>
                          </a:solidFill>
                        </a:rPr>
                        <a:t>$45,000</a:t>
                      </a:r>
                    </a:p>
                  </a:txBody>
                  <a:tcPr/>
                </a:tc>
                <a:tc>
                  <a:txBody>
                    <a:bodyPr/>
                    <a:lstStyle/>
                    <a:p>
                      <a:pPr algn="r"/>
                      <a:r>
                        <a:rPr lang="en-US" sz="1200" b="1">
                          <a:solidFill>
                            <a:schemeClr val="accent3">
                              <a:lumMod val="50000"/>
                            </a:schemeClr>
                          </a:solidFill>
                          <a:highlight>
                            <a:srgbClr val="FFFF00"/>
                          </a:highlight>
                        </a:rPr>
                        <a:t>$60,000</a:t>
                      </a:r>
                    </a:p>
                  </a:txBody>
                  <a:tcPr/>
                </a:tc>
                <a:extLst>
                  <a:ext uri="{0D108BD9-81ED-4DB2-BD59-A6C34878D82A}">
                    <a16:rowId xmlns:a16="http://schemas.microsoft.com/office/drawing/2014/main" val="1375551963"/>
                  </a:ext>
                </a:extLst>
              </a:tr>
              <a:tr h="347699">
                <a:tc>
                  <a:txBody>
                    <a:bodyPr/>
                    <a:lstStyle/>
                    <a:p>
                      <a:r>
                        <a:rPr lang="en-US" b="1"/>
                        <a:t>Total </a:t>
                      </a:r>
                      <a:r>
                        <a:rPr lang="en-US" b="1" err="1"/>
                        <a:t>Opex</a:t>
                      </a:r>
                      <a:r>
                        <a:rPr lang="en-US" b="1"/>
                        <a:t> Cost 6 mon</a:t>
                      </a:r>
                    </a:p>
                  </a:txBody>
                  <a:tcPr/>
                </a:tc>
                <a:tc gridSpan="8">
                  <a:txBody>
                    <a:bodyPr/>
                    <a:lstStyle/>
                    <a:p>
                      <a:pPr algn="r"/>
                      <a:r>
                        <a:rPr lang="en-US" sz="1200" b="1"/>
                        <a:t>$293,000</a:t>
                      </a:r>
                    </a:p>
                  </a:txBody>
                  <a:tcPr/>
                </a:tc>
                <a:tc hMerge="1">
                  <a:txBody>
                    <a:bodyPr/>
                    <a:lstStyle/>
                    <a:p>
                      <a:pPr algn="r"/>
                      <a:endParaRPr lang="en-US" sz="1200"/>
                    </a:p>
                  </a:txBody>
                  <a:tcPr/>
                </a:tc>
                <a:tc hMerge="1">
                  <a:txBody>
                    <a:bodyPr/>
                    <a:lstStyle/>
                    <a:p>
                      <a:pPr algn="r"/>
                      <a:endParaRPr lang="en-US" sz="1200"/>
                    </a:p>
                  </a:txBody>
                  <a:tcPr/>
                </a:tc>
                <a:tc hMerge="1">
                  <a:txBody>
                    <a:bodyPr/>
                    <a:lstStyle/>
                    <a:p>
                      <a:pPr algn="r"/>
                      <a:endParaRPr lang="en-US" sz="1200"/>
                    </a:p>
                  </a:txBody>
                  <a:tcPr/>
                </a:tc>
                <a:tc hMerge="1">
                  <a:txBody>
                    <a:bodyPr/>
                    <a:lstStyle/>
                    <a:p>
                      <a:pPr algn="r"/>
                      <a:endParaRPr lang="en-US" sz="1200"/>
                    </a:p>
                  </a:txBody>
                  <a:tcPr/>
                </a:tc>
                <a:tc hMerge="1">
                  <a:txBody>
                    <a:bodyPr/>
                    <a:lstStyle/>
                    <a:p>
                      <a:pPr algn="r"/>
                      <a:endParaRPr lang="en-US" sz="1200"/>
                    </a:p>
                  </a:txBody>
                  <a:tcPr/>
                </a:tc>
                <a:tc hMerge="1">
                  <a:txBody>
                    <a:bodyPr/>
                    <a:lstStyle/>
                    <a:p>
                      <a:pPr algn="r"/>
                      <a:endParaRPr lang="en-US" sz="1200"/>
                    </a:p>
                  </a:txBody>
                  <a:tcPr/>
                </a:tc>
                <a:tc hMerge="1">
                  <a:txBody>
                    <a:bodyPr/>
                    <a:lstStyle/>
                    <a:p>
                      <a:pPr algn="r"/>
                      <a:endParaRPr lang="en-US" sz="1200"/>
                    </a:p>
                  </a:txBody>
                  <a:tcPr/>
                </a:tc>
                <a:extLst>
                  <a:ext uri="{0D108BD9-81ED-4DB2-BD59-A6C34878D82A}">
                    <a16:rowId xmlns:a16="http://schemas.microsoft.com/office/drawing/2014/main" val="3387994998"/>
                  </a:ext>
                </a:extLst>
              </a:tr>
              <a:tr h="347699">
                <a:tc>
                  <a:txBody>
                    <a:bodyPr/>
                    <a:lstStyle/>
                    <a:p>
                      <a:r>
                        <a:rPr lang="en-US"/>
                        <a:t>One time (Capex)</a:t>
                      </a:r>
                    </a:p>
                  </a:txBody>
                  <a:tcPr/>
                </a:tc>
                <a:tc>
                  <a:txBody>
                    <a:bodyPr/>
                    <a:lstStyle/>
                    <a:p>
                      <a:pPr algn="r"/>
                      <a:endParaRPr lang="en-US" sz="1200"/>
                    </a:p>
                  </a:txBody>
                  <a:tcPr/>
                </a:tc>
                <a:tc>
                  <a:txBody>
                    <a:bodyPr/>
                    <a:lstStyle/>
                    <a:p>
                      <a:pPr algn="r"/>
                      <a:endParaRPr lang="en-US" sz="1200"/>
                    </a:p>
                  </a:txBody>
                  <a:tcPr/>
                </a:tc>
                <a:tc>
                  <a:txBody>
                    <a:bodyPr/>
                    <a:lstStyle/>
                    <a:p>
                      <a:pPr algn="r"/>
                      <a:endParaRPr lang="en-US" sz="1200"/>
                    </a:p>
                  </a:txBody>
                  <a:tcPr/>
                </a:tc>
                <a:tc>
                  <a:txBody>
                    <a:bodyPr/>
                    <a:lstStyle/>
                    <a:p>
                      <a:pPr algn="r"/>
                      <a:endParaRPr lang="en-US" sz="1200"/>
                    </a:p>
                  </a:txBody>
                  <a:tcPr/>
                </a:tc>
                <a:tc>
                  <a:txBody>
                    <a:bodyPr/>
                    <a:lstStyle/>
                    <a:p>
                      <a:pPr algn="r"/>
                      <a:endParaRPr lang="en-US" sz="1200"/>
                    </a:p>
                  </a:txBody>
                  <a:tcPr/>
                </a:tc>
                <a:tc>
                  <a:txBody>
                    <a:bodyPr/>
                    <a:lstStyle/>
                    <a:p>
                      <a:pPr algn="r"/>
                      <a:endParaRPr lang="en-US" sz="1200"/>
                    </a:p>
                  </a:txBody>
                  <a:tcPr/>
                </a:tc>
                <a:tc>
                  <a:txBody>
                    <a:bodyPr/>
                    <a:lstStyle/>
                    <a:p>
                      <a:pPr algn="r"/>
                      <a:endParaRPr lang="en-US" sz="1200"/>
                    </a:p>
                  </a:txBody>
                  <a:tcPr/>
                </a:tc>
                <a:tc>
                  <a:txBody>
                    <a:bodyPr/>
                    <a:lstStyle/>
                    <a:p>
                      <a:pPr algn="r"/>
                      <a:endParaRPr lang="en-US" sz="1200"/>
                    </a:p>
                  </a:txBody>
                  <a:tcPr/>
                </a:tc>
                <a:extLst>
                  <a:ext uri="{0D108BD9-81ED-4DB2-BD59-A6C34878D82A}">
                    <a16:rowId xmlns:a16="http://schemas.microsoft.com/office/drawing/2014/main" val="2996420684"/>
                  </a:ext>
                </a:extLst>
              </a:tr>
              <a:tr h="347699">
                <a:tc>
                  <a:txBody>
                    <a:bodyPr/>
                    <a:lstStyle/>
                    <a:p>
                      <a:pPr lvl="1"/>
                      <a:r>
                        <a:rPr lang="en-US"/>
                        <a:t>Implementation</a:t>
                      </a:r>
                    </a:p>
                  </a:txBody>
                  <a:tcPr/>
                </a:tc>
                <a:tc gridSpan="3">
                  <a:txBody>
                    <a:bodyPr/>
                    <a:lstStyle/>
                    <a:p>
                      <a:pPr algn="ctr"/>
                      <a:r>
                        <a:rPr lang="en-US" sz="1200"/>
                        <a:t>$115,000</a:t>
                      </a:r>
                    </a:p>
                  </a:txBody>
                  <a:tcPr/>
                </a:tc>
                <a:tc hMerge="1">
                  <a:txBody>
                    <a:bodyPr/>
                    <a:lstStyle/>
                    <a:p>
                      <a:endParaRPr lang="en-US"/>
                    </a:p>
                  </a:txBody>
                  <a:tcPr/>
                </a:tc>
                <a:tc hMerge="1">
                  <a:txBody>
                    <a:bodyPr/>
                    <a:lstStyle/>
                    <a:p>
                      <a:pPr algn="r"/>
                      <a:endParaRPr lang="en-US"/>
                    </a:p>
                  </a:txBody>
                  <a:tcPr/>
                </a:tc>
                <a:tc gridSpan="2">
                  <a:txBody>
                    <a:bodyPr/>
                    <a:lstStyle/>
                    <a:p>
                      <a:pPr algn="ctr"/>
                      <a:r>
                        <a:rPr lang="en-US" sz="1200"/>
                        <a:t>$131,000</a:t>
                      </a:r>
                    </a:p>
                  </a:txBody>
                  <a:tcPr/>
                </a:tc>
                <a:tc hMerge="1">
                  <a:txBody>
                    <a:bodyPr/>
                    <a:lstStyle/>
                    <a:p>
                      <a:pPr algn="r"/>
                      <a:endParaRPr lang="en-US"/>
                    </a:p>
                  </a:txBody>
                  <a:tcPr/>
                </a:tc>
                <a:tc gridSpan="2">
                  <a:txBody>
                    <a:bodyPr/>
                    <a:lstStyle/>
                    <a:p>
                      <a:pPr algn="ctr"/>
                      <a:r>
                        <a:rPr lang="en-US" sz="1200"/>
                        <a:t>$20,000</a:t>
                      </a:r>
                    </a:p>
                  </a:txBody>
                  <a:tcPr/>
                </a:tc>
                <a:tc hMerge="1">
                  <a:txBody>
                    <a:bodyPr/>
                    <a:lstStyle/>
                    <a:p>
                      <a:pPr algn="r"/>
                      <a:endParaRPr lang="en-US"/>
                    </a:p>
                  </a:txBody>
                  <a:tcPr/>
                </a:tc>
                <a:tc>
                  <a:txBody>
                    <a:bodyPr/>
                    <a:lstStyle/>
                    <a:p>
                      <a:pPr algn="r"/>
                      <a:endParaRPr lang="en-US" sz="1200"/>
                    </a:p>
                  </a:txBody>
                  <a:tcPr/>
                </a:tc>
                <a:extLst>
                  <a:ext uri="{0D108BD9-81ED-4DB2-BD59-A6C34878D82A}">
                    <a16:rowId xmlns:a16="http://schemas.microsoft.com/office/drawing/2014/main" val="1446344569"/>
                  </a:ext>
                </a:extLst>
              </a:tr>
              <a:tr h="347699">
                <a:tc>
                  <a:txBody>
                    <a:bodyPr/>
                    <a:lstStyle/>
                    <a:p>
                      <a:pPr lvl="1"/>
                      <a:r>
                        <a:rPr lang="en-US"/>
                        <a:t>Travel</a:t>
                      </a:r>
                    </a:p>
                  </a:txBody>
                  <a:tcPr/>
                </a:tc>
                <a:tc gridSpan="3">
                  <a:txBody>
                    <a:bodyPr/>
                    <a:lstStyle/>
                    <a:p>
                      <a:pPr algn="ctr"/>
                      <a:r>
                        <a:rPr lang="en-US" sz="1200"/>
                        <a:t>$17,000</a:t>
                      </a:r>
                    </a:p>
                  </a:txBody>
                  <a:tcPr/>
                </a:tc>
                <a:tc hMerge="1">
                  <a:txBody>
                    <a:bodyPr/>
                    <a:lstStyle/>
                    <a:p>
                      <a:endParaRPr lang="en-US"/>
                    </a:p>
                  </a:txBody>
                  <a:tcPr/>
                </a:tc>
                <a:tc hMerge="1">
                  <a:txBody>
                    <a:bodyPr/>
                    <a:lstStyle/>
                    <a:p>
                      <a:pPr algn="r"/>
                      <a:endParaRPr lang="en-US"/>
                    </a:p>
                  </a:txBody>
                  <a:tcPr/>
                </a:tc>
                <a:tc gridSpan="2">
                  <a:txBody>
                    <a:bodyPr/>
                    <a:lstStyle/>
                    <a:p>
                      <a:pPr algn="ctr"/>
                      <a:r>
                        <a:rPr lang="en-US" sz="1200"/>
                        <a:t>$20,000</a:t>
                      </a:r>
                    </a:p>
                  </a:txBody>
                  <a:tcPr/>
                </a:tc>
                <a:tc hMerge="1">
                  <a:txBody>
                    <a:bodyPr/>
                    <a:lstStyle/>
                    <a:p>
                      <a:pPr algn="r"/>
                      <a:endParaRPr lang="en-US"/>
                    </a:p>
                  </a:txBody>
                  <a:tcPr/>
                </a:tc>
                <a:tc gridSpan="2">
                  <a:txBody>
                    <a:bodyPr/>
                    <a:lstStyle/>
                    <a:p>
                      <a:pPr algn="ctr"/>
                      <a:r>
                        <a:rPr lang="en-US" sz="1200"/>
                        <a:t>$3,000</a:t>
                      </a:r>
                    </a:p>
                  </a:txBody>
                  <a:tcPr/>
                </a:tc>
                <a:tc hMerge="1">
                  <a:txBody>
                    <a:bodyPr/>
                    <a:lstStyle/>
                    <a:p>
                      <a:pPr algn="r"/>
                      <a:endParaRPr lang="en-US"/>
                    </a:p>
                  </a:txBody>
                  <a:tcPr/>
                </a:tc>
                <a:tc>
                  <a:txBody>
                    <a:bodyPr/>
                    <a:lstStyle/>
                    <a:p>
                      <a:pPr algn="r"/>
                      <a:endParaRPr lang="en-US" sz="1200"/>
                    </a:p>
                  </a:txBody>
                  <a:tcPr/>
                </a:tc>
                <a:extLst>
                  <a:ext uri="{0D108BD9-81ED-4DB2-BD59-A6C34878D82A}">
                    <a16:rowId xmlns:a16="http://schemas.microsoft.com/office/drawing/2014/main" val="1744634108"/>
                  </a:ext>
                </a:extLst>
              </a:tr>
              <a:tr h="347699">
                <a:tc>
                  <a:txBody>
                    <a:bodyPr/>
                    <a:lstStyle/>
                    <a:p>
                      <a:pPr lvl="1"/>
                      <a:r>
                        <a:rPr lang="en-US"/>
                        <a:t>Training (50)</a:t>
                      </a:r>
                    </a:p>
                  </a:txBody>
                  <a:tcPr/>
                </a:tc>
                <a:tc gridSpan="3">
                  <a:txBody>
                    <a:bodyPr/>
                    <a:lstStyle/>
                    <a:p>
                      <a:pPr algn="ctr"/>
                      <a:r>
                        <a:rPr lang="en-US" sz="1200"/>
                        <a:t>$13,000</a:t>
                      </a:r>
                    </a:p>
                  </a:txBody>
                  <a:tcPr/>
                </a:tc>
                <a:tc hMerge="1">
                  <a:txBody>
                    <a:bodyPr/>
                    <a:lstStyle/>
                    <a:p>
                      <a:endParaRPr lang="en-US"/>
                    </a:p>
                  </a:txBody>
                  <a:tcPr/>
                </a:tc>
                <a:tc hMerge="1">
                  <a:txBody>
                    <a:bodyPr/>
                    <a:lstStyle/>
                    <a:p>
                      <a:pPr algn="r"/>
                      <a:endParaRPr lang="en-US"/>
                    </a:p>
                  </a:txBody>
                  <a:tcPr/>
                </a:tc>
                <a:tc gridSpan="2">
                  <a:txBody>
                    <a:bodyPr/>
                    <a:lstStyle/>
                    <a:p>
                      <a:pPr algn="ctr"/>
                      <a:r>
                        <a:rPr lang="en-US" sz="1200"/>
                        <a:t>$7,000</a:t>
                      </a:r>
                    </a:p>
                  </a:txBody>
                  <a:tcPr/>
                </a:tc>
                <a:tc hMerge="1">
                  <a:txBody>
                    <a:bodyPr/>
                    <a:lstStyle/>
                    <a:p>
                      <a:pPr algn="r"/>
                      <a:endParaRPr lang="en-US"/>
                    </a:p>
                  </a:txBody>
                  <a:tcPr/>
                </a:tc>
                <a:tc gridSpan="2">
                  <a:txBody>
                    <a:bodyPr/>
                    <a:lstStyle/>
                    <a:p>
                      <a:pPr algn="ctr"/>
                      <a:r>
                        <a:rPr lang="en-US" sz="1200"/>
                        <a:t>$5,000</a:t>
                      </a:r>
                    </a:p>
                  </a:txBody>
                  <a:tcPr/>
                </a:tc>
                <a:tc hMerge="1">
                  <a:txBody>
                    <a:bodyPr/>
                    <a:lstStyle/>
                    <a:p>
                      <a:pPr algn="r"/>
                      <a:endParaRPr lang="en-US"/>
                    </a:p>
                  </a:txBody>
                  <a:tcPr/>
                </a:tc>
                <a:tc>
                  <a:txBody>
                    <a:bodyPr/>
                    <a:lstStyle/>
                    <a:p>
                      <a:pPr algn="r"/>
                      <a:r>
                        <a:rPr lang="en-US" sz="1200"/>
                        <a:t>$5,000</a:t>
                      </a:r>
                    </a:p>
                  </a:txBody>
                  <a:tcPr/>
                </a:tc>
                <a:extLst>
                  <a:ext uri="{0D108BD9-81ED-4DB2-BD59-A6C34878D82A}">
                    <a16:rowId xmlns:a16="http://schemas.microsoft.com/office/drawing/2014/main" val="510872910"/>
                  </a:ext>
                </a:extLst>
              </a:tr>
              <a:tr h="347699">
                <a:tc>
                  <a:txBody>
                    <a:bodyPr/>
                    <a:lstStyle/>
                    <a:p>
                      <a:r>
                        <a:rPr lang="en-US" b="1">
                          <a:solidFill>
                            <a:schemeClr val="accent3">
                              <a:lumMod val="50000"/>
                            </a:schemeClr>
                          </a:solidFill>
                        </a:rPr>
                        <a:t>Capex Cost </a:t>
                      </a:r>
                    </a:p>
                  </a:txBody>
                  <a:tcPr/>
                </a:tc>
                <a:tc gridSpan="3">
                  <a:txBody>
                    <a:bodyPr/>
                    <a:lstStyle/>
                    <a:p>
                      <a:pPr algn="ctr"/>
                      <a:r>
                        <a:rPr lang="en-US" sz="1200" b="1">
                          <a:solidFill>
                            <a:schemeClr val="accent3">
                              <a:lumMod val="50000"/>
                            </a:schemeClr>
                          </a:solidFill>
                        </a:rPr>
                        <a:t>$145,000</a:t>
                      </a:r>
                    </a:p>
                  </a:txBody>
                  <a:tcPr/>
                </a:tc>
                <a:tc hMerge="1">
                  <a:txBody>
                    <a:bodyPr/>
                    <a:lstStyle/>
                    <a:p>
                      <a:endParaRPr lang="en-US"/>
                    </a:p>
                  </a:txBody>
                  <a:tcPr/>
                </a:tc>
                <a:tc hMerge="1">
                  <a:txBody>
                    <a:bodyPr/>
                    <a:lstStyle/>
                    <a:p>
                      <a:pPr algn="r"/>
                      <a:endParaRPr lang="en-US"/>
                    </a:p>
                  </a:txBody>
                  <a:tcPr/>
                </a:tc>
                <a:tc gridSpan="2">
                  <a:txBody>
                    <a:bodyPr/>
                    <a:lstStyle/>
                    <a:p>
                      <a:pPr algn="ctr"/>
                      <a:r>
                        <a:rPr lang="en-US" sz="1200" b="1">
                          <a:solidFill>
                            <a:schemeClr val="accent3">
                              <a:lumMod val="50000"/>
                            </a:schemeClr>
                          </a:solidFill>
                        </a:rPr>
                        <a:t>$158,000</a:t>
                      </a:r>
                    </a:p>
                  </a:txBody>
                  <a:tcPr/>
                </a:tc>
                <a:tc hMerge="1">
                  <a:txBody>
                    <a:bodyPr/>
                    <a:lstStyle/>
                    <a:p>
                      <a:pPr algn="r"/>
                      <a:endParaRPr lang="en-US"/>
                    </a:p>
                  </a:txBody>
                  <a:tcPr/>
                </a:tc>
                <a:tc gridSpan="2">
                  <a:txBody>
                    <a:bodyPr/>
                    <a:lstStyle/>
                    <a:p>
                      <a:pPr algn="ctr"/>
                      <a:r>
                        <a:rPr lang="en-US" sz="1200" b="1">
                          <a:solidFill>
                            <a:schemeClr val="accent3">
                              <a:lumMod val="50000"/>
                            </a:schemeClr>
                          </a:solidFill>
                        </a:rPr>
                        <a:t>$28,000</a:t>
                      </a:r>
                    </a:p>
                  </a:txBody>
                  <a:tcPr/>
                </a:tc>
                <a:tc hMerge="1">
                  <a:txBody>
                    <a:bodyPr/>
                    <a:lstStyle/>
                    <a:p>
                      <a:pPr algn="ctr"/>
                      <a:endParaRPr lang="en-US"/>
                    </a:p>
                  </a:txBody>
                  <a:tcPr/>
                </a:tc>
                <a:tc>
                  <a:txBody>
                    <a:bodyPr/>
                    <a:lstStyle/>
                    <a:p>
                      <a:pPr algn="r"/>
                      <a:r>
                        <a:rPr lang="en-US" sz="1200" b="1">
                          <a:solidFill>
                            <a:schemeClr val="accent3">
                              <a:lumMod val="50000"/>
                            </a:schemeClr>
                          </a:solidFill>
                        </a:rPr>
                        <a:t>$5,000</a:t>
                      </a:r>
                    </a:p>
                  </a:txBody>
                  <a:tcPr/>
                </a:tc>
                <a:extLst>
                  <a:ext uri="{0D108BD9-81ED-4DB2-BD59-A6C34878D82A}">
                    <a16:rowId xmlns:a16="http://schemas.microsoft.com/office/drawing/2014/main" val="1261049898"/>
                  </a:ext>
                </a:extLst>
              </a:tr>
              <a:tr h="347699">
                <a:tc>
                  <a:txBody>
                    <a:bodyPr/>
                    <a:lstStyle/>
                    <a:p>
                      <a:r>
                        <a:rPr lang="en-US" b="1">
                          <a:solidFill>
                            <a:schemeClr val="accent3">
                              <a:lumMod val="50000"/>
                            </a:schemeClr>
                          </a:solidFill>
                        </a:rPr>
                        <a:t>Total Capex Cost</a:t>
                      </a:r>
                    </a:p>
                  </a:txBody>
                  <a:tcPr/>
                </a:tc>
                <a:tc gridSpan="8">
                  <a:txBody>
                    <a:bodyPr/>
                    <a:lstStyle/>
                    <a:p>
                      <a:pPr algn="r"/>
                      <a:r>
                        <a:rPr lang="en-US" sz="1200" b="1" dirty="0">
                          <a:solidFill>
                            <a:schemeClr val="accent3">
                              <a:lumMod val="50000"/>
                            </a:schemeClr>
                          </a:solidFill>
                        </a:rPr>
                        <a:t>$336,000</a:t>
                      </a:r>
                    </a:p>
                  </a:txBody>
                  <a:tcPr/>
                </a:tc>
                <a:tc hMerge="1">
                  <a:txBody>
                    <a:bodyPr/>
                    <a:lstStyle/>
                    <a:p>
                      <a:endParaRPr lang="en-US"/>
                    </a:p>
                  </a:txBody>
                  <a:tcPr/>
                </a:tc>
                <a:tc hMerge="1">
                  <a:txBody>
                    <a:bodyPr/>
                    <a:lstStyle/>
                    <a:p>
                      <a:endParaRPr lang="en-US"/>
                    </a:p>
                  </a:txBody>
                  <a:tcPr/>
                </a:tc>
                <a:tc hMerge="1">
                  <a:txBody>
                    <a:bodyPr/>
                    <a:lstStyle/>
                    <a:p>
                      <a:pPr algn="ctr"/>
                      <a:endParaRPr lang="en-US" sz="1200" b="1">
                        <a:solidFill>
                          <a:schemeClr val="accent3">
                            <a:lumMod val="50000"/>
                          </a:schemeClr>
                        </a:solidFill>
                      </a:endParaRPr>
                    </a:p>
                  </a:txBody>
                  <a:tcPr/>
                </a:tc>
                <a:tc hMerge="1">
                  <a:txBody>
                    <a:bodyPr/>
                    <a:lstStyle/>
                    <a:p>
                      <a:endParaRPr lang="en-US"/>
                    </a:p>
                  </a:txBody>
                  <a:tcPr/>
                </a:tc>
                <a:tc hMerge="1">
                  <a:txBody>
                    <a:bodyPr/>
                    <a:lstStyle/>
                    <a:p>
                      <a:pPr algn="ctr"/>
                      <a:endParaRPr lang="en-US" sz="1200" b="1">
                        <a:solidFill>
                          <a:schemeClr val="accent3">
                            <a:lumMod val="50000"/>
                          </a:schemeClr>
                        </a:solidFill>
                      </a:endParaRPr>
                    </a:p>
                  </a:txBody>
                  <a:tcPr/>
                </a:tc>
                <a:tc hMerge="1">
                  <a:txBody>
                    <a:bodyPr/>
                    <a:lstStyle/>
                    <a:p>
                      <a:endParaRPr lang="en-US"/>
                    </a:p>
                  </a:txBody>
                  <a:tcPr/>
                </a:tc>
                <a:tc hMerge="1">
                  <a:txBody>
                    <a:bodyPr/>
                    <a:lstStyle/>
                    <a:p>
                      <a:pPr algn="r"/>
                      <a:endParaRPr lang="en-US" sz="1200" b="1">
                        <a:solidFill>
                          <a:schemeClr val="accent3">
                            <a:lumMod val="50000"/>
                          </a:schemeClr>
                        </a:solidFill>
                      </a:endParaRPr>
                    </a:p>
                  </a:txBody>
                  <a:tcPr/>
                </a:tc>
                <a:extLst>
                  <a:ext uri="{0D108BD9-81ED-4DB2-BD59-A6C34878D82A}">
                    <a16:rowId xmlns:a16="http://schemas.microsoft.com/office/drawing/2014/main" val="2587209421"/>
                  </a:ext>
                </a:extLst>
              </a:tr>
            </a:tbl>
          </a:graphicData>
        </a:graphic>
      </p:graphicFrame>
    </p:spTree>
    <p:extLst>
      <p:ext uri="{BB962C8B-B14F-4D97-AF65-F5344CB8AC3E}">
        <p14:creationId xmlns:p14="http://schemas.microsoft.com/office/powerpoint/2010/main" val="2737523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2AFEE63-5393-4C61-9490-77E23AAF72CC}"/>
              </a:ext>
            </a:extLst>
          </p:cNvPr>
          <p:cNvGraphicFramePr>
            <a:graphicFrameLocks noChangeAspect="1"/>
          </p:cNvGraphicFramePr>
          <p:nvPr>
            <p:custDataLst>
              <p:tags r:id="rId2"/>
            </p:custDataLst>
            <p:extLst>
              <p:ext uri="{D42A27DB-BD31-4B8C-83A1-F6EECF244321}">
                <p14:modId xmlns:p14="http://schemas.microsoft.com/office/powerpoint/2010/main" val="31929919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41" name="think-cell Slide" r:id="rId12" imgW="384" imgH="384" progId="TCLayout.ActiveDocument.1">
                  <p:embed/>
                </p:oleObj>
              </mc:Choice>
              <mc:Fallback>
                <p:oleObj name="think-cell Slide" r:id="rId12" imgW="384" imgH="384" progId="TCLayout.ActiveDocument.1">
                  <p:embed/>
                  <p:pic>
                    <p:nvPicPr>
                      <p:cNvPr id="5" name="Object 4" hidden="1">
                        <a:extLst>
                          <a:ext uri="{FF2B5EF4-FFF2-40B4-BE49-F238E27FC236}">
                            <a16:creationId xmlns:a16="http://schemas.microsoft.com/office/drawing/2014/main" id="{32AFEE63-5393-4C61-9490-77E23AAF72CC}"/>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85B71B3-39F4-4F7C-BFFE-1F3F09E4EF81}"/>
              </a:ext>
            </a:extLst>
          </p:cNvPr>
          <p:cNvSpPr/>
          <p:nvPr>
            <p:custDataLst>
              <p:tags r:id="rId3"/>
            </p:custDataLst>
          </p:nvPr>
        </p:nvSpPr>
        <p:spPr>
          <a:xfrm>
            <a:off x="0" y="0"/>
            <a:ext cx="158750" cy="158750"/>
          </a:xfrm>
          <a:prstGeom prst="rect">
            <a:avLst/>
          </a:prstGeom>
        </p:spPr>
        <p:style>
          <a:lnRef idx="2">
            <a:schemeClr val="dk1"/>
          </a:lnRef>
          <a:fillRef idx="1">
            <a:schemeClr val="lt1"/>
          </a:fillRef>
          <a:effectRef idx="0">
            <a:schemeClr val="dk1"/>
          </a:effectRef>
          <a:fontRef idx="minor">
            <a:schemeClr val="dk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2400">
              <a:latin typeface="Calibri" panose="020F0502020204030204" pitchFamily="34" charset="0"/>
              <a:ea typeface="+mj-ea"/>
              <a:cs typeface="+mj-cs"/>
              <a:sym typeface="Calibri" panose="020F0502020204030204" pitchFamily="34" charset="0"/>
            </a:endParaRPr>
          </a:p>
        </p:txBody>
      </p:sp>
      <p:sp>
        <p:nvSpPr>
          <p:cNvPr id="2" name="Title 1">
            <a:extLst>
              <a:ext uri="{FF2B5EF4-FFF2-40B4-BE49-F238E27FC236}">
                <a16:creationId xmlns:a16="http://schemas.microsoft.com/office/drawing/2014/main" id="{3E345135-2DDA-4C5F-9535-31D40D6B09F7}"/>
              </a:ext>
            </a:extLst>
          </p:cNvPr>
          <p:cNvSpPr>
            <a:spLocks noGrp="1"/>
          </p:cNvSpPr>
          <p:nvPr>
            <p:ph type="title"/>
          </p:nvPr>
        </p:nvSpPr>
        <p:spPr/>
        <p:txBody>
          <a:bodyPr/>
          <a:lstStyle/>
          <a:p>
            <a:fld id="{7BCD7891-B264-4BC7-823F-8856C8BD6BE7}" type="datetime'Agenda'">
              <a:rPr lang="en-US" altLang="en-US" smtClean="0"/>
              <a:pPr/>
              <a:t>Agenda</a:t>
            </a:fld>
            <a:endParaRPr lang="en-US"/>
          </a:p>
        </p:txBody>
      </p:sp>
      <p:sp>
        <p:nvSpPr>
          <p:cNvPr id="3" name="Text Placeholder 2">
            <a:extLst>
              <a:ext uri="{FF2B5EF4-FFF2-40B4-BE49-F238E27FC236}">
                <a16:creationId xmlns:a16="http://schemas.microsoft.com/office/drawing/2014/main" id="{72305440-55E5-42DD-B4C6-A8F3FA52A367}"/>
              </a:ext>
            </a:extLst>
          </p:cNvPr>
          <p:cNvSpPr>
            <a:spLocks noGrp="1"/>
          </p:cNvSpPr>
          <p:nvPr>
            <p:custDataLst>
              <p:tags r:id="rId4"/>
            </p:custDataLst>
          </p:nvPr>
        </p:nvSpPr>
        <p:spPr bwMode="gray">
          <a:xfrm>
            <a:off x="3168650" y="1922463"/>
            <a:ext cx="6565900" cy="430213"/>
          </a:xfrm>
          <a:prstGeom prst="rect">
            <a:avLst/>
          </a:prstGeom>
          <a:solidFill>
            <a:srgbClr val="006A38"/>
          </a:solidFill>
          <a:ln w="38100" algn="ctr">
            <a:solidFill>
              <a:schemeClr val="bg1"/>
            </a:solidFill>
          </a:ln>
        </p:spPr>
        <p:txBody>
          <a:bodyPr vert="horz" wrap="none" lIns="92075" tIns="90488" rIns="0" bIns="92075"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US" altLang="en-US" b="1" dirty="0">
                <a:solidFill>
                  <a:schemeClr val="bg1"/>
                </a:solidFill>
              </a:rPr>
              <a:t>Assessment – Objectives, Background, and POC Overview</a:t>
            </a:r>
          </a:p>
        </p:txBody>
      </p:sp>
      <p:sp>
        <p:nvSpPr>
          <p:cNvPr id="23" name="Text Placeholder 2">
            <a:hlinkClick r:id="rId14" action="ppaction://hlinksldjump"/>
            <a:extLst>
              <a:ext uri="{FF2B5EF4-FFF2-40B4-BE49-F238E27FC236}">
                <a16:creationId xmlns:a16="http://schemas.microsoft.com/office/drawing/2014/main" id="{06D838C8-2201-4F33-AEFA-BF0004D22CCF}"/>
              </a:ext>
            </a:extLst>
          </p:cNvPr>
          <p:cNvSpPr>
            <a:spLocks noGrp="1"/>
          </p:cNvSpPr>
          <p:nvPr>
            <p:custDataLst>
              <p:tags r:id="rId5"/>
            </p:custDataLst>
          </p:nvPr>
        </p:nvSpPr>
        <p:spPr bwMode="gray">
          <a:xfrm>
            <a:off x="3168650" y="2352676"/>
            <a:ext cx="5854700" cy="430213"/>
          </a:xfrm>
          <a:prstGeom prst="rect">
            <a:avLst/>
          </a:prstGeom>
          <a:solidFill>
            <a:schemeClr val="bg1"/>
          </a:solidFill>
          <a:ln w="38100" algn="ctr">
            <a:solidFill>
              <a:schemeClr val="bg1"/>
            </a:solidFill>
          </a:ln>
        </p:spPr>
        <p:txBody>
          <a:bodyPr vert="horz" wrap="none" lIns="92075" tIns="92075" rIns="0" bIns="90488"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US" altLang="en-US" dirty="0"/>
              <a:t>Technical Architecture</a:t>
            </a:r>
          </a:p>
        </p:txBody>
      </p:sp>
      <p:sp>
        <p:nvSpPr>
          <p:cNvPr id="24" name="Text Placeholder 2">
            <a:hlinkClick r:id="rId15" action="ppaction://hlinksldjump"/>
            <a:extLst>
              <a:ext uri="{FF2B5EF4-FFF2-40B4-BE49-F238E27FC236}">
                <a16:creationId xmlns:a16="http://schemas.microsoft.com/office/drawing/2014/main" id="{738CA3DA-0858-4E90-951D-935A632D32A0}"/>
              </a:ext>
            </a:extLst>
          </p:cNvPr>
          <p:cNvSpPr>
            <a:spLocks noGrp="1"/>
          </p:cNvSpPr>
          <p:nvPr>
            <p:custDataLst>
              <p:tags r:id="rId6"/>
            </p:custDataLst>
          </p:nvPr>
        </p:nvSpPr>
        <p:spPr bwMode="gray">
          <a:xfrm>
            <a:off x="3186580" y="3194052"/>
            <a:ext cx="5854700" cy="430213"/>
          </a:xfrm>
          <a:prstGeom prst="rect">
            <a:avLst/>
          </a:prstGeom>
          <a:solidFill>
            <a:schemeClr val="bg1"/>
          </a:solidFill>
          <a:ln w="38100" algn="ctr">
            <a:solidFill>
              <a:schemeClr val="bg1"/>
            </a:solidFill>
          </a:ln>
        </p:spPr>
        <p:txBody>
          <a:bodyPr vert="horz" wrap="none" lIns="92075" tIns="92075" rIns="0" bIns="90488"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US" altLang="en-US" dirty="0"/>
              <a:t>Data Replication and Storage System assessment overview</a:t>
            </a:r>
          </a:p>
        </p:txBody>
      </p:sp>
      <p:sp>
        <p:nvSpPr>
          <p:cNvPr id="28" name="Text Placeholder 2">
            <a:hlinkClick r:id="rId16" action="ppaction://hlinksldjump"/>
            <a:extLst>
              <a:ext uri="{FF2B5EF4-FFF2-40B4-BE49-F238E27FC236}">
                <a16:creationId xmlns:a16="http://schemas.microsoft.com/office/drawing/2014/main" id="{22A0E069-F42E-4C13-9E84-3DDF002B943D}"/>
              </a:ext>
            </a:extLst>
          </p:cNvPr>
          <p:cNvSpPr>
            <a:spLocks noGrp="1"/>
          </p:cNvSpPr>
          <p:nvPr>
            <p:custDataLst>
              <p:tags r:id="rId7"/>
            </p:custDataLst>
          </p:nvPr>
        </p:nvSpPr>
        <p:spPr bwMode="gray">
          <a:xfrm>
            <a:off x="3186580" y="2762252"/>
            <a:ext cx="5854700" cy="431800"/>
          </a:xfrm>
          <a:prstGeom prst="rect">
            <a:avLst/>
          </a:prstGeom>
          <a:solidFill>
            <a:schemeClr val="bg1"/>
          </a:solidFill>
          <a:ln w="38100" algn="ctr">
            <a:solidFill>
              <a:schemeClr val="bg1"/>
            </a:solidFill>
          </a:ln>
        </p:spPr>
        <p:txBody>
          <a:bodyPr vert="horz" wrap="none" lIns="92075" tIns="92075" rIns="0" bIns="92075"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US" altLang="en-US" dirty="0"/>
              <a:t>Data Integration tool assessment overview</a:t>
            </a:r>
          </a:p>
        </p:txBody>
      </p:sp>
      <p:sp>
        <p:nvSpPr>
          <p:cNvPr id="39" name="Text Placeholder 2">
            <a:hlinkClick r:id="rId17" action="ppaction://hlinksldjump"/>
            <a:extLst>
              <a:ext uri="{FF2B5EF4-FFF2-40B4-BE49-F238E27FC236}">
                <a16:creationId xmlns:a16="http://schemas.microsoft.com/office/drawing/2014/main" id="{9ECB8052-8B14-407E-9D83-61DEF7A4AB31}"/>
              </a:ext>
            </a:extLst>
          </p:cNvPr>
          <p:cNvSpPr>
            <a:spLocks noGrp="1"/>
          </p:cNvSpPr>
          <p:nvPr>
            <p:custDataLst>
              <p:tags r:id="rId8"/>
            </p:custDataLst>
          </p:nvPr>
        </p:nvSpPr>
        <p:spPr bwMode="gray">
          <a:xfrm>
            <a:off x="3186580" y="4013208"/>
            <a:ext cx="5854700" cy="430213"/>
          </a:xfrm>
          <a:prstGeom prst="rect">
            <a:avLst/>
          </a:prstGeom>
          <a:solidFill>
            <a:schemeClr val="bg1"/>
          </a:solidFill>
          <a:ln w="38100" algn="ctr">
            <a:solidFill>
              <a:schemeClr val="bg1"/>
            </a:solidFill>
          </a:ln>
        </p:spPr>
        <p:txBody>
          <a:bodyPr vert="horz" wrap="none" lIns="92075" tIns="90488" rIns="0" bIns="92075"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US" altLang="en-US" dirty="0"/>
              <a:t>Open Items, Risks, and Next Steps</a:t>
            </a:r>
          </a:p>
        </p:txBody>
      </p:sp>
      <p:sp>
        <p:nvSpPr>
          <p:cNvPr id="33" name="Text Placeholder 2">
            <a:hlinkClick r:id="rId18" action="ppaction://hlinksldjump"/>
            <a:extLst>
              <a:ext uri="{FF2B5EF4-FFF2-40B4-BE49-F238E27FC236}">
                <a16:creationId xmlns:a16="http://schemas.microsoft.com/office/drawing/2014/main" id="{329A3306-B23E-4FEB-BE24-529426404322}"/>
              </a:ext>
            </a:extLst>
          </p:cNvPr>
          <p:cNvSpPr>
            <a:spLocks noGrp="1"/>
          </p:cNvSpPr>
          <p:nvPr>
            <p:custDataLst>
              <p:tags r:id="rId9"/>
            </p:custDataLst>
          </p:nvPr>
        </p:nvSpPr>
        <p:spPr bwMode="gray">
          <a:xfrm>
            <a:off x="3186580" y="4448188"/>
            <a:ext cx="5854700" cy="430213"/>
          </a:xfrm>
          <a:prstGeom prst="rect">
            <a:avLst/>
          </a:prstGeom>
          <a:solidFill>
            <a:schemeClr val="bg1"/>
          </a:solidFill>
          <a:ln w="38100" algn="ctr">
            <a:solidFill>
              <a:schemeClr val="bg1"/>
            </a:solidFill>
          </a:ln>
        </p:spPr>
        <p:txBody>
          <a:bodyPr vert="horz" wrap="none" lIns="92075" tIns="92075" rIns="0" bIns="90488"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US" altLang="en-US" dirty="0"/>
              <a:t>Appendix</a:t>
            </a:r>
          </a:p>
        </p:txBody>
      </p:sp>
      <p:sp>
        <p:nvSpPr>
          <p:cNvPr id="12" name="Text Placeholder 2">
            <a:hlinkClick r:id="rId14" action="ppaction://hlinksldjump"/>
            <a:extLst>
              <a:ext uri="{FF2B5EF4-FFF2-40B4-BE49-F238E27FC236}">
                <a16:creationId xmlns:a16="http://schemas.microsoft.com/office/drawing/2014/main" id="{DF350F37-CEA8-46A5-B566-2961B8F62861}"/>
              </a:ext>
            </a:extLst>
          </p:cNvPr>
          <p:cNvSpPr>
            <a:spLocks noGrp="1"/>
          </p:cNvSpPr>
          <p:nvPr>
            <p:custDataLst>
              <p:tags r:id="rId10"/>
            </p:custDataLst>
          </p:nvPr>
        </p:nvSpPr>
        <p:spPr bwMode="gray">
          <a:xfrm>
            <a:off x="3186580" y="3603628"/>
            <a:ext cx="5854700" cy="430213"/>
          </a:xfrm>
          <a:prstGeom prst="rect">
            <a:avLst/>
          </a:prstGeom>
          <a:solidFill>
            <a:schemeClr val="bg1"/>
          </a:solidFill>
          <a:ln w="38100" algn="ctr">
            <a:solidFill>
              <a:schemeClr val="bg1"/>
            </a:solidFill>
          </a:ln>
        </p:spPr>
        <p:txBody>
          <a:bodyPr vert="horz" wrap="none" lIns="92075" tIns="92075" rIns="0" bIns="90488"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US" altLang="en-US" dirty="0"/>
              <a:t>Data Visualization tool assessment overview</a:t>
            </a:r>
          </a:p>
        </p:txBody>
      </p:sp>
    </p:spTree>
    <p:extLst>
      <p:ext uri="{BB962C8B-B14F-4D97-AF65-F5344CB8AC3E}">
        <p14:creationId xmlns:p14="http://schemas.microsoft.com/office/powerpoint/2010/main" val="40589698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1D2F3E5-B4B3-428B-B8FF-39DB6DDEF321}"/>
              </a:ext>
            </a:extLst>
          </p:cNvPr>
          <p:cNvGraphicFramePr>
            <a:graphicFrameLocks noChangeAspect="1"/>
          </p:cNvGraphicFramePr>
          <p:nvPr>
            <p:custDataLst>
              <p:tags r:id="rId2"/>
            </p:custDataLst>
            <p:extLst>
              <p:ext uri="{D42A27DB-BD31-4B8C-83A1-F6EECF244321}">
                <p14:modId xmlns:p14="http://schemas.microsoft.com/office/powerpoint/2010/main" val="23302477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9941" name="think-cell Slide" r:id="rId5" imgW="384" imgH="384" progId="TCLayout.ActiveDocument.1">
                  <p:embed/>
                </p:oleObj>
              </mc:Choice>
              <mc:Fallback>
                <p:oleObj name="think-cell Slide" r:id="rId5" imgW="384" imgH="384" progId="TCLayout.ActiveDocument.1">
                  <p:embed/>
                  <p:pic>
                    <p:nvPicPr>
                      <p:cNvPr id="3" name="Object 2" hidden="1">
                        <a:extLst>
                          <a:ext uri="{FF2B5EF4-FFF2-40B4-BE49-F238E27FC236}">
                            <a16:creationId xmlns:a16="http://schemas.microsoft.com/office/drawing/2014/main" id="{81D2F3E5-B4B3-428B-B8FF-39DB6DDEF32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A69A058-1B43-4FA2-ABC6-3DF84ADC56F2}"/>
              </a:ext>
            </a:extLst>
          </p:cNvPr>
          <p:cNvSpPr/>
          <p:nvPr>
            <p:custDataLst>
              <p:tags r:id="rId3"/>
            </p:custDataLst>
          </p:nvPr>
        </p:nvSpPr>
        <p:spPr>
          <a:xfrm>
            <a:off x="0" y="0"/>
            <a:ext cx="158750" cy="158750"/>
          </a:xfrm>
          <a:prstGeom prst="rect">
            <a:avLst/>
          </a:prstGeom>
        </p:spPr>
        <p:style>
          <a:lnRef idx="2">
            <a:schemeClr val="dk1"/>
          </a:lnRef>
          <a:fillRef idx="1">
            <a:schemeClr val="lt1"/>
          </a:fillRef>
          <a:effectRef idx="0">
            <a:schemeClr val="dk1"/>
          </a:effectRef>
          <a:fontRef idx="minor">
            <a:schemeClr val="dk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2400">
              <a:latin typeface="Calibri" panose="020F0502020204030204" pitchFamily="34" charset="0"/>
              <a:ea typeface="+mj-ea"/>
              <a:cs typeface="+mj-cs"/>
              <a:sym typeface="Calibri" panose="020F0502020204030204" pitchFamily="34" charset="0"/>
            </a:endParaRPr>
          </a:p>
        </p:txBody>
      </p:sp>
      <p:sp>
        <p:nvSpPr>
          <p:cNvPr id="8" name="Title 7">
            <a:extLst>
              <a:ext uri="{FF2B5EF4-FFF2-40B4-BE49-F238E27FC236}">
                <a16:creationId xmlns:a16="http://schemas.microsoft.com/office/drawing/2014/main" id="{827754AC-FCA5-493C-8EB1-12584385FCDA}"/>
              </a:ext>
            </a:extLst>
          </p:cNvPr>
          <p:cNvSpPr>
            <a:spLocks noGrp="1"/>
          </p:cNvSpPr>
          <p:nvPr>
            <p:ph type="title"/>
          </p:nvPr>
        </p:nvSpPr>
        <p:spPr/>
        <p:txBody>
          <a:bodyPr>
            <a:normAutofit/>
          </a:bodyPr>
          <a:lstStyle/>
          <a:p>
            <a:r>
              <a:rPr lang="en-US"/>
              <a:t>2020 Costs </a:t>
            </a:r>
          </a:p>
        </p:txBody>
      </p:sp>
      <p:graphicFrame>
        <p:nvGraphicFramePr>
          <p:cNvPr id="10" name="Content Placeholder 3">
            <a:extLst>
              <a:ext uri="{FF2B5EF4-FFF2-40B4-BE49-F238E27FC236}">
                <a16:creationId xmlns:a16="http://schemas.microsoft.com/office/drawing/2014/main" id="{0277D797-46C4-4CC1-A586-5FB301410165}"/>
              </a:ext>
            </a:extLst>
          </p:cNvPr>
          <p:cNvGraphicFramePr>
            <a:graphicFrameLocks noGrp="1"/>
          </p:cNvGraphicFramePr>
          <p:nvPr>
            <p:ph idx="4294967295"/>
            <p:extLst>
              <p:ext uri="{D42A27DB-BD31-4B8C-83A1-F6EECF244321}">
                <p14:modId xmlns:p14="http://schemas.microsoft.com/office/powerpoint/2010/main" val="2287518472"/>
              </p:ext>
            </p:extLst>
          </p:nvPr>
        </p:nvGraphicFramePr>
        <p:xfrm>
          <a:off x="1343641" y="1790610"/>
          <a:ext cx="9504718" cy="3606800"/>
        </p:xfrm>
        <a:graphic>
          <a:graphicData uri="http://schemas.openxmlformats.org/drawingml/2006/table">
            <a:tbl>
              <a:tblPr firstRow="1" bandRow="1">
                <a:tableStyleId>{5C22544A-7EE6-4342-B048-85BDC9FD1C3A}</a:tableStyleId>
              </a:tblPr>
              <a:tblGrid>
                <a:gridCol w="2281503">
                  <a:extLst>
                    <a:ext uri="{9D8B030D-6E8A-4147-A177-3AD203B41FA5}">
                      <a16:colId xmlns:a16="http://schemas.microsoft.com/office/drawing/2014/main" val="1374745898"/>
                    </a:ext>
                  </a:extLst>
                </a:gridCol>
                <a:gridCol w="988343">
                  <a:extLst>
                    <a:ext uri="{9D8B030D-6E8A-4147-A177-3AD203B41FA5}">
                      <a16:colId xmlns:a16="http://schemas.microsoft.com/office/drawing/2014/main" val="1494551580"/>
                    </a:ext>
                  </a:extLst>
                </a:gridCol>
                <a:gridCol w="969870">
                  <a:extLst>
                    <a:ext uri="{9D8B030D-6E8A-4147-A177-3AD203B41FA5}">
                      <a16:colId xmlns:a16="http://schemas.microsoft.com/office/drawing/2014/main" val="2056833233"/>
                    </a:ext>
                  </a:extLst>
                </a:gridCol>
                <a:gridCol w="849790">
                  <a:extLst>
                    <a:ext uri="{9D8B030D-6E8A-4147-A177-3AD203B41FA5}">
                      <a16:colId xmlns:a16="http://schemas.microsoft.com/office/drawing/2014/main" val="2362941592"/>
                    </a:ext>
                  </a:extLst>
                </a:gridCol>
                <a:gridCol w="905211">
                  <a:extLst>
                    <a:ext uri="{9D8B030D-6E8A-4147-A177-3AD203B41FA5}">
                      <a16:colId xmlns:a16="http://schemas.microsoft.com/office/drawing/2014/main" val="45000184"/>
                    </a:ext>
                  </a:extLst>
                </a:gridCol>
                <a:gridCol w="886738">
                  <a:extLst>
                    <a:ext uri="{9D8B030D-6E8A-4147-A177-3AD203B41FA5}">
                      <a16:colId xmlns:a16="http://schemas.microsoft.com/office/drawing/2014/main" val="2706219640"/>
                    </a:ext>
                  </a:extLst>
                </a:gridCol>
                <a:gridCol w="775894">
                  <a:extLst>
                    <a:ext uri="{9D8B030D-6E8A-4147-A177-3AD203B41FA5}">
                      <a16:colId xmlns:a16="http://schemas.microsoft.com/office/drawing/2014/main" val="834114776"/>
                    </a:ext>
                  </a:extLst>
                </a:gridCol>
                <a:gridCol w="840553">
                  <a:extLst>
                    <a:ext uri="{9D8B030D-6E8A-4147-A177-3AD203B41FA5}">
                      <a16:colId xmlns:a16="http://schemas.microsoft.com/office/drawing/2014/main" val="848647197"/>
                    </a:ext>
                  </a:extLst>
                </a:gridCol>
                <a:gridCol w="1006816">
                  <a:extLst>
                    <a:ext uri="{9D8B030D-6E8A-4147-A177-3AD203B41FA5}">
                      <a16:colId xmlns:a16="http://schemas.microsoft.com/office/drawing/2014/main" val="1403248459"/>
                    </a:ext>
                  </a:extLst>
                </a:gridCol>
              </a:tblGrid>
              <a:tr h="370840">
                <a:tc>
                  <a:txBody>
                    <a:bodyPr/>
                    <a:lstStyle/>
                    <a:p>
                      <a:r>
                        <a:rPr lang="en-US"/>
                        <a:t>Costs</a:t>
                      </a:r>
                    </a:p>
                  </a:txBody>
                  <a:tcPr/>
                </a:tc>
                <a:tc gridSpan="3">
                  <a:txBody>
                    <a:bodyPr/>
                    <a:lstStyle/>
                    <a:p>
                      <a:r>
                        <a:rPr lang="en-US"/>
                        <a:t>Visualization</a:t>
                      </a:r>
                    </a:p>
                  </a:txBody>
                  <a:tcPr/>
                </a:tc>
                <a:tc hMerge="1">
                  <a:txBody>
                    <a:bodyPr/>
                    <a:lstStyle/>
                    <a:p>
                      <a:endParaRPr lang="en-US"/>
                    </a:p>
                  </a:txBody>
                  <a:tcPr/>
                </a:tc>
                <a:tc hMerge="1">
                  <a:txBody>
                    <a:bodyPr/>
                    <a:lstStyle/>
                    <a:p>
                      <a:endParaRPr lang="en-US"/>
                    </a:p>
                  </a:txBody>
                  <a:tcPr/>
                </a:tc>
                <a:tc gridSpan="2">
                  <a:txBody>
                    <a:bodyPr/>
                    <a:lstStyle/>
                    <a:p>
                      <a:r>
                        <a:rPr lang="en-US"/>
                        <a:t>ETL</a:t>
                      </a:r>
                    </a:p>
                  </a:txBody>
                  <a:tcPr/>
                </a:tc>
                <a:tc hMerge="1">
                  <a:txBody>
                    <a:bodyPr/>
                    <a:lstStyle/>
                    <a:p>
                      <a:endParaRPr lang="en-US"/>
                    </a:p>
                  </a:txBody>
                  <a:tcPr/>
                </a:tc>
                <a:tc gridSpan="3">
                  <a:txBody>
                    <a:bodyPr/>
                    <a:lstStyle/>
                    <a:p>
                      <a:r>
                        <a:rPr lang="en-US"/>
                        <a:t>Data storage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34207923"/>
                  </a:ext>
                </a:extLst>
              </a:tr>
              <a:tr h="370840">
                <a:tc>
                  <a:txBody>
                    <a:bodyPr/>
                    <a:lstStyle/>
                    <a:p>
                      <a:endParaRPr lang="en-US"/>
                    </a:p>
                  </a:txBody>
                  <a:tcPr/>
                </a:tc>
                <a:tc>
                  <a:txBody>
                    <a:bodyPr/>
                    <a:lstStyle/>
                    <a:p>
                      <a:r>
                        <a:rPr lang="en-US"/>
                        <a:t>PBI</a:t>
                      </a:r>
                    </a:p>
                  </a:txBody>
                  <a:tcPr/>
                </a:tc>
                <a:tc>
                  <a:txBody>
                    <a:bodyPr/>
                    <a:lstStyle/>
                    <a:p>
                      <a:r>
                        <a:rPr lang="en-US"/>
                        <a:t>Qlik</a:t>
                      </a:r>
                    </a:p>
                  </a:txBody>
                  <a:tcPr/>
                </a:tc>
                <a:tc>
                  <a:txBody>
                    <a:bodyPr/>
                    <a:lstStyle/>
                    <a:p>
                      <a:r>
                        <a:rPr lang="en-US"/>
                        <a:t>Tab</a:t>
                      </a:r>
                    </a:p>
                  </a:txBody>
                  <a:tcPr/>
                </a:tc>
                <a:tc>
                  <a:txBody>
                    <a:bodyPr/>
                    <a:lstStyle/>
                    <a:p>
                      <a:r>
                        <a:rPr lang="en-US"/>
                        <a:t>Infor</a:t>
                      </a:r>
                    </a:p>
                  </a:txBody>
                  <a:tcPr/>
                </a:tc>
                <a:tc>
                  <a:txBody>
                    <a:bodyPr/>
                    <a:lstStyle/>
                    <a:p>
                      <a:r>
                        <a:rPr lang="en-US"/>
                        <a:t>Mat</a:t>
                      </a:r>
                    </a:p>
                  </a:txBody>
                  <a:tcPr/>
                </a:tc>
                <a:tc>
                  <a:txBody>
                    <a:bodyPr/>
                    <a:lstStyle/>
                    <a:p>
                      <a:r>
                        <a:rPr lang="en-US"/>
                        <a:t>SF</a:t>
                      </a:r>
                    </a:p>
                  </a:txBody>
                  <a:tcPr/>
                </a:tc>
                <a:tc>
                  <a:txBody>
                    <a:bodyPr/>
                    <a:lstStyle/>
                    <a:p>
                      <a:r>
                        <a:rPr lang="en-US"/>
                        <a:t>ADW</a:t>
                      </a:r>
                    </a:p>
                  </a:txBody>
                  <a:tcPr/>
                </a:tc>
                <a:tc>
                  <a:txBody>
                    <a:bodyPr/>
                    <a:lstStyle/>
                    <a:p>
                      <a:r>
                        <a:rPr lang="en-US"/>
                        <a:t>GG</a:t>
                      </a:r>
                    </a:p>
                  </a:txBody>
                  <a:tcPr/>
                </a:tc>
                <a:extLst>
                  <a:ext uri="{0D108BD9-81ED-4DB2-BD59-A6C34878D82A}">
                    <a16:rowId xmlns:a16="http://schemas.microsoft.com/office/drawing/2014/main" val="1514200207"/>
                  </a:ext>
                </a:extLst>
              </a:tr>
              <a:tr h="370840">
                <a:tc>
                  <a:txBody>
                    <a:bodyPr/>
                    <a:lstStyle/>
                    <a:p>
                      <a:r>
                        <a:rPr lang="en-US" b="1"/>
                        <a:t>Software Cost</a:t>
                      </a:r>
                    </a:p>
                  </a:txBody>
                  <a:tcPr/>
                </a:tc>
                <a:tc>
                  <a:txBody>
                    <a:bodyPr/>
                    <a:lstStyle/>
                    <a:p>
                      <a:pPr algn="r"/>
                      <a:r>
                        <a:rPr lang="en-US" sz="1200" b="1">
                          <a:highlight>
                            <a:srgbClr val="FFFF00"/>
                          </a:highlight>
                        </a:rPr>
                        <a:t>$52,000</a:t>
                      </a:r>
                    </a:p>
                  </a:txBody>
                  <a:tcPr/>
                </a:tc>
                <a:tc>
                  <a:txBody>
                    <a:bodyPr/>
                    <a:lstStyle/>
                    <a:p>
                      <a:pPr algn="r"/>
                      <a:r>
                        <a:rPr lang="en-US" sz="1200" b="1"/>
                        <a:t>$104,000</a:t>
                      </a:r>
                      <a:endParaRPr lang="en-US" sz="1200" b="1">
                        <a:highlight>
                          <a:srgbClr val="FFFF00"/>
                        </a:highlight>
                      </a:endParaRPr>
                    </a:p>
                  </a:txBody>
                  <a:tcPr/>
                </a:tc>
                <a:tc>
                  <a:txBody>
                    <a:bodyPr/>
                    <a:lstStyle/>
                    <a:p>
                      <a:pPr algn="r"/>
                      <a:r>
                        <a:rPr lang="en-US" sz="1200" b="1"/>
                        <a:t>$140,000</a:t>
                      </a:r>
                      <a:endParaRPr lang="en-US" sz="1200" b="1">
                        <a:highlight>
                          <a:srgbClr val="FFFF00"/>
                        </a:highlight>
                      </a:endParaRPr>
                    </a:p>
                  </a:txBody>
                  <a:tcPr/>
                </a:tc>
                <a:tc>
                  <a:txBody>
                    <a:bodyPr/>
                    <a:lstStyle/>
                    <a:p>
                      <a:pPr algn="r"/>
                      <a:r>
                        <a:rPr lang="en-US" sz="1200" b="1">
                          <a:highlight>
                            <a:srgbClr val="FFFF00"/>
                          </a:highlight>
                        </a:rPr>
                        <a:t>$112,000</a:t>
                      </a:r>
                    </a:p>
                  </a:txBody>
                  <a:tcPr/>
                </a:tc>
                <a:tc>
                  <a:txBody>
                    <a:bodyPr/>
                    <a:lstStyle/>
                    <a:p>
                      <a:pPr algn="r"/>
                      <a:r>
                        <a:rPr lang="en-US" sz="1200" b="1"/>
                        <a:t>$90,000</a:t>
                      </a:r>
                      <a:endParaRPr lang="en-US" sz="1200" b="1">
                        <a:highlight>
                          <a:srgbClr val="FFFF00"/>
                        </a:highlight>
                      </a:endParaRPr>
                    </a:p>
                  </a:txBody>
                  <a:tcPr/>
                </a:tc>
                <a:tc>
                  <a:txBody>
                    <a:bodyPr/>
                    <a:lstStyle/>
                    <a:p>
                      <a:pPr algn="r"/>
                      <a:r>
                        <a:rPr lang="en-US" sz="1200" b="1">
                          <a:highlight>
                            <a:srgbClr val="FFFF00"/>
                          </a:highlight>
                        </a:rPr>
                        <a:t>$88,000</a:t>
                      </a:r>
                    </a:p>
                  </a:txBody>
                  <a:tcPr/>
                </a:tc>
                <a:tc>
                  <a:txBody>
                    <a:bodyPr/>
                    <a:lstStyle/>
                    <a:p>
                      <a:pPr algn="r"/>
                      <a:r>
                        <a:rPr lang="en-US" sz="1200" b="1"/>
                        <a:t>$90,000</a:t>
                      </a:r>
                    </a:p>
                  </a:txBody>
                  <a:tcPr/>
                </a:tc>
                <a:tc>
                  <a:txBody>
                    <a:bodyPr/>
                    <a:lstStyle/>
                    <a:p>
                      <a:pPr algn="r"/>
                      <a:r>
                        <a:rPr lang="en-US" sz="1200" b="1">
                          <a:highlight>
                            <a:srgbClr val="FFFF00"/>
                          </a:highlight>
                        </a:rPr>
                        <a:t>TBD</a:t>
                      </a:r>
                    </a:p>
                  </a:txBody>
                  <a:tcPr/>
                </a:tc>
                <a:extLst>
                  <a:ext uri="{0D108BD9-81ED-4DB2-BD59-A6C34878D82A}">
                    <a16:rowId xmlns:a16="http://schemas.microsoft.com/office/drawing/2014/main" val="413280232"/>
                  </a:ext>
                </a:extLst>
              </a:tr>
              <a:tr h="370840">
                <a:tc>
                  <a:txBody>
                    <a:bodyPr/>
                    <a:lstStyle/>
                    <a:p>
                      <a:pPr lvl="1"/>
                      <a:r>
                        <a:rPr lang="en-US" dirty="0"/>
                        <a:t>GG Compute</a:t>
                      </a:r>
                    </a:p>
                  </a:txBody>
                  <a:tcPr/>
                </a:tc>
                <a:tc>
                  <a:txBody>
                    <a:bodyPr/>
                    <a:lstStyle/>
                    <a:p>
                      <a:pPr algn="r"/>
                      <a:endParaRPr lang="en-US" sz="1200" b="1"/>
                    </a:p>
                  </a:txBody>
                  <a:tcPr/>
                </a:tc>
                <a:tc>
                  <a:txBody>
                    <a:bodyPr/>
                    <a:lstStyle/>
                    <a:p>
                      <a:pPr algn="r"/>
                      <a:endParaRPr lang="en-US" sz="1200" b="1"/>
                    </a:p>
                  </a:txBody>
                  <a:tcPr/>
                </a:tc>
                <a:tc>
                  <a:txBody>
                    <a:bodyPr/>
                    <a:lstStyle/>
                    <a:p>
                      <a:pPr algn="r"/>
                      <a:endParaRPr lang="en-US" sz="1200" b="1"/>
                    </a:p>
                  </a:txBody>
                  <a:tcPr/>
                </a:tc>
                <a:tc>
                  <a:txBody>
                    <a:bodyPr/>
                    <a:lstStyle/>
                    <a:p>
                      <a:pPr algn="r"/>
                      <a:endParaRPr lang="en-US" sz="1200" b="1"/>
                    </a:p>
                  </a:txBody>
                  <a:tcPr/>
                </a:tc>
                <a:tc>
                  <a:txBody>
                    <a:bodyPr/>
                    <a:lstStyle/>
                    <a:p>
                      <a:pPr algn="r"/>
                      <a:endParaRPr lang="en-US" sz="1200" b="1"/>
                    </a:p>
                  </a:txBody>
                  <a:tcPr/>
                </a:tc>
                <a:tc>
                  <a:txBody>
                    <a:bodyPr/>
                    <a:lstStyle/>
                    <a:p>
                      <a:pPr algn="r"/>
                      <a:endParaRPr lang="en-US" sz="1200" b="1"/>
                    </a:p>
                  </a:txBody>
                  <a:tcPr/>
                </a:tc>
                <a:tc>
                  <a:txBody>
                    <a:bodyPr/>
                    <a:lstStyle/>
                    <a:p>
                      <a:pPr algn="r"/>
                      <a:endParaRPr lang="en-US" sz="1200" b="1"/>
                    </a:p>
                  </a:txBody>
                  <a:tcPr/>
                </a:tc>
                <a:tc>
                  <a:txBody>
                    <a:bodyPr/>
                    <a:lstStyle/>
                    <a:p>
                      <a:pPr algn="r"/>
                      <a:r>
                        <a:rPr lang="en-US" sz="1200" b="1"/>
                        <a:t>$60,000</a:t>
                      </a:r>
                    </a:p>
                  </a:txBody>
                  <a:tcPr/>
                </a:tc>
                <a:extLst>
                  <a:ext uri="{0D108BD9-81ED-4DB2-BD59-A6C34878D82A}">
                    <a16:rowId xmlns:a16="http://schemas.microsoft.com/office/drawing/2014/main" val="3104886422"/>
                  </a:ext>
                </a:extLst>
              </a:tr>
              <a:tr h="370840">
                <a:tc>
                  <a:txBody>
                    <a:bodyPr/>
                    <a:lstStyle/>
                    <a:p>
                      <a:pPr lvl="0"/>
                      <a:r>
                        <a:rPr lang="en-US" b="1"/>
                        <a:t>Personnel Costs</a:t>
                      </a:r>
                    </a:p>
                  </a:txBody>
                  <a:tcPr/>
                </a:tc>
                <a:tc gridSpan="3">
                  <a:txBody>
                    <a:bodyPr/>
                    <a:lstStyle/>
                    <a:p>
                      <a:pPr algn="ctr"/>
                      <a:endParaRPr lang="en-US" sz="1200"/>
                    </a:p>
                  </a:txBody>
                  <a:tcPr/>
                </a:tc>
                <a:tc hMerge="1">
                  <a:txBody>
                    <a:bodyPr/>
                    <a:lstStyle/>
                    <a:p>
                      <a:endParaRPr lang="en-US"/>
                    </a:p>
                  </a:txBody>
                  <a:tcPr/>
                </a:tc>
                <a:tc hMerge="1">
                  <a:txBody>
                    <a:bodyPr/>
                    <a:lstStyle/>
                    <a:p>
                      <a:endParaRPr lang="en-US"/>
                    </a:p>
                  </a:txBody>
                  <a:tcPr/>
                </a:tc>
                <a:tc gridSpan="2">
                  <a:txBody>
                    <a:bodyPr/>
                    <a:lstStyle/>
                    <a:p>
                      <a:pPr algn="ctr"/>
                      <a:endParaRPr lang="en-US" sz="1200"/>
                    </a:p>
                  </a:txBody>
                  <a:tcPr/>
                </a:tc>
                <a:tc hMerge="1">
                  <a:txBody>
                    <a:bodyPr/>
                    <a:lstStyle/>
                    <a:p>
                      <a:endParaRPr lang="en-US"/>
                    </a:p>
                  </a:txBody>
                  <a:tcPr/>
                </a:tc>
                <a:tc>
                  <a:txBody>
                    <a:bodyPr/>
                    <a:lstStyle/>
                    <a:p>
                      <a:pPr algn="r"/>
                      <a:endParaRPr lang="en-US" sz="1200"/>
                    </a:p>
                  </a:txBody>
                  <a:tcPr/>
                </a:tc>
                <a:tc>
                  <a:txBody>
                    <a:bodyPr/>
                    <a:lstStyle/>
                    <a:p>
                      <a:pPr algn="r"/>
                      <a:endParaRPr lang="en-US" sz="1200"/>
                    </a:p>
                  </a:txBody>
                  <a:tcPr/>
                </a:tc>
                <a:tc>
                  <a:txBody>
                    <a:bodyPr/>
                    <a:lstStyle/>
                    <a:p>
                      <a:pPr algn="r"/>
                      <a:endParaRPr lang="en-US" sz="1200"/>
                    </a:p>
                  </a:txBody>
                  <a:tcPr/>
                </a:tc>
                <a:extLst>
                  <a:ext uri="{0D108BD9-81ED-4DB2-BD59-A6C34878D82A}">
                    <a16:rowId xmlns:a16="http://schemas.microsoft.com/office/drawing/2014/main" val="4154318372"/>
                  </a:ext>
                </a:extLst>
              </a:tr>
              <a:tr h="370840">
                <a:tc>
                  <a:txBody>
                    <a:bodyPr/>
                    <a:lstStyle/>
                    <a:p>
                      <a:pPr lvl="1"/>
                      <a:r>
                        <a:rPr lang="en-US"/>
                        <a:t>Offshore developer</a:t>
                      </a:r>
                    </a:p>
                  </a:txBody>
                  <a:tcPr/>
                </a:tc>
                <a:tc gridSpan="3">
                  <a:txBody>
                    <a:bodyPr/>
                    <a:lstStyle/>
                    <a:p>
                      <a:pPr algn="ctr"/>
                      <a:r>
                        <a:rPr lang="en-US" sz="1200" b="1"/>
                        <a:t>$35,000</a:t>
                      </a:r>
                    </a:p>
                  </a:txBody>
                  <a:tcPr/>
                </a:tc>
                <a:tc hMerge="1">
                  <a:txBody>
                    <a:bodyPr/>
                    <a:lstStyle/>
                    <a:p>
                      <a:endParaRPr lang="en-US"/>
                    </a:p>
                  </a:txBody>
                  <a:tcPr/>
                </a:tc>
                <a:tc hMerge="1">
                  <a:txBody>
                    <a:bodyPr/>
                    <a:lstStyle/>
                    <a:p>
                      <a:endParaRPr lang="en-US"/>
                    </a:p>
                  </a:txBody>
                  <a:tcPr/>
                </a:tc>
                <a:tc gridSpan="2">
                  <a:txBody>
                    <a:bodyPr/>
                    <a:lstStyle/>
                    <a:p>
                      <a:pPr algn="ctr"/>
                      <a:r>
                        <a:rPr lang="en-US" sz="1200" b="1"/>
                        <a:t>$30,000</a:t>
                      </a:r>
                    </a:p>
                  </a:txBody>
                  <a:tcPr/>
                </a:tc>
                <a:tc hMerge="1">
                  <a:txBody>
                    <a:bodyPr/>
                    <a:lstStyle/>
                    <a:p>
                      <a:endParaRPr lang="en-US"/>
                    </a:p>
                  </a:txBody>
                  <a:tcPr/>
                </a:tc>
                <a:tc>
                  <a:txBody>
                    <a:bodyPr/>
                    <a:lstStyle/>
                    <a:p>
                      <a:pPr algn="r"/>
                      <a:endParaRPr lang="en-US" sz="1200" b="1"/>
                    </a:p>
                  </a:txBody>
                  <a:tcPr/>
                </a:tc>
                <a:tc>
                  <a:txBody>
                    <a:bodyPr/>
                    <a:lstStyle/>
                    <a:p>
                      <a:pPr algn="r"/>
                      <a:endParaRPr lang="en-US" sz="1200" b="1"/>
                    </a:p>
                  </a:txBody>
                  <a:tcPr/>
                </a:tc>
                <a:tc>
                  <a:txBody>
                    <a:bodyPr/>
                    <a:lstStyle/>
                    <a:p>
                      <a:pPr algn="r"/>
                      <a:endParaRPr lang="en-US" sz="1200"/>
                    </a:p>
                  </a:txBody>
                  <a:tcPr/>
                </a:tc>
                <a:extLst>
                  <a:ext uri="{0D108BD9-81ED-4DB2-BD59-A6C34878D82A}">
                    <a16:rowId xmlns:a16="http://schemas.microsoft.com/office/drawing/2014/main" val="6305073"/>
                  </a:ext>
                </a:extLst>
              </a:tr>
              <a:tr h="370840">
                <a:tc>
                  <a:txBody>
                    <a:bodyPr/>
                    <a:lstStyle/>
                    <a:p>
                      <a:pPr lvl="1"/>
                      <a:r>
                        <a:rPr lang="en-US"/>
                        <a:t>Onsite BI analyst</a:t>
                      </a:r>
                    </a:p>
                  </a:txBody>
                  <a:tcPr/>
                </a:tc>
                <a:tc gridSpan="5">
                  <a:txBody>
                    <a:bodyPr/>
                    <a:lstStyle/>
                    <a:p>
                      <a:pPr algn="ctr"/>
                      <a:r>
                        <a:rPr lang="en-US" sz="1200" b="1"/>
                        <a:t>$150,000</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a:endParaRPr lang="en-US" sz="1200" b="1"/>
                    </a:p>
                  </a:txBody>
                  <a:tcPr/>
                </a:tc>
                <a:tc>
                  <a:txBody>
                    <a:bodyPr/>
                    <a:lstStyle/>
                    <a:p>
                      <a:pPr algn="r"/>
                      <a:endParaRPr lang="en-US" sz="1200" b="1"/>
                    </a:p>
                  </a:txBody>
                  <a:tcPr/>
                </a:tc>
                <a:tc>
                  <a:txBody>
                    <a:bodyPr/>
                    <a:lstStyle/>
                    <a:p>
                      <a:pPr algn="r"/>
                      <a:endParaRPr lang="en-US" sz="1200"/>
                    </a:p>
                  </a:txBody>
                  <a:tcPr/>
                </a:tc>
                <a:extLst>
                  <a:ext uri="{0D108BD9-81ED-4DB2-BD59-A6C34878D82A}">
                    <a16:rowId xmlns:a16="http://schemas.microsoft.com/office/drawing/2014/main" val="2123957782"/>
                  </a:ext>
                </a:extLst>
              </a:tr>
              <a:tr h="370840">
                <a:tc>
                  <a:txBody>
                    <a:bodyPr/>
                    <a:lstStyle/>
                    <a:p>
                      <a:r>
                        <a:rPr lang="en-US" b="1" err="1">
                          <a:solidFill>
                            <a:schemeClr val="accent3">
                              <a:lumMod val="50000"/>
                            </a:schemeClr>
                          </a:solidFill>
                        </a:rPr>
                        <a:t>Opex</a:t>
                      </a:r>
                      <a:r>
                        <a:rPr lang="en-US" b="1">
                          <a:solidFill>
                            <a:schemeClr val="accent3">
                              <a:lumMod val="50000"/>
                            </a:schemeClr>
                          </a:solidFill>
                        </a:rPr>
                        <a:t> Cost</a:t>
                      </a:r>
                    </a:p>
                  </a:txBody>
                  <a:tcPr/>
                </a:tc>
                <a:tc>
                  <a:txBody>
                    <a:bodyPr/>
                    <a:lstStyle/>
                    <a:p>
                      <a:pPr algn="r"/>
                      <a:r>
                        <a:rPr lang="en-US" sz="1200" b="1">
                          <a:solidFill>
                            <a:schemeClr val="accent3">
                              <a:lumMod val="50000"/>
                            </a:schemeClr>
                          </a:solidFill>
                          <a:highlight>
                            <a:srgbClr val="FFFF00"/>
                          </a:highlight>
                        </a:rPr>
                        <a:t>$162,000</a:t>
                      </a:r>
                    </a:p>
                  </a:txBody>
                  <a:tcPr/>
                </a:tc>
                <a:tc>
                  <a:txBody>
                    <a:bodyPr/>
                    <a:lstStyle/>
                    <a:p>
                      <a:pPr algn="r"/>
                      <a:r>
                        <a:rPr lang="en-US" sz="1200" b="1">
                          <a:solidFill>
                            <a:schemeClr val="accent3">
                              <a:lumMod val="50000"/>
                            </a:schemeClr>
                          </a:solidFill>
                        </a:rPr>
                        <a:t>$214,000</a:t>
                      </a:r>
                      <a:endParaRPr lang="en-US" sz="1200" b="1">
                        <a:solidFill>
                          <a:schemeClr val="accent3">
                            <a:lumMod val="50000"/>
                          </a:schemeClr>
                        </a:solidFill>
                        <a:highlight>
                          <a:srgbClr val="FFFF00"/>
                        </a:highlight>
                      </a:endParaRPr>
                    </a:p>
                  </a:txBody>
                  <a:tcPr/>
                </a:tc>
                <a:tc>
                  <a:txBody>
                    <a:bodyPr/>
                    <a:lstStyle/>
                    <a:p>
                      <a:pPr algn="r"/>
                      <a:r>
                        <a:rPr lang="en-US" sz="1200" b="1">
                          <a:solidFill>
                            <a:schemeClr val="accent3">
                              <a:lumMod val="50000"/>
                            </a:schemeClr>
                          </a:solidFill>
                        </a:rPr>
                        <a:t>$250,000</a:t>
                      </a:r>
                      <a:endParaRPr lang="en-US" sz="1200" b="1">
                        <a:solidFill>
                          <a:schemeClr val="accent3">
                            <a:lumMod val="50000"/>
                          </a:schemeClr>
                        </a:solidFill>
                        <a:highlight>
                          <a:srgbClr val="FFFF00"/>
                        </a:highlight>
                      </a:endParaRPr>
                    </a:p>
                  </a:txBody>
                  <a:tcPr/>
                </a:tc>
                <a:tc>
                  <a:txBody>
                    <a:bodyPr/>
                    <a:lstStyle/>
                    <a:p>
                      <a:pPr algn="r"/>
                      <a:r>
                        <a:rPr lang="en-US" sz="1200" b="1">
                          <a:solidFill>
                            <a:schemeClr val="accent3">
                              <a:lumMod val="50000"/>
                            </a:schemeClr>
                          </a:solidFill>
                          <a:highlight>
                            <a:srgbClr val="FFFF00"/>
                          </a:highlight>
                        </a:rPr>
                        <a:t>$217,000</a:t>
                      </a:r>
                    </a:p>
                  </a:txBody>
                  <a:tcPr/>
                </a:tc>
                <a:tc>
                  <a:txBody>
                    <a:bodyPr/>
                    <a:lstStyle/>
                    <a:p>
                      <a:pPr algn="r"/>
                      <a:r>
                        <a:rPr lang="en-US" sz="1200" b="1">
                          <a:solidFill>
                            <a:schemeClr val="accent3">
                              <a:lumMod val="50000"/>
                            </a:schemeClr>
                          </a:solidFill>
                        </a:rPr>
                        <a:t>$195,000</a:t>
                      </a:r>
                      <a:endParaRPr lang="en-US" sz="1200" b="1">
                        <a:solidFill>
                          <a:schemeClr val="accent3">
                            <a:lumMod val="50000"/>
                          </a:schemeClr>
                        </a:solidFill>
                        <a:highlight>
                          <a:srgbClr val="FFFF00"/>
                        </a:highlight>
                      </a:endParaRPr>
                    </a:p>
                  </a:txBody>
                  <a:tcPr/>
                </a:tc>
                <a:tc>
                  <a:txBody>
                    <a:bodyPr/>
                    <a:lstStyle/>
                    <a:p>
                      <a:pPr algn="r"/>
                      <a:r>
                        <a:rPr lang="en-US" sz="1200" b="1">
                          <a:solidFill>
                            <a:schemeClr val="accent3">
                              <a:lumMod val="50000"/>
                            </a:schemeClr>
                          </a:solidFill>
                          <a:highlight>
                            <a:srgbClr val="FFFF00"/>
                          </a:highlight>
                        </a:rPr>
                        <a:t>$88,000</a:t>
                      </a:r>
                    </a:p>
                  </a:txBody>
                  <a:tcPr/>
                </a:tc>
                <a:tc>
                  <a:txBody>
                    <a:bodyPr/>
                    <a:lstStyle/>
                    <a:p>
                      <a:pPr algn="r"/>
                      <a:r>
                        <a:rPr lang="en-US" sz="1200" b="1">
                          <a:solidFill>
                            <a:schemeClr val="accent3">
                              <a:lumMod val="50000"/>
                            </a:schemeClr>
                          </a:solidFill>
                        </a:rPr>
                        <a:t>$90,000</a:t>
                      </a:r>
                    </a:p>
                  </a:txBody>
                  <a:tcPr/>
                </a:tc>
                <a:tc>
                  <a:txBody>
                    <a:bodyPr/>
                    <a:lstStyle/>
                    <a:p>
                      <a:pPr algn="r"/>
                      <a:r>
                        <a:rPr lang="en-US" sz="1200" b="1">
                          <a:solidFill>
                            <a:schemeClr val="accent3">
                              <a:lumMod val="50000"/>
                            </a:schemeClr>
                          </a:solidFill>
                          <a:highlight>
                            <a:srgbClr val="FFFF00"/>
                          </a:highlight>
                        </a:rPr>
                        <a:t>$120,000</a:t>
                      </a:r>
                    </a:p>
                  </a:txBody>
                  <a:tcPr/>
                </a:tc>
                <a:extLst>
                  <a:ext uri="{0D108BD9-81ED-4DB2-BD59-A6C34878D82A}">
                    <a16:rowId xmlns:a16="http://schemas.microsoft.com/office/drawing/2014/main" val="1375551963"/>
                  </a:ext>
                </a:extLst>
              </a:tr>
              <a:tr h="370840">
                <a:tc>
                  <a:txBody>
                    <a:bodyPr/>
                    <a:lstStyle/>
                    <a:p>
                      <a:r>
                        <a:rPr lang="en-US" b="1"/>
                        <a:t>Total </a:t>
                      </a:r>
                      <a:r>
                        <a:rPr lang="en-US" b="1" err="1"/>
                        <a:t>Opex</a:t>
                      </a:r>
                      <a:endParaRPr lang="en-US" b="1"/>
                    </a:p>
                  </a:txBody>
                  <a:tcPr/>
                </a:tc>
                <a:tc gridSpan="8">
                  <a:txBody>
                    <a:bodyPr/>
                    <a:lstStyle/>
                    <a:p>
                      <a:pPr algn="r"/>
                      <a:r>
                        <a:rPr lang="en-US" sz="1200" b="1" dirty="0"/>
                        <a:t>$587,000*</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r"/>
                      <a:endParaRPr lang="en-US" sz="1200"/>
                    </a:p>
                  </a:txBody>
                  <a:tcPr/>
                </a:tc>
                <a:tc hMerge="1">
                  <a:txBody>
                    <a:bodyPr/>
                    <a:lstStyle/>
                    <a:p>
                      <a:pPr algn="r"/>
                      <a:endParaRPr lang="en-US" sz="1200"/>
                    </a:p>
                  </a:txBody>
                  <a:tcPr/>
                </a:tc>
                <a:tc hMerge="1">
                  <a:txBody>
                    <a:bodyPr/>
                    <a:lstStyle/>
                    <a:p>
                      <a:pPr algn="r"/>
                      <a:endParaRPr lang="en-US" sz="1200"/>
                    </a:p>
                  </a:txBody>
                  <a:tcPr/>
                </a:tc>
                <a:extLst>
                  <a:ext uri="{0D108BD9-81ED-4DB2-BD59-A6C34878D82A}">
                    <a16:rowId xmlns:a16="http://schemas.microsoft.com/office/drawing/2014/main" val="3387994998"/>
                  </a:ext>
                </a:extLst>
              </a:tr>
            </a:tbl>
          </a:graphicData>
        </a:graphic>
      </p:graphicFrame>
      <p:sp>
        <p:nvSpPr>
          <p:cNvPr id="4" name="TextBox 3">
            <a:extLst>
              <a:ext uri="{FF2B5EF4-FFF2-40B4-BE49-F238E27FC236}">
                <a16:creationId xmlns:a16="http://schemas.microsoft.com/office/drawing/2014/main" id="{84883C2B-6D72-48E0-95CE-148B0998DA18}"/>
              </a:ext>
            </a:extLst>
          </p:cNvPr>
          <p:cNvSpPr txBox="1"/>
          <p:nvPr/>
        </p:nvSpPr>
        <p:spPr>
          <a:xfrm>
            <a:off x="8074274" y="4689583"/>
            <a:ext cx="2593729" cy="307777"/>
          </a:xfrm>
          <a:prstGeom prst="rect">
            <a:avLst/>
          </a:prstGeom>
          <a:noFill/>
        </p:spPr>
        <p:txBody>
          <a:bodyPr wrap="square" rtlCol="0">
            <a:spAutoFit/>
          </a:bodyPr>
          <a:lstStyle/>
          <a:p>
            <a:r>
              <a:rPr lang="en-US" sz="1400" b="1">
                <a:solidFill>
                  <a:prstClr val="black"/>
                </a:solidFill>
                <a:latin typeface="Calibri"/>
              </a:rPr>
              <a:t>* GG License fee to be included</a:t>
            </a:r>
          </a:p>
        </p:txBody>
      </p:sp>
    </p:spTree>
    <p:extLst>
      <p:ext uri="{BB962C8B-B14F-4D97-AF65-F5344CB8AC3E}">
        <p14:creationId xmlns:p14="http://schemas.microsoft.com/office/powerpoint/2010/main" val="27424636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2D67B96-88FB-4DE3-9F04-41661DD4D1D1}"/>
              </a:ext>
            </a:extLst>
          </p:cNvPr>
          <p:cNvGraphicFramePr>
            <a:graphicFrameLocks noChangeAspect="1"/>
          </p:cNvGraphicFramePr>
          <p:nvPr>
            <p:custDataLst>
              <p:tags r:id="rId2"/>
            </p:custDataLst>
            <p:extLst>
              <p:ext uri="{D42A27DB-BD31-4B8C-83A1-F6EECF244321}">
                <p14:modId xmlns:p14="http://schemas.microsoft.com/office/powerpoint/2010/main" val="32398057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65" name="think-cell Slide" r:id="rId6" imgW="384" imgH="384" progId="TCLayout.ActiveDocument.1">
                  <p:embed/>
                </p:oleObj>
              </mc:Choice>
              <mc:Fallback>
                <p:oleObj name="think-cell Slide" r:id="rId6" imgW="384" imgH="384" progId="TCLayout.ActiveDocument.1">
                  <p:embed/>
                  <p:pic>
                    <p:nvPicPr>
                      <p:cNvPr id="7" name="Object 6" hidden="1">
                        <a:extLst>
                          <a:ext uri="{FF2B5EF4-FFF2-40B4-BE49-F238E27FC236}">
                            <a16:creationId xmlns:a16="http://schemas.microsoft.com/office/drawing/2014/main" id="{B2D67B96-88FB-4DE3-9F04-41661DD4D1D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909468DF-1F07-404C-A868-5F86BD6C54D0}"/>
              </a:ext>
            </a:extLst>
          </p:cNvPr>
          <p:cNvSpPr/>
          <p:nvPr>
            <p:custDataLst>
              <p:tags r:id="rId3"/>
            </p:custDataLst>
          </p:nvPr>
        </p:nvSpPr>
        <p:spPr>
          <a:xfrm>
            <a:off x="0" y="0"/>
            <a:ext cx="158750" cy="158750"/>
          </a:xfrm>
          <a:prstGeom prst="rect">
            <a:avLst/>
          </a:prstGeom>
        </p:spPr>
        <p:style>
          <a:lnRef idx="2">
            <a:schemeClr val="dk1"/>
          </a:lnRef>
          <a:fillRef idx="1">
            <a:schemeClr val="lt1"/>
          </a:fillRef>
          <a:effectRef idx="0">
            <a:schemeClr val="dk1"/>
          </a:effectRef>
          <a:fontRef idx="minor">
            <a:schemeClr val="dk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2400">
              <a:latin typeface="Calibri" panose="020F0502020204030204" pitchFamily="34" charset="0"/>
              <a:ea typeface="+mj-ea"/>
              <a:cs typeface="+mj-cs"/>
              <a:sym typeface="Calibri" panose="020F0502020204030204" pitchFamily="34" charset="0"/>
            </a:endParaRPr>
          </a:p>
        </p:txBody>
      </p:sp>
      <p:sp>
        <p:nvSpPr>
          <p:cNvPr id="2" name="Title 1">
            <a:extLst>
              <a:ext uri="{FF2B5EF4-FFF2-40B4-BE49-F238E27FC236}">
                <a16:creationId xmlns:a16="http://schemas.microsoft.com/office/drawing/2014/main" id="{AD5DE31A-C623-4E23-809F-B4F056F88197}"/>
              </a:ext>
            </a:extLst>
          </p:cNvPr>
          <p:cNvSpPr>
            <a:spLocks noGrp="1"/>
          </p:cNvSpPr>
          <p:nvPr>
            <p:ph type="title"/>
          </p:nvPr>
        </p:nvSpPr>
        <p:spPr/>
        <p:txBody>
          <a:bodyPr/>
          <a:lstStyle/>
          <a:p>
            <a:r>
              <a:rPr lang="en-US"/>
              <a:t>Who we spoke to ?</a:t>
            </a:r>
          </a:p>
        </p:txBody>
      </p:sp>
      <p:graphicFrame>
        <p:nvGraphicFramePr>
          <p:cNvPr id="8" name="Diagram 7">
            <a:extLst>
              <a:ext uri="{FF2B5EF4-FFF2-40B4-BE49-F238E27FC236}">
                <a16:creationId xmlns:a16="http://schemas.microsoft.com/office/drawing/2014/main" id="{A0DF798E-BA3F-44FB-9B7C-854DF895F2CC}"/>
              </a:ext>
            </a:extLst>
          </p:cNvPr>
          <p:cNvGraphicFramePr/>
          <p:nvPr>
            <p:extLst>
              <p:ext uri="{D42A27DB-BD31-4B8C-83A1-F6EECF244321}">
                <p14:modId xmlns:p14="http://schemas.microsoft.com/office/powerpoint/2010/main" val="462877568"/>
              </p:ext>
            </p:extLst>
          </p:nvPr>
        </p:nvGraphicFramePr>
        <p:xfrm>
          <a:off x="285867" y="957045"/>
          <a:ext cx="11303707" cy="563231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5503057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0C276-456D-400F-B793-B2CA18FC314E}"/>
              </a:ext>
            </a:extLst>
          </p:cNvPr>
          <p:cNvSpPr>
            <a:spLocks noGrp="1"/>
          </p:cNvSpPr>
          <p:nvPr>
            <p:ph type="title"/>
          </p:nvPr>
        </p:nvSpPr>
        <p:spPr/>
        <p:txBody>
          <a:bodyPr/>
          <a:lstStyle/>
          <a:p>
            <a:r>
              <a:rPr lang="en-US" dirty="0"/>
              <a:t>Products evaluated as part of Proof of Concept</a:t>
            </a:r>
          </a:p>
        </p:txBody>
      </p:sp>
      <p:pic>
        <p:nvPicPr>
          <p:cNvPr id="6" name="Picture 5">
            <a:extLst>
              <a:ext uri="{FF2B5EF4-FFF2-40B4-BE49-F238E27FC236}">
                <a16:creationId xmlns:a16="http://schemas.microsoft.com/office/drawing/2014/main" id="{9C472F15-40CA-404A-934C-5D2C2D69F7B4}"/>
              </a:ext>
            </a:extLst>
          </p:cNvPr>
          <p:cNvPicPr>
            <a:picLocks noChangeAspect="1"/>
          </p:cNvPicPr>
          <p:nvPr/>
        </p:nvPicPr>
        <p:blipFill rotWithShape="1">
          <a:blip r:embed="rId3"/>
          <a:srcRect t="22367" b="36350"/>
          <a:stretch/>
        </p:blipFill>
        <p:spPr>
          <a:xfrm>
            <a:off x="8510044" y="1469396"/>
            <a:ext cx="2845011" cy="911023"/>
          </a:xfrm>
          <a:prstGeom prst="rect">
            <a:avLst/>
          </a:prstGeom>
          <a:ln>
            <a:solidFill>
              <a:schemeClr val="bg1"/>
            </a:solidFill>
          </a:ln>
        </p:spPr>
      </p:pic>
      <p:pic>
        <p:nvPicPr>
          <p:cNvPr id="11" name="Picture 10">
            <a:extLst>
              <a:ext uri="{FF2B5EF4-FFF2-40B4-BE49-F238E27FC236}">
                <a16:creationId xmlns:a16="http://schemas.microsoft.com/office/drawing/2014/main" id="{1811F019-A004-41AF-B8CB-99FAF5F8E863}"/>
              </a:ext>
            </a:extLst>
          </p:cNvPr>
          <p:cNvPicPr>
            <a:picLocks noChangeAspect="1"/>
          </p:cNvPicPr>
          <p:nvPr/>
        </p:nvPicPr>
        <p:blipFill rotWithShape="1">
          <a:blip r:embed="rId4"/>
          <a:srcRect l="3146" t="31864" r="3091" b="34153"/>
          <a:stretch/>
        </p:blipFill>
        <p:spPr>
          <a:xfrm>
            <a:off x="8510044" y="3156860"/>
            <a:ext cx="2845011" cy="999218"/>
          </a:xfrm>
          <a:prstGeom prst="rect">
            <a:avLst/>
          </a:prstGeom>
        </p:spPr>
      </p:pic>
      <p:sp>
        <p:nvSpPr>
          <p:cNvPr id="12" name="AutoShape 4" descr="Image result for qlikview  logo">
            <a:extLst>
              <a:ext uri="{FF2B5EF4-FFF2-40B4-BE49-F238E27FC236}">
                <a16:creationId xmlns:a16="http://schemas.microsoft.com/office/drawing/2014/main" id="{4E4B6C90-2BE4-412C-863D-24C22326D17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a:extLst>
              <a:ext uri="{FF2B5EF4-FFF2-40B4-BE49-F238E27FC236}">
                <a16:creationId xmlns:a16="http://schemas.microsoft.com/office/drawing/2014/main" id="{EC29C3EE-BF1B-4A5F-B9B3-4DEFEF5FFF77}"/>
              </a:ext>
            </a:extLst>
          </p:cNvPr>
          <p:cNvPicPr>
            <a:picLocks noChangeAspect="1"/>
          </p:cNvPicPr>
          <p:nvPr/>
        </p:nvPicPr>
        <p:blipFill>
          <a:blip r:embed="rId5"/>
          <a:stretch>
            <a:fillRect/>
          </a:stretch>
        </p:blipFill>
        <p:spPr>
          <a:xfrm>
            <a:off x="8510044" y="4932519"/>
            <a:ext cx="2845011" cy="958177"/>
          </a:xfrm>
          <a:prstGeom prst="rect">
            <a:avLst/>
          </a:prstGeom>
        </p:spPr>
      </p:pic>
      <p:pic>
        <p:nvPicPr>
          <p:cNvPr id="16" name="Picture 15">
            <a:extLst>
              <a:ext uri="{FF2B5EF4-FFF2-40B4-BE49-F238E27FC236}">
                <a16:creationId xmlns:a16="http://schemas.microsoft.com/office/drawing/2014/main" id="{A0A8C7C6-6CC5-4E57-949C-0945943A7120}"/>
              </a:ext>
            </a:extLst>
          </p:cNvPr>
          <p:cNvPicPr>
            <a:picLocks noChangeAspect="1"/>
          </p:cNvPicPr>
          <p:nvPr/>
        </p:nvPicPr>
        <p:blipFill rotWithShape="1">
          <a:blip r:embed="rId6"/>
          <a:srcRect l="6518" t="10316" r="7598" b="9382"/>
          <a:stretch/>
        </p:blipFill>
        <p:spPr>
          <a:xfrm>
            <a:off x="847703" y="1054006"/>
            <a:ext cx="2274165" cy="1384416"/>
          </a:xfrm>
          <a:prstGeom prst="rect">
            <a:avLst/>
          </a:prstGeom>
        </p:spPr>
      </p:pic>
      <p:pic>
        <p:nvPicPr>
          <p:cNvPr id="18" name="Picture 17">
            <a:extLst>
              <a:ext uri="{FF2B5EF4-FFF2-40B4-BE49-F238E27FC236}">
                <a16:creationId xmlns:a16="http://schemas.microsoft.com/office/drawing/2014/main" id="{BBAEF6B4-8AD0-44AD-B4A3-3D1E223C761D}"/>
              </a:ext>
            </a:extLst>
          </p:cNvPr>
          <p:cNvPicPr>
            <a:picLocks noChangeAspect="1"/>
          </p:cNvPicPr>
          <p:nvPr/>
        </p:nvPicPr>
        <p:blipFill rotWithShape="1">
          <a:blip r:embed="rId7"/>
          <a:srcRect l="-2464" t="13665" r="2464" b="26045"/>
          <a:stretch/>
        </p:blipFill>
        <p:spPr>
          <a:xfrm>
            <a:off x="517809" y="3322196"/>
            <a:ext cx="2762250" cy="999218"/>
          </a:xfrm>
          <a:prstGeom prst="rect">
            <a:avLst/>
          </a:prstGeom>
        </p:spPr>
      </p:pic>
      <p:pic>
        <p:nvPicPr>
          <p:cNvPr id="20" name="Picture 19">
            <a:extLst>
              <a:ext uri="{FF2B5EF4-FFF2-40B4-BE49-F238E27FC236}">
                <a16:creationId xmlns:a16="http://schemas.microsoft.com/office/drawing/2014/main" id="{66D61363-DD9D-4B3A-BC94-A268EDD0019D}"/>
              </a:ext>
            </a:extLst>
          </p:cNvPr>
          <p:cNvPicPr>
            <a:picLocks noChangeAspect="1"/>
          </p:cNvPicPr>
          <p:nvPr/>
        </p:nvPicPr>
        <p:blipFill rotWithShape="1">
          <a:blip r:embed="rId8"/>
          <a:srcRect l="9307" t="22706" r="10508" b="24936"/>
          <a:stretch/>
        </p:blipFill>
        <p:spPr>
          <a:xfrm>
            <a:off x="248328" y="2447376"/>
            <a:ext cx="1471982" cy="1122080"/>
          </a:xfrm>
          <a:prstGeom prst="rect">
            <a:avLst/>
          </a:prstGeom>
        </p:spPr>
      </p:pic>
      <p:pic>
        <p:nvPicPr>
          <p:cNvPr id="22" name="Picture 21">
            <a:extLst>
              <a:ext uri="{FF2B5EF4-FFF2-40B4-BE49-F238E27FC236}">
                <a16:creationId xmlns:a16="http://schemas.microsoft.com/office/drawing/2014/main" id="{C9CA69D6-5B2F-43E4-B603-68A2CB2D5739}"/>
              </a:ext>
            </a:extLst>
          </p:cNvPr>
          <p:cNvPicPr>
            <a:picLocks noChangeAspect="1"/>
          </p:cNvPicPr>
          <p:nvPr/>
        </p:nvPicPr>
        <p:blipFill>
          <a:blip r:embed="rId9"/>
          <a:stretch>
            <a:fillRect/>
          </a:stretch>
        </p:blipFill>
        <p:spPr>
          <a:xfrm>
            <a:off x="732735" y="4506372"/>
            <a:ext cx="2475370" cy="675101"/>
          </a:xfrm>
          <a:prstGeom prst="rect">
            <a:avLst/>
          </a:prstGeom>
        </p:spPr>
      </p:pic>
      <p:pic>
        <p:nvPicPr>
          <p:cNvPr id="24" name="Picture 23">
            <a:extLst>
              <a:ext uri="{FF2B5EF4-FFF2-40B4-BE49-F238E27FC236}">
                <a16:creationId xmlns:a16="http://schemas.microsoft.com/office/drawing/2014/main" id="{45D7D2FE-0F2B-473F-88DF-179598063E0A}"/>
              </a:ext>
            </a:extLst>
          </p:cNvPr>
          <p:cNvPicPr>
            <a:picLocks noChangeAspect="1"/>
          </p:cNvPicPr>
          <p:nvPr/>
        </p:nvPicPr>
        <p:blipFill>
          <a:blip r:embed="rId10"/>
          <a:stretch>
            <a:fillRect/>
          </a:stretch>
        </p:blipFill>
        <p:spPr>
          <a:xfrm>
            <a:off x="836945" y="5236362"/>
            <a:ext cx="2266950" cy="1285875"/>
          </a:xfrm>
          <a:prstGeom prst="rect">
            <a:avLst/>
          </a:prstGeom>
        </p:spPr>
      </p:pic>
      <p:pic>
        <p:nvPicPr>
          <p:cNvPr id="26" name="Picture 25">
            <a:extLst>
              <a:ext uri="{FF2B5EF4-FFF2-40B4-BE49-F238E27FC236}">
                <a16:creationId xmlns:a16="http://schemas.microsoft.com/office/drawing/2014/main" id="{F476D1BE-4862-46E9-A056-DA3AB9B1B28B}"/>
              </a:ext>
            </a:extLst>
          </p:cNvPr>
          <p:cNvPicPr>
            <a:picLocks noChangeAspect="1"/>
          </p:cNvPicPr>
          <p:nvPr/>
        </p:nvPicPr>
        <p:blipFill>
          <a:blip r:embed="rId11"/>
          <a:stretch>
            <a:fillRect/>
          </a:stretch>
        </p:blipFill>
        <p:spPr>
          <a:xfrm>
            <a:off x="4925560" y="4454744"/>
            <a:ext cx="2212648" cy="1657350"/>
          </a:xfrm>
          <a:prstGeom prst="rect">
            <a:avLst/>
          </a:prstGeom>
        </p:spPr>
      </p:pic>
      <p:pic>
        <p:nvPicPr>
          <p:cNvPr id="28" name="Picture 27">
            <a:extLst>
              <a:ext uri="{FF2B5EF4-FFF2-40B4-BE49-F238E27FC236}">
                <a16:creationId xmlns:a16="http://schemas.microsoft.com/office/drawing/2014/main" id="{9BCC0930-A4E7-459E-BBBC-4A235BC7E7CF}"/>
              </a:ext>
            </a:extLst>
          </p:cNvPr>
          <p:cNvPicPr>
            <a:picLocks noChangeAspect="1"/>
          </p:cNvPicPr>
          <p:nvPr/>
        </p:nvPicPr>
        <p:blipFill>
          <a:blip r:embed="rId12"/>
          <a:stretch>
            <a:fillRect/>
          </a:stretch>
        </p:blipFill>
        <p:spPr>
          <a:xfrm>
            <a:off x="4815717" y="1117744"/>
            <a:ext cx="2371725" cy="1924050"/>
          </a:xfrm>
          <a:prstGeom prst="rect">
            <a:avLst/>
          </a:prstGeom>
        </p:spPr>
      </p:pic>
      <p:pic>
        <p:nvPicPr>
          <p:cNvPr id="30" name="Picture 29">
            <a:extLst>
              <a:ext uri="{FF2B5EF4-FFF2-40B4-BE49-F238E27FC236}">
                <a16:creationId xmlns:a16="http://schemas.microsoft.com/office/drawing/2014/main" id="{ABE87A8E-713D-4FEB-8602-FD705C955001}"/>
              </a:ext>
            </a:extLst>
          </p:cNvPr>
          <p:cNvPicPr>
            <a:picLocks noChangeAspect="1"/>
          </p:cNvPicPr>
          <p:nvPr/>
        </p:nvPicPr>
        <p:blipFill>
          <a:blip r:embed="rId13"/>
          <a:stretch>
            <a:fillRect/>
          </a:stretch>
        </p:blipFill>
        <p:spPr>
          <a:xfrm>
            <a:off x="4317384" y="2893795"/>
            <a:ext cx="3205779" cy="1246692"/>
          </a:xfrm>
          <a:prstGeom prst="rect">
            <a:avLst/>
          </a:prstGeom>
        </p:spPr>
      </p:pic>
      <p:sp>
        <p:nvSpPr>
          <p:cNvPr id="31" name="TextBox 30">
            <a:extLst>
              <a:ext uri="{FF2B5EF4-FFF2-40B4-BE49-F238E27FC236}">
                <a16:creationId xmlns:a16="http://schemas.microsoft.com/office/drawing/2014/main" id="{687EAC76-7910-429C-8D84-10E46C0A22F6}"/>
              </a:ext>
            </a:extLst>
          </p:cNvPr>
          <p:cNvSpPr txBox="1"/>
          <p:nvPr/>
        </p:nvSpPr>
        <p:spPr>
          <a:xfrm>
            <a:off x="233775" y="1093997"/>
            <a:ext cx="3514483" cy="5404493"/>
          </a:xfrm>
          <a:prstGeom prst="rect">
            <a:avLst/>
          </a:prstGeom>
          <a:noFill/>
          <a:ln w="28575">
            <a:solidFill>
              <a:srgbClr val="F5A555"/>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dirty="0"/>
          </a:p>
        </p:txBody>
      </p:sp>
      <p:sp>
        <p:nvSpPr>
          <p:cNvPr id="33" name="TextBox 32">
            <a:extLst>
              <a:ext uri="{FF2B5EF4-FFF2-40B4-BE49-F238E27FC236}">
                <a16:creationId xmlns:a16="http://schemas.microsoft.com/office/drawing/2014/main" id="{0028B44C-9B50-4131-BF8A-402C5A037FB0}"/>
              </a:ext>
            </a:extLst>
          </p:cNvPr>
          <p:cNvSpPr txBox="1"/>
          <p:nvPr/>
        </p:nvSpPr>
        <p:spPr>
          <a:xfrm>
            <a:off x="4229591" y="1082468"/>
            <a:ext cx="3514483" cy="5404493"/>
          </a:xfrm>
          <a:prstGeom prst="rect">
            <a:avLst/>
          </a:prstGeom>
          <a:noFill/>
          <a:ln w="28575">
            <a:solidFill>
              <a:srgbClr val="00B0F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dirty="0"/>
          </a:p>
        </p:txBody>
      </p:sp>
      <p:sp>
        <p:nvSpPr>
          <p:cNvPr id="34" name="TextBox 33">
            <a:extLst>
              <a:ext uri="{FF2B5EF4-FFF2-40B4-BE49-F238E27FC236}">
                <a16:creationId xmlns:a16="http://schemas.microsoft.com/office/drawing/2014/main" id="{85568ADD-3D5F-44CA-975C-7B69D3673360}"/>
              </a:ext>
            </a:extLst>
          </p:cNvPr>
          <p:cNvSpPr txBox="1"/>
          <p:nvPr/>
        </p:nvSpPr>
        <p:spPr>
          <a:xfrm>
            <a:off x="8152522" y="1089692"/>
            <a:ext cx="3514483" cy="5404493"/>
          </a:xfrm>
          <a:prstGeom prst="rect">
            <a:avLst/>
          </a:prstGeom>
          <a:noFill/>
          <a:ln w="28575">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dirty="0"/>
          </a:p>
        </p:txBody>
      </p:sp>
      <p:sp>
        <p:nvSpPr>
          <p:cNvPr id="35" name="TextBox 34">
            <a:extLst>
              <a:ext uri="{FF2B5EF4-FFF2-40B4-BE49-F238E27FC236}">
                <a16:creationId xmlns:a16="http://schemas.microsoft.com/office/drawing/2014/main" id="{F3E90B18-5991-4A3A-8C8B-B3EF30FE2178}"/>
              </a:ext>
            </a:extLst>
          </p:cNvPr>
          <p:cNvSpPr txBox="1"/>
          <p:nvPr/>
        </p:nvSpPr>
        <p:spPr>
          <a:xfrm>
            <a:off x="939458" y="6311946"/>
            <a:ext cx="2164437" cy="369332"/>
          </a:xfrm>
          <a:prstGeom prst="rect">
            <a:avLst/>
          </a:prstGeom>
          <a:solidFill>
            <a:srgbClr val="F5A555"/>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b="1" dirty="0"/>
              <a:t>Data Integration </a:t>
            </a:r>
          </a:p>
        </p:txBody>
      </p:sp>
      <p:sp>
        <p:nvSpPr>
          <p:cNvPr id="36" name="TextBox 35">
            <a:extLst>
              <a:ext uri="{FF2B5EF4-FFF2-40B4-BE49-F238E27FC236}">
                <a16:creationId xmlns:a16="http://schemas.microsoft.com/office/drawing/2014/main" id="{85CBA06D-6580-46CB-ADF8-DAA9F5F38FA1}"/>
              </a:ext>
            </a:extLst>
          </p:cNvPr>
          <p:cNvSpPr txBox="1"/>
          <p:nvPr/>
        </p:nvSpPr>
        <p:spPr>
          <a:xfrm>
            <a:off x="4880957" y="6274758"/>
            <a:ext cx="2164437" cy="369332"/>
          </a:xfrm>
          <a:prstGeom prst="rect">
            <a:avLst/>
          </a:prstGeom>
          <a:solidFill>
            <a:srgbClr val="00B0F0"/>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1" dirty="0"/>
              <a:t>Data Storage</a:t>
            </a:r>
          </a:p>
        </p:txBody>
      </p:sp>
      <p:sp>
        <p:nvSpPr>
          <p:cNvPr id="37" name="TextBox 36">
            <a:extLst>
              <a:ext uri="{FF2B5EF4-FFF2-40B4-BE49-F238E27FC236}">
                <a16:creationId xmlns:a16="http://schemas.microsoft.com/office/drawing/2014/main" id="{E9A7DBB7-95CD-4B95-BCA9-D83E77746967}"/>
              </a:ext>
            </a:extLst>
          </p:cNvPr>
          <p:cNvSpPr txBox="1"/>
          <p:nvPr/>
        </p:nvSpPr>
        <p:spPr>
          <a:xfrm>
            <a:off x="8850330" y="6262740"/>
            <a:ext cx="2164437" cy="369332"/>
          </a:xfrm>
          <a:prstGeom prst="rect">
            <a:avLst/>
          </a:prstGeom>
          <a:solidFill>
            <a:schemeClr val="accent4">
              <a:lumMod val="75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b="1" dirty="0"/>
              <a:t>Visualization</a:t>
            </a:r>
          </a:p>
        </p:txBody>
      </p:sp>
      <p:pic>
        <p:nvPicPr>
          <p:cNvPr id="41" name="Picture 40">
            <a:extLst>
              <a:ext uri="{FF2B5EF4-FFF2-40B4-BE49-F238E27FC236}">
                <a16:creationId xmlns:a16="http://schemas.microsoft.com/office/drawing/2014/main" id="{A324C0B8-8A34-42B4-801F-5E8007CC985E}"/>
              </a:ext>
            </a:extLst>
          </p:cNvPr>
          <p:cNvPicPr>
            <a:picLocks noChangeAspect="1"/>
          </p:cNvPicPr>
          <p:nvPr/>
        </p:nvPicPr>
        <p:blipFill rotWithShape="1">
          <a:blip r:embed="rId14"/>
          <a:srcRect l="14246" t="18634" r="9871" b="20349"/>
          <a:stretch/>
        </p:blipFill>
        <p:spPr>
          <a:xfrm>
            <a:off x="1541506" y="2472270"/>
            <a:ext cx="1893735" cy="654504"/>
          </a:xfrm>
          <a:prstGeom prst="rect">
            <a:avLst/>
          </a:prstGeom>
        </p:spPr>
      </p:pic>
    </p:spTree>
    <p:extLst>
      <p:ext uri="{BB962C8B-B14F-4D97-AF65-F5344CB8AC3E}">
        <p14:creationId xmlns:p14="http://schemas.microsoft.com/office/powerpoint/2010/main" val="21154448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hidden="1">
            <a:extLst>
              <a:ext uri="{FF2B5EF4-FFF2-40B4-BE49-F238E27FC236}">
                <a16:creationId xmlns:a16="http://schemas.microsoft.com/office/drawing/2014/main" id="{3F0C444B-512B-4882-A303-FF41F66F6820}"/>
              </a:ext>
            </a:extLst>
          </p:cNvPr>
          <p:cNvSpPr/>
          <p:nvPr>
            <p:custDataLst>
              <p:tags r:id="rId2"/>
            </p:custDataLst>
          </p:nvPr>
        </p:nvSpPr>
        <p:spPr>
          <a:xfrm>
            <a:off x="0" y="0"/>
            <a:ext cx="158750" cy="158750"/>
          </a:xfrm>
          <a:prstGeom prst="rect">
            <a:avLst/>
          </a:prstGeom>
        </p:spPr>
        <p:style>
          <a:lnRef idx="2">
            <a:schemeClr val="dk1"/>
          </a:lnRef>
          <a:fillRef idx="1">
            <a:schemeClr val="lt1"/>
          </a:fillRef>
          <a:effectRef idx="0">
            <a:schemeClr val="dk1"/>
          </a:effectRef>
          <a:fontRef idx="minor">
            <a:schemeClr val="dk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2400">
              <a:latin typeface="Calibri" panose="020F0502020204030204" pitchFamily="34" charset="0"/>
              <a:ea typeface="+mj-ea"/>
              <a:cs typeface="+mj-cs"/>
              <a:sym typeface="Calibri" panose="020F0502020204030204" pitchFamily="34" charset="0"/>
            </a:endParaRPr>
          </a:p>
        </p:txBody>
      </p:sp>
      <p:sp>
        <p:nvSpPr>
          <p:cNvPr id="32" name="Rectangle 31">
            <a:extLst>
              <a:ext uri="{FF2B5EF4-FFF2-40B4-BE49-F238E27FC236}">
                <a16:creationId xmlns:a16="http://schemas.microsoft.com/office/drawing/2014/main" id="{946BBDDA-F4E6-4B7F-A244-E658D8471F57}"/>
              </a:ext>
            </a:extLst>
          </p:cNvPr>
          <p:cNvSpPr/>
          <p:nvPr/>
        </p:nvSpPr>
        <p:spPr>
          <a:xfrm>
            <a:off x="1841528" y="3099376"/>
            <a:ext cx="10061147" cy="2049643"/>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31" name="Object 30" hidden="1">
            <a:extLst>
              <a:ext uri="{FF2B5EF4-FFF2-40B4-BE49-F238E27FC236}">
                <a16:creationId xmlns:a16="http://schemas.microsoft.com/office/drawing/2014/main" id="{1B3B19CE-C23A-47B1-9401-5B9A34FE1DA0}"/>
              </a:ext>
            </a:extLst>
          </p:cNvPr>
          <p:cNvGraphicFramePr>
            <a:graphicFrameLocks noChangeAspect="1"/>
          </p:cNvGraphicFramePr>
          <p:nvPr>
            <p:custDataLst>
              <p:tags r:id="rId3"/>
            </p:custDataLst>
            <p:extLst>
              <p:ext uri="{D42A27DB-BD31-4B8C-83A1-F6EECF244321}">
                <p14:modId xmlns:p14="http://schemas.microsoft.com/office/powerpoint/2010/main" val="24292567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989" name="think-cell Slide" r:id="rId6" imgW="384" imgH="385" progId="TCLayout.ActiveDocument.1">
                  <p:embed/>
                </p:oleObj>
              </mc:Choice>
              <mc:Fallback>
                <p:oleObj name="think-cell Slide" r:id="rId6" imgW="384" imgH="385" progId="TCLayout.ActiveDocument.1">
                  <p:embed/>
                  <p:pic>
                    <p:nvPicPr>
                      <p:cNvPr id="31" name="Object 30" hidden="1">
                        <a:extLst>
                          <a:ext uri="{FF2B5EF4-FFF2-40B4-BE49-F238E27FC236}">
                            <a16:creationId xmlns:a16="http://schemas.microsoft.com/office/drawing/2014/main" id="{1B3B19CE-C23A-47B1-9401-5B9A34FE1DA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3" name="Rectangle 32">
            <a:extLst>
              <a:ext uri="{FF2B5EF4-FFF2-40B4-BE49-F238E27FC236}">
                <a16:creationId xmlns:a16="http://schemas.microsoft.com/office/drawing/2014/main" id="{B843DD94-0124-48C9-AA1F-692F788AF5CC}"/>
              </a:ext>
            </a:extLst>
          </p:cNvPr>
          <p:cNvSpPr/>
          <p:nvPr/>
        </p:nvSpPr>
        <p:spPr>
          <a:xfrm>
            <a:off x="1841528" y="5349855"/>
            <a:ext cx="10061147" cy="1316167"/>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ectangle 29">
            <a:extLst>
              <a:ext uri="{FF2B5EF4-FFF2-40B4-BE49-F238E27FC236}">
                <a16:creationId xmlns:a16="http://schemas.microsoft.com/office/drawing/2014/main" id="{04D3390C-76CC-4B5E-BDAB-CA481D125D52}"/>
              </a:ext>
            </a:extLst>
          </p:cNvPr>
          <p:cNvSpPr/>
          <p:nvPr/>
        </p:nvSpPr>
        <p:spPr>
          <a:xfrm>
            <a:off x="1841528" y="1822420"/>
            <a:ext cx="10061147" cy="1094880"/>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6EE08652-CCB2-41DF-B92A-6B289FB39062}"/>
              </a:ext>
            </a:extLst>
          </p:cNvPr>
          <p:cNvSpPr>
            <a:spLocks noGrp="1"/>
          </p:cNvSpPr>
          <p:nvPr>
            <p:ph type="title"/>
          </p:nvPr>
        </p:nvSpPr>
        <p:spPr/>
        <p:txBody>
          <a:bodyPr/>
          <a:lstStyle/>
          <a:p>
            <a:r>
              <a:rPr lang="en-US"/>
              <a:t>Informatica overview</a:t>
            </a:r>
          </a:p>
        </p:txBody>
      </p:sp>
      <p:sp>
        <p:nvSpPr>
          <p:cNvPr id="4" name="TextBox 3">
            <a:extLst>
              <a:ext uri="{FF2B5EF4-FFF2-40B4-BE49-F238E27FC236}">
                <a16:creationId xmlns:a16="http://schemas.microsoft.com/office/drawing/2014/main" id="{CEA1B646-4225-4534-9765-DDCA69924035}"/>
              </a:ext>
            </a:extLst>
          </p:cNvPr>
          <p:cNvSpPr txBox="1"/>
          <p:nvPr/>
        </p:nvSpPr>
        <p:spPr>
          <a:xfrm>
            <a:off x="174390" y="1183112"/>
            <a:ext cx="12017610" cy="261610"/>
          </a:xfrm>
          <a:prstGeom prst="rect">
            <a:avLst/>
          </a:prstGeom>
          <a:noFill/>
        </p:spPr>
        <p:txBody>
          <a:bodyPr wrap="square" lIns="0" tIns="0" rIns="0" bIns="45720" rtlCol="0">
            <a:spAutoFit/>
          </a:bodyPr>
          <a:lstStyle/>
          <a:p>
            <a:pPr marL="55561"/>
            <a:r>
              <a:rPr lang="en-US" sz="1400">
                <a:latin typeface="+mj-lt"/>
              </a:rPr>
              <a:t>Informatica (leading ETL Software) had issues connecting to Oracle Cloud Db. The bug was resolved. Performance testing and integration platform is satisfactory.</a:t>
            </a:r>
          </a:p>
        </p:txBody>
      </p:sp>
      <p:sp>
        <p:nvSpPr>
          <p:cNvPr id="7" name="AutoShape 4">
            <a:extLst>
              <a:ext uri="{FF2B5EF4-FFF2-40B4-BE49-F238E27FC236}">
                <a16:creationId xmlns:a16="http://schemas.microsoft.com/office/drawing/2014/main" id="{E4CD2B7F-F641-43B8-9A09-E5AA12FC3DFC}"/>
              </a:ext>
            </a:extLst>
          </p:cNvPr>
          <p:cNvSpPr>
            <a:spLocks noChangeArrowheads="1"/>
          </p:cNvSpPr>
          <p:nvPr/>
        </p:nvSpPr>
        <p:spPr bwMode="auto">
          <a:xfrm>
            <a:off x="174390" y="1785496"/>
            <a:ext cx="1985958" cy="1176080"/>
          </a:xfrm>
          <a:prstGeom prst="homePlate">
            <a:avLst>
              <a:gd name="adj" fmla="val 25958"/>
            </a:avLst>
          </a:prstGeom>
          <a:solidFill>
            <a:srgbClr val="006A38"/>
          </a:solidFill>
          <a:ln w="76200">
            <a:solidFill>
              <a:schemeClr val="bg1"/>
            </a:solidFill>
            <a:miter lim="800000"/>
            <a:headEnd/>
            <a:tailEnd/>
          </a:ln>
          <a:effectLst/>
        </p:spPr>
        <p:txBody>
          <a:bodyPr wrap="none" lIns="45720" rIns="45720"/>
          <a:lstStyle/>
          <a:p>
            <a:pPr marL="0" marR="0" lvl="0" indent="0" algn="ctr" defTabSz="914400" eaLnBrk="0" fontAlgn="base" latinLnBrk="0" hangingPunct="0">
              <a:lnSpc>
                <a:spcPct val="250000"/>
              </a:lnSpc>
              <a:spcBef>
                <a:spcPct val="0"/>
              </a:spcBef>
              <a:spcAft>
                <a:spcPct val="0"/>
              </a:spcAft>
              <a:buClrTx/>
              <a:buSzTx/>
              <a:buFontTx/>
              <a:buNone/>
              <a:tabLst/>
              <a:defRPr/>
            </a:pPr>
            <a:r>
              <a:rPr lang="en-GB" sz="2000" kern="0">
                <a:solidFill>
                  <a:prstClr val="white"/>
                </a:solidFill>
                <a:cs typeface="Arial" charset="0"/>
              </a:rPr>
              <a:t>Architecture</a:t>
            </a:r>
            <a:endParaRPr kumimoji="0" lang="en-GB" sz="2000" b="0" u="none" strike="noStrike" kern="0" cap="none" spc="0" normalizeH="0" baseline="0" noProof="0">
              <a:ln>
                <a:noFill/>
              </a:ln>
              <a:solidFill>
                <a:prstClr val="white"/>
              </a:solidFill>
              <a:effectLst/>
              <a:uLnTx/>
              <a:uFillTx/>
              <a:cs typeface="Arial" charset="0"/>
            </a:endParaRPr>
          </a:p>
        </p:txBody>
      </p:sp>
      <p:sp>
        <p:nvSpPr>
          <p:cNvPr id="9" name="AutoShape 6">
            <a:extLst>
              <a:ext uri="{FF2B5EF4-FFF2-40B4-BE49-F238E27FC236}">
                <a16:creationId xmlns:a16="http://schemas.microsoft.com/office/drawing/2014/main" id="{67810096-191F-49C1-959C-EB66A188010D}"/>
              </a:ext>
            </a:extLst>
          </p:cNvPr>
          <p:cNvSpPr>
            <a:spLocks noChangeArrowheads="1"/>
          </p:cNvSpPr>
          <p:nvPr/>
        </p:nvSpPr>
        <p:spPr bwMode="auto">
          <a:xfrm>
            <a:off x="174390" y="3078483"/>
            <a:ext cx="1985958" cy="2106656"/>
          </a:xfrm>
          <a:prstGeom prst="homePlate">
            <a:avLst>
              <a:gd name="adj" fmla="val 15061"/>
            </a:avLst>
          </a:prstGeom>
          <a:solidFill>
            <a:srgbClr val="006A38"/>
          </a:solidFill>
          <a:ln w="76200">
            <a:solidFill>
              <a:schemeClr val="bg1"/>
            </a:solidFill>
            <a:miter lim="800000"/>
            <a:headEnd/>
            <a:tailEnd/>
          </a:ln>
          <a:effectLst/>
        </p:spPr>
        <p:txBody>
          <a:bodyPr wrap="none" lIns="45720" rIns="4572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a:ln>
                <a:noFill/>
              </a:ln>
              <a:solidFill>
                <a:prstClr val="white"/>
              </a:solidFill>
              <a:effectLst/>
              <a:uLnTx/>
              <a:uFillTx/>
              <a:cs typeface="Calibri" panose="020F050202020403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a:ln>
                <a:noFill/>
              </a:ln>
              <a:solidFill>
                <a:prstClr val="white"/>
              </a:solidFill>
              <a:effectLst/>
              <a:uLnTx/>
              <a:uFillTx/>
              <a:cs typeface="Calibri" panose="020F050202020403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prstClr val="white"/>
                </a:solidFill>
                <a:effectLst/>
                <a:uLnTx/>
                <a:uFillTx/>
                <a:cs typeface="Calibri" panose="020F0502020204030204" pitchFamily="34" charset="0"/>
              </a:rPr>
              <a:t>Integrations</a:t>
            </a:r>
          </a:p>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a:solidFill>
                  <a:prstClr val="white"/>
                </a:solidFill>
                <a:cs typeface="Calibri" panose="020F0502020204030204" pitchFamily="34" charset="0"/>
              </a:rPr>
              <a:t>Strengths</a:t>
            </a:r>
            <a:endParaRPr kumimoji="0" lang="en-US" sz="2000" b="0" i="0" u="none" strike="noStrike" kern="0" cap="none" spc="0" normalizeH="0" baseline="0" noProof="0">
              <a:ln>
                <a:noFill/>
              </a:ln>
              <a:solidFill>
                <a:prstClr val="white"/>
              </a:solidFill>
              <a:effectLst/>
              <a:uLnTx/>
              <a:uFillTx/>
            </a:endParaRPr>
          </a:p>
        </p:txBody>
      </p:sp>
      <p:sp>
        <p:nvSpPr>
          <p:cNvPr id="11" name="AutoShape 8">
            <a:extLst>
              <a:ext uri="{FF2B5EF4-FFF2-40B4-BE49-F238E27FC236}">
                <a16:creationId xmlns:a16="http://schemas.microsoft.com/office/drawing/2014/main" id="{BC30DB03-243D-4859-88F3-5D5AF03E615E}"/>
              </a:ext>
            </a:extLst>
          </p:cNvPr>
          <p:cNvSpPr>
            <a:spLocks noChangeArrowheads="1"/>
          </p:cNvSpPr>
          <p:nvPr/>
        </p:nvSpPr>
        <p:spPr bwMode="auto">
          <a:xfrm>
            <a:off x="209540" y="5313736"/>
            <a:ext cx="1950809" cy="1400541"/>
          </a:xfrm>
          <a:prstGeom prst="homePlate">
            <a:avLst>
              <a:gd name="adj" fmla="val 22451"/>
            </a:avLst>
          </a:prstGeom>
          <a:solidFill>
            <a:srgbClr val="006A38"/>
          </a:solidFill>
          <a:ln w="76200">
            <a:solidFill>
              <a:schemeClr val="bg1"/>
            </a:solidFill>
            <a:miter lim="800000"/>
            <a:headEnd/>
            <a:tailEnd/>
          </a:ln>
          <a:effectLst/>
        </p:spPr>
        <p:txBody>
          <a:bodyPr wrap="none" lIns="45720" rIns="45720"/>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200" b="0" i="0" u="none" strike="noStrike" kern="0" cap="none" spc="0" normalizeH="0" baseline="0" noProof="0">
              <a:ln>
                <a:noFill/>
              </a:ln>
              <a:solidFill>
                <a:prstClr val="white"/>
              </a:solidFill>
              <a:effectLst/>
              <a:uLnTx/>
              <a:uFillTx/>
              <a:cs typeface="Calibri" panose="020F0502020204030204" pitchFamily="34" charset="0"/>
            </a:endParaRPr>
          </a:p>
          <a:p>
            <a:pPr marL="0" marR="0" lvl="0" indent="0" algn="ctr" defTabSz="914400" eaLnBrk="0" fontAlgn="base" latinLnBrk="0" hangingPunct="0">
              <a:spcBef>
                <a:spcPct val="0"/>
              </a:spcBef>
              <a:spcAft>
                <a:spcPct val="0"/>
              </a:spcAft>
              <a:buClrTx/>
              <a:buSzTx/>
              <a:buFontTx/>
              <a:buNone/>
              <a:tabLst/>
              <a:defRPr/>
            </a:pPr>
            <a:r>
              <a:rPr lang="en-GB" sz="2000" kern="0">
                <a:solidFill>
                  <a:prstClr val="white"/>
                </a:solidFill>
                <a:cs typeface="Arial" charset="0"/>
              </a:rPr>
              <a:t>Next Steps</a:t>
            </a:r>
          </a:p>
          <a:p>
            <a:pPr marL="0" marR="0" lvl="0" indent="0" algn="ctr" defTabSz="914400" eaLnBrk="0" fontAlgn="base" latinLnBrk="0" hangingPunct="0">
              <a:spcBef>
                <a:spcPct val="0"/>
              </a:spcBef>
              <a:spcAft>
                <a:spcPct val="0"/>
              </a:spcAft>
              <a:buClrTx/>
              <a:buSzTx/>
              <a:buFontTx/>
              <a:buNone/>
              <a:tabLst/>
              <a:defRPr/>
            </a:pPr>
            <a:r>
              <a:rPr kumimoji="0" lang="en-GB" sz="2000" b="0" u="none" strike="noStrike" kern="0" cap="none" spc="0" normalizeH="0" baseline="0" noProof="0">
                <a:ln>
                  <a:noFill/>
                </a:ln>
                <a:solidFill>
                  <a:prstClr val="white"/>
                </a:solidFill>
                <a:effectLst/>
                <a:uLnTx/>
                <a:uFillTx/>
                <a:cs typeface="Arial" charset="0"/>
              </a:rPr>
              <a:t>/Issues</a:t>
            </a:r>
          </a:p>
        </p:txBody>
      </p:sp>
      <p:sp>
        <p:nvSpPr>
          <p:cNvPr id="13" name="Rectangle 10">
            <a:extLst>
              <a:ext uri="{FF2B5EF4-FFF2-40B4-BE49-F238E27FC236}">
                <a16:creationId xmlns:a16="http://schemas.microsoft.com/office/drawing/2014/main" id="{6A23EDD0-9187-42A3-BDD3-47CD0DBA06BA}"/>
              </a:ext>
            </a:extLst>
          </p:cNvPr>
          <p:cNvSpPr>
            <a:spLocks noChangeArrowheads="1"/>
          </p:cNvSpPr>
          <p:nvPr/>
        </p:nvSpPr>
        <p:spPr bwMode="auto">
          <a:xfrm>
            <a:off x="2312664" y="1778482"/>
            <a:ext cx="9590011" cy="1433274"/>
          </a:xfrm>
          <a:prstGeom prst="rect">
            <a:avLst/>
          </a:prstGeom>
          <a:noFill/>
          <a:ln w="6350">
            <a:noFill/>
            <a:miter lim="800000"/>
            <a:headEnd/>
            <a:tailEnd/>
          </a:ln>
          <a:effectLst/>
        </p:spPr>
        <p:txBody>
          <a:bodyPr wrap="square" lIns="45720" rIns="45720"/>
          <a:lstStyle/>
          <a:p>
            <a:pPr marR="0" lvl="0" defTabSz="914400" eaLnBrk="0" fontAlgn="base" latinLnBrk="0" hangingPunct="0">
              <a:lnSpc>
                <a:spcPct val="100000"/>
              </a:lnSpc>
              <a:spcBef>
                <a:spcPct val="30000"/>
              </a:spcBef>
              <a:spcAft>
                <a:spcPct val="0"/>
              </a:spcAft>
              <a:buClrTx/>
              <a:buSzTx/>
              <a:tabLst/>
              <a:defRPr/>
            </a:pPr>
            <a:endParaRPr kumimoji="0" lang="en-GB" sz="1600" b="0" i="0" u="none" strike="noStrike" kern="0" cap="none" spc="0" normalizeH="0" baseline="0" noProof="0">
              <a:ln>
                <a:noFill/>
              </a:ln>
              <a:solidFill>
                <a:prstClr val="black"/>
              </a:solidFill>
              <a:effectLst/>
              <a:uLnTx/>
              <a:uFillTx/>
              <a:cs typeface="Arial" charset="0"/>
            </a:endParaRPr>
          </a:p>
        </p:txBody>
      </p:sp>
      <p:sp>
        <p:nvSpPr>
          <p:cNvPr id="14" name="Rectangle 11">
            <a:extLst>
              <a:ext uri="{FF2B5EF4-FFF2-40B4-BE49-F238E27FC236}">
                <a16:creationId xmlns:a16="http://schemas.microsoft.com/office/drawing/2014/main" id="{06EF906B-FF8E-42AD-82DB-A13CF4F6AA5A}"/>
              </a:ext>
            </a:extLst>
          </p:cNvPr>
          <p:cNvSpPr>
            <a:spLocks noChangeArrowheads="1"/>
          </p:cNvSpPr>
          <p:nvPr/>
        </p:nvSpPr>
        <p:spPr bwMode="auto">
          <a:xfrm>
            <a:off x="2470837" y="3207851"/>
            <a:ext cx="9464058" cy="1832692"/>
          </a:xfrm>
          <a:prstGeom prst="rect">
            <a:avLst/>
          </a:prstGeom>
          <a:noFill/>
          <a:ln w="6350">
            <a:noFill/>
            <a:miter lim="800000"/>
            <a:headEnd/>
            <a:tailEnd/>
          </a:ln>
          <a:effectLst/>
        </p:spPr>
        <p:txBody>
          <a:bodyPr wrap="square" lIns="45720" rIns="45720"/>
          <a:lstStyle/>
          <a:p>
            <a:pPr marL="285750" marR="0" lvl="0" indent="-285750" defTabSz="914400" eaLnBrk="1" fontAlgn="auto" latinLnBrk="0" hangingPunct="1">
              <a:lnSpc>
                <a:spcPct val="100000"/>
              </a:lnSpc>
              <a:spcBef>
                <a:spcPts val="0"/>
              </a:spcBef>
              <a:spcAft>
                <a:spcPts val="0"/>
              </a:spcAft>
              <a:buClrTx/>
              <a:buSzTx/>
              <a:buFont typeface="Graphik" panose="020B0503030202060203" pitchFamily="34" charset="0"/>
              <a:buChar char="+"/>
              <a:tabLst/>
              <a:defRPr/>
            </a:pPr>
            <a:r>
              <a:rPr lang="en-US" sz="1600" kern="0">
                <a:solidFill>
                  <a:prstClr val="black"/>
                </a:solidFill>
                <a:cs typeface="Calibri" panose="020F0502020204030204" pitchFamily="34" charset="0"/>
              </a:rPr>
              <a:t>Informatica connectors – can connect to </a:t>
            </a:r>
            <a:r>
              <a:rPr lang="en-US" sz="1600" kern="0" err="1">
                <a:solidFill>
                  <a:prstClr val="black"/>
                </a:solidFill>
                <a:cs typeface="Calibri" panose="020F0502020204030204" pitchFamily="34" charset="0"/>
              </a:rPr>
              <a:t>LogFire</a:t>
            </a:r>
            <a:r>
              <a:rPr lang="en-US" sz="1600" kern="0">
                <a:solidFill>
                  <a:prstClr val="black"/>
                </a:solidFill>
                <a:cs typeface="Calibri" panose="020F0502020204030204" pitchFamily="34" charset="0"/>
              </a:rPr>
              <a:t> and Oracle DB. </a:t>
            </a:r>
          </a:p>
          <a:p>
            <a:pPr marL="285750" indent="-285750">
              <a:buFont typeface="Graphik" panose="020B0503030202060203" pitchFamily="34" charset="0"/>
              <a:buChar char="+"/>
              <a:defRPr/>
            </a:pPr>
            <a:r>
              <a:rPr lang="en-US" sz="1600" kern="0">
                <a:solidFill>
                  <a:prstClr val="black"/>
                </a:solidFill>
                <a:cs typeface="Calibri" panose="020F0502020204030204" pitchFamily="34" charset="0"/>
              </a:rPr>
              <a:t>ETL capability tested out. </a:t>
            </a:r>
            <a:r>
              <a:rPr lang="en-US" sz="1600">
                <a:solidFill>
                  <a:schemeClr val="tx1">
                    <a:lumMod val="75000"/>
                    <a:lumOff val="25000"/>
                  </a:schemeClr>
                </a:solidFill>
                <a:cs typeface="Segoe UI" panose="020B0502040204020203" pitchFamily="34" charset="0"/>
              </a:rPr>
              <a:t>Extensive list of Transformations natively available (Aggregate, Union, Lookup).</a:t>
            </a:r>
          </a:p>
          <a:p>
            <a:pPr marL="285750" marR="0" lvl="0" indent="-285750" defTabSz="914400" eaLnBrk="1" fontAlgn="auto" latinLnBrk="0" hangingPunct="1">
              <a:lnSpc>
                <a:spcPct val="100000"/>
              </a:lnSpc>
              <a:spcBef>
                <a:spcPts val="0"/>
              </a:spcBef>
              <a:spcAft>
                <a:spcPts val="0"/>
              </a:spcAft>
              <a:buClrTx/>
              <a:buSzTx/>
              <a:buFont typeface="Graphik" panose="020B0503030202060203" pitchFamily="34" charset="0"/>
              <a:buChar char="+"/>
              <a:tabLst/>
              <a:defRPr/>
            </a:pPr>
            <a:r>
              <a:rPr lang="en-US" sz="1600" kern="0">
                <a:solidFill>
                  <a:prstClr val="black"/>
                </a:solidFill>
                <a:cs typeface="Calibri" panose="020F0502020204030204" pitchFamily="34" charset="0"/>
              </a:rPr>
              <a:t>Incremental data load natively supported</a:t>
            </a:r>
          </a:p>
          <a:p>
            <a:pPr marL="285750" marR="0" lvl="0" indent="-285750" defTabSz="914400" eaLnBrk="1" fontAlgn="auto" latinLnBrk="0" hangingPunct="1">
              <a:lnSpc>
                <a:spcPct val="100000"/>
              </a:lnSpc>
              <a:spcBef>
                <a:spcPts val="0"/>
              </a:spcBef>
              <a:spcAft>
                <a:spcPts val="0"/>
              </a:spcAft>
              <a:buClrTx/>
              <a:buSzTx/>
              <a:buFont typeface="Graphik" panose="020B0503030202060203" pitchFamily="34" charset="0"/>
              <a:buChar char="+"/>
              <a:tabLst/>
              <a:defRPr/>
            </a:pPr>
            <a:r>
              <a:rPr lang="en-US" sz="1600" kern="0">
                <a:solidFill>
                  <a:prstClr val="black"/>
                </a:solidFill>
                <a:cs typeface="Calibri" panose="020F0502020204030204" pitchFamily="34" charset="0"/>
              </a:rPr>
              <a:t>Scheduler included as part of Informatica cloud</a:t>
            </a:r>
          </a:p>
          <a:p>
            <a:pPr>
              <a:defRPr/>
            </a:pPr>
            <a:r>
              <a:rPr lang="en-US" sz="1600" kern="0">
                <a:solidFill>
                  <a:prstClr val="black"/>
                </a:solidFill>
                <a:cs typeface="Calibri" panose="020F0502020204030204" pitchFamily="34" charset="0"/>
              </a:rPr>
              <a:t>+    </a:t>
            </a:r>
            <a:r>
              <a:rPr lang="en-US" sz="1600">
                <a:solidFill>
                  <a:schemeClr val="tx1">
                    <a:lumMod val="75000"/>
                    <a:lumOff val="25000"/>
                  </a:schemeClr>
                </a:solidFill>
                <a:cs typeface="Segoe UI" panose="020B0502040204020203" pitchFamily="34" charset="0"/>
              </a:rPr>
              <a:t>Easy Monitoring and Debugging with email notifications capabilities.</a:t>
            </a:r>
          </a:p>
          <a:p>
            <a:pPr>
              <a:defRPr/>
            </a:pPr>
            <a:r>
              <a:rPr lang="en-US" sz="1600" kern="0">
                <a:solidFill>
                  <a:prstClr val="black"/>
                </a:solidFill>
                <a:cs typeface="Calibri" panose="020F0502020204030204" pitchFamily="34" charset="0"/>
              </a:rPr>
              <a:t>+    </a:t>
            </a:r>
            <a:r>
              <a:rPr lang="en-US" sz="1600">
                <a:solidFill>
                  <a:schemeClr val="tx1">
                    <a:lumMod val="75000"/>
                    <a:lumOff val="25000"/>
                  </a:schemeClr>
                </a:solidFill>
                <a:cs typeface="Segoe UI" panose="020B0502040204020203" pitchFamily="34" charset="0"/>
              </a:rPr>
              <a:t>Data Load Performance/Throughput is very good. (e.g. 1 million rows per minute).</a:t>
            </a:r>
          </a:p>
          <a:p>
            <a:pPr>
              <a:defRPr/>
            </a:pPr>
            <a:r>
              <a:rPr lang="en-US" sz="1600">
                <a:solidFill>
                  <a:schemeClr val="tx1">
                    <a:lumMod val="75000"/>
                    <a:lumOff val="25000"/>
                  </a:schemeClr>
                </a:solidFill>
                <a:cs typeface="Segoe UI" panose="020B0502040204020203" pitchFamily="34" charset="0"/>
              </a:rPr>
              <a:t>+    Ease of learning - Pre-built mapping templates available for various scenarios.</a:t>
            </a:r>
          </a:p>
          <a:p>
            <a:pPr marR="0" lvl="0" defTabSz="914400" eaLnBrk="1" fontAlgn="auto" latinLnBrk="0" hangingPunct="1">
              <a:lnSpc>
                <a:spcPct val="100000"/>
              </a:lnSpc>
              <a:spcBef>
                <a:spcPts val="0"/>
              </a:spcBef>
              <a:spcAft>
                <a:spcPts val="0"/>
              </a:spcAft>
              <a:buClrTx/>
              <a:buSzTx/>
              <a:tabLst/>
              <a:defRPr/>
            </a:pPr>
            <a:endParaRPr lang="en-US" sz="1600" kern="0">
              <a:solidFill>
                <a:prstClr val="black"/>
              </a:solidFill>
              <a:cs typeface="Calibri" panose="020F0502020204030204" pitchFamily="34" charset="0"/>
            </a:endParaRPr>
          </a:p>
          <a:p>
            <a:pPr marL="285750" marR="0" lvl="0" indent="-285750" defTabSz="914400" eaLnBrk="1" fontAlgn="auto" latinLnBrk="0" hangingPunct="1">
              <a:lnSpc>
                <a:spcPct val="100000"/>
              </a:lnSpc>
              <a:spcBef>
                <a:spcPts val="0"/>
              </a:spcBef>
              <a:spcAft>
                <a:spcPts val="0"/>
              </a:spcAft>
              <a:buClrTx/>
              <a:buSzTx/>
              <a:buFont typeface="Graphik" panose="020B0503030202060203" pitchFamily="34" charset="0"/>
              <a:buChar char="+"/>
              <a:tabLst/>
              <a:defRPr/>
            </a:pPr>
            <a:endParaRPr lang="en-US" sz="1600" kern="0">
              <a:solidFill>
                <a:prstClr val="black"/>
              </a:solidFill>
              <a:cs typeface="Calibri" panose="020F0502020204030204" pitchFamily="34" charset="0"/>
            </a:endParaRPr>
          </a:p>
          <a:p>
            <a:pPr marL="285750" marR="0" lvl="0" indent="-285750" defTabSz="914400" eaLnBrk="1" fontAlgn="auto" latinLnBrk="0" hangingPunct="1">
              <a:lnSpc>
                <a:spcPct val="100000"/>
              </a:lnSpc>
              <a:spcBef>
                <a:spcPts val="0"/>
              </a:spcBef>
              <a:spcAft>
                <a:spcPts val="0"/>
              </a:spcAft>
              <a:buClrTx/>
              <a:buSzTx/>
              <a:buFont typeface="Graphik" panose="020B0503030202060203" pitchFamily="34" charset="0"/>
              <a:buChar char="+"/>
              <a:tabLst/>
              <a:defRPr/>
            </a:pPr>
            <a:endParaRPr kumimoji="0" lang="en-US" sz="1600" b="0" i="0" u="none" strike="noStrike" kern="0" cap="none" spc="0" normalizeH="0" baseline="0" noProof="0">
              <a:ln>
                <a:noFill/>
              </a:ln>
              <a:solidFill>
                <a:prstClr val="black"/>
              </a:solidFill>
              <a:effectLst/>
              <a:uLnTx/>
              <a:uFillTx/>
              <a:cs typeface="Calibri" panose="020F0502020204030204" pitchFamily="34" charset="0"/>
            </a:endParaRPr>
          </a:p>
        </p:txBody>
      </p:sp>
      <p:sp>
        <p:nvSpPr>
          <p:cNvPr id="15" name="Rectangle 12">
            <a:extLst>
              <a:ext uri="{FF2B5EF4-FFF2-40B4-BE49-F238E27FC236}">
                <a16:creationId xmlns:a16="http://schemas.microsoft.com/office/drawing/2014/main" id="{EB6E3990-C853-41E8-BE71-63784A1A60E7}"/>
              </a:ext>
            </a:extLst>
          </p:cNvPr>
          <p:cNvSpPr>
            <a:spLocks noChangeArrowheads="1"/>
          </p:cNvSpPr>
          <p:nvPr/>
        </p:nvSpPr>
        <p:spPr bwMode="auto">
          <a:xfrm>
            <a:off x="2470837" y="5521930"/>
            <a:ext cx="9590011" cy="972015"/>
          </a:xfrm>
          <a:prstGeom prst="rect">
            <a:avLst/>
          </a:prstGeom>
          <a:noFill/>
          <a:ln w="6350">
            <a:noFill/>
            <a:miter lim="800000"/>
            <a:headEnd/>
            <a:tailEnd/>
          </a:ln>
          <a:effectLst/>
        </p:spPr>
        <p:txBody>
          <a:bodyPr wrap="square" lIns="45720" rIns="45720"/>
          <a:lstStyle/>
          <a:p>
            <a:pPr marL="285750" indent="-285750">
              <a:lnSpc>
                <a:spcPct val="120000"/>
              </a:lnSpc>
              <a:buFont typeface="Arial" panose="020B0604020202020204" pitchFamily="34" charset="0"/>
              <a:buChar char="•"/>
              <a:defRPr/>
            </a:pPr>
            <a:r>
              <a:rPr lang="en-US" sz="1600" kern="0" dirty="0">
                <a:solidFill>
                  <a:prstClr val="black"/>
                </a:solidFill>
                <a:cs typeface="Calibri" panose="020F0502020204030204" pitchFamily="34" charset="0"/>
              </a:rPr>
              <a:t>Snowflake (38) and Oracle(40) decimal precision issue. Workaround available.  ETA ~July Patch fix. </a:t>
            </a:r>
          </a:p>
          <a:p>
            <a:pPr marL="285750" indent="-285750">
              <a:lnSpc>
                <a:spcPct val="120000"/>
              </a:lnSpc>
              <a:buFont typeface="Arial" panose="020B0604020202020204" pitchFamily="34" charset="0"/>
              <a:buChar char="•"/>
              <a:defRPr/>
            </a:pPr>
            <a:r>
              <a:rPr lang="en-US" sz="1600" kern="0" dirty="0">
                <a:solidFill>
                  <a:prstClr val="black"/>
                </a:solidFill>
                <a:cs typeface="Calibri" panose="020F0502020204030204" pitchFamily="34" charset="0"/>
              </a:rPr>
              <a:t>Performance with secured database connection was slow. Informatica Team will review this. Not a showstopper as TWC Architecture will utilize </a:t>
            </a:r>
            <a:r>
              <a:rPr lang="en-US" sz="1600" kern="0" dirty="0" err="1">
                <a:solidFill>
                  <a:prstClr val="black"/>
                </a:solidFill>
                <a:cs typeface="Calibri" panose="020F0502020204030204" pitchFamily="34" charset="0"/>
              </a:rPr>
              <a:t>GoldenGate</a:t>
            </a:r>
            <a:r>
              <a:rPr lang="en-US" sz="1600" kern="0" dirty="0">
                <a:solidFill>
                  <a:prstClr val="black"/>
                </a:solidFill>
                <a:cs typeface="Calibri" panose="020F0502020204030204" pitchFamily="34" charset="0"/>
              </a:rPr>
              <a:t> DB. </a:t>
            </a:r>
          </a:p>
        </p:txBody>
      </p:sp>
      <p:sp>
        <p:nvSpPr>
          <p:cNvPr id="16" name="Rectangle 15">
            <a:extLst>
              <a:ext uri="{FF2B5EF4-FFF2-40B4-BE49-F238E27FC236}">
                <a16:creationId xmlns:a16="http://schemas.microsoft.com/office/drawing/2014/main" id="{1B9D6155-F974-4EB1-9960-32451BED3282}"/>
              </a:ext>
            </a:extLst>
          </p:cNvPr>
          <p:cNvSpPr/>
          <p:nvPr/>
        </p:nvSpPr>
        <p:spPr>
          <a:xfrm>
            <a:off x="2952149" y="1814538"/>
            <a:ext cx="1430460" cy="3391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600">
                <a:solidFill>
                  <a:schemeClr val="tx1"/>
                </a:solidFill>
              </a:rPr>
              <a:t>IACS</a:t>
            </a:r>
          </a:p>
        </p:txBody>
      </p:sp>
      <p:sp>
        <p:nvSpPr>
          <p:cNvPr id="17" name="Rectangle 16">
            <a:extLst>
              <a:ext uri="{FF2B5EF4-FFF2-40B4-BE49-F238E27FC236}">
                <a16:creationId xmlns:a16="http://schemas.microsoft.com/office/drawing/2014/main" id="{CB15DEE4-7A14-4A6C-8994-63EF91C7CF05}"/>
              </a:ext>
            </a:extLst>
          </p:cNvPr>
          <p:cNvSpPr/>
          <p:nvPr/>
        </p:nvSpPr>
        <p:spPr>
          <a:xfrm>
            <a:off x="2968424" y="2200305"/>
            <a:ext cx="1430460" cy="3391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600">
                <a:solidFill>
                  <a:schemeClr val="tx1"/>
                </a:solidFill>
              </a:rPr>
              <a:t>PAAS</a:t>
            </a:r>
          </a:p>
        </p:txBody>
      </p:sp>
      <p:sp>
        <p:nvSpPr>
          <p:cNvPr id="18" name="Rectangle 17">
            <a:extLst>
              <a:ext uri="{FF2B5EF4-FFF2-40B4-BE49-F238E27FC236}">
                <a16:creationId xmlns:a16="http://schemas.microsoft.com/office/drawing/2014/main" id="{6B7F8C45-82F5-4CF3-8EAA-B0122361853F}"/>
              </a:ext>
            </a:extLst>
          </p:cNvPr>
          <p:cNvSpPr/>
          <p:nvPr/>
        </p:nvSpPr>
        <p:spPr>
          <a:xfrm>
            <a:off x="2968424" y="2571136"/>
            <a:ext cx="1430460" cy="34616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600" err="1">
                <a:solidFill>
                  <a:schemeClr val="tx1"/>
                </a:solidFill>
              </a:rPr>
              <a:t>LogFire</a:t>
            </a:r>
            <a:endParaRPr lang="en-US" sz="1600">
              <a:solidFill>
                <a:schemeClr val="tx1"/>
              </a:solidFill>
            </a:endParaRPr>
          </a:p>
        </p:txBody>
      </p:sp>
      <p:sp>
        <p:nvSpPr>
          <p:cNvPr id="19" name="Rectangle: Rounded Corners 18">
            <a:extLst>
              <a:ext uri="{FF2B5EF4-FFF2-40B4-BE49-F238E27FC236}">
                <a16:creationId xmlns:a16="http://schemas.microsoft.com/office/drawing/2014/main" id="{52BF762B-760E-4C67-A922-142F2D0EFB3D}"/>
              </a:ext>
            </a:extLst>
          </p:cNvPr>
          <p:cNvSpPr/>
          <p:nvPr/>
        </p:nvSpPr>
        <p:spPr>
          <a:xfrm>
            <a:off x="4760477" y="2049253"/>
            <a:ext cx="1222621" cy="662527"/>
          </a:xfrm>
          <a:prstGeom prst="round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600">
                <a:solidFill>
                  <a:schemeClr val="tx1"/>
                </a:solidFill>
              </a:rPr>
              <a:t>Secure Agent</a:t>
            </a:r>
          </a:p>
        </p:txBody>
      </p:sp>
      <p:cxnSp>
        <p:nvCxnSpPr>
          <p:cNvPr id="20" name="Connector: Curved 19">
            <a:extLst>
              <a:ext uri="{FF2B5EF4-FFF2-40B4-BE49-F238E27FC236}">
                <a16:creationId xmlns:a16="http://schemas.microsoft.com/office/drawing/2014/main" id="{43D0A444-27E5-48F4-A87A-AC00282C9E68}"/>
              </a:ext>
            </a:extLst>
          </p:cNvPr>
          <p:cNvCxnSpPr>
            <a:cxnSpLocks/>
          </p:cNvCxnSpPr>
          <p:nvPr/>
        </p:nvCxnSpPr>
        <p:spPr>
          <a:xfrm rot="16200000" flipH="1">
            <a:off x="6110373" y="2225185"/>
            <a:ext cx="1075018" cy="207577"/>
          </a:xfrm>
          <a:prstGeom prst="curvedConnector3">
            <a:avLst/>
          </a:prstGeom>
          <a:ln w="9525">
            <a:solidFill>
              <a:schemeClr val="bg1">
                <a:lumMod val="5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50CC410-75E1-454F-8D10-ECCB5C8A920E}"/>
              </a:ext>
            </a:extLst>
          </p:cNvPr>
          <p:cNvSpPr txBox="1"/>
          <p:nvPr/>
        </p:nvSpPr>
        <p:spPr>
          <a:xfrm>
            <a:off x="6157012" y="1777992"/>
            <a:ext cx="338554" cy="1246964"/>
          </a:xfrm>
          <a:prstGeom prst="rect">
            <a:avLst/>
          </a:prstGeom>
          <a:noFill/>
        </p:spPr>
        <p:txBody>
          <a:bodyPr vert="vert" wrap="square" rtlCol="0" anchor="ctr" anchorCtr="0">
            <a:spAutoFit/>
          </a:bodyPr>
          <a:lstStyle/>
          <a:p>
            <a:pPr algn="ctr"/>
            <a:r>
              <a:rPr lang="en-US" sz="1000" spc="400"/>
              <a:t>Fire wall</a:t>
            </a:r>
          </a:p>
        </p:txBody>
      </p:sp>
      <p:sp>
        <p:nvSpPr>
          <p:cNvPr id="22" name="Rectangle 21">
            <a:extLst>
              <a:ext uri="{FF2B5EF4-FFF2-40B4-BE49-F238E27FC236}">
                <a16:creationId xmlns:a16="http://schemas.microsoft.com/office/drawing/2014/main" id="{84AD53F7-90DC-4368-A640-BE410034A5C5}"/>
              </a:ext>
            </a:extLst>
          </p:cNvPr>
          <p:cNvSpPr/>
          <p:nvPr/>
        </p:nvSpPr>
        <p:spPr>
          <a:xfrm>
            <a:off x="7222807" y="1888426"/>
            <a:ext cx="1534514" cy="594195"/>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600">
                <a:solidFill>
                  <a:schemeClr val="tx1"/>
                </a:solidFill>
              </a:rPr>
              <a:t>Informatica Cloud</a:t>
            </a:r>
          </a:p>
        </p:txBody>
      </p:sp>
      <p:pic>
        <p:nvPicPr>
          <p:cNvPr id="23" name="Picture 2" descr="Image result for snowflake database logo hd">
            <a:extLst>
              <a:ext uri="{FF2B5EF4-FFF2-40B4-BE49-F238E27FC236}">
                <a16:creationId xmlns:a16="http://schemas.microsoft.com/office/drawing/2014/main" id="{3FA9B7C3-2E1F-4D74-A537-E03459A12C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49352" y="1978635"/>
            <a:ext cx="2151526" cy="79102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cxnSp>
        <p:nvCxnSpPr>
          <p:cNvPr id="24" name="Straight Arrow Connector 23">
            <a:extLst>
              <a:ext uri="{FF2B5EF4-FFF2-40B4-BE49-F238E27FC236}">
                <a16:creationId xmlns:a16="http://schemas.microsoft.com/office/drawing/2014/main" id="{84E1CAA4-CF71-498C-B138-53596373A785}"/>
              </a:ext>
            </a:extLst>
          </p:cNvPr>
          <p:cNvCxnSpPr>
            <a:cxnSpLocks/>
            <a:stCxn id="22" idx="1"/>
            <a:endCxn id="19" idx="3"/>
          </p:cNvCxnSpPr>
          <p:nvPr/>
        </p:nvCxnSpPr>
        <p:spPr>
          <a:xfrm flipH="1">
            <a:off x="5983098" y="2185524"/>
            <a:ext cx="1239709" cy="194993"/>
          </a:xfrm>
          <a:prstGeom prst="straightConnector1">
            <a:avLst/>
          </a:prstGeom>
          <a:ln w="19050">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2E4DF2B-352F-4B75-9490-DEEE53E79C68}"/>
              </a:ext>
            </a:extLst>
          </p:cNvPr>
          <p:cNvCxnSpPr>
            <a:cxnSpLocks/>
            <a:endCxn id="19" idx="1"/>
          </p:cNvCxnSpPr>
          <p:nvPr/>
        </p:nvCxnSpPr>
        <p:spPr>
          <a:xfrm>
            <a:off x="4382609" y="2020050"/>
            <a:ext cx="377868" cy="360467"/>
          </a:xfrm>
          <a:prstGeom prst="straightConnector1">
            <a:avLst/>
          </a:prstGeom>
          <a:ln w="19050">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2B5424C-F560-4B1E-8CFB-8C9F8BEF95DE}"/>
              </a:ext>
            </a:extLst>
          </p:cNvPr>
          <p:cNvCxnSpPr>
            <a:cxnSpLocks/>
            <a:stCxn id="17" idx="3"/>
            <a:endCxn id="19" idx="1"/>
          </p:cNvCxnSpPr>
          <p:nvPr/>
        </p:nvCxnSpPr>
        <p:spPr>
          <a:xfrm>
            <a:off x="4398884" y="2369879"/>
            <a:ext cx="361593" cy="10638"/>
          </a:xfrm>
          <a:prstGeom prst="straightConnector1">
            <a:avLst/>
          </a:prstGeom>
          <a:ln w="19050">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6306653-B12D-4C56-A6C0-341747B99E68}"/>
              </a:ext>
            </a:extLst>
          </p:cNvPr>
          <p:cNvCxnSpPr>
            <a:cxnSpLocks/>
            <a:endCxn id="19" idx="1"/>
          </p:cNvCxnSpPr>
          <p:nvPr/>
        </p:nvCxnSpPr>
        <p:spPr>
          <a:xfrm flipV="1">
            <a:off x="4398884" y="2380517"/>
            <a:ext cx="361593" cy="377250"/>
          </a:xfrm>
          <a:prstGeom prst="straightConnector1">
            <a:avLst/>
          </a:prstGeom>
          <a:ln w="19050">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6D713BD-B5DB-4DBB-A5B9-3F72E53D97A7}"/>
              </a:ext>
            </a:extLst>
          </p:cNvPr>
          <p:cNvCxnSpPr>
            <a:cxnSpLocks/>
          </p:cNvCxnSpPr>
          <p:nvPr/>
        </p:nvCxnSpPr>
        <p:spPr>
          <a:xfrm flipV="1">
            <a:off x="5983098" y="2539453"/>
            <a:ext cx="3666254" cy="22149"/>
          </a:xfrm>
          <a:prstGeom prst="straightConnector1">
            <a:avLst/>
          </a:prstGeom>
          <a:ln w="19050">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5620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a:extLst>
              <a:ext uri="{FF2B5EF4-FFF2-40B4-BE49-F238E27FC236}">
                <a16:creationId xmlns:a16="http://schemas.microsoft.com/office/drawing/2014/main" id="{70E73156-F492-4A24-A92F-7D27E5A5F140}"/>
              </a:ext>
            </a:extLst>
          </p:cNvPr>
          <p:cNvGraphicFramePr>
            <a:graphicFrameLocks noChangeAspect="1"/>
          </p:cNvGraphicFramePr>
          <p:nvPr>
            <p:custDataLst>
              <p:tags r:id="rId2"/>
            </p:custDataLst>
            <p:extLst>
              <p:ext uri="{D42A27DB-BD31-4B8C-83A1-F6EECF244321}">
                <p14:modId xmlns:p14="http://schemas.microsoft.com/office/powerpoint/2010/main" val="41039058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013" name="think-cell Slide" r:id="rId6" imgW="384" imgH="385" progId="TCLayout.ActiveDocument.1">
                  <p:embed/>
                </p:oleObj>
              </mc:Choice>
              <mc:Fallback>
                <p:oleObj name="think-cell Slide" r:id="rId6" imgW="384" imgH="385" progId="TCLayout.ActiveDocument.1">
                  <p:embed/>
                  <p:pic>
                    <p:nvPicPr>
                      <p:cNvPr id="18" name="Object 17" hidden="1">
                        <a:extLst>
                          <a:ext uri="{FF2B5EF4-FFF2-40B4-BE49-F238E27FC236}">
                            <a16:creationId xmlns:a16="http://schemas.microsoft.com/office/drawing/2014/main" id="{70E73156-F492-4A24-A92F-7D27E5A5F14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D5D9A0E-E5E9-499A-9B94-7CC7617FE363}"/>
              </a:ext>
            </a:extLst>
          </p:cNvPr>
          <p:cNvSpPr/>
          <p:nvPr>
            <p:custDataLst>
              <p:tags r:id="rId3"/>
            </p:custDataLst>
          </p:nvPr>
        </p:nvSpPr>
        <p:spPr>
          <a:xfrm>
            <a:off x="0" y="0"/>
            <a:ext cx="158750" cy="158750"/>
          </a:xfrm>
          <a:prstGeom prst="rect">
            <a:avLst/>
          </a:prstGeom>
        </p:spPr>
        <p:style>
          <a:lnRef idx="2">
            <a:schemeClr val="dk1"/>
          </a:lnRef>
          <a:fillRef idx="1">
            <a:schemeClr val="lt1"/>
          </a:fillRef>
          <a:effectRef idx="0">
            <a:schemeClr val="dk1"/>
          </a:effectRef>
          <a:fontRef idx="minor">
            <a:schemeClr val="dk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2400">
              <a:latin typeface="Calibri" panose="020F0502020204030204" pitchFamily="34" charset="0"/>
              <a:ea typeface="+mj-ea"/>
              <a:cs typeface="+mj-cs"/>
              <a:sym typeface="Calibri" panose="020F0502020204030204" pitchFamily="34" charset="0"/>
            </a:endParaRPr>
          </a:p>
        </p:txBody>
      </p:sp>
      <p:sp>
        <p:nvSpPr>
          <p:cNvPr id="39" name="Rectangle 38">
            <a:extLst>
              <a:ext uri="{FF2B5EF4-FFF2-40B4-BE49-F238E27FC236}">
                <a16:creationId xmlns:a16="http://schemas.microsoft.com/office/drawing/2014/main" id="{CD52E6CC-95ED-4996-BA04-D1058BB82B3B}"/>
              </a:ext>
            </a:extLst>
          </p:cNvPr>
          <p:cNvSpPr/>
          <p:nvPr/>
        </p:nvSpPr>
        <p:spPr>
          <a:xfrm>
            <a:off x="1866505" y="5216969"/>
            <a:ext cx="10072913" cy="1433273"/>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Rectangle 37">
            <a:extLst>
              <a:ext uri="{FF2B5EF4-FFF2-40B4-BE49-F238E27FC236}">
                <a16:creationId xmlns:a16="http://schemas.microsoft.com/office/drawing/2014/main" id="{F43F05F3-AAC7-4B58-8872-5BB47B377D01}"/>
              </a:ext>
            </a:extLst>
          </p:cNvPr>
          <p:cNvSpPr/>
          <p:nvPr/>
        </p:nvSpPr>
        <p:spPr>
          <a:xfrm>
            <a:off x="1856123" y="3051467"/>
            <a:ext cx="10072913" cy="2086467"/>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BD38D294-C377-49D3-90A5-6338C62D0850}"/>
              </a:ext>
            </a:extLst>
          </p:cNvPr>
          <p:cNvSpPr/>
          <p:nvPr/>
        </p:nvSpPr>
        <p:spPr>
          <a:xfrm>
            <a:off x="1856123" y="1765770"/>
            <a:ext cx="10072913" cy="1100416"/>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6EE08652-CCB2-41DF-B92A-6B289FB39062}"/>
              </a:ext>
            </a:extLst>
          </p:cNvPr>
          <p:cNvSpPr>
            <a:spLocks noGrp="1"/>
          </p:cNvSpPr>
          <p:nvPr>
            <p:ph type="title"/>
          </p:nvPr>
        </p:nvSpPr>
        <p:spPr/>
        <p:txBody>
          <a:bodyPr/>
          <a:lstStyle/>
          <a:p>
            <a:r>
              <a:rPr lang="en-US" dirty="0"/>
              <a:t>Matillion overview</a:t>
            </a:r>
          </a:p>
        </p:txBody>
      </p:sp>
      <p:sp>
        <p:nvSpPr>
          <p:cNvPr id="4" name="TextBox 3">
            <a:extLst>
              <a:ext uri="{FF2B5EF4-FFF2-40B4-BE49-F238E27FC236}">
                <a16:creationId xmlns:a16="http://schemas.microsoft.com/office/drawing/2014/main" id="{CEA1B646-4225-4534-9765-DDCA69924035}"/>
              </a:ext>
            </a:extLst>
          </p:cNvPr>
          <p:cNvSpPr txBox="1"/>
          <p:nvPr/>
        </p:nvSpPr>
        <p:spPr>
          <a:xfrm>
            <a:off x="174390" y="1183112"/>
            <a:ext cx="12017610" cy="477054"/>
          </a:xfrm>
          <a:prstGeom prst="rect">
            <a:avLst/>
          </a:prstGeom>
          <a:noFill/>
        </p:spPr>
        <p:txBody>
          <a:bodyPr wrap="square" lIns="0" tIns="0" rIns="0" bIns="45720" rtlCol="0">
            <a:spAutoFit/>
          </a:bodyPr>
          <a:lstStyle/>
          <a:p>
            <a:pPr marL="55561"/>
            <a:r>
              <a:rPr lang="en-US" sz="1400" dirty="0"/>
              <a:t>Matillion is an upcoming EL-T tool that specializes in populating data into SnowFlake and Redshift as destination DB. It is serverless and the relative ease of use are key differentiators.</a:t>
            </a:r>
          </a:p>
        </p:txBody>
      </p:sp>
      <p:sp>
        <p:nvSpPr>
          <p:cNvPr id="7" name="AutoShape 4">
            <a:extLst>
              <a:ext uri="{FF2B5EF4-FFF2-40B4-BE49-F238E27FC236}">
                <a16:creationId xmlns:a16="http://schemas.microsoft.com/office/drawing/2014/main" id="{E4CD2B7F-F641-43B8-9A09-E5AA12FC3DFC}"/>
              </a:ext>
            </a:extLst>
          </p:cNvPr>
          <p:cNvSpPr>
            <a:spLocks noChangeArrowheads="1"/>
          </p:cNvSpPr>
          <p:nvPr/>
        </p:nvSpPr>
        <p:spPr bwMode="auto">
          <a:xfrm>
            <a:off x="174390" y="1738292"/>
            <a:ext cx="1985958" cy="1176080"/>
          </a:xfrm>
          <a:prstGeom prst="homePlate">
            <a:avLst>
              <a:gd name="adj" fmla="val 18890"/>
            </a:avLst>
          </a:prstGeom>
          <a:solidFill>
            <a:srgbClr val="006A38"/>
          </a:solidFill>
          <a:ln w="76200">
            <a:solidFill>
              <a:schemeClr val="bg1"/>
            </a:solidFill>
            <a:miter lim="800000"/>
            <a:headEnd/>
            <a:tailEnd/>
          </a:ln>
          <a:effectLst/>
        </p:spPr>
        <p:txBody>
          <a:bodyPr wrap="none" lIns="45720" rIns="45720"/>
          <a:lstStyle/>
          <a:p>
            <a:pPr marL="0" marR="0" lvl="0" indent="0" algn="ctr" defTabSz="914400" eaLnBrk="0" fontAlgn="base" latinLnBrk="0" hangingPunct="0">
              <a:lnSpc>
                <a:spcPct val="250000"/>
              </a:lnSpc>
              <a:spcBef>
                <a:spcPct val="0"/>
              </a:spcBef>
              <a:spcAft>
                <a:spcPct val="0"/>
              </a:spcAft>
              <a:buClrTx/>
              <a:buSzTx/>
              <a:buFontTx/>
              <a:buNone/>
              <a:tabLst/>
              <a:defRPr/>
            </a:pPr>
            <a:r>
              <a:rPr lang="en-GB" sz="2000" kern="0">
                <a:solidFill>
                  <a:prstClr val="white"/>
                </a:solidFill>
                <a:cs typeface="Arial" charset="0"/>
              </a:rPr>
              <a:t>Architecture</a:t>
            </a:r>
            <a:endParaRPr kumimoji="0" lang="en-GB" sz="2000" b="0" u="none" strike="noStrike" kern="0" cap="none" spc="0" normalizeH="0" baseline="0" noProof="0">
              <a:ln>
                <a:noFill/>
              </a:ln>
              <a:solidFill>
                <a:prstClr val="white"/>
              </a:solidFill>
              <a:effectLst/>
              <a:uLnTx/>
              <a:uFillTx/>
              <a:cs typeface="Arial" charset="0"/>
            </a:endParaRPr>
          </a:p>
        </p:txBody>
      </p:sp>
      <p:sp>
        <p:nvSpPr>
          <p:cNvPr id="9" name="AutoShape 6">
            <a:extLst>
              <a:ext uri="{FF2B5EF4-FFF2-40B4-BE49-F238E27FC236}">
                <a16:creationId xmlns:a16="http://schemas.microsoft.com/office/drawing/2014/main" id="{67810096-191F-49C1-959C-EB66A188010D}"/>
              </a:ext>
            </a:extLst>
          </p:cNvPr>
          <p:cNvSpPr>
            <a:spLocks noChangeArrowheads="1"/>
          </p:cNvSpPr>
          <p:nvPr/>
        </p:nvSpPr>
        <p:spPr bwMode="auto">
          <a:xfrm>
            <a:off x="174390" y="3031279"/>
            <a:ext cx="2018179" cy="2106656"/>
          </a:xfrm>
          <a:prstGeom prst="homePlate">
            <a:avLst>
              <a:gd name="adj" fmla="val 12971"/>
            </a:avLst>
          </a:prstGeom>
          <a:solidFill>
            <a:srgbClr val="006A38"/>
          </a:solidFill>
          <a:ln w="76200">
            <a:solidFill>
              <a:schemeClr val="bg1"/>
            </a:solidFill>
            <a:miter lim="800000"/>
            <a:headEnd/>
            <a:tailEnd/>
          </a:ln>
          <a:effectLst/>
        </p:spPr>
        <p:txBody>
          <a:bodyPr wrap="none" lIns="45720" rIns="4572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a:ln>
                <a:noFill/>
              </a:ln>
              <a:solidFill>
                <a:prstClr val="white"/>
              </a:solidFill>
              <a:effectLst/>
              <a:uLnTx/>
              <a:uFillTx/>
              <a:cs typeface="Calibri" panose="020F050202020403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a:ln>
                <a:noFill/>
              </a:ln>
              <a:solidFill>
                <a:prstClr val="white"/>
              </a:solidFill>
              <a:effectLst/>
              <a:uLnTx/>
              <a:uFillTx/>
              <a:cs typeface="Calibri" panose="020F050202020403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prstClr val="white"/>
                </a:solidFill>
                <a:effectLst/>
                <a:uLnTx/>
                <a:uFillTx/>
                <a:cs typeface="Calibri" panose="020F0502020204030204" pitchFamily="34" charset="0"/>
              </a:rPr>
              <a:t>Integrations</a:t>
            </a:r>
          </a:p>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a:solidFill>
                  <a:prstClr val="white"/>
                </a:solidFill>
                <a:cs typeface="Calibri" panose="020F0502020204030204" pitchFamily="34" charset="0"/>
              </a:rPr>
              <a:t>Strengths</a:t>
            </a:r>
            <a:endParaRPr kumimoji="0" lang="en-US" sz="2000" b="0" i="0" u="none" strike="noStrike" kern="0" cap="none" spc="0" normalizeH="0" baseline="0" noProof="0">
              <a:ln>
                <a:noFill/>
              </a:ln>
              <a:solidFill>
                <a:prstClr val="white"/>
              </a:solidFill>
              <a:effectLst/>
              <a:uLnTx/>
              <a:uFillTx/>
            </a:endParaRPr>
          </a:p>
        </p:txBody>
      </p:sp>
      <p:sp>
        <p:nvSpPr>
          <p:cNvPr id="11" name="AutoShape 8">
            <a:extLst>
              <a:ext uri="{FF2B5EF4-FFF2-40B4-BE49-F238E27FC236}">
                <a16:creationId xmlns:a16="http://schemas.microsoft.com/office/drawing/2014/main" id="{BC30DB03-243D-4859-88F3-5D5AF03E615E}"/>
              </a:ext>
            </a:extLst>
          </p:cNvPr>
          <p:cNvSpPr>
            <a:spLocks noChangeArrowheads="1"/>
          </p:cNvSpPr>
          <p:nvPr/>
        </p:nvSpPr>
        <p:spPr bwMode="auto">
          <a:xfrm>
            <a:off x="209540" y="5192644"/>
            <a:ext cx="1950809" cy="1492111"/>
          </a:xfrm>
          <a:prstGeom prst="homePlate">
            <a:avLst>
              <a:gd name="adj" fmla="val 16252"/>
            </a:avLst>
          </a:prstGeom>
          <a:solidFill>
            <a:srgbClr val="006A38"/>
          </a:solidFill>
          <a:ln w="76200">
            <a:solidFill>
              <a:schemeClr val="bg1"/>
            </a:solidFill>
            <a:miter lim="800000"/>
            <a:headEnd/>
            <a:tailEnd/>
          </a:ln>
          <a:effectLst/>
        </p:spPr>
        <p:txBody>
          <a:bodyPr wrap="none" lIns="45720" rIns="45720"/>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200" b="0" i="0" u="none" strike="noStrike" kern="0" cap="none" spc="0" normalizeH="0" baseline="0" noProof="0">
              <a:ln>
                <a:noFill/>
              </a:ln>
              <a:solidFill>
                <a:prstClr val="white"/>
              </a:solidFill>
              <a:effectLst/>
              <a:uLnTx/>
              <a:uFillTx/>
              <a:cs typeface="Calibri" panose="020F0502020204030204" pitchFamily="34" charset="0"/>
            </a:endParaRPr>
          </a:p>
          <a:p>
            <a:pPr marL="0" marR="0" lvl="0" indent="0" algn="ctr" defTabSz="914400" eaLnBrk="0" fontAlgn="base" latinLnBrk="0" hangingPunct="0">
              <a:spcBef>
                <a:spcPct val="0"/>
              </a:spcBef>
              <a:spcAft>
                <a:spcPct val="0"/>
              </a:spcAft>
              <a:buClrTx/>
              <a:buSzTx/>
              <a:buFontTx/>
              <a:buNone/>
              <a:tabLst/>
              <a:defRPr/>
            </a:pPr>
            <a:r>
              <a:rPr lang="en-GB" sz="2000" kern="0">
                <a:solidFill>
                  <a:prstClr val="white"/>
                </a:solidFill>
                <a:cs typeface="Arial" charset="0"/>
              </a:rPr>
              <a:t>Next Steps</a:t>
            </a:r>
          </a:p>
          <a:p>
            <a:pPr marL="0" marR="0" lvl="0" indent="0" algn="ctr" defTabSz="914400" eaLnBrk="0" fontAlgn="base" latinLnBrk="0" hangingPunct="0">
              <a:spcBef>
                <a:spcPct val="0"/>
              </a:spcBef>
              <a:spcAft>
                <a:spcPct val="0"/>
              </a:spcAft>
              <a:buClrTx/>
              <a:buSzTx/>
              <a:buFontTx/>
              <a:buNone/>
              <a:tabLst/>
              <a:defRPr/>
            </a:pPr>
            <a:r>
              <a:rPr kumimoji="0" lang="en-GB" sz="2000" b="0" u="none" strike="noStrike" kern="0" cap="none" spc="0" normalizeH="0" baseline="0" noProof="0">
                <a:ln>
                  <a:noFill/>
                </a:ln>
                <a:solidFill>
                  <a:prstClr val="white"/>
                </a:solidFill>
                <a:effectLst/>
                <a:uLnTx/>
                <a:uFillTx/>
                <a:cs typeface="Arial" charset="0"/>
              </a:rPr>
              <a:t>/Issues</a:t>
            </a:r>
          </a:p>
        </p:txBody>
      </p:sp>
      <p:sp>
        <p:nvSpPr>
          <p:cNvPr id="13" name="Rectangle 10">
            <a:extLst>
              <a:ext uri="{FF2B5EF4-FFF2-40B4-BE49-F238E27FC236}">
                <a16:creationId xmlns:a16="http://schemas.microsoft.com/office/drawing/2014/main" id="{6A23EDD0-9187-42A3-BDD3-47CD0DBA06BA}"/>
              </a:ext>
            </a:extLst>
          </p:cNvPr>
          <p:cNvSpPr>
            <a:spLocks noChangeArrowheads="1"/>
          </p:cNvSpPr>
          <p:nvPr/>
        </p:nvSpPr>
        <p:spPr bwMode="auto">
          <a:xfrm>
            <a:off x="2312664" y="1731278"/>
            <a:ext cx="9590011" cy="1433274"/>
          </a:xfrm>
          <a:prstGeom prst="rect">
            <a:avLst/>
          </a:prstGeom>
          <a:noFill/>
          <a:ln w="6350">
            <a:noFill/>
            <a:miter lim="800000"/>
            <a:headEnd/>
            <a:tailEnd/>
          </a:ln>
          <a:effectLst/>
        </p:spPr>
        <p:txBody>
          <a:bodyPr wrap="square" lIns="45720" rIns="45720"/>
          <a:lstStyle/>
          <a:p>
            <a:pPr marR="0" lvl="0" defTabSz="914400" eaLnBrk="0" fontAlgn="base" latinLnBrk="0" hangingPunct="0">
              <a:lnSpc>
                <a:spcPct val="100000"/>
              </a:lnSpc>
              <a:spcBef>
                <a:spcPct val="30000"/>
              </a:spcBef>
              <a:spcAft>
                <a:spcPct val="0"/>
              </a:spcAft>
              <a:buClrTx/>
              <a:buSzTx/>
              <a:tabLst/>
              <a:defRPr/>
            </a:pPr>
            <a:endParaRPr kumimoji="0" lang="en-GB" sz="1600" b="0" i="0" u="none" strike="noStrike" kern="0" cap="none" spc="0" normalizeH="0" baseline="0" noProof="0">
              <a:ln>
                <a:noFill/>
              </a:ln>
              <a:solidFill>
                <a:prstClr val="black"/>
              </a:solidFill>
              <a:effectLst/>
              <a:uLnTx/>
              <a:uFillTx/>
              <a:cs typeface="Arial" charset="0"/>
            </a:endParaRPr>
          </a:p>
        </p:txBody>
      </p:sp>
      <p:sp>
        <p:nvSpPr>
          <p:cNvPr id="14" name="Rectangle 11">
            <a:extLst>
              <a:ext uri="{FF2B5EF4-FFF2-40B4-BE49-F238E27FC236}">
                <a16:creationId xmlns:a16="http://schemas.microsoft.com/office/drawing/2014/main" id="{06EF906B-FF8E-42AD-82DB-A13CF4F6AA5A}"/>
              </a:ext>
            </a:extLst>
          </p:cNvPr>
          <p:cNvSpPr>
            <a:spLocks noChangeArrowheads="1"/>
          </p:cNvSpPr>
          <p:nvPr/>
        </p:nvSpPr>
        <p:spPr bwMode="auto">
          <a:xfrm>
            <a:off x="2344884" y="3052322"/>
            <a:ext cx="9590011" cy="2190829"/>
          </a:xfrm>
          <a:prstGeom prst="rect">
            <a:avLst/>
          </a:prstGeom>
          <a:noFill/>
          <a:ln w="6350">
            <a:noFill/>
            <a:miter lim="800000"/>
            <a:headEnd/>
            <a:tailEnd/>
          </a:ln>
          <a:effectLst/>
        </p:spPr>
        <p:txBody>
          <a:bodyPr wrap="square" lIns="45720" rIns="45720"/>
          <a:lstStyle/>
          <a:p>
            <a:pPr marL="285750" lvl="0" indent="-285750">
              <a:buFont typeface="Graphik" panose="020B0503030202060203" pitchFamily="34" charset="0"/>
              <a:buChar char="+"/>
              <a:defRPr/>
            </a:pPr>
            <a:r>
              <a:rPr lang="en-US" sz="1600" kern="0">
                <a:solidFill>
                  <a:prstClr val="black"/>
                </a:solidFill>
                <a:cs typeface="Calibri" panose="020F0502020204030204" pitchFamily="34" charset="0"/>
              </a:rPr>
              <a:t>ELT based approach, best suited for bulk data load.</a:t>
            </a:r>
          </a:p>
          <a:p>
            <a:pPr marL="285750" lvl="0" indent="-285750">
              <a:buFont typeface="Graphik" panose="020B0503030202060203" pitchFamily="34" charset="0"/>
              <a:buChar char="+"/>
              <a:defRPr/>
            </a:pPr>
            <a:r>
              <a:rPr lang="en-US" sz="1600" kern="0">
                <a:solidFill>
                  <a:prstClr val="black"/>
                </a:solidFill>
                <a:cs typeface="Calibri" panose="020F0502020204030204" pitchFamily="34" charset="0"/>
              </a:rPr>
              <a:t>Works with Snowflake, Redshift and </a:t>
            </a:r>
            <a:r>
              <a:rPr lang="en-US" sz="1600" kern="0" err="1">
                <a:solidFill>
                  <a:prstClr val="black"/>
                </a:solidFill>
                <a:cs typeface="Calibri" panose="020F0502020204030204" pitchFamily="34" charset="0"/>
              </a:rPr>
              <a:t>BigQuery</a:t>
            </a:r>
            <a:r>
              <a:rPr lang="en-US" sz="1600" kern="0">
                <a:solidFill>
                  <a:prstClr val="black"/>
                </a:solidFill>
                <a:cs typeface="Calibri" panose="020F0502020204030204" pitchFamily="34" charset="0"/>
              </a:rPr>
              <a:t> Target Cloud Data Warehouses.</a:t>
            </a:r>
          </a:p>
          <a:p>
            <a:pPr marL="285750" lvl="0" indent="-285750">
              <a:buFont typeface="Graphik" panose="020B0503030202060203" pitchFamily="34" charset="0"/>
              <a:buChar char="+"/>
              <a:defRPr/>
            </a:pPr>
            <a:r>
              <a:rPr lang="en-US" sz="1600" kern="0">
                <a:solidFill>
                  <a:prstClr val="black"/>
                </a:solidFill>
                <a:cs typeface="Calibri" panose="020F0502020204030204" pitchFamily="34" charset="0"/>
              </a:rPr>
              <a:t>Connectivity to most on-premise and cloud Databases and Applications.</a:t>
            </a:r>
          </a:p>
          <a:p>
            <a:pPr marL="285750" lvl="0" indent="-285750">
              <a:buFont typeface="Graphik" panose="020B0503030202060203" pitchFamily="34" charset="0"/>
              <a:buChar char="+"/>
              <a:defRPr/>
            </a:pPr>
            <a:r>
              <a:rPr lang="en-US" sz="1600" kern="0">
                <a:solidFill>
                  <a:prstClr val="black"/>
                </a:solidFill>
                <a:cs typeface="Calibri" panose="020F0502020204030204" pitchFamily="34" charset="0"/>
              </a:rPr>
              <a:t>Basic Transformations natively available (Aggregate, Unite, Join).</a:t>
            </a:r>
          </a:p>
          <a:p>
            <a:pPr marL="285750" lvl="0" indent="-285750">
              <a:buFont typeface="Graphik" panose="020B0503030202060203" pitchFamily="34" charset="0"/>
              <a:buChar char="+"/>
              <a:defRPr/>
            </a:pPr>
            <a:r>
              <a:rPr lang="en-US" sz="1600" kern="0">
                <a:solidFill>
                  <a:prstClr val="black"/>
                </a:solidFill>
                <a:cs typeface="Calibri" panose="020F0502020204030204" pitchFamily="34" charset="0"/>
              </a:rPr>
              <a:t>Supports full data replication. Easy Monitoring and Debugging with email notifications capabilities.</a:t>
            </a:r>
          </a:p>
          <a:p>
            <a:pPr marL="285750" lvl="0" indent="-285750">
              <a:buFont typeface="Graphik" panose="020B0503030202060203" pitchFamily="34" charset="0"/>
              <a:buChar char="+"/>
              <a:defRPr/>
            </a:pPr>
            <a:r>
              <a:rPr lang="en-US" sz="1600" kern="0">
                <a:solidFill>
                  <a:prstClr val="black"/>
                </a:solidFill>
                <a:cs typeface="Calibri" panose="020F0502020204030204" pitchFamily="34" charset="0"/>
              </a:rPr>
              <a:t>Data Load Performance/Throughput is good. (e.g. 1 million rows in 3-4 minutes) including from FUSION IACS source database.</a:t>
            </a:r>
          </a:p>
          <a:p>
            <a:pPr marL="285750" lvl="0" indent="-285750">
              <a:buFont typeface="Graphik" panose="020B0503030202060203" pitchFamily="34" charset="0"/>
              <a:buChar char="+"/>
              <a:defRPr/>
            </a:pPr>
            <a:r>
              <a:rPr lang="en-US" sz="1600" kern="0">
                <a:solidFill>
                  <a:prstClr val="black"/>
                </a:solidFill>
                <a:cs typeface="Calibri" panose="020F0502020204030204" pitchFamily="34" charset="0"/>
              </a:rPr>
              <a:t>Web based UI with easy to navigate and organize objects.</a:t>
            </a:r>
          </a:p>
          <a:p>
            <a:pPr marL="285750" marR="0" lvl="0" indent="-285750" defTabSz="914400" eaLnBrk="1" fontAlgn="auto" latinLnBrk="0" hangingPunct="1">
              <a:lnSpc>
                <a:spcPct val="100000"/>
              </a:lnSpc>
              <a:spcBef>
                <a:spcPts val="0"/>
              </a:spcBef>
              <a:spcAft>
                <a:spcPts val="0"/>
              </a:spcAft>
              <a:buClrTx/>
              <a:buSzTx/>
              <a:buFont typeface="Graphik" panose="020B0503030202060203" pitchFamily="34" charset="0"/>
              <a:buChar char="+"/>
              <a:tabLst/>
              <a:defRPr/>
            </a:pPr>
            <a:endParaRPr lang="en-US" sz="1600" kern="0">
              <a:solidFill>
                <a:prstClr val="black"/>
              </a:solidFill>
              <a:cs typeface="Calibri" panose="020F0502020204030204" pitchFamily="34" charset="0"/>
            </a:endParaRPr>
          </a:p>
          <a:p>
            <a:pPr marL="285750" marR="0" lvl="0" indent="-285750" defTabSz="914400" eaLnBrk="1" fontAlgn="auto" latinLnBrk="0" hangingPunct="1">
              <a:lnSpc>
                <a:spcPct val="100000"/>
              </a:lnSpc>
              <a:spcBef>
                <a:spcPts val="0"/>
              </a:spcBef>
              <a:spcAft>
                <a:spcPts val="0"/>
              </a:spcAft>
              <a:buClrTx/>
              <a:buSzTx/>
              <a:buFont typeface="Graphik" panose="020B0503030202060203" pitchFamily="34" charset="0"/>
              <a:buChar char="+"/>
              <a:tabLst/>
              <a:defRPr/>
            </a:pPr>
            <a:endParaRPr kumimoji="0" lang="en-US" sz="1600" b="0" i="0" u="none" strike="noStrike" kern="0" cap="none" spc="0" normalizeH="0" baseline="0" noProof="0">
              <a:ln>
                <a:noFill/>
              </a:ln>
              <a:solidFill>
                <a:prstClr val="black"/>
              </a:solidFill>
              <a:effectLst/>
              <a:uLnTx/>
              <a:uFillTx/>
              <a:cs typeface="Calibri" panose="020F0502020204030204" pitchFamily="34" charset="0"/>
            </a:endParaRPr>
          </a:p>
        </p:txBody>
      </p:sp>
      <p:sp>
        <p:nvSpPr>
          <p:cNvPr id="15" name="Rectangle 12">
            <a:extLst>
              <a:ext uri="{FF2B5EF4-FFF2-40B4-BE49-F238E27FC236}">
                <a16:creationId xmlns:a16="http://schemas.microsoft.com/office/drawing/2014/main" id="{EB6E3990-C853-41E8-BE71-63784A1A60E7}"/>
              </a:ext>
            </a:extLst>
          </p:cNvPr>
          <p:cNvSpPr>
            <a:spLocks noChangeArrowheads="1"/>
          </p:cNvSpPr>
          <p:nvPr/>
        </p:nvSpPr>
        <p:spPr bwMode="auto">
          <a:xfrm>
            <a:off x="2312664" y="5113148"/>
            <a:ext cx="9590011" cy="1433274"/>
          </a:xfrm>
          <a:prstGeom prst="rect">
            <a:avLst/>
          </a:prstGeom>
          <a:noFill/>
          <a:ln w="6350">
            <a:noFill/>
            <a:miter lim="800000"/>
            <a:headEnd/>
            <a:tailEnd/>
          </a:ln>
          <a:effectLst/>
        </p:spPr>
        <p:txBody>
          <a:bodyPr wrap="square" lIns="45720" rIns="45720"/>
          <a:lstStyle/>
          <a:p>
            <a:pPr marL="285750" indent="-285750">
              <a:buFont typeface="Arial" panose="020B0604020202020204" pitchFamily="34" charset="0"/>
              <a:buChar char="•"/>
              <a:defRPr/>
            </a:pPr>
            <a:r>
              <a:rPr lang="en-US" sz="1600" kern="0" dirty="0">
                <a:solidFill>
                  <a:prstClr val="black"/>
                </a:solidFill>
                <a:cs typeface="Calibri" panose="020F0502020204030204" pitchFamily="34" charset="0"/>
              </a:rPr>
              <a:t>Does not work with Oracle Databases as Target – On-premise or Cloud.</a:t>
            </a:r>
          </a:p>
          <a:p>
            <a:pPr marL="285750" indent="-285750">
              <a:buFont typeface="Arial" panose="020B0604020202020204" pitchFamily="34" charset="0"/>
              <a:buChar char="•"/>
              <a:defRPr/>
            </a:pPr>
            <a:r>
              <a:rPr lang="en-US" sz="1600" kern="0" dirty="0">
                <a:solidFill>
                  <a:prstClr val="black"/>
                </a:solidFill>
                <a:cs typeface="Calibri" panose="020F0502020204030204" pitchFamily="34" charset="0"/>
              </a:rPr>
              <a:t>Datatype Issue when loading data from Oracle to Snowflake – Matillion support currently working on resolving this issue.</a:t>
            </a:r>
          </a:p>
          <a:p>
            <a:pPr marL="285750" indent="-285750">
              <a:buFont typeface="Arial" panose="020B0604020202020204" pitchFamily="34" charset="0"/>
              <a:buChar char="•"/>
              <a:defRPr/>
            </a:pPr>
            <a:r>
              <a:rPr lang="en-US" sz="1600" kern="0" dirty="0">
                <a:solidFill>
                  <a:prstClr val="black"/>
                </a:solidFill>
                <a:cs typeface="Calibri" panose="020F0502020204030204" pitchFamily="34" charset="0"/>
              </a:rPr>
              <a:t>Incremental load job requires list of all column names to be loaded to the Target and needs to be customized</a:t>
            </a:r>
          </a:p>
          <a:p>
            <a:pPr marL="285750" indent="-285750">
              <a:buFont typeface="Arial" panose="020B0604020202020204" pitchFamily="34" charset="0"/>
              <a:buChar char="•"/>
              <a:defRPr/>
            </a:pPr>
            <a:r>
              <a:rPr lang="en-US" sz="1600" kern="0" dirty="0">
                <a:solidFill>
                  <a:prstClr val="black"/>
                </a:solidFill>
                <a:cs typeface="Calibri" panose="020F0502020204030204" pitchFamily="34" charset="0"/>
              </a:rPr>
              <a:t>Orchestration of Data Load not natively available. </a:t>
            </a:r>
          </a:p>
          <a:p>
            <a:pPr marL="285750" indent="-285750">
              <a:buFont typeface="Arial" panose="020B0604020202020204" pitchFamily="34" charset="0"/>
              <a:buChar char="•"/>
              <a:defRPr/>
            </a:pPr>
            <a:r>
              <a:rPr lang="en-US" sz="1600" kern="0" dirty="0">
                <a:solidFill>
                  <a:prstClr val="black"/>
                </a:solidFill>
                <a:cs typeface="Calibri" panose="020F0502020204030204" pitchFamily="34" charset="0"/>
              </a:rPr>
              <a:t>Decent learning curve involved with not many pre-built components</a:t>
            </a:r>
          </a:p>
          <a:p>
            <a:pPr marL="285750" lvl="0" indent="-285750">
              <a:lnSpc>
                <a:spcPct val="120000"/>
              </a:lnSpc>
              <a:buFont typeface="Arial" panose="020B0604020202020204" pitchFamily="34" charset="0"/>
              <a:buChar char="•"/>
              <a:defRPr/>
            </a:pPr>
            <a:endParaRPr lang="en-US" sz="1600" kern="0" dirty="0">
              <a:solidFill>
                <a:prstClr val="black"/>
              </a:solidFill>
              <a:cs typeface="Calibri" panose="020F0502020204030204" pitchFamily="34" charset="0"/>
            </a:endParaRPr>
          </a:p>
          <a:p>
            <a:pPr marL="285750" lvl="0" indent="-285750">
              <a:lnSpc>
                <a:spcPct val="120000"/>
              </a:lnSpc>
              <a:buFont typeface="Arial" panose="020B0604020202020204" pitchFamily="34" charset="0"/>
              <a:buChar char="•"/>
              <a:defRPr/>
            </a:pPr>
            <a:endParaRPr kumimoji="0" lang="en-US" sz="1600" b="0" i="0" u="none" strike="noStrike" kern="0" cap="none" spc="0" normalizeH="0" baseline="0" noProof="0" dirty="0">
              <a:ln>
                <a:noFill/>
              </a:ln>
              <a:solidFill>
                <a:prstClr val="black"/>
              </a:solidFill>
              <a:effectLst/>
              <a:uLnTx/>
              <a:uFillTx/>
              <a:cs typeface="Calibri" panose="020F0502020204030204" pitchFamily="34" charset="0"/>
            </a:endParaRPr>
          </a:p>
        </p:txBody>
      </p:sp>
      <p:sp>
        <p:nvSpPr>
          <p:cNvPr id="29" name="Rectangle 28">
            <a:extLst>
              <a:ext uri="{FF2B5EF4-FFF2-40B4-BE49-F238E27FC236}">
                <a16:creationId xmlns:a16="http://schemas.microsoft.com/office/drawing/2014/main" id="{146D89B2-DDDA-4745-8BEE-9853E885EBF2}"/>
              </a:ext>
            </a:extLst>
          </p:cNvPr>
          <p:cNvSpPr/>
          <p:nvPr/>
        </p:nvSpPr>
        <p:spPr>
          <a:xfrm>
            <a:off x="3147221" y="1765770"/>
            <a:ext cx="1069843" cy="3438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600">
                <a:solidFill>
                  <a:schemeClr val="tx1"/>
                </a:solidFill>
              </a:rPr>
              <a:t>IACS</a:t>
            </a:r>
          </a:p>
        </p:txBody>
      </p:sp>
      <p:sp>
        <p:nvSpPr>
          <p:cNvPr id="30" name="Rectangle 29">
            <a:extLst>
              <a:ext uri="{FF2B5EF4-FFF2-40B4-BE49-F238E27FC236}">
                <a16:creationId xmlns:a16="http://schemas.microsoft.com/office/drawing/2014/main" id="{DCFABE76-E9D2-4A68-8C72-B6053405903C}"/>
              </a:ext>
            </a:extLst>
          </p:cNvPr>
          <p:cNvSpPr/>
          <p:nvPr/>
        </p:nvSpPr>
        <p:spPr>
          <a:xfrm>
            <a:off x="3163496" y="2151537"/>
            <a:ext cx="1069843" cy="3438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600">
                <a:solidFill>
                  <a:schemeClr val="tx1"/>
                </a:solidFill>
              </a:rPr>
              <a:t>PAAS</a:t>
            </a:r>
          </a:p>
        </p:txBody>
      </p:sp>
      <p:sp>
        <p:nvSpPr>
          <p:cNvPr id="31" name="Rectangle 30">
            <a:extLst>
              <a:ext uri="{FF2B5EF4-FFF2-40B4-BE49-F238E27FC236}">
                <a16:creationId xmlns:a16="http://schemas.microsoft.com/office/drawing/2014/main" id="{317CA51C-A7FE-475A-AF43-279517263406}"/>
              </a:ext>
            </a:extLst>
          </p:cNvPr>
          <p:cNvSpPr/>
          <p:nvPr/>
        </p:nvSpPr>
        <p:spPr>
          <a:xfrm>
            <a:off x="3163496" y="2522368"/>
            <a:ext cx="1069843" cy="3438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600" err="1">
                <a:solidFill>
                  <a:schemeClr val="tx1"/>
                </a:solidFill>
              </a:rPr>
              <a:t>Logfire</a:t>
            </a:r>
            <a:endParaRPr lang="en-US" sz="1600">
              <a:solidFill>
                <a:schemeClr val="tx1"/>
              </a:solidFill>
            </a:endParaRPr>
          </a:p>
        </p:txBody>
      </p:sp>
      <p:sp>
        <p:nvSpPr>
          <p:cNvPr id="32" name="Rectangle 31">
            <a:extLst>
              <a:ext uri="{FF2B5EF4-FFF2-40B4-BE49-F238E27FC236}">
                <a16:creationId xmlns:a16="http://schemas.microsoft.com/office/drawing/2014/main" id="{9ADBA203-9EA2-4930-AC03-45D9FBA86700}"/>
              </a:ext>
            </a:extLst>
          </p:cNvPr>
          <p:cNvSpPr/>
          <p:nvPr/>
        </p:nvSpPr>
        <p:spPr>
          <a:xfrm>
            <a:off x="5886843" y="2020694"/>
            <a:ext cx="1147665" cy="602377"/>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en-US" sz="1600" dirty="0">
                <a:solidFill>
                  <a:schemeClr val="tx1"/>
                </a:solidFill>
              </a:rPr>
              <a:t>Matillion</a:t>
            </a:r>
          </a:p>
        </p:txBody>
      </p:sp>
      <p:pic>
        <p:nvPicPr>
          <p:cNvPr id="33" name="Picture 2" descr="Image result for snowflake database logo hd">
            <a:extLst>
              <a:ext uri="{FF2B5EF4-FFF2-40B4-BE49-F238E27FC236}">
                <a16:creationId xmlns:a16="http://schemas.microsoft.com/office/drawing/2014/main" id="{4075077E-08E4-43E7-ABED-D991CC7654A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26748" y="2008887"/>
            <a:ext cx="1609129" cy="59160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cxnSp>
        <p:nvCxnSpPr>
          <p:cNvPr id="34" name="Straight Arrow Connector 33">
            <a:extLst>
              <a:ext uri="{FF2B5EF4-FFF2-40B4-BE49-F238E27FC236}">
                <a16:creationId xmlns:a16="http://schemas.microsoft.com/office/drawing/2014/main" id="{9B1CF4DA-6A80-444C-A055-AD63AD59F493}"/>
              </a:ext>
            </a:extLst>
          </p:cNvPr>
          <p:cNvCxnSpPr>
            <a:cxnSpLocks/>
            <a:endCxn id="32" idx="1"/>
          </p:cNvCxnSpPr>
          <p:nvPr/>
        </p:nvCxnSpPr>
        <p:spPr>
          <a:xfrm flipV="1">
            <a:off x="3917401" y="2321883"/>
            <a:ext cx="1969442" cy="67038"/>
          </a:xfrm>
          <a:prstGeom prst="straightConnector1">
            <a:avLst/>
          </a:prstGeom>
          <a:ln w="19050">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B89DA53-B4E2-4478-AAF0-78BFB08F99F1}"/>
              </a:ext>
            </a:extLst>
          </p:cNvPr>
          <p:cNvCxnSpPr>
            <a:cxnSpLocks/>
            <a:stCxn id="29" idx="3"/>
          </p:cNvCxnSpPr>
          <p:nvPr/>
        </p:nvCxnSpPr>
        <p:spPr>
          <a:xfrm>
            <a:off x="4217064" y="1937679"/>
            <a:ext cx="669565" cy="408874"/>
          </a:xfrm>
          <a:prstGeom prst="straightConnector1">
            <a:avLst/>
          </a:prstGeom>
          <a:ln w="19050">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181FE15-147B-49AF-B09A-47D14C421A4C}"/>
              </a:ext>
            </a:extLst>
          </p:cNvPr>
          <p:cNvCxnSpPr>
            <a:cxnSpLocks/>
          </p:cNvCxnSpPr>
          <p:nvPr/>
        </p:nvCxnSpPr>
        <p:spPr>
          <a:xfrm flipV="1">
            <a:off x="4197474" y="2369546"/>
            <a:ext cx="669828" cy="308538"/>
          </a:xfrm>
          <a:prstGeom prst="straightConnector1">
            <a:avLst/>
          </a:prstGeom>
          <a:ln w="19050">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AA79B8C-C311-4F6D-8209-08080C816EBD}"/>
              </a:ext>
            </a:extLst>
          </p:cNvPr>
          <p:cNvCxnSpPr>
            <a:cxnSpLocks/>
            <a:stCxn id="32" idx="3"/>
            <a:endCxn id="33" idx="1"/>
          </p:cNvCxnSpPr>
          <p:nvPr/>
        </p:nvCxnSpPr>
        <p:spPr>
          <a:xfrm flipV="1">
            <a:off x="7034508" y="2304691"/>
            <a:ext cx="1692240" cy="17192"/>
          </a:xfrm>
          <a:prstGeom prst="straightConnector1">
            <a:avLst/>
          </a:prstGeom>
          <a:ln w="19050">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23729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68AE3-61F5-4A37-90BA-644E73E58733}"/>
              </a:ext>
            </a:extLst>
          </p:cNvPr>
          <p:cNvSpPr>
            <a:spLocks noGrp="1"/>
          </p:cNvSpPr>
          <p:nvPr>
            <p:ph type="title"/>
          </p:nvPr>
        </p:nvSpPr>
        <p:spPr/>
        <p:txBody>
          <a:bodyPr/>
          <a:lstStyle/>
          <a:p>
            <a:r>
              <a:rPr lang="en-US"/>
              <a:t>Power BI</a:t>
            </a:r>
          </a:p>
        </p:txBody>
      </p:sp>
      <p:sp>
        <p:nvSpPr>
          <p:cNvPr id="3" name="Rectangle: Rounded Corners 2">
            <a:extLst>
              <a:ext uri="{FF2B5EF4-FFF2-40B4-BE49-F238E27FC236}">
                <a16:creationId xmlns:a16="http://schemas.microsoft.com/office/drawing/2014/main" id="{D3911960-192F-4BC5-94B4-EB4034C8214F}"/>
              </a:ext>
            </a:extLst>
          </p:cNvPr>
          <p:cNvSpPr/>
          <p:nvPr/>
        </p:nvSpPr>
        <p:spPr>
          <a:xfrm>
            <a:off x="940251" y="1032245"/>
            <a:ext cx="4642209" cy="511058"/>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mj-lt"/>
              </a:rPr>
              <a:t>Strengths </a:t>
            </a:r>
          </a:p>
        </p:txBody>
      </p:sp>
      <p:sp>
        <p:nvSpPr>
          <p:cNvPr id="4" name="Rectangle: Rounded Corners 3">
            <a:extLst>
              <a:ext uri="{FF2B5EF4-FFF2-40B4-BE49-F238E27FC236}">
                <a16:creationId xmlns:a16="http://schemas.microsoft.com/office/drawing/2014/main" id="{8C97A1F3-EA18-42E9-BF94-1EB237AFFE9F}"/>
              </a:ext>
            </a:extLst>
          </p:cNvPr>
          <p:cNvSpPr/>
          <p:nvPr/>
        </p:nvSpPr>
        <p:spPr>
          <a:xfrm>
            <a:off x="6732881" y="1038981"/>
            <a:ext cx="4850826" cy="51105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mj-lt"/>
              </a:rPr>
              <a:t>Weaknesses</a:t>
            </a:r>
          </a:p>
        </p:txBody>
      </p:sp>
      <p:cxnSp>
        <p:nvCxnSpPr>
          <p:cNvPr id="5" name="Straight Connector 4">
            <a:extLst>
              <a:ext uri="{FF2B5EF4-FFF2-40B4-BE49-F238E27FC236}">
                <a16:creationId xmlns:a16="http://schemas.microsoft.com/office/drawing/2014/main" id="{D0499590-C600-4279-B8C8-7EF65D17E682}"/>
              </a:ext>
              <a:ext uri="{C183D7F6-B498-43B3-948B-1728B52AA6E4}">
                <adec:decorative xmlns:adec="http://schemas.microsoft.com/office/drawing/2017/decorative" val="1"/>
              </a:ext>
            </a:extLst>
          </p:cNvPr>
          <p:cNvCxnSpPr>
            <a:cxnSpLocks/>
          </p:cNvCxnSpPr>
          <p:nvPr/>
        </p:nvCxnSpPr>
        <p:spPr>
          <a:xfrm>
            <a:off x="6254496" y="1294509"/>
            <a:ext cx="0" cy="45015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4F0D933C-CB74-42F2-A21B-62A6135EC2ED}"/>
              </a:ext>
            </a:extLst>
          </p:cNvPr>
          <p:cNvSpPr/>
          <p:nvPr/>
        </p:nvSpPr>
        <p:spPr>
          <a:xfrm>
            <a:off x="262964" y="1563502"/>
            <a:ext cx="5833025" cy="5355312"/>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ea typeface="+mn-lt"/>
                <a:cs typeface="+mn-lt"/>
              </a:rPr>
              <a:t>Built for self service as well as extended visualizations with strong integration into Microsoft software </a:t>
            </a:r>
            <a:endParaRPr lang="en-US" sz="1400" dirty="0">
              <a:solidFill>
                <a:schemeClr val="tx1">
                  <a:lumMod val="75000"/>
                  <a:lumOff val="25000"/>
                </a:schemeClr>
              </a:solidFill>
              <a:cs typeface="Segoe UI"/>
            </a:endParaRP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a:rPr>
              <a:t>Most commonly used visualizations are natively available, additional visualizations can be imported from marketplace.</a:t>
            </a:r>
            <a:endParaRPr lang="en-US" dirty="0">
              <a:solidFill>
                <a:schemeClr val="tx1">
                  <a:lumMod val="75000"/>
                  <a:lumOff val="25000"/>
                </a:schemeClr>
              </a:solidFill>
              <a:cs typeface="Segoe UI"/>
            </a:endParaRP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Interactive Dashboards, KPI’s and Ad-hoc reporting with drilldown and drill-through capabilities. Mobile and Tablet support.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Supports Live Query and Import/Cached Query mode.</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Ease of Learning – Knowledge of Excel is enough.</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Easy to build and maintain re-usable Data Models for self-service BI.</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Incremental Refresh supported (Requires Premium – Not included in this POC).</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Object and Data security can be implemented (Not included in this POC).</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ETL/Data Preparation capability available via Microsoft Flow/PowerApps (Requires E5 license).</a:t>
            </a:r>
          </a:p>
          <a:p>
            <a:pPr marL="171450" indent="-171450">
              <a:spcBef>
                <a:spcPts val="1200"/>
              </a:spcBef>
              <a:buClr>
                <a:schemeClr val="tx2"/>
              </a:buClr>
              <a:buFont typeface="Segoe UI Light" panose="020B0502040204020203" pitchFamily="34" charset="0"/>
              <a:buChar char="›"/>
            </a:pPr>
            <a:r>
              <a:rPr lang="en-US" sz="1400" dirty="0" err="1">
                <a:solidFill>
                  <a:schemeClr val="tx1">
                    <a:lumMod val="75000"/>
                    <a:lumOff val="25000"/>
                  </a:schemeClr>
                </a:solidFill>
                <a:cs typeface="Segoe UI" panose="020B0502040204020203" pitchFamily="34" charset="0"/>
              </a:rPr>
              <a:t>Esri</a:t>
            </a:r>
            <a:r>
              <a:rPr lang="en-US" sz="1400" dirty="0">
                <a:solidFill>
                  <a:schemeClr val="tx1">
                    <a:lumMod val="75000"/>
                    <a:lumOff val="25000"/>
                  </a:schemeClr>
                </a:solidFill>
                <a:cs typeface="Segoe UI" panose="020B0502040204020203" pitchFamily="34" charset="0"/>
              </a:rPr>
              <a:t> map supported (POC pending)</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Natural Language Processing with Ask Q&amp;A feature.</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Tight integration with Microsoft products (Teams, SharePoint, etc.)</a:t>
            </a:r>
          </a:p>
        </p:txBody>
      </p:sp>
      <p:sp>
        <p:nvSpPr>
          <p:cNvPr id="7" name="Rectangle 6">
            <a:extLst>
              <a:ext uri="{FF2B5EF4-FFF2-40B4-BE49-F238E27FC236}">
                <a16:creationId xmlns:a16="http://schemas.microsoft.com/office/drawing/2014/main" id="{B2FE8455-A577-4497-9199-31A1E6049F96}"/>
              </a:ext>
            </a:extLst>
          </p:cNvPr>
          <p:cNvSpPr/>
          <p:nvPr/>
        </p:nvSpPr>
        <p:spPr>
          <a:xfrm>
            <a:off x="6732882" y="1725419"/>
            <a:ext cx="5196154" cy="2862322"/>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Measures need to be created in Power BI Desktop.</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UI is not as responsive as Tableau or Qlik.</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Live Query requires on-premise Gateway and ODAC client installation.</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Not suited for Operational/Transactional reporting with large data volume.</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Multiple column joins not supported.</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Time Zone conversion is not available natively.</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Snowflake real time support is limited (Need more testing).</a:t>
            </a:r>
          </a:p>
        </p:txBody>
      </p:sp>
    </p:spTree>
    <p:extLst>
      <p:ext uri="{BB962C8B-B14F-4D97-AF65-F5344CB8AC3E}">
        <p14:creationId xmlns:p14="http://schemas.microsoft.com/office/powerpoint/2010/main" val="15184206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68AE3-61F5-4A37-90BA-644E73E58733}"/>
              </a:ext>
            </a:extLst>
          </p:cNvPr>
          <p:cNvSpPr>
            <a:spLocks noGrp="1"/>
          </p:cNvSpPr>
          <p:nvPr>
            <p:ph type="title"/>
          </p:nvPr>
        </p:nvSpPr>
        <p:spPr/>
        <p:txBody>
          <a:bodyPr/>
          <a:lstStyle/>
          <a:p>
            <a:r>
              <a:rPr lang="en-US"/>
              <a:t>Tableau</a:t>
            </a:r>
          </a:p>
        </p:txBody>
      </p:sp>
      <p:sp>
        <p:nvSpPr>
          <p:cNvPr id="3" name="Rectangle: Rounded Corners 2">
            <a:extLst>
              <a:ext uri="{FF2B5EF4-FFF2-40B4-BE49-F238E27FC236}">
                <a16:creationId xmlns:a16="http://schemas.microsoft.com/office/drawing/2014/main" id="{D3911960-192F-4BC5-94B4-EB4034C8214F}"/>
              </a:ext>
            </a:extLst>
          </p:cNvPr>
          <p:cNvSpPr/>
          <p:nvPr/>
        </p:nvSpPr>
        <p:spPr>
          <a:xfrm>
            <a:off x="940251" y="1032245"/>
            <a:ext cx="4642209" cy="511058"/>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mj-lt"/>
              </a:rPr>
              <a:t>Strengths </a:t>
            </a:r>
          </a:p>
        </p:txBody>
      </p:sp>
      <p:sp>
        <p:nvSpPr>
          <p:cNvPr id="4" name="Rectangle: Rounded Corners 3">
            <a:extLst>
              <a:ext uri="{FF2B5EF4-FFF2-40B4-BE49-F238E27FC236}">
                <a16:creationId xmlns:a16="http://schemas.microsoft.com/office/drawing/2014/main" id="{8C97A1F3-EA18-42E9-BF94-1EB237AFFE9F}"/>
              </a:ext>
            </a:extLst>
          </p:cNvPr>
          <p:cNvSpPr/>
          <p:nvPr/>
        </p:nvSpPr>
        <p:spPr>
          <a:xfrm>
            <a:off x="6732881" y="1038981"/>
            <a:ext cx="4850826" cy="51105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mj-lt"/>
              </a:rPr>
              <a:t>Weaknesses</a:t>
            </a:r>
          </a:p>
        </p:txBody>
      </p:sp>
      <p:cxnSp>
        <p:nvCxnSpPr>
          <p:cNvPr id="5" name="Straight Connector 4">
            <a:extLst>
              <a:ext uri="{FF2B5EF4-FFF2-40B4-BE49-F238E27FC236}">
                <a16:creationId xmlns:a16="http://schemas.microsoft.com/office/drawing/2014/main" id="{D0499590-C600-4279-B8C8-7EF65D17E682}"/>
              </a:ext>
              <a:ext uri="{C183D7F6-B498-43B3-948B-1728B52AA6E4}">
                <adec:decorative xmlns:adec="http://schemas.microsoft.com/office/drawing/2017/decorative" val="1"/>
              </a:ext>
            </a:extLst>
          </p:cNvPr>
          <p:cNvCxnSpPr>
            <a:cxnSpLocks/>
          </p:cNvCxnSpPr>
          <p:nvPr/>
        </p:nvCxnSpPr>
        <p:spPr>
          <a:xfrm>
            <a:off x="6264021" y="1294509"/>
            <a:ext cx="0" cy="45015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4F0D933C-CB74-42F2-A21B-62A6135EC2ED}"/>
              </a:ext>
            </a:extLst>
          </p:cNvPr>
          <p:cNvSpPr/>
          <p:nvPr/>
        </p:nvSpPr>
        <p:spPr>
          <a:xfrm>
            <a:off x="262964" y="1528577"/>
            <a:ext cx="5924854" cy="5139869"/>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a:rPr>
              <a:t>Recognized as leader in visualization</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a:rPr>
              <a:t>Strong End User Appeal, Self-service, User Centric</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a:rPr>
              <a:t>Market leader in visualizations and ease of use.  Most common visualizations natively available. Additional visualizations can be imported from public gallery.</a:t>
            </a:r>
            <a:endParaRPr lang="en-US" dirty="0">
              <a:solidFill>
                <a:schemeClr val="tx1">
                  <a:lumMod val="75000"/>
                  <a:lumOff val="25000"/>
                </a:schemeClr>
              </a:solidFill>
            </a:endParaRP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a:rPr>
              <a:t>Interactive Dashboards, KPI’s and Ad-hoc reporting with drilldown and drill-through capabilities.</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a:rPr>
              <a:t>Supports Live Query and Import/Cached Query mode.</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a:rPr>
              <a:t>Ease of Learning – No SQL knowledge required. Responsive UI with Easy to navigate screens. Measures can be created online.</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a:rPr>
              <a:t>Easy to build and maintain re-usable Data Models for self-service BI.</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Incremental Refresh supported (Limited).</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a:rPr>
              <a:t>Object and Data security can be implemented (Not included in this POC).</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a:rPr>
              <a:t>ETL/Data Preparation capability available via Tableau Prep (Not included in this POC).</a:t>
            </a:r>
          </a:p>
          <a:p>
            <a:pPr marL="171450" indent="-171450">
              <a:spcBef>
                <a:spcPts val="1200"/>
              </a:spcBef>
              <a:buClr>
                <a:schemeClr val="tx2"/>
              </a:buClr>
              <a:buFont typeface="Segoe UI Light" panose="020B0502040204020203" pitchFamily="34" charset="0"/>
              <a:buChar char="›"/>
            </a:pPr>
            <a:r>
              <a:rPr lang="en-US" sz="1400" dirty="0" err="1">
                <a:solidFill>
                  <a:schemeClr val="tx1">
                    <a:lumMod val="75000"/>
                    <a:lumOff val="25000"/>
                  </a:schemeClr>
                </a:solidFill>
                <a:cs typeface="Segoe UI"/>
              </a:rPr>
              <a:t>Esri</a:t>
            </a:r>
            <a:r>
              <a:rPr lang="en-US" sz="1400" dirty="0">
                <a:solidFill>
                  <a:schemeClr val="tx1">
                    <a:lumMod val="75000"/>
                    <a:lumOff val="25000"/>
                  </a:schemeClr>
                </a:solidFill>
                <a:cs typeface="Segoe UI"/>
              </a:rPr>
              <a:t> map supported (Orchards has been using this feature).</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a:rPr>
              <a:t>Mobile and Tablet support. Natural Language Processing with Ask Data feature.</a:t>
            </a:r>
          </a:p>
        </p:txBody>
      </p:sp>
      <p:sp>
        <p:nvSpPr>
          <p:cNvPr id="7" name="Rectangle 6">
            <a:extLst>
              <a:ext uri="{FF2B5EF4-FFF2-40B4-BE49-F238E27FC236}">
                <a16:creationId xmlns:a16="http://schemas.microsoft.com/office/drawing/2014/main" id="{B2FE8455-A577-4497-9199-31A1E6049F96}"/>
              </a:ext>
            </a:extLst>
          </p:cNvPr>
          <p:cNvSpPr/>
          <p:nvPr/>
        </p:nvSpPr>
        <p:spPr>
          <a:xfrm>
            <a:off x="6732882" y="1725419"/>
            <a:ext cx="5196154" cy="2123658"/>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a:rPr>
              <a:t>Maximum number of columns is limited to 16.</a:t>
            </a:r>
            <a:endParaRPr lang="en-US" dirty="0">
              <a:solidFill>
                <a:schemeClr val="tx1">
                  <a:lumMod val="75000"/>
                  <a:lumOff val="25000"/>
                </a:schemeClr>
              </a:solidFill>
              <a:cs typeface="Segoe UI"/>
            </a:endParaRP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Time Zone conversion is not available natively.</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Not suited for Operational/Transactional reporting with large data volume. (Slightly better than Power BI though).</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Formatting is limited, manual and painful. (No excel Format Painted like feature).</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Custom visuals are not supported.</a:t>
            </a:r>
          </a:p>
        </p:txBody>
      </p:sp>
    </p:spTree>
    <p:extLst>
      <p:ext uri="{BB962C8B-B14F-4D97-AF65-F5344CB8AC3E}">
        <p14:creationId xmlns:p14="http://schemas.microsoft.com/office/powerpoint/2010/main" val="1809192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7D6DA-B7F8-4BE4-A56A-1372AC65927C}"/>
              </a:ext>
            </a:extLst>
          </p:cNvPr>
          <p:cNvSpPr>
            <a:spLocks noGrp="1"/>
          </p:cNvSpPr>
          <p:nvPr>
            <p:ph type="title"/>
          </p:nvPr>
        </p:nvSpPr>
        <p:spPr/>
        <p:txBody>
          <a:bodyPr/>
          <a:lstStyle/>
          <a:p>
            <a:r>
              <a:rPr lang="en-US"/>
              <a:t>Qlikview </a:t>
            </a:r>
          </a:p>
        </p:txBody>
      </p:sp>
      <p:sp>
        <p:nvSpPr>
          <p:cNvPr id="4" name="Rectangle: Rounded Corners 3">
            <a:extLst>
              <a:ext uri="{FF2B5EF4-FFF2-40B4-BE49-F238E27FC236}">
                <a16:creationId xmlns:a16="http://schemas.microsoft.com/office/drawing/2014/main" id="{58420D27-72D6-41E8-B2ED-EFC0DB152331}"/>
              </a:ext>
            </a:extLst>
          </p:cNvPr>
          <p:cNvSpPr/>
          <p:nvPr/>
        </p:nvSpPr>
        <p:spPr>
          <a:xfrm>
            <a:off x="940251" y="1032245"/>
            <a:ext cx="4642209" cy="511058"/>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mj-lt"/>
              </a:rPr>
              <a:t>Strengths </a:t>
            </a:r>
          </a:p>
        </p:txBody>
      </p:sp>
      <p:sp>
        <p:nvSpPr>
          <p:cNvPr id="6" name="Rectangle: Rounded Corners 5">
            <a:extLst>
              <a:ext uri="{FF2B5EF4-FFF2-40B4-BE49-F238E27FC236}">
                <a16:creationId xmlns:a16="http://schemas.microsoft.com/office/drawing/2014/main" id="{5BB6DF76-E898-4C23-986C-F14ED0C76206}"/>
              </a:ext>
            </a:extLst>
          </p:cNvPr>
          <p:cNvSpPr/>
          <p:nvPr/>
        </p:nvSpPr>
        <p:spPr>
          <a:xfrm>
            <a:off x="6732881" y="1038981"/>
            <a:ext cx="4850826" cy="51105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mj-lt"/>
              </a:rPr>
              <a:t>Weaknesses</a:t>
            </a:r>
          </a:p>
        </p:txBody>
      </p:sp>
      <p:cxnSp>
        <p:nvCxnSpPr>
          <p:cNvPr id="8" name="Straight Connector 7">
            <a:extLst>
              <a:ext uri="{FF2B5EF4-FFF2-40B4-BE49-F238E27FC236}">
                <a16:creationId xmlns:a16="http://schemas.microsoft.com/office/drawing/2014/main" id="{B14154A2-4ADA-4ABD-8F11-9EB1971B0C75}"/>
              </a:ext>
              <a:ext uri="{C183D7F6-B498-43B3-948B-1728B52AA6E4}">
                <adec:decorative xmlns:adec="http://schemas.microsoft.com/office/drawing/2017/decorative" val="1"/>
              </a:ext>
            </a:extLst>
          </p:cNvPr>
          <p:cNvCxnSpPr>
            <a:cxnSpLocks/>
          </p:cNvCxnSpPr>
          <p:nvPr/>
        </p:nvCxnSpPr>
        <p:spPr>
          <a:xfrm>
            <a:off x="6254496" y="1294509"/>
            <a:ext cx="0" cy="45015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1409AF8-6F8C-4602-B246-4CE77D85B43A}"/>
              </a:ext>
            </a:extLst>
          </p:cNvPr>
          <p:cNvSpPr txBox="1"/>
          <p:nvPr/>
        </p:nvSpPr>
        <p:spPr>
          <a:xfrm>
            <a:off x="0" y="1659328"/>
            <a:ext cx="6341806" cy="4924425"/>
          </a:xfrm>
          <a:prstGeom prst="rect">
            <a:avLst/>
          </a:prstGeom>
          <a:noFill/>
        </p:spPr>
        <p:txBody>
          <a:bodyPr wrap="square" rtlCol="0">
            <a:spAutoFit/>
          </a:bodyPr>
          <a:lstStyle/>
          <a:p>
            <a:pPr marL="171450" indent="-171450">
              <a:spcBef>
                <a:spcPts val="1200"/>
              </a:spcBef>
              <a:buClr>
                <a:schemeClr val="tx2"/>
              </a:buClr>
              <a:buFont typeface="Segoe UI Light" panose="020B0502040204020203" pitchFamily="34" charset="0"/>
              <a:buChar char="›"/>
            </a:pPr>
            <a:r>
              <a:rPr lang="en-US">
                <a:solidFill>
                  <a:schemeClr val="tx1">
                    <a:lumMod val="75000"/>
                    <a:lumOff val="25000"/>
                  </a:schemeClr>
                </a:solidFill>
                <a:cs typeface="Segoe UI" panose="020B0502040204020203" pitchFamily="34" charset="0"/>
              </a:rPr>
              <a:t>Most common visualizations are natively available. </a:t>
            </a:r>
          </a:p>
          <a:p>
            <a:pPr marL="171450" indent="-171450">
              <a:spcBef>
                <a:spcPts val="1200"/>
              </a:spcBef>
              <a:buClr>
                <a:schemeClr val="tx2"/>
              </a:buClr>
              <a:buFont typeface="Segoe UI Light" panose="020B0502040204020203" pitchFamily="34" charset="0"/>
              <a:buChar char="›"/>
            </a:pPr>
            <a:r>
              <a:rPr lang="en-US">
                <a:solidFill>
                  <a:schemeClr val="tx1">
                    <a:lumMod val="75000"/>
                    <a:lumOff val="25000"/>
                  </a:schemeClr>
                </a:solidFill>
                <a:cs typeface="Segoe UI" panose="020B0502040204020203" pitchFamily="34" charset="0"/>
              </a:rPr>
              <a:t>Interactive Dashboards, KPI’s and Ad-hoc reporting with drilldown and drill-through capabilities.</a:t>
            </a:r>
          </a:p>
          <a:p>
            <a:pPr marL="171450" indent="-171450">
              <a:spcBef>
                <a:spcPts val="1200"/>
              </a:spcBef>
              <a:buClr>
                <a:schemeClr val="tx2"/>
              </a:buClr>
              <a:buFont typeface="Segoe UI Light" panose="020B0502040204020203" pitchFamily="34" charset="0"/>
              <a:buChar char="›"/>
            </a:pPr>
            <a:r>
              <a:rPr lang="en-US">
                <a:solidFill>
                  <a:schemeClr val="tx1">
                    <a:lumMod val="75000"/>
                    <a:lumOff val="25000"/>
                  </a:schemeClr>
                </a:solidFill>
                <a:cs typeface="Segoe UI" panose="020B0502040204020203" pitchFamily="34" charset="0"/>
              </a:rPr>
              <a:t>Dashboard UI responsiveness is best amongst competitors.</a:t>
            </a:r>
          </a:p>
          <a:p>
            <a:pPr marL="171450" indent="-171450">
              <a:spcBef>
                <a:spcPts val="1200"/>
              </a:spcBef>
              <a:buClr>
                <a:schemeClr val="tx2"/>
              </a:buClr>
              <a:buFont typeface="Segoe UI Light" panose="020B0502040204020203" pitchFamily="34" charset="0"/>
              <a:buChar char="›"/>
            </a:pPr>
            <a:r>
              <a:rPr lang="en-US">
                <a:solidFill>
                  <a:schemeClr val="tx1">
                    <a:lumMod val="75000"/>
                    <a:lumOff val="25000"/>
                  </a:schemeClr>
                </a:solidFill>
                <a:cs typeface="Segoe UI" panose="020B0502040204020203" pitchFamily="34" charset="0"/>
              </a:rPr>
              <a:t>Associative Engine (green-white-grey) makes data discovery easy.</a:t>
            </a:r>
          </a:p>
          <a:p>
            <a:pPr marL="171450" indent="-171450">
              <a:spcBef>
                <a:spcPts val="1200"/>
              </a:spcBef>
              <a:buClr>
                <a:schemeClr val="tx2"/>
              </a:buClr>
              <a:buFont typeface="Segoe UI Light" panose="020B0502040204020203" pitchFamily="34" charset="0"/>
              <a:buChar char="›"/>
            </a:pPr>
            <a:r>
              <a:rPr lang="en-US">
                <a:solidFill>
                  <a:schemeClr val="tx1">
                    <a:lumMod val="75000"/>
                    <a:lumOff val="25000"/>
                  </a:schemeClr>
                </a:solidFill>
                <a:cs typeface="Segoe UI" panose="020B0502040204020203" pitchFamily="34" charset="0"/>
              </a:rPr>
              <a:t>Best suited for Import/Cached Query mode (QVD files), but Live Query option exists.</a:t>
            </a:r>
          </a:p>
          <a:p>
            <a:pPr marL="171450" indent="-171450">
              <a:spcBef>
                <a:spcPts val="1200"/>
              </a:spcBef>
              <a:buClr>
                <a:schemeClr val="tx2"/>
              </a:buClr>
              <a:buFont typeface="Segoe UI Light" panose="020B0502040204020203" pitchFamily="34" charset="0"/>
              <a:buChar char="›"/>
            </a:pPr>
            <a:r>
              <a:rPr lang="en-US">
                <a:solidFill>
                  <a:schemeClr val="tx1">
                    <a:lumMod val="75000"/>
                    <a:lumOff val="25000"/>
                  </a:schemeClr>
                </a:solidFill>
                <a:cs typeface="Segoe UI" panose="020B0502040204020203" pitchFamily="34" charset="0"/>
              </a:rPr>
              <a:t>Incremental Refresh supported.</a:t>
            </a:r>
          </a:p>
          <a:p>
            <a:pPr marL="171450" indent="-171450">
              <a:spcBef>
                <a:spcPts val="1200"/>
              </a:spcBef>
              <a:buClr>
                <a:schemeClr val="tx2"/>
              </a:buClr>
              <a:buFont typeface="Segoe UI Light" panose="020B0502040204020203" pitchFamily="34" charset="0"/>
              <a:buChar char="›"/>
            </a:pPr>
            <a:r>
              <a:rPr lang="en-US">
                <a:solidFill>
                  <a:schemeClr val="tx1">
                    <a:lumMod val="75000"/>
                    <a:lumOff val="25000"/>
                  </a:schemeClr>
                </a:solidFill>
                <a:cs typeface="Segoe UI" panose="020B0502040204020203" pitchFamily="34" charset="0"/>
              </a:rPr>
              <a:t>Measures can be created online.</a:t>
            </a:r>
          </a:p>
          <a:p>
            <a:pPr marL="171450" indent="-171450">
              <a:spcBef>
                <a:spcPts val="1200"/>
              </a:spcBef>
              <a:buClr>
                <a:schemeClr val="tx2"/>
              </a:buClr>
              <a:buFont typeface="Segoe UI Light" panose="020B0502040204020203" pitchFamily="34" charset="0"/>
              <a:buChar char="›"/>
            </a:pPr>
            <a:r>
              <a:rPr lang="en-US">
                <a:solidFill>
                  <a:schemeClr val="tx1">
                    <a:lumMod val="75000"/>
                    <a:lumOff val="25000"/>
                  </a:schemeClr>
                </a:solidFill>
                <a:cs typeface="Segoe UI" panose="020B0502040204020203" pitchFamily="34" charset="0"/>
              </a:rPr>
              <a:t>Object and Data security can be implemented (Not included in this POC).</a:t>
            </a:r>
          </a:p>
          <a:p>
            <a:pPr marL="171450" indent="-171450">
              <a:spcBef>
                <a:spcPts val="1200"/>
              </a:spcBef>
              <a:buClr>
                <a:schemeClr val="tx2"/>
              </a:buClr>
              <a:buFont typeface="Segoe UI Light" panose="020B0502040204020203" pitchFamily="34" charset="0"/>
              <a:buChar char="›"/>
            </a:pPr>
            <a:r>
              <a:rPr lang="en-US">
                <a:solidFill>
                  <a:schemeClr val="tx1">
                    <a:lumMod val="75000"/>
                    <a:lumOff val="25000"/>
                  </a:schemeClr>
                </a:solidFill>
                <a:cs typeface="Segoe UI" panose="020B0502040204020203" pitchFamily="34" charset="0"/>
              </a:rPr>
              <a:t>ETL/Data Preparation capability available via Data Load Editor.</a:t>
            </a:r>
          </a:p>
        </p:txBody>
      </p:sp>
      <p:sp>
        <p:nvSpPr>
          <p:cNvPr id="5" name="TextBox 4">
            <a:extLst>
              <a:ext uri="{FF2B5EF4-FFF2-40B4-BE49-F238E27FC236}">
                <a16:creationId xmlns:a16="http://schemas.microsoft.com/office/drawing/2014/main" id="{BA659915-2D88-4E02-ADB5-17399FC305A6}"/>
              </a:ext>
            </a:extLst>
          </p:cNvPr>
          <p:cNvSpPr txBox="1"/>
          <p:nvPr/>
        </p:nvSpPr>
        <p:spPr>
          <a:xfrm>
            <a:off x="6434760" y="1659328"/>
            <a:ext cx="5447067" cy="3354765"/>
          </a:xfrm>
          <a:prstGeom prst="rect">
            <a:avLst/>
          </a:prstGeom>
          <a:noFill/>
        </p:spPr>
        <p:txBody>
          <a:bodyPr wrap="square" rtlCol="0">
            <a:spAutoFit/>
          </a:bodyPr>
          <a:lstStyle/>
          <a:p>
            <a:pPr marL="171450" indent="-171450">
              <a:spcBef>
                <a:spcPts val="1200"/>
              </a:spcBef>
              <a:buClr>
                <a:schemeClr val="tx2"/>
              </a:buClr>
              <a:buFont typeface="Segoe UI Light" panose="020B0502040204020203" pitchFamily="34" charset="0"/>
              <a:buChar char="›"/>
            </a:pPr>
            <a:r>
              <a:rPr lang="en-US">
                <a:solidFill>
                  <a:schemeClr val="tx1">
                    <a:lumMod val="75000"/>
                    <a:lumOff val="25000"/>
                  </a:schemeClr>
                </a:solidFill>
                <a:cs typeface="Segoe UI" panose="020B0502040204020203" pitchFamily="34" charset="0"/>
              </a:rPr>
              <a:t>More inclined towards consuming pre-built Dashboard</a:t>
            </a:r>
          </a:p>
          <a:p>
            <a:pPr marL="171450" indent="-171450">
              <a:spcBef>
                <a:spcPts val="1200"/>
              </a:spcBef>
              <a:buClr>
                <a:schemeClr val="tx2"/>
              </a:buClr>
              <a:buFont typeface="Segoe UI Light" panose="020B0502040204020203" pitchFamily="34" charset="0"/>
              <a:buChar char="›"/>
            </a:pPr>
            <a:r>
              <a:rPr lang="en-US">
                <a:solidFill>
                  <a:schemeClr val="tx1">
                    <a:lumMod val="75000"/>
                    <a:lumOff val="25000"/>
                  </a:schemeClr>
                </a:solidFill>
                <a:cs typeface="Segoe UI" panose="020B0502040204020203" pitchFamily="34" charset="0"/>
              </a:rPr>
              <a:t>Steep learning curve for Ad hoc reporting.</a:t>
            </a:r>
          </a:p>
          <a:p>
            <a:pPr marL="171450" indent="-171450">
              <a:spcBef>
                <a:spcPts val="1200"/>
              </a:spcBef>
              <a:buClr>
                <a:schemeClr val="tx2"/>
              </a:buClr>
              <a:buFont typeface="Segoe UI Light" panose="020B0502040204020203" pitchFamily="34" charset="0"/>
              <a:buChar char="›"/>
            </a:pPr>
            <a:r>
              <a:rPr lang="en-US">
                <a:solidFill>
                  <a:schemeClr val="tx1">
                    <a:lumMod val="75000"/>
                    <a:lumOff val="25000"/>
                  </a:schemeClr>
                </a:solidFill>
                <a:cs typeface="Segoe UI" panose="020B0502040204020203" pitchFamily="34" charset="0"/>
              </a:rPr>
              <a:t>User Interface for Ad hoc reporting is not user friendly with way too many menu’s and options.</a:t>
            </a:r>
          </a:p>
          <a:p>
            <a:pPr marL="171450" indent="-171450">
              <a:spcBef>
                <a:spcPts val="1200"/>
              </a:spcBef>
              <a:buClr>
                <a:schemeClr val="tx2"/>
              </a:buClr>
              <a:buFont typeface="Segoe UI Light" panose="020B0502040204020203" pitchFamily="34" charset="0"/>
              <a:buChar char="›"/>
            </a:pPr>
            <a:r>
              <a:rPr lang="en-US">
                <a:solidFill>
                  <a:schemeClr val="tx1">
                    <a:lumMod val="75000"/>
                    <a:lumOff val="25000"/>
                  </a:schemeClr>
                </a:solidFill>
                <a:cs typeface="Segoe UI" panose="020B0502040204020203" pitchFamily="34" charset="0"/>
              </a:rPr>
              <a:t>Time Zone conversion is not available natively.</a:t>
            </a:r>
          </a:p>
          <a:p>
            <a:pPr marL="171450" indent="-171450">
              <a:spcBef>
                <a:spcPts val="1200"/>
              </a:spcBef>
              <a:buClr>
                <a:schemeClr val="tx2"/>
              </a:buClr>
              <a:buFont typeface="Segoe UI Light" panose="020B0502040204020203" pitchFamily="34" charset="0"/>
              <a:buChar char="›"/>
            </a:pPr>
            <a:r>
              <a:rPr lang="en-US">
                <a:solidFill>
                  <a:schemeClr val="tx1">
                    <a:lumMod val="75000"/>
                    <a:lumOff val="25000"/>
                  </a:schemeClr>
                </a:solidFill>
                <a:cs typeface="Segoe UI" panose="020B0502040204020203" pitchFamily="34" charset="0"/>
              </a:rPr>
              <a:t>Not suited for Operational/Transactional reporting with large data volume.</a:t>
            </a:r>
          </a:p>
          <a:p>
            <a:pPr marL="171450" indent="-171450">
              <a:spcBef>
                <a:spcPts val="1200"/>
              </a:spcBef>
              <a:buClr>
                <a:schemeClr val="tx2"/>
              </a:buClr>
              <a:buFont typeface="Segoe UI Light" panose="020B0502040204020203" pitchFamily="34" charset="0"/>
              <a:buChar char="›"/>
            </a:pPr>
            <a:r>
              <a:rPr lang="en-US" err="1">
                <a:solidFill>
                  <a:schemeClr val="tx1">
                    <a:lumMod val="75000"/>
                    <a:lumOff val="25000"/>
                  </a:schemeClr>
                </a:solidFill>
                <a:cs typeface="Segoe UI" panose="020B0502040204020203" pitchFamily="34" charset="0"/>
              </a:rPr>
              <a:t>Esri</a:t>
            </a:r>
            <a:r>
              <a:rPr lang="en-US">
                <a:solidFill>
                  <a:schemeClr val="tx1">
                    <a:lumMod val="75000"/>
                    <a:lumOff val="25000"/>
                  </a:schemeClr>
                </a:solidFill>
                <a:cs typeface="Segoe UI" panose="020B0502040204020203" pitchFamily="34" charset="0"/>
              </a:rPr>
              <a:t> map integration not available natively.</a:t>
            </a:r>
          </a:p>
          <a:p>
            <a:endParaRPr lang="en-US"/>
          </a:p>
        </p:txBody>
      </p:sp>
    </p:spTree>
    <p:extLst>
      <p:ext uri="{BB962C8B-B14F-4D97-AF65-F5344CB8AC3E}">
        <p14:creationId xmlns:p14="http://schemas.microsoft.com/office/powerpoint/2010/main" val="22125244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0370F06-E43C-40EA-B34C-EA894139017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4037" name="think-cell Slide" r:id="rId5" imgW="360" imgH="360" progId="TCLayout.ActiveDocument.1">
                  <p:embed/>
                </p:oleObj>
              </mc:Choice>
              <mc:Fallback>
                <p:oleObj name="think-cell Slide" r:id="rId5" imgW="360" imgH="360" progId="TCLayout.ActiveDocument.1">
                  <p:embed/>
                  <p:pic>
                    <p:nvPicPr>
                      <p:cNvPr id="5" name="Object 4" hidden="1">
                        <a:extLst>
                          <a:ext uri="{FF2B5EF4-FFF2-40B4-BE49-F238E27FC236}">
                            <a16:creationId xmlns:a16="http://schemas.microsoft.com/office/drawing/2014/main" id="{20370F06-E43C-40EA-B34C-EA894139017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AF6D0DFB-A79A-4417-9F40-004E590621D3}"/>
              </a:ext>
            </a:extLst>
          </p:cNvPr>
          <p:cNvSpPr/>
          <p:nvPr>
            <p:custDataLst>
              <p:tags r:id="rId3"/>
            </p:custDataLst>
          </p:nvPr>
        </p:nvSpPr>
        <p:spPr>
          <a:xfrm>
            <a:off x="0" y="0"/>
            <a:ext cx="158750" cy="158750"/>
          </a:xfrm>
          <a:prstGeom prst="rect">
            <a:avLst/>
          </a:prstGeom>
        </p:spPr>
        <p:style>
          <a:lnRef idx="2">
            <a:schemeClr val="dk1"/>
          </a:lnRef>
          <a:fillRef idx="1">
            <a:schemeClr val="lt1"/>
          </a:fillRef>
          <a:effectRef idx="0">
            <a:schemeClr val="dk1"/>
          </a:effectRef>
          <a:fontRef idx="minor">
            <a:schemeClr val="dk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2667">
              <a:latin typeface="Calibri" panose="020F0502020204030204" pitchFamily="34" charset="0"/>
              <a:ea typeface="+mj-ea"/>
              <a:cs typeface="+mj-cs"/>
              <a:sym typeface="Calibri" panose="020F0502020204030204" pitchFamily="34" charset="0"/>
            </a:endParaRPr>
          </a:p>
        </p:txBody>
      </p:sp>
      <p:sp>
        <p:nvSpPr>
          <p:cNvPr id="2" name="Title 1"/>
          <p:cNvSpPr>
            <a:spLocks noGrp="1"/>
          </p:cNvSpPr>
          <p:nvPr>
            <p:ph type="title"/>
          </p:nvPr>
        </p:nvSpPr>
        <p:spPr/>
        <p:txBody>
          <a:bodyPr/>
          <a:lstStyle/>
          <a:p>
            <a:r>
              <a:rPr lang="en-US" dirty="0">
                <a:solidFill>
                  <a:schemeClr val="tx1"/>
                </a:solidFill>
              </a:rPr>
              <a:t>Consideration Summary – </a:t>
            </a:r>
            <a:r>
              <a:rPr lang="en-US" sz="2667" dirty="0">
                <a:solidFill>
                  <a:schemeClr val="tx1"/>
                </a:solidFill>
              </a:rPr>
              <a:t>Data Storage (In Detail)</a:t>
            </a:r>
          </a:p>
        </p:txBody>
      </p:sp>
      <p:sp>
        <p:nvSpPr>
          <p:cNvPr id="8" name="Content Placeholder 7">
            <a:extLst>
              <a:ext uri="{FF2B5EF4-FFF2-40B4-BE49-F238E27FC236}">
                <a16:creationId xmlns:a16="http://schemas.microsoft.com/office/drawing/2014/main" id="{7DA39767-DFAB-4813-B836-536EE880724F}"/>
              </a:ext>
            </a:extLst>
          </p:cNvPr>
          <p:cNvSpPr>
            <a:spLocks noGrp="1"/>
          </p:cNvSpPr>
          <p:nvPr>
            <p:ph idx="1"/>
          </p:nvPr>
        </p:nvSpPr>
        <p:spPr/>
        <p:txBody>
          <a:bodyPr>
            <a:normAutofit fontScale="77500" lnSpcReduction="20000"/>
          </a:bodyPr>
          <a:lstStyle/>
          <a:p>
            <a:r>
              <a:rPr lang="en-US" b="1" u="sng" dirty="0"/>
              <a:t>SnowFlake (Data Storage)</a:t>
            </a:r>
          </a:p>
          <a:p>
            <a:pPr marL="0" indent="0">
              <a:buNone/>
            </a:pPr>
            <a:endParaRPr lang="en-US" b="1" u="sng" dirty="0"/>
          </a:p>
          <a:p>
            <a:pPr lvl="1">
              <a:buFont typeface="Wingdings" panose="05000000000000000000" pitchFamily="2" charset="2"/>
              <a:buChar char="ü"/>
            </a:pPr>
            <a:r>
              <a:rPr lang="en-US" sz="1700" dirty="0"/>
              <a:t>"Truly distributed architecture, Cloud native Decoupled compute, storage, metadata"</a:t>
            </a:r>
          </a:p>
          <a:p>
            <a:pPr lvl="1">
              <a:buFont typeface="Wingdings" panose="05000000000000000000" pitchFamily="2" charset="2"/>
              <a:buChar char="ü"/>
            </a:pPr>
            <a:r>
              <a:rPr lang="en-US" sz="1700" dirty="0"/>
              <a:t>Per minute only when compute/WH used</a:t>
            </a:r>
          </a:p>
          <a:p>
            <a:pPr lvl="1">
              <a:buFont typeface="Wingdings" panose="05000000000000000000" pitchFamily="2" charset="2"/>
              <a:buChar char="ü"/>
            </a:pPr>
            <a:r>
              <a:rPr lang="en-US" sz="1700" dirty="0"/>
              <a:t>"Excellent compression factor means less storage Advantage of S3 - unlimited capacity"</a:t>
            </a:r>
          </a:p>
          <a:p>
            <a:pPr lvl="1">
              <a:buFont typeface="Wingdings" panose="05000000000000000000" pitchFamily="2" charset="2"/>
              <a:buChar char="ü"/>
            </a:pPr>
            <a:r>
              <a:rPr lang="en-US" sz="1700" dirty="0"/>
              <a:t>"Auto-scale or a point-and-click interface for scaling warehouse Switching compute shape takes seconds Multi cluster feature saves money and time Spinning additional instances is seamless"</a:t>
            </a:r>
          </a:p>
          <a:p>
            <a:pPr lvl="1">
              <a:buFont typeface="Wingdings" panose="05000000000000000000" pitchFamily="2" charset="2"/>
              <a:buChar char="ü"/>
            </a:pPr>
            <a:r>
              <a:rPr lang="en-US" sz="1700" dirty="0"/>
              <a:t>"Instant clones Snapshots at DB level ETL on secondary databases SQL based scripted </a:t>
            </a:r>
            <a:r>
              <a:rPr lang="en-US" sz="1700" dirty="0" err="1"/>
              <a:t>maint</a:t>
            </a:r>
            <a:r>
              <a:rPr lang="en-US" sz="1700" dirty="0"/>
              <a:t>. Actions"</a:t>
            </a:r>
          </a:p>
          <a:p>
            <a:pPr lvl="1">
              <a:buFont typeface="Wingdings" panose="05000000000000000000" pitchFamily="2" charset="2"/>
              <a:buChar char="ü"/>
            </a:pPr>
            <a:r>
              <a:rPr lang="en-US" sz="1700" dirty="0"/>
              <a:t>Time travel gives ability to query deleted data and go back in history to query objects</a:t>
            </a:r>
          </a:p>
          <a:p>
            <a:pPr lvl="1">
              <a:buFont typeface="Wingdings" panose="05000000000000000000" pitchFamily="2" charset="2"/>
              <a:buChar char="ü"/>
            </a:pPr>
            <a:r>
              <a:rPr lang="en-US" sz="1700" dirty="0"/>
              <a:t>"Includes Semi-structured data types - variant, object, array Data sharing is extremely easy"</a:t>
            </a:r>
          </a:p>
          <a:p>
            <a:pPr lvl="1">
              <a:buFont typeface="Wingdings" panose="05000000000000000000" pitchFamily="2" charset="2"/>
              <a:buChar char="ü"/>
            </a:pPr>
            <a:r>
              <a:rPr lang="en-US" sz="1700" dirty="0"/>
              <a:t>"Inflight data is encrypted with SSL On-disk at rest data is encrypted Two-factor and IDM support for SSO"</a:t>
            </a:r>
          </a:p>
          <a:p>
            <a:pPr lvl="1">
              <a:buFont typeface="Wingdings" panose="05000000000000000000" pitchFamily="2" charset="2"/>
              <a:buChar char="ü"/>
            </a:pPr>
            <a:r>
              <a:rPr lang="en-US" sz="1700" dirty="0"/>
              <a:t>"Automatic spin up of resources and compute shapes can handle complex queries with ease Certain users/apps/dashboards can be prioritized and their computer can be cranked up Best suited for spiky workloads"</a:t>
            </a:r>
          </a:p>
          <a:p>
            <a:endParaRPr lang="en-US" dirty="0"/>
          </a:p>
          <a:p>
            <a:r>
              <a:rPr lang="en-US" b="1" u="sng" dirty="0"/>
              <a:t>AWS (Redshift) </a:t>
            </a:r>
          </a:p>
          <a:p>
            <a:pPr lvl="1">
              <a:buFont typeface="Wingdings" panose="05000000000000000000" pitchFamily="2" charset="2"/>
              <a:buChar char="ü"/>
            </a:pPr>
            <a:r>
              <a:rPr lang="en-US" sz="1700" dirty="0"/>
              <a:t>"Traditional MPP platform Closely integrated with storage"</a:t>
            </a:r>
          </a:p>
          <a:p>
            <a:pPr lvl="1">
              <a:buFont typeface="Wingdings" panose="05000000000000000000" pitchFamily="2" charset="2"/>
              <a:buChar char="ü"/>
            </a:pPr>
            <a:r>
              <a:rPr lang="en-US" sz="1700" dirty="0"/>
              <a:t>Always on, billed per hour per node</a:t>
            </a:r>
          </a:p>
          <a:p>
            <a:pPr lvl="1">
              <a:buFont typeface="Wingdings" panose="05000000000000000000" pitchFamily="2" charset="2"/>
              <a:buChar char="ü"/>
            </a:pPr>
            <a:r>
              <a:rPr lang="en-US" sz="1700" dirty="0"/>
              <a:t>To expand storage, node capacity has to be increased</a:t>
            </a:r>
          </a:p>
          <a:p>
            <a:pPr lvl="1">
              <a:buFont typeface="Wingdings" panose="05000000000000000000" pitchFamily="2" charset="2"/>
              <a:buChar char="ü"/>
            </a:pPr>
            <a:r>
              <a:rPr lang="en-US" sz="1700" dirty="0"/>
              <a:t>"Horizontally scalable by number of nodes Resizing extremely expensive and downtime"</a:t>
            </a:r>
          </a:p>
          <a:p>
            <a:pPr lvl="1">
              <a:buFont typeface="Wingdings" panose="05000000000000000000" pitchFamily="2" charset="2"/>
              <a:buChar char="ü"/>
            </a:pPr>
            <a:r>
              <a:rPr lang="en-US" sz="1700" dirty="0"/>
              <a:t>"Regular vacuum/analyze on tables Postgre based lacking latest features, needs more hand holding/tuning"</a:t>
            </a:r>
          </a:p>
          <a:p>
            <a:pPr lvl="1">
              <a:buFont typeface="Wingdings" panose="05000000000000000000" pitchFamily="2" charset="2"/>
              <a:buChar char="ü"/>
            </a:pPr>
            <a:r>
              <a:rPr lang="en-US" sz="1700" dirty="0"/>
              <a:t>Automated and Manual snapshots</a:t>
            </a:r>
          </a:p>
          <a:p>
            <a:pPr lvl="1">
              <a:buFont typeface="Wingdings" panose="05000000000000000000" pitchFamily="2" charset="2"/>
              <a:buChar char="ü"/>
            </a:pPr>
            <a:r>
              <a:rPr lang="en-US" sz="1700" dirty="0"/>
              <a:t>"varchar limited to 65535 chars Column length must be chosen upfront Keys are not enforced"</a:t>
            </a:r>
          </a:p>
          <a:p>
            <a:pPr lvl="1">
              <a:buFont typeface="Wingdings" panose="05000000000000000000" pitchFamily="2" charset="2"/>
              <a:buChar char="ü"/>
            </a:pPr>
            <a:r>
              <a:rPr lang="en-US" sz="1700" dirty="0"/>
              <a:t>In flight data encrypted with SSL and </a:t>
            </a:r>
            <a:r>
              <a:rPr lang="en-US" sz="1700" dirty="0" err="1"/>
              <a:t>vpc</a:t>
            </a:r>
            <a:r>
              <a:rPr lang="en-US" sz="1700" dirty="0"/>
              <a:t>/</a:t>
            </a:r>
            <a:r>
              <a:rPr lang="en-US" sz="1700" dirty="0" err="1"/>
              <a:t>vcn</a:t>
            </a:r>
            <a:endParaRPr lang="en-US" sz="1700" dirty="0"/>
          </a:p>
          <a:p>
            <a:pPr lvl="1">
              <a:buFont typeface="Wingdings" panose="05000000000000000000" pitchFamily="2" charset="2"/>
              <a:buChar char="ü"/>
            </a:pPr>
            <a:r>
              <a:rPr lang="en-US" sz="1700" dirty="0"/>
              <a:t>In-depth SME and tuning required to get maximum performance</a:t>
            </a:r>
          </a:p>
          <a:p>
            <a:endParaRPr lang="en-US" dirty="0">
              <a:solidFill>
                <a:srgbClr val="FF0000"/>
              </a:solidFill>
            </a:endParaRPr>
          </a:p>
          <a:p>
            <a:endParaRPr lang="en-US" dirty="0"/>
          </a:p>
        </p:txBody>
      </p:sp>
    </p:spTree>
    <p:extLst>
      <p:ext uri="{BB962C8B-B14F-4D97-AF65-F5344CB8AC3E}">
        <p14:creationId xmlns:p14="http://schemas.microsoft.com/office/powerpoint/2010/main" val="8124234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0370F06-E43C-40EA-B34C-EA894139017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5061" name="think-cell Slide" r:id="rId5" imgW="360" imgH="360" progId="TCLayout.ActiveDocument.1">
                  <p:embed/>
                </p:oleObj>
              </mc:Choice>
              <mc:Fallback>
                <p:oleObj name="think-cell Slide" r:id="rId5" imgW="360" imgH="360" progId="TCLayout.ActiveDocument.1">
                  <p:embed/>
                  <p:pic>
                    <p:nvPicPr>
                      <p:cNvPr id="5" name="Object 4" hidden="1">
                        <a:extLst>
                          <a:ext uri="{FF2B5EF4-FFF2-40B4-BE49-F238E27FC236}">
                            <a16:creationId xmlns:a16="http://schemas.microsoft.com/office/drawing/2014/main" id="{20370F06-E43C-40EA-B34C-EA894139017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AF6D0DFB-A79A-4417-9F40-004E590621D3}"/>
              </a:ext>
            </a:extLst>
          </p:cNvPr>
          <p:cNvSpPr/>
          <p:nvPr>
            <p:custDataLst>
              <p:tags r:id="rId3"/>
            </p:custDataLst>
          </p:nvPr>
        </p:nvSpPr>
        <p:spPr>
          <a:xfrm>
            <a:off x="0" y="0"/>
            <a:ext cx="158750" cy="158750"/>
          </a:xfrm>
          <a:prstGeom prst="rect">
            <a:avLst/>
          </a:prstGeom>
        </p:spPr>
        <p:style>
          <a:lnRef idx="2">
            <a:schemeClr val="dk1"/>
          </a:lnRef>
          <a:fillRef idx="1">
            <a:schemeClr val="lt1"/>
          </a:fillRef>
          <a:effectRef idx="0">
            <a:schemeClr val="dk1"/>
          </a:effectRef>
          <a:fontRef idx="minor">
            <a:schemeClr val="dk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2667">
              <a:latin typeface="Calibri" panose="020F0502020204030204" pitchFamily="34" charset="0"/>
              <a:ea typeface="+mj-ea"/>
              <a:cs typeface="+mj-cs"/>
              <a:sym typeface="Calibri" panose="020F0502020204030204" pitchFamily="34" charset="0"/>
            </a:endParaRPr>
          </a:p>
        </p:txBody>
      </p:sp>
      <p:sp>
        <p:nvSpPr>
          <p:cNvPr id="2" name="Title 1"/>
          <p:cNvSpPr>
            <a:spLocks noGrp="1"/>
          </p:cNvSpPr>
          <p:nvPr>
            <p:ph type="title"/>
          </p:nvPr>
        </p:nvSpPr>
        <p:spPr/>
        <p:txBody>
          <a:bodyPr/>
          <a:lstStyle/>
          <a:p>
            <a:r>
              <a:rPr lang="en-US" dirty="0">
                <a:solidFill>
                  <a:schemeClr val="tx1"/>
                </a:solidFill>
              </a:rPr>
              <a:t>Consideration Summary – </a:t>
            </a:r>
            <a:r>
              <a:rPr lang="en-US" sz="2667" dirty="0">
                <a:solidFill>
                  <a:schemeClr val="tx1"/>
                </a:solidFill>
              </a:rPr>
              <a:t>Data </a:t>
            </a:r>
            <a:r>
              <a:rPr lang="en-US" sz="2667" dirty="0"/>
              <a:t>Storage (In Detail) </a:t>
            </a:r>
            <a:r>
              <a:rPr lang="en-US" sz="2667" dirty="0" err="1"/>
              <a:t>Cont</a:t>
            </a:r>
            <a:r>
              <a:rPr lang="en-US" sz="2667" dirty="0"/>
              <a:t>…</a:t>
            </a:r>
            <a:endParaRPr lang="en-US" sz="2667" dirty="0">
              <a:solidFill>
                <a:schemeClr val="tx1"/>
              </a:solidFill>
            </a:endParaRPr>
          </a:p>
        </p:txBody>
      </p:sp>
      <p:sp>
        <p:nvSpPr>
          <p:cNvPr id="8" name="Content Placeholder 7">
            <a:extLst>
              <a:ext uri="{FF2B5EF4-FFF2-40B4-BE49-F238E27FC236}">
                <a16:creationId xmlns:a16="http://schemas.microsoft.com/office/drawing/2014/main" id="{7DA39767-DFAB-4813-B836-536EE880724F}"/>
              </a:ext>
            </a:extLst>
          </p:cNvPr>
          <p:cNvSpPr>
            <a:spLocks noGrp="1"/>
          </p:cNvSpPr>
          <p:nvPr>
            <p:ph idx="1"/>
          </p:nvPr>
        </p:nvSpPr>
        <p:spPr/>
        <p:txBody>
          <a:bodyPr>
            <a:normAutofit/>
          </a:bodyPr>
          <a:lstStyle/>
          <a:p>
            <a:pPr marL="0" indent="0">
              <a:buNone/>
            </a:pPr>
            <a:r>
              <a:rPr lang="en-US" u="sng" dirty="0"/>
              <a:t> </a:t>
            </a:r>
            <a:r>
              <a:rPr lang="en-US" b="1" u="sng" dirty="0"/>
              <a:t>Oracle ADW</a:t>
            </a:r>
          </a:p>
          <a:p>
            <a:pPr lvl="1">
              <a:buFont typeface="Wingdings" panose="05000000000000000000" pitchFamily="2" charset="2"/>
              <a:buChar char="ü"/>
            </a:pPr>
            <a:r>
              <a:rPr lang="en-US" dirty="0"/>
              <a:t>Traditional service hosted on </a:t>
            </a:r>
            <a:r>
              <a:rPr lang="en-US" dirty="0" err="1"/>
              <a:t>exadata</a:t>
            </a:r>
            <a:endParaRPr lang="en-US" dirty="0"/>
          </a:p>
          <a:p>
            <a:pPr lvl="1">
              <a:buFont typeface="Wingdings" panose="05000000000000000000" pitchFamily="2" charset="2"/>
              <a:buChar char="ü"/>
            </a:pPr>
            <a:r>
              <a:rPr lang="en-US" dirty="0"/>
              <a:t>Always on, billed per OCPU</a:t>
            </a:r>
          </a:p>
          <a:p>
            <a:pPr lvl="1">
              <a:buFont typeface="Wingdings" panose="05000000000000000000" pitchFamily="2" charset="2"/>
              <a:buChar char="ü"/>
            </a:pPr>
            <a:r>
              <a:rPr lang="en-US" dirty="0"/>
              <a:t>Traditional storage, outage required to add more</a:t>
            </a:r>
          </a:p>
          <a:p>
            <a:pPr lvl="1">
              <a:buFont typeface="Wingdings" panose="05000000000000000000" pitchFamily="2" charset="2"/>
              <a:buChar char="ü"/>
            </a:pPr>
            <a:r>
              <a:rPr lang="en-US" dirty="0"/>
              <a:t>"Scale up and down requires downtime Spin and spin down of additional instances can be tedious "</a:t>
            </a:r>
          </a:p>
          <a:p>
            <a:pPr lvl="1">
              <a:buFont typeface="Wingdings" panose="05000000000000000000" pitchFamily="2" charset="2"/>
              <a:buChar char="ü"/>
            </a:pPr>
            <a:r>
              <a:rPr lang="en-US" dirty="0"/>
              <a:t>"Autonomous performance enhancements Automated tuning of database with indexing"</a:t>
            </a:r>
          </a:p>
          <a:p>
            <a:pPr lvl="1">
              <a:buFont typeface="Wingdings" panose="05000000000000000000" pitchFamily="2" charset="2"/>
              <a:buChar char="ü"/>
            </a:pPr>
            <a:r>
              <a:rPr lang="en-US" dirty="0"/>
              <a:t>Automated and Manual backups</a:t>
            </a:r>
          </a:p>
          <a:p>
            <a:pPr lvl="1">
              <a:buFont typeface="Wingdings" panose="05000000000000000000" pitchFamily="2" charset="2"/>
              <a:buChar char="ü"/>
            </a:pPr>
            <a:r>
              <a:rPr lang="en-US" dirty="0"/>
              <a:t>Best in class data type support</a:t>
            </a:r>
          </a:p>
          <a:p>
            <a:pPr lvl="1">
              <a:buFont typeface="Wingdings" panose="05000000000000000000" pitchFamily="2" charset="2"/>
              <a:buChar char="ü"/>
            </a:pPr>
            <a:r>
              <a:rPr lang="en-US" dirty="0"/>
              <a:t>"Inflight data encrypted with SSL ASO options to encrypt tablespaces DB accounts managed locally for authentication"</a:t>
            </a:r>
          </a:p>
          <a:p>
            <a:pPr lvl="1">
              <a:buFont typeface="Wingdings" panose="05000000000000000000" pitchFamily="2" charset="2"/>
              <a:buChar char="ü"/>
            </a:pPr>
            <a:r>
              <a:rPr lang="en-US" dirty="0"/>
              <a:t>Automated tuning and SME</a:t>
            </a:r>
          </a:p>
          <a:p>
            <a:endParaRPr lang="en-US" dirty="0">
              <a:solidFill>
                <a:srgbClr val="FF0000"/>
              </a:solidFill>
            </a:endParaRPr>
          </a:p>
          <a:p>
            <a:endParaRPr lang="en-US" dirty="0">
              <a:solidFill>
                <a:srgbClr val="FF0000"/>
              </a:solidFill>
            </a:endParaRPr>
          </a:p>
          <a:p>
            <a:endParaRPr lang="en-US" dirty="0"/>
          </a:p>
        </p:txBody>
      </p:sp>
    </p:spTree>
    <p:extLst>
      <p:ext uri="{BB962C8B-B14F-4D97-AF65-F5344CB8AC3E}">
        <p14:creationId xmlns:p14="http://schemas.microsoft.com/office/powerpoint/2010/main" val="442168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 name="Object 42" hidden="1"/>
          <p:cNvGraphicFramePr>
            <a:graphicFrameLocks noChangeAspect="1"/>
          </p:cNvGraphicFramePr>
          <p:nvPr>
            <p:custDataLst>
              <p:tags r:id="rId2"/>
            </p:custDataLst>
          </p:nvPr>
        </p:nvGraphicFramePr>
        <p:xfrm>
          <a:off x="1525589" y="1589"/>
          <a:ext cx="1587" cy="1587"/>
        </p:xfrm>
        <a:graphic>
          <a:graphicData uri="http://schemas.openxmlformats.org/presentationml/2006/ole">
            <mc:AlternateContent xmlns:mc="http://schemas.openxmlformats.org/markup-compatibility/2006">
              <mc:Choice xmlns:v="urn:schemas-microsoft-com:vml" Requires="v">
                <p:oleObj spid="_x0000_s15365" name="think-cell Slide" r:id="rId5" imgW="383" imgH="384" progId="TCLayout.ActiveDocument.1">
                  <p:embed/>
                </p:oleObj>
              </mc:Choice>
              <mc:Fallback>
                <p:oleObj name="think-cell Slide" r:id="rId5" imgW="383" imgH="384" progId="TCLayout.ActiveDocument.1">
                  <p:embed/>
                  <p:pic>
                    <p:nvPicPr>
                      <p:cNvPr id="43" name="Object 42" hidden="1"/>
                      <p:cNvPicPr/>
                      <p:nvPr/>
                    </p:nvPicPr>
                    <p:blipFill>
                      <a:blip r:embed="rId6"/>
                      <a:stretch>
                        <a:fillRect/>
                      </a:stretch>
                    </p:blipFill>
                    <p:spPr>
                      <a:xfrm>
                        <a:off x="1525589" y="1589"/>
                        <a:ext cx="1587" cy="1587"/>
                      </a:xfrm>
                      <a:prstGeom prst="rect">
                        <a:avLst/>
                      </a:prstGeom>
                    </p:spPr>
                  </p:pic>
                </p:oleObj>
              </mc:Fallback>
            </mc:AlternateContent>
          </a:graphicData>
        </a:graphic>
      </p:graphicFrame>
      <p:sp>
        <p:nvSpPr>
          <p:cNvPr id="42" name="Rectangle 41" hidden="1"/>
          <p:cNvSpPr/>
          <p:nvPr>
            <p:custDataLst>
              <p:tags r:id="rId3"/>
            </p:custDataLst>
          </p:nvPr>
        </p:nvSpPr>
        <p:spPr bwMode="auto">
          <a:xfrm>
            <a:off x="1524000" y="0"/>
            <a:ext cx="158750" cy="1587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2400">
              <a:latin typeface="Calibri" panose="020F0502020204030204" pitchFamily="34" charset="0"/>
              <a:ea typeface="+mj-ea"/>
              <a:cs typeface="+mj-cs"/>
              <a:sym typeface="Calibri" panose="020F0502020204030204" pitchFamily="34" charset="0"/>
            </a:endParaRPr>
          </a:p>
        </p:txBody>
      </p:sp>
      <p:sp>
        <p:nvSpPr>
          <p:cNvPr id="3" name="Title 2"/>
          <p:cNvSpPr>
            <a:spLocks noGrp="1"/>
          </p:cNvSpPr>
          <p:nvPr>
            <p:ph type="title"/>
          </p:nvPr>
        </p:nvSpPr>
        <p:spPr/>
        <p:txBody>
          <a:bodyPr/>
          <a:lstStyle/>
          <a:p>
            <a:r>
              <a:rPr lang="en-US" kern="0" dirty="0">
                <a:solidFill>
                  <a:sysClr val="windowText" lastClr="000000"/>
                </a:solidFill>
              </a:rPr>
              <a:t>Building a data analytics and BI framework will enable TWC to measure, monitor and manage business performance more effectively</a:t>
            </a:r>
            <a:endParaRPr lang="en-US" dirty="0"/>
          </a:p>
        </p:txBody>
      </p:sp>
      <p:sp>
        <p:nvSpPr>
          <p:cNvPr id="46" name="Rectangle 45"/>
          <p:cNvSpPr/>
          <p:nvPr/>
        </p:nvSpPr>
        <p:spPr bwMode="auto">
          <a:xfrm>
            <a:off x="559487" y="1365250"/>
            <a:ext cx="5220070" cy="3899208"/>
          </a:xfrm>
          <a:prstGeom prst="rect">
            <a:avLst/>
          </a:prstGeom>
          <a:solidFill>
            <a:schemeClr val="accent1">
              <a:lumMod val="20000"/>
              <a:lumOff val="80000"/>
            </a:schemeClr>
          </a:solidFill>
          <a:ln>
            <a:solidFill>
              <a:schemeClr val="tx1"/>
            </a:solidFill>
          </a:ln>
          <a:effectLst/>
        </p:spPr>
        <p:txBody>
          <a:bodyPr vert="horz" wrap="square" lIns="45720" tIns="914400" rIns="45720" bIns="40341" numCol="1" spcCol="0" rtlCol="0" anchor="t" anchorCtr="0" compatLnSpc="1">
            <a:prstTxWarp prst="textNoShape">
              <a:avLst/>
            </a:prstTxWarp>
          </a:bodyPr>
          <a:lstStyle/>
          <a:p>
            <a:pPr marL="285750" indent="-285750">
              <a:spcBef>
                <a:spcPts val="600"/>
              </a:spcBef>
              <a:buFont typeface="Arial"/>
              <a:buChar char="•"/>
            </a:pPr>
            <a:r>
              <a:rPr lang="en-US" sz="1400" kern="0" dirty="0">
                <a:cs typeface="Calibri" panose="020F0502020204030204"/>
              </a:rPr>
              <a:t>Review various tools which will play a pivotal role in fulfilling data analytics and BI needs</a:t>
            </a:r>
          </a:p>
          <a:p>
            <a:pPr marL="285750" indent="-285750">
              <a:spcBef>
                <a:spcPts val="600"/>
              </a:spcBef>
              <a:buFont typeface="Arial"/>
              <a:buChar char="•"/>
            </a:pPr>
            <a:r>
              <a:rPr lang="en-US" sz="1400" kern="0" dirty="0"/>
              <a:t>Review  various technology standards in data replication, movement and visualization and identify specific components which will address wonderful needs</a:t>
            </a:r>
            <a:endParaRPr lang="en-US" dirty="0">
              <a:cs typeface="Calibri" panose="020F0502020204030204"/>
            </a:endParaRPr>
          </a:p>
          <a:p>
            <a:pPr marL="285750" indent="-285750">
              <a:spcBef>
                <a:spcPts val="600"/>
              </a:spcBef>
              <a:buFont typeface="Arial"/>
              <a:buChar char="•"/>
            </a:pPr>
            <a:r>
              <a:rPr lang="en-US" sz="1400" kern="0" dirty="0">
                <a:solidFill>
                  <a:sysClr val="windowText" lastClr="000000"/>
                </a:solidFill>
              </a:rPr>
              <a:t>More time capitalizing on opportunities; less time collecting and reconciling data</a:t>
            </a:r>
            <a:endParaRPr lang="en-US" sz="1400" kern="0" dirty="0">
              <a:solidFill>
                <a:sysClr val="windowText" lastClr="000000"/>
              </a:solidFill>
              <a:cs typeface="Calibri" panose="020F0502020204030204"/>
            </a:endParaRPr>
          </a:p>
          <a:p>
            <a:pPr marL="285750" indent="-285750">
              <a:spcBef>
                <a:spcPts val="600"/>
              </a:spcBef>
              <a:buFont typeface="Arial"/>
              <a:buChar char="•"/>
            </a:pPr>
            <a:r>
              <a:rPr lang="en-US" sz="1400" dirty="0"/>
              <a:t>Facilitate </a:t>
            </a:r>
            <a:r>
              <a:rPr lang="en-US" sz="1400" b="1" dirty="0"/>
              <a:t>self-service analytics </a:t>
            </a:r>
            <a:r>
              <a:rPr lang="en-US" sz="1400" dirty="0"/>
              <a:t>and </a:t>
            </a:r>
            <a:r>
              <a:rPr lang="en-US" sz="1400" b="1" dirty="0"/>
              <a:t>performance alignment</a:t>
            </a:r>
            <a:r>
              <a:rPr lang="en-US" sz="1400" dirty="0"/>
              <a:t> </a:t>
            </a:r>
            <a:r>
              <a:rPr lang="en-US" sz="1400" dirty="0">
                <a:latin typeface="Calibri"/>
                <a:ea typeface="Times New Roman" panose="02020603050405020304" pitchFamily="18" charset="0"/>
                <a:cs typeface="Times New Roman"/>
              </a:rPr>
              <a:t>with strategic objectives </a:t>
            </a:r>
            <a:endParaRPr lang="en-US" sz="1400" dirty="0">
              <a:cs typeface="Calibri" panose="020F0502020204030204"/>
            </a:endParaRPr>
          </a:p>
          <a:p>
            <a:pPr marL="285750" indent="-285750">
              <a:spcBef>
                <a:spcPts val="600"/>
              </a:spcBef>
              <a:buFont typeface="Arial"/>
              <a:buChar char="•"/>
            </a:pPr>
            <a:r>
              <a:rPr lang="en-US" sz="1400" dirty="0">
                <a:ea typeface="+mn-lt"/>
                <a:cs typeface="+mn-lt"/>
              </a:rPr>
              <a:t>Standard repeatable set of </a:t>
            </a:r>
            <a:r>
              <a:rPr lang="en-US" sz="1400" b="1" dirty="0">
                <a:ea typeface="+mn-lt"/>
                <a:cs typeface="+mn-lt"/>
              </a:rPr>
              <a:t>analysis and metrics</a:t>
            </a:r>
            <a:r>
              <a:rPr lang="en-US" sz="1400" dirty="0">
                <a:ea typeface="+mn-lt"/>
                <a:cs typeface="+mn-lt"/>
              </a:rPr>
              <a:t> to measure and drive value-based business outcomes</a:t>
            </a:r>
          </a:p>
          <a:p>
            <a:pPr marL="285750" indent="-285750">
              <a:spcBef>
                <a:spcPts val="600"/>
              </a:spcBef>
              <a:buFont typeface="Arial" panose="020B0604020202020204" pitchFamily="34" charset="0"/>
              <a:buChar char="•"/>
            </a:pPr>
            <a:endParaRPr lang="en-US" sz="1400" dirty="0">
              <a:latin typeface="Calibri" panose="020F0502020204030204" pitchFamily="34" charset="0"/>
              <a:ea typeface="Times New Roman" panose="02020603050405020304" pitchFamily="18" charset="0"/>
              <a:cs typeface="Calibri"/>
            </a:endParaRPr>
          </a:p>
          <a:p>
            <a:pPr>
              <a:spcBef>
                <a:spcPts val="600"/>
              </a:spcBef>
            </a:pPr>
            <a:endParaRPr lang="en-US" sz="1400" kern="0" dirty="0">
              <a:latin typeface="Calibri" panose="020F0502020204030204" pitchFamily="34" charset="0"/>
              <a:ea typeface="Times New Roman" panose="02020603050405020304" pitchFamily="18" charset="0"/>
              <a:cs typeface="Calibri"/>
            </a:endParaRPr>
          </a:p>
          <a:p>
            <a:pPr marL="285750" indent="-285750">
              <a:spcBef>
                <a:spcPts val="600"/>
              </a:spcBef>
              <a:buFont typeface="Arial" panose="020B0604020202020204" pitchFamily="34" charset="0"/>
              <a:buChar char="•"/>
            </a:pPr>
            <a:endParaRPr lang="en-US" sz="1400" kern="0" dirty="0">
              <a:solidFill>
                <a:sysClr val="windowText" lastClr="000000"/>
              </a:solidFill>
            </a:endParaRPr>
          </a:p>
        </p:txBody>
      </p:sp>
      <p:sp>
        <p:nvSpPr>
          <p:cNvPr id="47" name="Rectangle 46"/>
          <p:cNvSpPr/>
          <p:nvPr/>
        </p:nvSpPr>
        <p:spPr bwMode="auto">
          <a:xfrm>
            <a:off x="570945" y="1365251"/>
            <a:ext cx="5220070" cy="799235"/>
          </a:xfrm>
          <a:prstGeom prst="rect">
            <a:avLst/>
          </a:prstGeom>
          <a:solidFill>
            <a:srgbClr val="006A38"/>
          </a:solidFill>
          <a:ln>
            <a:noFill/>
          </a:ln>
          <a:effectLst/>
        </p:spPr>
        <p:txBody>
          <a:bodyPr vert="horz" wrap="square" lIns="80682" tIns="40341" rIns="80682" bIns="40341" numCol="1" rtlCol="0" anchor="ctr" anchorCtr="0" compatLnSpc="1">
            <a:prstTxWarp prst="textNoShape">
              <a:avLst/>
            </a:prstTxWarp>
          </a:bodyPr>
          <a:lstStyle/>
          <a:p>
            <a:pPr algn="ctr" defTabSz="899320">
              <a:defRPr/>
            </a:pPr>
            <a:r>
              <a:rPr lang="en-US" b="1" kern="0">
                <a:solidFill>
                  <a:schemeClr val="bg1"/>
                </a:solidFill>
                <a:latin typeface="Calibri"/>
                <a:ea typeface="ＭＳ Ｐゴシック" charset="0"/>
              </a:rPr>
              <a:t>Objectives</a:t>
            </a:r>
          </a:p>
        </p:txBody>
      </p:sp>
      <p:sp>
        <p:nvSpPr>
          <p:cNvPr id="49" name="Rectangle 48"/>
          <p:cNvSpPr/>
          <p:nvPr/>
        </p:nvSpPr>
        <p:spPr bwMode="auto">
          <a:xfrm>
            <a:off x="6389972" y="1365250"/>
            <a:ext cx="5131301" cy="3899208"/>
          </a:xfrm>
          <a:prstGeom prst="rect">
            <a:avLst/>
          </a:prstGeom>
          <a:solidFill>
            <a:schemeClr val="accent1">
              <a:lumMod val="20000"/>
              <a:lumOff val="80000"/>
            </a:schemeClr>
          </a:solidFill>
          <a:ln>
            <a:solidFill>
              <a:schemeClr val="tx1"/>
            </a:solidFill>
          </a:ln>
          <a:effectLst/>
        </p:spPr>
        <p:txBody>
          <a:bodyPr vert="horz" wrap="square" lIns="45720" tIns="914400" rIns="45720" bIns="40341" numCol="1" spcCol="0" rtlCol="0" anchor="t" anchorCtr="0" compatLnSpc="1">
            <a:prstTxWarp prst="textNoShape">
              <a:avLst/>
            </a:prstTxWarp>
          </a:bodyPr>
          <a:lstStyle/>
          <a:p>
            <a:pPr marL="355600" indent="-285750">
              <a:spcAft>
                <a:spcPts val="1200"/>
              </a:spcAft>
              <a:buFont typeface="Arial"/>
              <a:buChar char="•"/>
              <a:defRPr/>
            </a:pPr>
            <a:r>
              <a:rPr lang="en-US" sz="1400" dirty="0">
                <a:cs typeface="Calibri"/>
              </a:rPr>
              <a:t>Deliver a technical architecture that fulfills TWC data analytics and BI needs </a:t>
            </a:r>
            <a:endParaRPr lang="en-US" sz="1400" dirty="0"/>
          </a:p>
          <a:p>
            <a:pPr marL="355600" indent="-285750">
              <a:spcAft>
                <a:spcPts val="1200"/>
              </a:spcAft>
              <a:buFont typeface="Arial"/>
              <a:buChar char="•"/>
              <a:defRPr/>
            </a:pPr>
            <a:r>
              <a:rPr lang="en-US" sz="1400" dirty="0"/>
              <a:t>Define strategy to address </a:t>
            </a:r>
            <a:r>
              <a:rPr lang="en-US" sz="1400" b="1" dirty="0"/>
              <a:t>real-time reporting </a:t>
            </a:r>
            <a:r>
              <a:rPr lang="en-US" sz="1400" dirty="0"/>
              <a:t>and </a:t>
            </a:r>
            <a:r>
              <a:rPr lang="en-US" sz="1400" b="1" dirty="0"/>
              <a:t>data warehouse</a:t>
            </a:r>
            <a:r>
              <a:rPr lang="en-US" sz="1400" dirty="0"/>
              <a:t> needs</a:t>
            </a:r>
            <a:endParaRPr lang="en-US" sz="1400" kern="0" dirty="0">
              <a:cs typeface="Calibri" panose="020F0502020204030204"/>
            </a:endParaRPr>
          </a:p>
          <a:p>
            <a:pPr marL="355600" indent="-285750">
              <a:spcAft>
                <a:spcPts val="1200"/>
              </a:spcAft>
              <a:buFont typeface="Arial"/>
              <a:buChar char="•"/>
              <a:defRPr/>
            </a:pPr>
            <a:r>
              <a:rPr lang="en-US" sz="1400" dirty="0"/>
              <a:t>Implement a BI governance strategy around real-time, self- service, data curation and migration path for current tool sets and data</a:t>
            </a:r>
            <a:endParaRPr lang="en-US" sz="1400" kern="0" dirty="0">
              <a:solidFill>
                <a:sysClr val="windowText" lastClr="000000"/>
              </a:solidFill>
              <a:cs typeface="Calibri" panose="020F0502020204030204"/>
            </a:endParaRPr>
          </a:p>
          <a:p>
            <a:pPr marL="355600" indent="-285750">
              <a:spcAft>
                <a:spcPts val="1200"/>
              </a:spcAft>
              <a:buFont typeface="Arial"/>
              <a:buChar char="•"/>
              <a:defRPr/>
            </a:pPr>
            <a:r>
              <a:rPr lang="en-US" sz="1400" kern="0" dirty="0">
                <a:solidFill>
                  <a:sysClr val="windowText" lastClr="000000"/>
                </a:solidFill>
              </a:rPr>
              <a:t>Leverage platform capabilities for transformative predictive analytics, as business units  become more data-aware in the next two years</a:t>
            </a:r>
            <a:endParaRPr lang="en-US" sz="1400" kern="0" dirty="0">
              <a:solidFill>
                <a:sysClr val="windowText" lastClr="000000"/>
              </a:solidFill>
              <a:cs typeface="Calibri" panose="020F0502020204030204"/>
            </a:endParaRPr>
          </a:p>
          <a:p>
            <a:pPr marL="169545" indent="-99695">
              <a:spcAft>
                <a:spcPts val="1200"/>
              </a:spcAft>
              <a:buFont typeface="Arial" panose="020B0604020202020204" pitchFamily="34" charset="0"/>
              <a:buChar char="•"/>
              <a:defRPr/>
            </a:pPr>
            <a:endParaRPr lang="en-US" sz="1400" kern="0" dirty="0">
              <a:solidFill>
                <a:sysClr val="windowText" lastClr="000000"/>
              </a:solidFill>
              <a:cs typeface="Calibri" panose="020F0502020204030204"/>
            </a:endParaRPr>
          </a:p>
        </p:txBody>
      </p:sp>
      <p:sp>
        <p:nvSpPr>
          <p:cNvPr id="50" name="Rectangle 49"/>
          <p:cNvSpPr/>
          <p:nvPr/>
        </p:nvSpPr>
        <p:spPr bwMode="auto">
          <a:xfrm>
            <a:off x="6389972" y="1365251"/>
            <a:ext cx="5131301" cy="799235"/>
          </a:xfrm>
          <a:prstGeom prst="rect">
            <a:avLst/>
          </a:prstGeom>
          <a:solidFill>
            <a:srgbClr val="006A38"/>
          </a:solidFill>
          <a:ln>
            <a:noFill/>
          </a:ln>
          <a:effectLst/>
        </p:spPr>
        <p:txBody>
          <a:bodyPr vert="horz" wrap="square" lIns="80682" tIns="40341" rIns="80682" bIns="40341" numCol="1" rtlCol="0" anchor="ctr" anchorCtr="0" compatLnSpc="1">
            <a:prstTxWarp prst="textNoShape">
              <a:avLst/>
            </a:prstTxWarp>
          </a:bodyPr>
          <a:lstStyle/>
          <a:p>
            <a:pPr algn="ctr" defTabSz="899320">
              <a:defRPr/>
            </a:pPr>
            <a:r>
              <a:rPr lang="en-US" sz="1600" b="1" kern="0">
                <a:solidFill>
                  <a:schemeClr val="bg1"/>
                </a:solidFill>
                <a:latin typeface="Calibri"/>
                <a:ea typeface="ＭＳ Ｐゴシック" charset="0"/>
              </a:rPr>
              <a:t>Deliverables/Scope</a:t>
            </a:r>
          </a:p>
        </p:txBody>
      </p:sp>
      <p:sp>
        <p:nvSpPr>
          <p:cNvPr id="31" name="Right Arrow 79"/>
          <p:cNvSpPr/>
          <p:nvPr/>
        </p:nvSpPr>
        <p:spPr bwMode="gray">
          <a:xfrm>
            <a:off x="5985488" y="2326638"/>
            <a:ext cx="189482" cy="2395323"/>
          </a:xfrm>
          <a:prstGeom prst="rightArrow">
            <a:avLst>
              <a:gd name="adj1" fmla="val 0"/>
              <a:gd name="adj2" fmla="val 10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en-AU" sz="1600" b="1" kern="0">
              <a:solidFill>
                <a:schemeClr val="bg1"/>
              </a:solidFill>
            </a:endParaRPr>
          </a:p>
        </p:txBody>
      </p:sp>
    </p:spTree>
    <p:extLst>
      <p:ext uri="{BB962C8B-B14F-4D97-AF65-F5344CB8AC3E}">
        <p14:creationId xmlns:p14="http://schemas.microsoft.com/office/powerpoint/2010/main" val="8780756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DE31A-C623-4E23-809F-B4F056F88197}"/>
              </a:ext>
            </a:extLst>
          </p:cNvPr>
          <p:cNvSpPr>
            <a:spLocks noGrp="1"/>
          </p:cNvSpPr>
          <p:nvPr>
            <p:ph type="title"/>
          </p:nvPr>
        </p:nvSpPr>
        <p:spPr/>
        <p:txBody>
          <a:bodyPr/>
          <a:lstStyle/>
          <a:p>
            <a:r>
              <a:rPr lang="en-US">
                <a:solidFill>
                  <a:schemeClr val="tx1"/>
                </a:solidFill>
              </a:rPr>
              <a:t>Self Service Strategy</a:t>
            </a:r>
          </a:p>
        </p:txBody>
      </p:sp>
      <p:sp>
        <p:nvSpPr>
          <p:cNvPr id="3" name="Content Placeholder 2">
            <a:extLst>
              <a:ext uri="{FF2B5EF4-FFF2-40B4-BE49-F238E27FC236}">
                <a16:creationId xmlns:a16="http://schemas.microsoft.com/office/drawing/2014/main" id="{45215C3C-2C6B-4203-9207-54ADBBEEED03}"/>
              </a:ext>
            </a:extLst>
          </p:cNvPr>
          <p:cNvSpPr>
            <a:spLocks noGrp="1"/>
          </p:cNvSpPr>
          <p:nvPr>
            <p:ph idx="1"/>
          </p:nvPr>
        </p:nvSpPr>
        <p:spPr/>
        <p:txBody>
          <a:bodyPr>
            <a:normAutofit/>
          </a:bodyPr>
          <a:lstStyle/>
          <a:p>
            <a:pPr marL="0" indent="0">
              <a:buNone/>
            </a:pPr>
            <a:r>
              <a:rPr lang="en-US" dirty="0"/>
              <a:t>The transition to business self-service will be delivered as per BU in alignment with the KPI/dashboard roll out plan for Wonderful Citrus.  Along with this we will define the IT- Business collaboration and governance model, easy to understand ‘create, validate and promote’ self service framework, and decision tree’s for design patterns across the solution stack including data modeling, data integration framework, and individual visualization tools.</a:t>
            </a:r>
          </a:p>
          <a:p>
            <a:endParaRPr lang="en-US" dirty="0"/>
          </a:p>
          <a:p>
            <a:pPr marL="0" indent="0">
              <a:buNone/>
            </a:pPr>
            <a:r>
              <a:rPr lang="en-US" dirty="0"/>
              <a:t>Scope of self-Service in TWC Architecture:</a:t>
            </a:r>
          </a:p>
          <a:p>
            <a:pPr marL="0" indent="0">
              <a:buNone/>
            </a:pPr>
            <a:endParaRPr lang="en-US" dirty="0"/>
          </a:p>
          <a:p>
            <a:pPr lvl="1"/>
            <a:r>
              <a:rPr lang="en-US" dirty="0"/>
              <a:t>    Self-Service in Report/KPI/Metrics creation:</a:t>
            </a:r>
          </a:p>
          <a:p>
            <a:pPr marL="0" indent="0">
              <a:buNone/>
            </a:pPr>
            <a:r>
              <a:rPr lang="en-US" dirty="0"/>
              <a:t> 	- </a:t>
            </a:r>
            <a:r>
              <a:rPr lang="en-US" sz="1600" dirty="0"/>
              <a:t>Predefined data model. – This model for each business area will have existing pre-defined measures. </a:t>
            </a:r>
          </a:p>
          <a:p>
            <a:pPr marL="0" indent="0">
              <a:buNone/>
            </a:pPr>
            <a:r>
              <a:rPr lang="en-US" sz="1600" dirty="0"/>
              <a:t>	- Users know how to use the tool to do self-service.</a:t>
            </a:r>
          </a:p>
          <a:p>
            <a:pPr marL="0" indent="0">
              <a:buNone/>
            </a:pPr>
            <a:r>
              <a:rPr lang="en-US" sz="1600" dirty="0"/>
              <a:t>	- User understand the underlying data to build additional metrics</a:t>
            </a:r>
          </a:p>
          <a:p>
            <a:pPr marL="0" indent="0">
              <a:buNone/>
            </a:pPr>
            <a:endParaRPr lang="en-US" dirty="0"/>
          </a:p>
          <a:p>
            <a:pPr lvl="1"/>
            <a:r>
              <a:rPr lang="en-US" dirty="0"/>
              <a:t>   </a:t>
            </a:r>
            <a:r>
              <a:rPr lang="en-US" dirty="0" err="1"/>
              <a:t>Adhoc</a:t>
            </a:r>
            <a:r>
              <a:rPr lang="en-US" dirty="0"/>
              <a:t> Data Mashup with External Data:</a:t>
            </a:r>
          </a:p>
          <a:p>
            <a:pPr marL="0" indent="0">
              <a:buNone/>
            </a:pPr>
            <a:r>
              <a:rPr lang="en-US" dirty="0"/>
              <a:t>	- </a:t>
            </a:r>
            <a:r>
              <a:rPr lang="en-US" sz="1600" dirty="0"/>
              <a:t>This will be supported at the visualization layer</a:t>
            </a:r>
          </a:p>
          <a:p>
            <a:pPr marL="0" indent="0">
              <a:buNone/>
            </a:pPr>
            <a:r>
              <a:rPr lang="en-US" sz="1600" dirty="0"/>
              <a:t>  	- Any recurring external data integration will be delivered by IT through the data integration framework.</a:t>
            </a:r>
          </a:p>
        </p:txBody>
      </p:sp>
    </p:spTree>
    <p:extLst>
      <p:ext uri="{BB962C8B-B14F-4D97-AF65-F5344CB8AC3E}">
        <p14:creationId xmlns:p14="http://schemas.microsoft.com/office/powerpoint/2010/main" val="37473744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D65CE-B091-477C-80A9-B0A3C7294F3D}"/>
              </a:ext>
            </a:extLst>
          </p:cNvPr>
          <p:cNvSpPr>
            <a:spLocks noGrp="1"/>
          </p:cNvSpPr>
          <p:nvPr>
            <p:ph type="title"/>
          </p:nvPr>
        </p:nvSpPr>
        <p:spPr/>
        <p:txBody>
          <a:bodyPr/>
          <a:lstStyle/>
          <a:p>
            <a:r>
              <a:rPr lang="en-US" dirty="0"/>
              <a:t>KPI, Measure and Metric – Definitions </a:t>
            </a:r>
          </a:p>
        </p:txBody>
      </p:sp>
      <p:graphicFrame>
        <p:nvGraphicFramePr>
          <p:cNvPr id="4" name="Content Placeholder 3">
            <a:extLst>
              <a:ext uri="{FF2B5EF4-FFF2-40B4-BE49-F238E27FC236}">
                <a16:creationId xmlns:a16="http://schemas.microsoft.com/office/drawing/2014/main" id="{840D5C5A-2844-44F3-964B-8422B2546C52}"/>
              </a:ext>
            </a:extLst>
          </p:cNvPr>
          <p:cNvGraphicFramePr>
            <a:graphicFrameLocks noGrp="1"/>
          </p:cNvGraphicFramePr>
          <p:nvPr>
            <p:ph idx="1"/>
            <p:extLst>
              <p:ext uri="{D42A27DB-BD31-4B8C-83A1-F6EECF244321}">
                <p14:modId xmlns:p14="http://schemas.microsoft.com/office/powerpoint/2010/main" val="3486233166"/>
              </p:ext>
            </p:extLst>
          </p:nvPr>
        </p:nvGraphicFramePr>
        <p:xfrm>
          <a:off x="285866" y="1210237"/>
          <a:ext cx="11620268" cy="5158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14559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A0AF189-E014-4C8D-B8D7-9C7A0EFD5E54}"/>
              </a:ext>
            </a:extLst>
          </p:cNvPr>
          <p:cNvGraphicFramePr>
            <a:graphicFrameLocks noChangeAspect="1"/>
          </p:cNvGraphicFramePr>
          <p:nvPr>
            <p:custDataLst>
              <p:tags r:id="rId2"/>
            </p:custDataLst>
            <p:extLst>
              <p:ext uri="{D42A27DB-BD31-4B8C-83A1-F6EECF244321}">
                <p14:modId xmlns:p14="http://schemas.microsoft.com/office/powerpoint/2010/main" val="37093403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6085" name="think-cell Slide" r:id="rId5" imgW="384" imgH="384" progId="TCLayout.ActiveDocument.1">
                  <p:embed/>
                </p:oleObj>
              </mc:Choice>
              <mc:Fallback>
                <p:oleObj name="think-cell Slide" r:id="rId5" imgW="384" imgH="384" progId="TCLayout.ActiveDocument.1">
                  <p:embed/>
                  <p:pic>
                    <p:nvPicPr>
                      <p:cNvPr id="4" name="Object 3" hidden="1">
                        <a:extLst>
                          <a:ext uri="{FF2B5EF4-FFF2-40B4-BE49-F238E27FC236}">
                            <a16:creationId xmlns:a16="http://schemas.microsoft.com/office/drawing/2014/main" id="{BA0AF189-E014-4C8D-B8D7-9C7A0EFD5E5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7455A69-775F-4A90-B269-5FFBD3024D66}"/>
              </a:ext>
            </a:extLst>
          </p:cNvPr>
          <p:cNvSpPr>
            <a:spLocks noGrp="1"/>
          </p:cNvSpPr>
          <p:nvPr>
            <p:ph type="title"/>
          </p:nvPr>
        </p:nvSpPr>
        <p:spPr/>
        <p:txBody>
          <a:bodyPr/>
          <a:lstStyle/>
          <a:p>
            <a:r>
              <a:rPr lang="en-US">
                <a:cs typeface="Calibri"/>
              </a:rPr>
              <a:t>Glossary</a:t>
            </a:r>
            <a:endParaRPr lang="en-US"/>
          </a:p>
        </p:txBody>
      </p:sp>
      <p:sp>
        <p:nvSpPr>
          <p:cNvPr id="5" name="Content Placeholder 4">
            <a:extLst>
              <a:ext uri="{FF2B5EF4-FFF2-40B4-BE49-F238E27FC236}">
                <a16:creationId xmlns:a16="http://schemas.microsoft.com/office/drawing/2014/main" id="{A6C90FAB-0C7B-42A3-B344-5BDECF2A23B3}"/>
              </a:ext>
            </a:extLst>
          </p:cNvPr>
          <p:cNvSpPr>
            <a:spLocks noGrp="1"/>
          </p:cNvSpPr>
          <p:nvPr>
            <p:ph idx="1"/>
          </p:nvPr>
        </p:nvSpPr>
        <p:spPr>
          <a:xfrm>
            <a:off x="409575" y="1209676"/>
            <a:ext cx="11696700" cy="5267324"/>
          </a:xfrm>
        </p:spPr>
        <p:txBody>
          <a:bodyPr>
            <a:normAutofit lnSpcReduction="10000"/>
          </a:bodyPr>
          <a:lstStyle/>
          <a:p>
            <a:pPr marL="0" indent="0">
              <a:buNone/>
            </a:pPr>
            <a:r>
              <a:rPr lang="en-US" b="1" dirty="0"/>
              <a:t>ODS (Operational Data Store): </a:t>
            </a:r>
            <a:r>
              <a:rPr lang="en-US" dirty="0"/>
              <a:t>Operational Data Store is used for operational reporting and as a source of data for the Enterprise Data Warehouse (EDW). It is a complementary element to an EDW in a decision support landscape, and is used for operational reporting, controls and decision making, as opposed to the EDW, which is used for tactical and strategic decision support. </a:t>
            </a:r>
          </a:p>
          <a:p>
            <a:pPr marL="0" indent="0">
              <a:buNone/>
            </a:pPr>
            <a:r>
              <a:rPr lang="en-US" b="1" dirty="0"/>
              <a:t>Data Lake:</a:t>
            </a:r>
            <a:r>
              <a:rPr lang="en-US" dirty="0"/>
              <a:t> A data lake is a system or repository of data stored in its natural format. A data lake is usually a single store of all enterprise data including raw copies of source system data and transformed data used for tasks such as reporting, visualization, analytics and machine learning.</a:t>
            </a:r>
          </a:p>
          <a:p>
            <a:pPr marL="0" indent="0">
              <a:buNone/>
            </a:pPr>
            <a:r>
              <a:rPr lang="en-US" dirty="0"/>
              <a:t>A data lake can include structured data from relational databases (rows and columns), semi-structured data (CSV, logs, XML, JSON), unstructured data (emails, documents, PDFs) and binary data (images, audio, video).</a:t>
            </a:r>
          </a:p>
          <a:p>
            <a:pPr marL="0" indent="0">
              <a:buNone/>
            </a:pPr>
            <a:r>
              <a:rPr lang="en-US" b="1" dirty="0"/>
              <a:t>Data Warehouse: </a:t>
            </a:r>
            <a:r>
              <a:rPr lang="en-US" dirty="0"/>
              <a:t>Data Warehouse or (EDW – Enterprise Data Warehouse) is a central repository of information that can be analyzed to make better informed decisions. Data flows into a data warehouse from transactional systems, relational databases, and other sources, typically on a regular cadence. Business analysts, data scientists, and decision makers access the data through business intelligence (BI) tools, SQL clients, and other visualization applications.</a:t>
            </a:r>
          </a:p>
          <a:p>
            <a:pPr marL="0" indent="0">
              <a:buNone/>
            </a:pPr>
            <a:r>
              <a:rPr lang="en-US" b="1" dirty="0"/>
              <a:t>Data Mart: </a:t>
            </a:r>
            <a:r>
              <a:rPr lang="en-US" dirty="0"/>
              <a:t>A data mart is a structure / access pattern specific to </a:t>
            </a:r>
            <a:r>
              <a:rPr lang="en-US" i="1" dirty="0"/>
              <a:t>data warehouse</a:t>
            </a:r>
            <a:r>
              <a:rPr lang="en-US" dirty="0"/>
              <a:t> environments, used to retrieve client-facing data. The data mart is a subset of the data warehouse and is usually oriented to a specific business line or team.</a:t>
            </a:r>
          </a:p>
          <a:p>
            <a:pPr marL="0" indent="0">
              <a:buNone/>
            </a:pPr>
            <a:r>
              <a:rPr lang="en-US" b="1" dirty="0"/>
              <a:t>ETL (Extract-Transform-Load):</a:t>
            </a:r>
            <a:r>
              <a:rPr lang="en-US" dirty="0"/>
              <a:t> ETL stands for "Extract, Transform, Load", and is the common paradigm by which data from multiple systems is combined to a single database, data store, or warehouse for analytics.</a:t>
            </a:r>
          </a:p>
          <a:p>
            <a:pPr marL="0" indent="0">
              <a:buNone/>
            </a:pPr>
            <a:r>
              <a:rPr lang="en-US" b="1" dirty="0"/>
              <a:t>CDC (change data capture): </a:t>
            </a:r>
            <a:r>
              <a:rPr lang="en-US" dirty="0"/>
              <a:t>CDC is a set of software design patterns used to determine (and track) the data that has changed, this in-turn is used in incremental load builds for tables. Typically last update date or an sequential index column is used for CDC. </a:t>
            </a:r>
          </a:p>
          <a:p>
            <a:pPr marL="0" indent="0">
              <a:buNone/>
            </a:pPr>
            <a:r>
              <a:rPr lang="en-US" b="1" dirty="0"/>
              <a:t>Star Schema:</a:t>
            </a:r>
            <a:r>
              <a:rPr lang="en-US" dirty="0"/>
              <a:t> The </a:t>
            </a:r>
            <a:r>
              <a:rPr lang="en-US" b="1" dirty="0"/>
              <a:t>star schema</a:t>
            </a:r>
            <a:r>
              <a:rPr lang="en-US" dirty="0"/>
              <a:t> is the simplest style of data mart schema and is the approach most widely used to develop data warehouses and dimensional data marts. Star Schema consists of one or more </a:t>
            </a:r>
            <a:r>
              <a:rPr lang="en-US" b="1" dirty="0"/>
              <a:t>fact tables </a:t>
            </a:r>
            <a:r>
              <a:rPr lang="en-US" dirty="0"/>
              <a:t>referencing any number of </a:t>
            </a:r>
            <a:r>
              <a:rPr lang="en-US" b="1" dirty="0"/>
              <a:t>dimension tables</a:t>
            </a:r>
            <a:r>
              <a:rPr lang="en-US" dirty="0"/>
              <a:t>.</a:t>
            </a:r>
          </a:p>
          <a:p>
            <a:r>
              <a:rPr lang="en-US" b="1" dirty="0"/>
              <a:t>Fact tables: </a:t>
            </a:r>
            <a:r>
              <a:rPr lang="en-US" dirty="0"/>
              <a:t>Fact tables record measurements or metrics for a specific event. Fact tables generally consist of numeric values, and foreign keys to dimensional data where descriptive information is kept.  Sales fact table, account details at month end are examples of fact tables. </a:t>
            </a:r>
            <a:endParaRPr lang="en-US" b="1" dirty="0"/>
          </a:p>
          <a:p>
            <a:r>
              <a:rPr lang="en-US" b="1" dirty="0"/>
              <a:t>Dimension tables: </a:t>
            </a:r>
            <a:r>
              <a:rPr lang="en-US" dirty="0"/>
              <a:t>Dimension tables usually have a relatively small number of records compared to fact tables, but each record may have a very large number of attributes to describe the fact data. Time dimension table, product dimension table and employee dimension table are examples of dimension tables.</a:t>
            </a:r>
            <a:endParaRPr lang="en-US" b="1" dirty="0"/>
          </a:p>
          <a:p>
            <a:pPr marL="0" indent="0">
              <a:buNone/>
            </a:pPr>
            <a:endParaRPr lang="en-US" b="1" dirty="0"/>
          </a:p>
          <a:p>
            <a:pPr marL="0" indent="0">
              <a:buNone/>
            </a:pPr>
            <a:endParaRPr lang="en-US" b="1" dirty="0"/>
          </a:p>
        </p:txBody>
      </p:sp>
    </p:spTree>
    <p:extLst>
      <p:ext uri="{BB962C8B-B14F-4D97-AF65-F5344CB8AC3E}">
        <p14:creationId xmlns:p14="http://schemas.microsoft.com/office/powerpoint/2010/main" val="2539038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hidden="1">
            <a:extLst>
              <a:ext uri="{FF2B5EF4-FFF2-40B4-BE49-F238E27FC236}">
                <a16:creationId xmlns:a16="http://schemas.microsoft.com/office/drawing/2014/main" id="{D32E5F66-ABCE-4C6A-BED3-FB1E8A181ADD}"/>
              </a:ext>
            </a:extLst>
          </p:cNvPr>
          <p:cNvSpPr/>
          <p:nvPr>
            <p:custDataLst>
              <p:tags r:id="rId2"/>
            </p:custDataLst>
          </p:nvPr>
        </p:nvSpPr>
        <p:spPr>
          <a:xfrm>
            <a:off x="0" y="0"/>
            <a:ext cx="158750" cy="158750"/>
          </a:xfrm>
          <a:prstGeom prst="rect">
            <a:avLst/>
          </a:prstGeom>
        </p:spPr>
        <p:style>
          <a:lnRef idx="2">
            <a:schemeClr val="dk1"/>
          </a:lnRef>
          <a:fillRef idx="1">
            <a:schemeClr val="lt1"/>
          </a:fillRef>
          <a:effectRef idx="0">
            <a:schemeClr val="dk1"/>
          </a:effectRef>
          <a:fontRef idx="minor">
            <a:schemeClr val="dk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2400">
              <a:latin typeface="Calibri" panose="020F0502020204030204" pitchFamily="34" charset="0"/>
              <a:ea typeface="+mj-ea"/>
              <a:cs typeface="+mj-cs"/>
              <a:sym typeface="Calibri" panose="020F0502020204030204" pitchFamily="34" charset="0"/>
            </a:endParaRPr>
          </a:p>
        </p:txBody>
      </p:sp>
      <p:graphicFrame>
        <p:nvGraphicFramePr>
          <p:cNvPr id="3" name="Object 2" hidden="1"/>
          <p:cNvGraphicFramePr>
            <a:graphicFrameLocks noChangeAspect="1"/>
          </p:cNvGraphicFramePr>
          <p:nvPr>
            <p:custDataLst>
              <p:tags r:id="rId3"/>
            </p:custDataLst>
            <p:extLst>
              <p:ext uri="{D42A27DB-BD31-4B8C-83A1-F6EECF244321}">
                <p14:modId xmlns:p14="http://schemas.microsoft.com/office/powerpoint/2010/main" val="1609087647"/>
              </p:ext>
            </p:extLst>
          </p:nvPr>
        </p:nvGraphicFramePr>
        <p:xfrm>
          <a:off x="1525589" y="1589"/>
          <a:ext cx="1587" cy="1587"/>
        </p:xfrm>
        <a:graphic>
          <a:graphicData uri="http://schemas.openxmlformats.org/presentationml/2006/ole">
            <mc:AlternateContent xmlns:mc="http://schemas.openxmlformats.org/markup-compatibility/2006">
              <mc:Choice xmlns:v="urn:schemas-microsoft-com:vml" Requires="v">
                <p:oleObj spid="_x0000_s16389" name="think-cell Slide" r:id="rId10" imgW="383" imgH="384" progId="TCLayout.ActiveDocument.1">
                  <p:embed/>
                </p:oleObj>
              </mc:Choice>
              <mc:Fallback>
                <p:oleObj name="think-cell Slide" r:id="rId10" imgW="383" imgH="384" progId="TCLayout.ActiveDocument.1">
                  <p:embed/>
                  <p:pic>
                    <p:nvPicPr>
                      <p:cNvPr id="3" name="Object 2" hidden="1"/>
                      <p:cNvPicPr/>
                      <p:nvPr/>
                    </p:nvPicPr>
                    <p:blipFill>
                      <a:blip r:embed="rId11"/>
                      <a:stretch>
                        <a:fillRect/>
                      </a:stretch>
                    </p:blipFill>
                    <p:spPr>
                      <a:xfrm>
                        <a:off x="1525589" y="1589"/>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t>Highlights of challenges in current architecture</a:t>
            </a:r>
          </a:p>
        </p:txBody>
      </p:sp>
      <p:sp>
        <p:nvSpPr>
          <p:cNvPr id="11" name="AutoShape 3"/>
          <p:cNvSpPr>
            <a:spLocks noChangeArrowheads="1"/>
          </p:cNvSpPr>
          <p:nvPr>
            <p:custDataLst>
              <p:tags r:id="rId4"/>
            </p:custDataLst>
          </p:nvPr>
        </p:nvSpPr>
        <p:spPr bwMode="gray">
          <a:xfrm>
            <a:off x="727628" y="1210512"/>
            <a:ext cx="2352923" cy="1055438"/>
          </a:xfrm>
          <a:prstGeom prst="homePlate">
            <a:avLst>
              <a:gd name="adj" fmla="val 19168"/>
            </a:avLst>
          </a:prstGeom>
          <a:solidFill>
            <a:srgbClr val="006A38"/>
          </a:solidFill>
          <a:ln w="6350">
            <a:noFill/>
            <a:miter lim="800000"/>
            <a:headEnd/>
            <a:tailEnd/>
          </a:ln>
        </p:spPr>
        <p:txBody>
          <a:bodyPr lIns="72000" tIns="72000" rIns="72000" bIns="72000" anchor="ctr"/>
          <a:lstStyle/>
          <a:p>
            <a:pPr eaLnBrk="0" hangingPunct="0">
              <a:lnSpc>
                <a:spcPct val="90000"/>
              </a:lnSpc>
              <a:spcBef>
                <a:spcPct val="0"/>
              </a:spcBef>
            </a:pPr>
            <a:r>
              <a:rPr lang="en-US" sz="1400">
                <a:solidFill>
                  <a:schemeClr val="bg1"/>
                </a:solidFill>
                <a:cs typeface="Arial" pitchFamily="34" charset="0"/>
              </a:rPr>
              <a:t>Disparate and Complex Data and Analytics landscape</a:t>
            </a:r>
          </a:p>
        </p:txBody>
      </p:sp>
      <p:sp>
        <p:nvSpPr>
          <p:cNvPr id="12" name="Freeform 4"/>
          <p:cNvSpPr>
            <a:spLocks/>
          </p:cNvSpPr>
          <p:nvPr/>
        </p:nvSpPr>
        <p:spPr bwMode="gray">
          <a:xfrm>
            <a:off x="3023473" y="1210512"/>
            <a:ext cx="8882661" cy="1055438"/>
          </a:xfrm>
          <a:custGeom>
            <a:avLst/>
            <a:gdLst>
              <a:gd name="T0" fmla="*/ 0 w 3836"/>
              <a:gd name="T1" fmla="*/ 0 h 573"/>
              <a:gd name="T2" fmla="*/ 142805 w 3836"/>
              <a:gd name="T3" fmla="*/ 549109 h 573"/>
              <a:gd name="T4" fmla="*/ 0 w 3836"/>
              <a:gd name="T5" fmla="*/ 1100137 h 573"/>
              <a:gd name="T6" fmla="*/ 6521450 w 3836"/>
              <a:gd name="T7" fmla="*/ 1100137 h 573"/>
              <a:gd name="T8" fmla="*/ 6521450 w 3836"/>
              <a:gd name="T9" fmla="*/ 0 h 573"/>
              <a:gd name="T10" fmla="*/ 0 w 3836"/>
              <a:gd name="T11" fmla="*/ 0 h 573"/>
              <a:gd name="T12" fmla="*/ 0 60000 65536"/>
              <a:gd name="T13" fmla="*/ 0 60000 65536"/>
              <a:gd name="T14" fmla="*/ 0 60000 65536"/>
              <a:gd name="T15" fmla="*/ 0 60000 65536"/>
              <a:gd name="T16" fmla="*/ 0 60000 65536"/>
              <a:gd name="T17" fmla="*/ 0 60000 65536"/>
              <a:gd name="T18" fmla="*/ 0 w 3836"/>
              <a:gd name="T19" fmla="*/ 0 h 573"/>
              <a:gd name="T20" fmla="*/ 3836 w 3836"/>
              <a:gd name="T21" fmla="*/ 573 h 573"/>
              <a:gd name="connsiteX0" fmla="*/ 626 w 4462"/>
              <a:gd name="connsiteY0" fmla="*/ 0 h 573"/>
              <a:gd name="connsiteX1" fmla="*/ 710 w 4462"/>
              <a:gd name="connsiteY1" fmla="*/ 286 h 573"/>
              <a:gd name="connsiteX2" fmla="*/ 704 w 4462"/>
              <a:gd name="connsiteY2" fmla="*/ 287 h 573"/>
              <a:gd name="connsiteX3" fmla="*/ 626 w 4462"/>
              <a:gd name="connsiteY3" fmla="*/ 573 h 573"/>
              <a:gd name="connsiteX4" fmla="*/ 4462 w 4462"/>
              <a:gd name="connsiteY4" fmla="*/ 573 h 573"/>
              <a:gd name="connsiteX5" fmla="*/ 4462 w 4462"/>
              <a:gd name="connsiteY5" fmla="*/ 0 h 573"/>
              <a:gd name="connsiteX6" fmla="*/ 626 w 4462"/>
              <a:gd name="connsiteY6" fmla="*/ 0 h 573"/>
              <a:gd name="connsiteX0" fmla="*/ 626 w 4462"/>
              <a:gd name="connsiteY0" fmla="*/ 0 h 573"/>
              <a:gd name="connsiteX1" fmla="*/ 710 w 4462"/>
              <a:gd name="connsiteY1" fmla="*/ 286 h 573"/>
              <a:gd name="connsiteX2" fmla="*/ 704 w 4462"/>
              <a:gd name="connsiteY2" fmla="*/ 287 h 573"/>
              <a:gd name="connsiteX3" fmla="*/ 626 w 4462"/>
              <a:gd name="connsiteY3" fmla="*/ 573 h 573"/>
              <a:gd name="connsiteX4" fmla="*/ 4462 w 4462"/>
              <a:gd name="connsiteY4" fmla="*/ 573 h 573"/>
              <a:gd name="connsiteX5" fmla="*/ 4462 w 4462"/>
              <a:gd name="connsiteY5" fmla="*/ 0 h 573"/>
              <a:gd name="connsiteX6" fmla="*/ 626 w 4462"/>
              <a:gd name="connsiteY6" fmla="*/ 0 h 573"/>
              <a:gd name="connsiteX0" fmla="*/ 0 w 3836"/>
              <a:gd name="connsiteY0" fmla="*/ 0 h 573"/>
              <a:gd name="connsiteX1" fmla="*/ 84 w 3836"/>
              <a:gd name="connsiteY1" fmla="*/ 286 h 573"/>
              <a:gd name="connsiteX2" fmla="*/ 78 w 3836"/>
              <a:gd name="connsiteY2" fmla="*/ 287 h 573"/>
              <a:gd name="connsiteX3" fmla="*/ 0 w 3836"/>
              <a:gd name="connsiteY3" fmla="*/ 573 h 573"/>
              <a:gd name="connsiteX4" fmla="*/ 3836 w 3836"/>
              <a:gd name="connsiteY4" fmla="*/ 573 h 573"/>
              <a:gd name="connsiteX5" fmla="*/ 3836 w 3836"/>
              <a:gd name="connsiteY5" fmla="*/ 0 h 573"/>
              <a:gd name="connsiteX6" fmla="*/ 0 w 3836"/>
              <a:gd name="connsiteY6" fmla="*/ 0 h 573"/>
              <a:gd name="connsiteX0" fmla="*/ 0 w 3836"/>
              <a:gd name="connsiteY0" fmla="*/ 0 h 573"/>
              <a:gd name="connsiteX1" fmla="*/ 84 w 3836"/>
              <a:gd name="connsiteY1" fmla="*/ 286 h 573"/>
              <a:gd name="connsiteX2" fmla="*/ 78 w 3836"/>
              <a:gd name="connsiteY2" fmla="*/ 287 h 573"/>
              <a:gd name="connsiteX3" fmla="*/ 0 w 3836"/>
              <a:gd name="connsiteY3" fmla="*/ 573 h 573"/>
              <a:gd name="connsiteX4" fmla="*/ 3836 w 3836"/>
              <a:gd name="connsiteY4" fmla="*/ 573 h 573"/>
              <a:gd name="connsiteX5" fmla="*/ 3836 w 3836"/>
              <a:gd name="connsiteY5" fmla="*/ 0 h 573"/>
              <a:gd name="connsiteX6" fmla="*/ 0 w 3836"/>
              <a:gd name="connsiteY6" fmla="*/ 0 h 573"/>
              <a:gd name="connsiteX0" fmla="*/ 0 w 3836"/>
              <a:gd name="connsiteY0" fmla="*/ 0 h 573"/>
              <a:gd name="connsiteX1" fmla="*/ 84 w 3836"/>
              <a:gd name="connsiteY1" fmla="*/ 286 h 573"/>
              <a:gd name="connsiteX2" fmla="*/ 156 w 3836"/>
              <a:gd name="connsiteY2" fmla="*/ 414 h 573"/>
              <a:gd name="connsiteX3" fmla="*/ 0 w 3836"/>
              <a:gd name="connsiteY3" fmla="*/ 573 h 573"/>
              <a:gd name="connsiteX4" fmla="*/ 3836 w 3836"/>
              <a:gd name="connsiteY4" fmla="*/ 573 h 573"/>
              <a:gd name="connsiteX5" fmla="*/ 3836 w 3836"/>
              <a:gd name="connsiteY5" fmla="*/ 0 h 573"/>
              <a:gd name="connsiteX6" fmla="*/ 0 w 3836"/>
              <a:gd name="connsiteY6" fmla="*/ 0 h 573"/>
              <a:gd name="connsiteX0" fmla="*/ 625 w 4461"/>
              <a:gd name="connsiteY0" fmla="*/ 0 h 573"/>
              <a:gd name="connsiteX1" fmla="*/ 709 w 4461"/>
              <a:gd name="connsiteY1" fmla="*/ 286 h 573"/>
              <a:gd name="connsiteX2" fmla="*/ 625 w 4461"/>
              <a:gd name="connsiteY2" fmla="*/ 573 h 573"/>
              <a:gd name="connsiteX3" fmla="*/ 4461 w 4461"/>
              <a:gd name="connsiteY3" fmla="*/ 573 h 573"/>
              <a:gd name="connsiteX4" fmla="*/ 4461 w 4461"/>
              <a:gd name="connsiteY4" fmla="*/ 0 h 573"/>
              <a:gd name="connsiteX5" fmla="*/ 625 w 4461"/>
              <a:gd name="connsiteY5" fmla="*/ 0 h 573"/>
              <a:gd name="connsiteX0" fmla="*/ 626 w 4462"/>
              <a:gd name="connsiteY0" fmla="*/ 0 h 573"/>
              <a:gd name="connsiteX1" fmla="*/ 710 w 4462"/>
              <a:gd name="connsiteY1" fmla="*/ 286 h 573"/>
              <a:gd name="connsiteX2" fmla="*/ 756 w 4462"/>
              <a:gd name="connsiteY2" fmla="*/ 304 h 573"/>
              <a:gd name="connsiteX3" fmla="*/ 626 w 4462"/>
              <a:gd name="connsiteY3" fmla="*/ 573 h 573"/>
              <a:gd name="connsiteX4" fmla="*/ 4462 w 4462"/>
              <a:gd name="connsiteY4" fmla="*/ 573 h 573"/>
              <a:gd name="connsiteX5" fmla="*/ 4462 w 4462"/>
              <a:gd name="connsiteY5" fmla="*/ 0 h 573"/>
              <a:gd name="connsiteX6" fmla="*/ 626 w 4462"/>
              <a:gd name="connsiteY6" fmla="*/ 0 h 573"/>
              <a:gd name="connsiteX0" fmla="*/ 626 w 4462"/>
              <a:gd name="connsiteY0" fmla="*/ 0 h 573"/>
              <a:gd name="connsiteX1" fmla="*/ 854 w 4462"/>
              <a:gd name="connsiteY1" fmla="*/ 215 h 573"/>
              <a:gd name="connsiteX2" fmla="*/ 756 w 4462"/>
              <a:gd name="connsiteY2" fmla="*/ 304 h 573"/>
              <a:gd name="connsiteX3" fmla="*/ 626 w 4462"/>
              <a:gd name="connsiteY3" fmla="*/ 573 h 573"/>
              <a:gd name="connsiteX4" fmla="*/ 4462 w 4462"/>
              <a:gd name="connsiteY4" fmla="*/ 573 h 573"/>
              <a:gd name="connsiteX5" fmla="*/ 4462 w 4462"/>
              <a:gd name="connsiteY5" fmla="*/ 0 h 573"/>
              <a:gd name="connsiteX6" fmla="*/ 626 w 4462"/>
              <a:gd name="connsiteY6" fmla="*/ 0 h 573"/>
              <a:gd name="connsiteX0" fmla="*/ 626 w 4462"/>
              <a:gd name="connsiteY0" fmla="*/ 0 h 573"/>
              <a:gd name="connsiteX1" fmla="*/ 854 w 4462"/>
              <a:gd name="connsiteY1" fmla="*/ 215 h 573"/>
              <a:gd name="connsiteX2" fmla="*/ 756 w 4462"/>
              <a:gd name="connsiteY2" fmla="*/ 304 h 573"/>
              <a:gd name="connsiteX3" fmla="*/ 626 w 4462"/>
              <a:gd name="connsiteY3" fmla="*/ 573 h 573"/>
              <a:gd name="connsiteX4" fmla="*/ 4462 w 4462"/>
              <a:gd name="connsiteY4" fmla="*/ 573 h 573"/>
              <a:gd name="connsiteX5" fmla="*/ 4462 w 4462"/>
              <a:gd name="connsiteY5" fmla="*/ 0 h 573"/>
              <a:gd name="connsiteX6" fmla="*/ 626 w 4462"/>
              <a:gd name="connsiteY6" fmla="*/ 0 h 573"/>
              <a:gd name="connsiteX0" fmla="*/ 601 w 4437"/>
              <a:gd name="connsiteY0" fmla="*/ 0 h 573"/>
              <a:gd name="connsiteX1" fmla="*/ 829 w 4437"/>
              <a:gd name="connsiteY1" fmla="*/ 215 h 573"/>
              <a:gd name="connsiteX2" fmla="*/ 601 w 4437"/>
              <a:gd name="connsiteY2" fmla="*/ 573 h 573"/>
              <a:gd name="connsiteX3" fmla="*/ 4437 w 4437"/>
              <a:gd name="connsiteY3" fmla="*/ 573 h 573"/>
              <a:gd name="connsiteX4" fmla="*/ 4437 w 4437"/>
              <a:gd name="connsiteY4" fmla="*/ 0 h 573"/>
              <a:gd name="connsiteX5" fmla="*/ 601 w 4437"/>
              <a:gd name="connsiteY5" fmla="*/ 0 h 573"/>
              <a:gd name="connsiteX0" fmla="*/ 601 w 4437"/>
              <a:gd name="connsiteY0" fmla="*/ 0 h 573"/>
              <a:gd name="connsiteX1" fmla="*/ 723 w 4437"/>
              <a:gd name="connsiteY1" fmla="*/ 286 h 573"/>
              <a:gd name="connsiteX2" fmla="*/ 601 w 4437"/>
              <a:gd name="connsiteY2" fmla="*/ 573 h 573"/>
              <a:gd name="connsiteX3" fmla="*/ 4437 w 4437"/>
              <a:gd name="connsiteY3" fmla="*/ 573 h 573"/>
              <a:gd name="connsiteX4" fmla="*/ 4437 w 4437"/>
              <a:gd name="connsiteY4" fmla="*/ 0 h 573"/>
              <a:gd name="connsiteX5" fmla="*/ 601 w 4437"/>
              <a:gd name="connsiteY5" fmla="*/ 0 h 573"/>
              <a:gd name="connsiteX0" fmla="*/ 0 w 3836"/>
              <a:gd name="connsiteY0" fmla="*/ 0 h 573"/>
              <a:gd name="connsiteX1" fmla="*/ 122 w 3836"/>
              <a:gd name="connsiteY1" fmla="*/ 286 h 573"/>
              <a:gd name="connsiteX2" fmla="*/ 0 w 3836"/>
              <a:gd name="connsiteY2" fmla="*/ 573 h 573"/>
              <a:gd name="connsiteX3" fmla="*/ 3836 w 3836"/>
              <a:gd name="connsiteY3" fmla="*/ 573 h 573"/>
              <a:gd name="connsiteX4" fmla="*/ 3836 w 3836"/>
              <a:gd name="connsiteY4" fmla="*/ 0 h 573"/>
              <a:gd name="connsiteX5" fmla="*/ 0 w 3836"/>
              <a:gd name="connsiteY5" fmla="*/ 0 h 573"/>
              <a:gd name="connsiteX0" fmla="*/ 0 w 3836"/>
              <a:gd name="connsiteY0" fmla="*/ 0 h 573"/>
              <a:gd name="connsiteX1" fmla="*/ 122 w 3836"/>
              <a:gd name="connsiteY1" fmla="*/ 286 h 573"/>
              <a:gd name="connsiteX2" fmla="*/ 0 w 3836"/>
              <a:gd name="connsiteY2" fmla="*/ 573 h 573"/>
              <a:gd name="connsiteX3" fmla="*/ 3836 w 3836"/>
              <a:gd name="connsiteY3" fmla="*/ 573 h 573"/>
              <a:gd name="connsiteX4" fmla="*/ 3836 w 3836"/>
              <a:gd name="connsiteY4" fmla="*/ 0 h 573"/>
              <a:gd name="connsiteX5" fmla="*/ 0 w 3836"/>
              <a:gd name="connsiteY5" fmla="*/ 0 h 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36" h="573">
                <a:moveTo>
                  <a:pt x="0" y="0"/>
                </a:moveTo>
                <a:cubicBezTo>
                  <a:pt x="41" y="95"/>
                  <a:pt x="81" y="191"/>
                  <a:pt x="122" y="286"/>
                </a:cubicBezTo>
                <a:cubicBezTo>
                  <a:pt x="81" y="382"/>
                  <a:pt x="41" y="477"/>
                  <a:pt x="0" y="573"/>
                </a:cubicBezTo>
                <a:lnTo>
                  <a:pt x="3836" y="573"/>
                </a:lnTo>
                <a:lnTo>
                  <a:pt x="3836" y="0"/>
                </a:lnTo>
                <a:lnTo>
                  <a:pt x="0" y="0"/>
                </a:lnTo>
                <a:close/>
              </a:path>
            </a:pathLst>
          </a:custGeom>
          <a:solidFill>
            <a:schemeClr val="accent1">
              <a:lumMod val="20000"/>
              <a:lumOff val="80000"/>
            </a:schemeClr>
          </a:solidFill>
          <a:ln w="6350">
            <a:noFill/>
            <a:miter lim="800000"/>
            <a:headEnd/>
            <a:tailEnd/>
          </a:ln>
        </p:spPr>
        <p:txBody>
          <a:bodyPr wrap="square" lIns="72000" tIns="72000" rIns="72000" bIns="72000" anchor="ctr"/>
          <a:lstStyle/>
          <a:p>
            <a:pPr marL="342900" indent="-112395" defTabSz="711200">
              <a:lnSpc>
                <a:spcPct val="90000"/>
              </a:lnSpc>
              <a:spcBef>
                <a:spcPct val="0"/>
              </a:spcBef>
              <a:spcAft>
                <a:spcPct val="35000"/>
              </a:spcAft>
              <a:buFont typeface="Arial" panose="020B0604020202020204" pitchFamily="34" charset="0"/>
              <a:buChar char="•"/>
            </a:pPr>
            <a:r>
              <a:rPr lang="en-US" sz="1200" dirty="0"/>
              <a:t>Multiple reporting tools, multiple data extracts from the same source systems</a:t>
            </a:r>
            <a:endParaRPr lang="en-US" dirty="0"/>
          </a:p>
          <a:p>
            <a:pPr marL="342900" indent="-112395" defTabSz="711200">
              <a:lnSpc>
                <a:spcPct val="90000"/>
              </a:lnSpc>
              <a:spcBef>
                <a:spcPct val="0"/>
              </a:spcBef>
              <a:spcAft>
                <a:spcPct val="35000"/>
              </a:spcAft>
              <a:buFont typeface="Arial" panose="020B0604020202020204" pitchFamily="34" charset="0"/>
              <a:buChar char="•"/>
            </a:pPr>
            <a:r>
              <a:rPr lang="en-US" sz="1200" dirty="0"/>
              <a:t>Limited cross domain insights</a:t>
            </a:r>
            <a:endParaRPr lang="en-US" sz="1200" dirty="0">
              <a:cs typeface="Calibri" panose="020F0502020204030204"/>
            </a:endParaRPr>
          </a:p>
          <a:p>
            <a:pPr marL="342900" indent="-112395" defTabSz="711200">
              <a:lnSpc>
                <a:spcPct val="90000"/>
              </a:lnSpc>
              <a:spcBef>
                <a:spcPct val="0"/>
              </a:spcBef>
              <a:spcAft>
                <a:spcPct val="35000"/>
              </a:spcAft>
              <a:buFont typeface="Arial" panose="020B0604020202020204" pitchFamily="34" charset="0"/>
              <a:buChar char="•"/>
            </a:pPr>
            <a:r>
              <a:rPr lang="en-US" sz="1200" dirty="0"/>
              <a:t>Tools available in Oracle Fusion do not meet the needs of real-time reporting, limited in dashboard capabilities</a:t>
            </a:r>
            <a:endParaRPr lang="en-US" sz="1200" dirty="0">
              <a:cs typeface="Calibri" panose="020F0502020204030204"/>
            </a:endParaRPr>
          </a:p>
          <a:p>
            <a:pPr marL="342900" indent="-112395" defTabSz="711200">
              <a:lnSpc>
                <a:spcPct val="90000"/>
              </a:lnSpc>
              <a:spcBef>
                <a:spcPct val="0"/>
              </a:spcBef>
              <a:spcAft>
                <a:spcPct val="35000"/>
              </a:spcAft>
              <a:buFont typeface="Arial" panose="020B0604020202020204" pitchFamily="34" charset="0"/>
              <a:buChar char="•"/>
            </a:pPr>
            <a:r>
              <a:rPr lang="en-US" sz="1200" dirty="0">
                <a:cs typeface="Calibri" panose="020F0502020204030204"/>
              </a:rPr>
              <a:t>Custom applications in Fusion, store data in separate database leading to difficult and error-prone data movement.</a:t>
            </a:r>
          </a:p>
        </p:txBody>
      </p:sp>
      <p:sp>
        <p:nvSpPr>
          <p:cNvPr id="13" name="AutoShape 5"/>
          <p:cNvSpPr>
            <a:spLocks noChangeArrowheads="1"/>
          </p:cNvSpPr>
          <p:nvPr>
            <p:custDataLst>
              <p:tags r:id="rId5"/>
            </p:custDataLst>
          </p:nvPr>
        </p:nvSpPr>
        <p:spPr bwMode="gray">
          <a:xfrm>
            <a:off x="727628" y="2377967"/>
            <a:ext cx="2352923" cy="901904"/>
          </a:xfrm>
          <a:prstGeom prst="homePlate">
            <a:avLst>
              <a:gd name="adj" fmla="val 19168"/>
            </a:avLst>
          </a:prstGeom>
          <a:solidFill>
            <a:srgbClr val="006A38"/>
          </a:solidFill>
          <a:ln w="6350">
            <a:noFill/>
            <a:miter lim="800000"/>
            <a:headEnd/>
            <a:tailEnd/>
          </a:ln>
        </p:spPr>
        <p:txBody>
          <a:bodyPr lIns="72000" tIns="72000" rIns="72000" bIns="72000" anchor="ctr"/>
          <a:lstStyle/>
          <a:p>
            <a:pPr eaLnBrk="0" hangingPunct="0">
              <a:lnSpc>
                <a:spcPct val="90000"/>
              </a:lnSpc>
              <a:spcBef>
                <a:spcPct val="0"/>
              </a:spcBef>
            </a:pPr>
            <a:r>
              <a:rPr lang="en-US" sz="1400">
                <a:solidFill>
                  <a:schemeClr val="bg1"/>
                </a:solidFill>
                <a:cs typeface="Arial" pitchFamily="34" charset="0"/>
              </a:rPr>
              <a:t>Need to improve Data Integration capabilities to meet executive expectations and emerging requirements</a:t>
            </a:r>
          </a:p>
        </p:txBody>
      </p:sp>
      <p:sp>
        <p:nvSpPr>
          <p:cNvPr id="14" name="AutoShape 7"/>
          <p:cNvSpPr>
            <a:spLocks noChangeArrowheads="1"/>
          </p:cNvSpPr>
          <p:nvPr>
            <p:custDataLst>
              <p:tags r:id="rId6"/>
            </p:custDataLst>
          </p:nvPr>
        </p:nvSpPr>
        <p:spPr bwMode="gray">
          <a:xfrm>
            <a:off x="727630" y="3391889"/>
            <a:ext cx="2352922" cy="901903"/>
          </a:xfrm>
          <a:prstGeom prst="homePlate">
            <a:avLst>
              <a:gd name="adj" fmla="val 19168"/>
            </a:avLst>
          </a:prstGeom>
          <a:solidFill>
            <a:srgbClr val="006A38"/>
          </a:solidFill>
          <a:ln w="6350">
            <a:noFill/>
            <a:miter lim="800000"/>
            <a:headEnd/>
            <a:tailEnd/>
          </a:ln>
        </p:spPr>
        <p:txBody>
          <a:bodyPr lIns="72000" tIns="72000" rIns="72000" bIns="72000" anchor="ctr"/>
          <a:lstStyle/>
          <a:p>
            <a:pPr eaLnBrk="0" hangingPunct="0">
              <a:lnSpc>
                <a:spcPct val="90000"/>
              </a:lnSpc>
              <a:spcBef>
                <a:spcPct val="0"/>
              </a:spcBef>
            </a:pPr>
            <a:r>
              <a:rPr lang="en-US" sz="1400">
                <a:solidFill>
                  <a:schemeClr val="bg1"/>
                </a:solidFill>
                <a:cs typeface="Arial" pitchFamily="34" charset="0"/>
              </a:rPr>
              <a:t>Redundancy and Duplication </a:t>
            </a:r>
          </a:p>
          <a:p>
            <a:pPr eaLnBrk="0" hangingPunct="0">
              <a:lnSpc>
                <a:spcPct val="90000"/>
              </a:lnSpc>
              <a:spcBef>
                <a:spcPct val="0"/>
              </a:spcBef>
            </a:pPr>
            <a:r>
              <a:rPr lang="en-US" sz="1400">
                <a:solidFill>
                  <a:schemeClr val="bg1"/>
                </a:solidFill>
                <a:cs typeface="Arial" pitchFamily="34" charset="0"/>
              </a:rPr>
              <a:t>of Data</a:t>
            </a:r>
          </a:p>
        </p:txBody>
      </p:sp>
      <p:sp>
        <p:nvSpPr>
          <p:cNvPr id="19" name="Freeform 4"/>
          <p:cNvSpPr>
            <a:spLocks/>
          </p:cNvSpPr>
          <p:nvPr/>
        </p:nvSpPr>
        <p:spPr bwMode="gray">
          <a:xfrm>
            <a:off x="3023473" y="2377967"/>
            <a:ext cx="8882661" cy="901904"/>
          </a:xfrm>
          <a:custGeom>
            <a:avLst/>
            <a:gdLst>
              <a:gd name="T0" fmla="*/ 0 w 3836"/>
              <a:gd name="T1" fmla="*/ 0 h 573"/>
              <a:gd name="T2" fmla="*/ 142805 w 3836"/>
              <a:gd name="T3" fmla="*/ 549109 h 573"/>
              <a:gd name="T4" fmla="*/ 0 w 3836"/>
              <a:gd name="T5" fmla="*/ 1100137 h 573"/>
              <a:gd name="T6" fmla="*/ 6521450 w 3836"/>
              <a:gd name="T7" fmla="*/ 1100137 h 573"/>
              <a:gd name="T8" fmla="*/ 6521450 w 3836"/>
              <a:gd name="T9" fmla="*/ 0 h 573"/>
              <a:gd name="T10" fmla="*/ 0 w 3836"/>
              <a:gd name="T11" fmla="*/ 0 h 573"/>
              <a:gd name="T12" fmla="*/ 0 60000 65536"/>
              <a:gd name="T13" fmla="*/ 0 60000 65536"/>
              <a:gd name="T14" fmla="*/ 0 60000 65536"/>
              <a:gd name="T15" fmla="*/ 0 60000 65536"/>
              <a:gd name="T16" fmla="*/ 0 60000 65536"/>
              <a:gd name="T17" fmla="*/ 0 60000 65536"/>
              <a:gd name="T18" fmla="*/ 0 w 3836"/>
              <a:gd name="T19" fmla="*/ 0 h 573"/>
              <a:gd name="T20" fmla="*/ 3836 w 3836"/>
              <a:gd name="T21" fmla="*/ 573 h 573"/>
              <a:gd name="connsiteX0" fmla="*/ 626 w 4462"/>
              <a:gd name="connsiteY0" fmla="*/ 0 h 573"/>
              <a:gd name="connsiteX1" fmla="*/ 710 w 4462"/>
              <a:gd name="connsiteY1" fmla="*/ 286 h 573"/>
              <a:gd name="connsiteX2" fmla="*/ 704 w 4462"/>
              <a:gd name="connsiteY2" fmla="*/ 287 h 573"/>
              <a:gd name="connsiteX3" fmla="*/ 626 w 4462"/>
              <a:gd name="connsiteY3" fmla="*/ 573 h 573"/>
              <a:gd name="connsiteX4" fmla="*/ 4462 w 4462"/>
              <a:gd name="connsiteY4" fmla="*/ 573 h 573"/>
              <a:gd name="connsiteX5" fmla="*/ 4462 w 4462"/>
              <a:gd name="connsiteY5" fmla="*/ 0 h 573"/>
              <a:gd name="connsiteX6" fmla="*/ 626 w 4462"/>
              <a:gd name="connsiteY6" fmla="*/ 0 h 573"/>
              <a:gd name="connsiteX0" fmla="*/ 626 w 4462"/>
              <a:gd name="connsiteY0" fmla="*/ 0 h 573"/>
              <a:gd name="connsiteX1" fmla="*/ 710 w 4462"/>
              <a:gd name="connsiteY1" fmla="*/ 286 h 573"/>
              <a:gd name="connsiteX2" fmla="*/ 704 w 4462"/>
              <a:gd name="connsiteY2" fmla="*/ 287 h 573"/>
              <a:gd name="connsiteX3" fmla="*/ 626 w 4462"/>
              <a:gd name="connsiteY3" fmla="*/ 573 h 573"/>
              <a:gd name="connsiteX4" fmla="*/ 4462 w 4462"/>
              <a:gd name="connsiteY4" fmla="*/ 573 h 573"/>
              <a:gd name="connsiteX5" fmla="*/ 4462 w 4462"/>
              <a:gd name="connsiteY5" fmla="*/ 0 h 573"/>
              <a:gd name="connsiteX6" fmla="*/ 626 w 4462"/>
              <a:gd name="connsiteY6" fmla="*/ 0 h 573"/>
              <a:gd name="connsiteX0" fmla="*/ 0 w 3836"/>
              <a:gd name="connsiteY0" fmla="*/ 0 h 573"/>
              <a:gd name="connsiteX1" fmla="*/ 84 w 3836"/>
              <a:gd name="connsiteY1" fmla="*/ 286 h 573"/>
              <a:gd name="connsiteX2" fmla="*/ 78 w 3836"/>
              <a:gd name="connsiteY2" fmla="*/ 287 h 573"/>
              <a:gd name="connsiteX3" fmla="*/ 0 w 3836"/>
              <a:gd name="connsiteY3" fmla="*/ 573 h 573"/>
              <a:gd name="connsiteX4" fmla="*/ 3836 w 3836"/>
              <a:gd name="connsiteY4" fmla="*/ 573 h 573"/>
              <a:gd name="connsiteX5" fmla="*/ 3836 w 3836"/>
              <a:gd name="connsiteY5" fmla="*/ 0 h 573"/>
              <a:gd name="connsiteX6" fmla="*/ 0 w 3836"/>
              <a:gd name="connsiteY6" fmla="*/ 0 h 573"/>
              <a:gd name="connsiteX0" fmla="*/ 0 w 3836"/>
              <a:gd name="connsiteY0" fmla="*/ 0 h 573"/>
              <a:gd name="connsiteX1" fmla="*/ 84 w 3836"/>
              <a:gd name="connsiteY1" fmla="*/ 286 h 573"/>
              <a:gd name="connsiteX2" fmla="*/ 78 w 3836"/>
              <a:gd name="connsiteY2" fmla="*/ 287 h 573"/>
              <a:gd name="connsiteX3" fmla="*/ 0 w 3836"/>
              <a:gd name="connsiteY3" fmla="*/ 573 h 573"/>
              <a:gd name="connsiteX4" fmla="*/ 3836 w 3836"/>
              <a:gd name="connsiteY4" fmla="*/ 573 h 573"/>
              <a:gd name="connsiteX5" fmla="*/ 3836 w 3836"/>
              <a:gd name="connsiteY5" fmla="*/ 0 h 573"/>
              <a:gd name="connsiteX6" fmla="*/ 0 w 3836"/>
              <a:gd name="connsiteY6" fmla="*/ 0 h 573"/>
              <a:gd name="connsiteX0" fmla="*/ 0 w 3836"/>
              <a:gd name="connsiteY0" fmla="*/ 0 h 573"/>
              <a:gd name="connsiteX1" fmla="*/ 84 w 3836"/>
              <a:gd name="connsiteY1" fmla="*/ 286 h 573"/>
              <a:gd name="connsiteX2" fmla="*/ 156 w 3836"/>
              <a:gd name="connsiteY2" fmla="*/ 414 h 573"/>
              <a:gd name="connsiteX3" fmla="*/ 0 w 3836"/>
              <a:gd name="connsiteY3" fmla="*/ 573 h 573"/>
              <a:gd name="connsiteX4" fmla="*/ 3836 w 3836"/>
              <a:gd name="connsiteY4" fmla="*/ 573 h 573"/>
              <a:gd name="connsiteX5" fmla="*/ 3836 w 3836"/>
              <a:gd name="connsiteY5" fmla="*/ 0 h 573"/>
              <a:gd name="connsiteX6" fmla="*/ 0 w 3836"/>
              <a:gd name="connsiteY6" fmla="*/ 0 h 573"/>
              <a:gd name="connsiteX0" fmla="*/ 625 w 4461"/>
              <a:gd name="connsiteY0" fmla="*/ 0 h 573"/>
              <a:gd name="connsiteX1" fmla="*/ 709 w 4461"/>
              <a:gd name="connsiteY1" fmla="*/ 286 h 573"/>
              <a:gd name="connsiteX2" fmla="*/ 625 w 4461"/>
              <a:gd name="connsiteY2" fmla="*/ 573 h 573"/>
              <a:gd name="connsiteX3" fmla="*/ 4461 w 4461"/>
              <a:gd name="connsiteY3" fmla="*/ 573 h 573"/>
              <a:gd name="connsiteX4" fmla="*/ 4461 w 4461"/>
              <a:gd name="connsiteY4" fmla="*/ 0 h 573"/>
              <a:gd name="connsiteX5" fmla="*/ 625 w 4461"/>
              <a:gd name="connsiteY5" fmla="*/ 0 h 573"/>
              <a:gd name="connsiteX0" fmla="*/ 626 w 4462"/>
              <a:gd name="connsiteY0" fmla="*/ 0 h 573"/>
              <a:gd name="connsiteX1" fmla="*/ 710 w 4462"/>
              <a:gd name="connsiteY1" fmla="*/ 286 h 573"/>
              <a:gd name="connsiteX2" fmla="*/ 756 w 4462"/>
              <a:gd name="connsiteY2" fmla="*/ 304 h 573"/>
              <a:gd name="connsiteX3" fmla="*/ 626 w 4462"/>
              <a:gd name="connsiteY3" fmla="*/ 573 h 573"/>
              <a:gd name="connsiteX4" fmla="*/ 4462 w 4462"/>
              <a:gd name="connsiteY4" fmla="*/ 573 h 573"/>
              <a:gd name="connsiteX5" fmla="*/ 4462 w 4462"/>
              <a:gd name="connsiteY5" fmla="*/ 0 h 573"/>
              <a:gd name="connsiteX6" fmla="*/ 626 w 4462"/>
              <a:gd name="connsiteY6" fmla="*/ 0 h 573"/>
              <a:gd name="connsiteX0" fmla="*/ 626 w 4462"/>
              <a:gd name="connsiteY0" fmla="*/ 0 h 573"/>
              <a:gd name="connsiteX1" fmla="*/ 854 w 4462"/>
              <a:gd name="connsiteY1" fmla="*/ 215 h 573"/>
              <a:gd name="connsiteX2" fmla="*/ 756 w 4462"/>
              <a:gd name="connsiteY2" fmla="*/ 304 h 573"/>
              <a:gd name="connsiteX3" fmla="*/ 626 w 4462"/>
              <a:gd name="connsiteY3" fmla="*/ 573 h 573"/>
              <a:gd name="connsiteX4" fmla="*/ 4462 w 4462"/>
              <a:gd name="connsiteY4" fmla="*/ 573 h 573"/>
              <a:gd name="connsiteX5" fmla="*/ 4462 w 4462"/>
              <a:gd name="connsiteY5" fmla="*/ 0 h 573"/>
              <a:gd name="connsiteX6" fmla="*/ 626 w 4462"/>
              <a:gd name="connsiteY6" fmla="*/ 0 h 573"/>
              <a:gd name="connsiteX0" fmla="*/ 626 w 4462"/>
              <a:gd name="connsiteY0" fmla="*/ 0 h 573"/>
              <a:gd name="connsiteX1" fmla="*/ 854 w 4462"/>
              <a:gd name="connsiteY1" fmla="*/ 215 h 573"/>
              <a:gd name="connsiteX2" fmla="*/ 756 w 4462"/>
              <a:gd name="connsiteY2" fmla="*/ 304 h 573"/>
              <a:gd name="connsiteX3" fmla="*/ 626 w 4462"/>
              <a:gd name="connsiteY3" fmla="*/ 573 h 573"/>
              <a:gd name="connsiteX4" fmla="*/ 4462 w 4462"/>
              <a:gd name="connsiteY4" fmla="*/ 573 h 573"/>
              <a:gd name="connsiteX5" fmla="*/ 4462 w 4462"/>
              <a:gd name="connsiteY5" fmla="*/ 0 h 573"/>
              <a:gd name="connsiteX6" fmla="*/ 626 w 4462"/>
              <a:gd name="connsiteY6" fmla="*/ 0 h 573"/>
              <a:gd name="connsiteX0" fmla="*/ 601 w 4437"/>
              <a:gd name="connsiteY0" fmla="*/ 0 h 573"/>
              <a:gd name="connsiteX1" fmla="*/ 829 w 4437"/>
              <a:gd name="connsiteY1" fmla="*/ 215 h 573"/>
              <a:gd name="connsiteX2" fmla="*/ 601 w 4437"/>
              <a:gd name="connsiteY2" fmla="*/ 573 h 573"/>
              <a:gd name="connsiteX3" fmla="*/ 4437 w 4437"/>
              <a:gd name="connsiteY3" fmla="*/ 573 h 573"/>
              <a:gd name="connsiteX4" fmla="*/ 4437 w 4437"/>
              <a:gd name="connsiteY4" fmla="*/ 0 h 573"/>
              <a:gd name="connsiteX5" fmla="*/ 601 w 4437"/>
              <a:gd name="connsiteY5" fmla="*/ 0 h 573"/>
              <a:gd name="connsiteX0" fmla="*/ 601 w 4437"/>
              <a:gd name="connsiteY0" fmla="*/ 0 h 573"/>
              <a:gd name="connsiteX1" fmla="*/ 723 w 4437"/>
              <a:gd name="connsiteY1" fmla="*/ 286 h 573"/>
              <a:gd name="connsiteX2" fmla="*/ 601 w 4437"/>
              <a:gd name="connsiteY2" fmla="*/ 573 h 573"/>
              <a:gd name="connsiteX3" fmla="*/ 4437 w 4437"/>
              <a:gd name="connsiteY3" fmla="*/ 573 h 573"/>
              <a:gd name="connsiteX4" fmla="*/ 4437 w 4437"/>
              <a:gd name="connsiteY4" fmla="*/ 0 h 573"/>
              <a:gd name="connsiteX5" fmla="*/ 601 w 4437"/>
              <a:gd name="connsiteY5" fmla="*/ 0 h 573"/>
              <a:gd name="connsiteX0" fmla="*/ 0 w 3836"/>
              <a:gd name="connsiteY0" fmla="*/ 0 h 573"/>
              <a:gd name="connsiteX1" fmla="*/ 122 w 3836"/>
              <a:gd name="connsiteY1" fmla="*/ 286 h 573"/>
              <a:gd name="connsiteX2" fmla="*/ 0 w 3836"/>
              <a:gd name="connsiteY2" fmla="*/ 573 h 573"/>
              <a:gd name="connsiteX3" fmla="*/ 3836 w 3836"/>
              <a:gd name="connsiteY3" fmla="*/ 573 h 573"/>
              <a:gd name="connsiteX4" fmla="*/ 3836 w 3836"/>
              <a:gd name="connsiteY4" fmla="*/ 0 h 573"/>
              <a:gd name="connsiteX5" fmla="*/ 0 w 3836"/>
              <a:gd name="connsiteY5" fmla="*/ 0 h 573"/>
              <a:gd name="connsiteX0" fmla="*/ 0 w 3836"/>
              <a:gd name="connsiteY0" fmla="*/ 0 h 573"/>
              <a:gd name="connsiteX1" fmla="*/ 122 w 3836"/>
              <a:gd name="connsiteY1" fmla="*/ 286 h 573"/>
              <a:gd name="connsiteX2" fmla="*/ 0 w 3836"/>
              <a:gd name="connsiteY2" fmla="*/ 573 h 573"/>
              <a:gd name="connsiteX3" fmla="*/ 3836 w 3836"/>
              <a:gd name="connsiteY3" fmla="*/ 573 h 573"/>
              <a:gd name="connsiteX4" fmla="*/ 3836 w 3836"/>
              <a:gd name="connsiteY4" fmla="*/ 0 h 573"/>
              <a:gd name="connsiteX5" fmla="*/ 0 w 3836"/>
              <a:gd name="connsiteY5" fmla="*/ 0 h 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36" h="573">
                <a:moveTo>
                  <a:pt x="0" y="0"/>
                </a:moveTo>
                <a:cubicBezTo>
                  <a:pt x="41" y="95"/>
                  <a:pt x="81" y="191"/>
                  <a:pt x="122" y="286"/>
                </a:cubicBezTo>
                <a:cubicBezTo>
                  <a:pt x="81" y="382"/>
                  <a:pt x="41" y="477"/>
                  <a:pt x="0" y="573"/>
                </a:cubicBezTo>
                <a:lnTo>
                  <a:pt x="3836" y="573"/>
                </a:lnTo>
                <a:lnTo>
                  <a:pt x="3836" y="0"/>
                </a:lnTo>
                <a:lnTo>
                  <a:pt x="0" y="0"/>
                </a:lnTo>
                <a:close/>
              </a:path>
            </a:pathLst>
          </a:custGeom>
          <a:solidFill>
            <a:schemeClr val="accent1">
              <a:lumMod val="20000"/>
              <a:lumOff val="80000"/>
            </a:schemeClr>
          </a:solidFill>
          <a:ln w="6350">
            <a:noFill/>
            <a:miter lim="800000"/>
            <a:headEnd/>
            <a:tailEnd/>
          </a:ln>
        </p:spPr>
        <p:txBody>
          <a:bodyPr wrap="square" lIns="72000" tIns="72000" rIns="72000" bIns="72000" anchor="ctr"/>
          <a:lstStyle/>
          <a:p>
            <a:pPr marL="342900" indent="-112395" defTabSz="711200">
              <a:lnSpc>
                <a:spcPct val="90000"/>
              </a:lnSpc>
              <a:spcBef>
                <a:spcPct val="0"/>
              </a:spcBef>
              <a:spcAft>
                <a:spcPct val="35000"/>
              </a:spcAft>
              <a:buFont typeface="Arial" panose="020B0604020202020204" pitchFamily="34" charset="0"/>
              <a:buChar char="•"/>
            </a:pPr>
            <a:r>
              <a:rPr lang="en-US" sz="1200" dirty="0"/>
              <a:t>Need to improve scalability and reliability for batch and intra-day data integration to adapt to business needs</a:t>
            </a:r>
            <a:endParaRPr lang="en-US" dirty="0"/>
          </a:p>
          <a:p>
            <a:pPr marL="342900" indent="-112395" defTabSz="711200">
              <a:lnSpc>
                <a:spcPct val="90000"/>
              </a:lnSpc>
              <a:spcBef>
                <a:spcPct val="0"/>
              </a:spcBef>
              <a:spcAft>
                <a:spcPct val="35000"/>
              </a:spcAft>
              <a:buFont typeface="Arial" panose="020B0604020202020204" pitchFamily="34" charset="0"/>
              <a:buChar char="•"/>
            </a:pPr>
            <a:r>
              <a:rPr lang="en-US" sz="1200" dirty="0"/>
              <a:t>Need to address real-time reporting from various disparate data sources</a:t>
            </a:r>
            <a:r>
              <a:rPr lang="en-US" sz="1400" dirty="0"/>
              <a:t>.</a:t>
            </a:r>
          </a:p>
          <a:p>
            <a:pPr marL="342900" indent="-112395" defTabSz="711200">
              <a:lnSpc>
                <a:spcPct val="90000"/>
              </a:lnSpc>
              <a:spcBef>
                <a:spcPct val="0"/>
              </a:spcBef>
              <a:spcAft>
                <a:spcPct val="35000"/>
              </a:spcAft>
              <a:buFont typeface="Arial" panose="020B0604020202020204" pitchFamily="34" charset="0"/>
              <a:buChar char="•"/>
            </a:pPr>
            <a:r>
              <a:rPr lang="en-US" sz="1200" dirty="0"/>
              <a:t>Lack of well defined self service capabilities within the reporting tools </a:t>
            </a:r>
          </a:p>
        </p:txBody>
      </p:sp>
      <p:sp>
        <p:nvSpPr>
          <p:cNvPr id="20" name="Freeform 4"/>
          <p:cNvSpPr>
            <a:spLocks/>
          </p:cNvSpPr>
          <p:nvPr/>
        </p:nvSpPr>
        <p:spPr bwMode="gray">
          <a:xfrm>
            <a:off x="3023471" y="3391889"/>
            <a:ext cx="8882661" cy="901903"/>
          </a:xfrm>
          <a:custGeom>
            <a:avLst/>
            <a:gdLst>
              <a:gd name="T0" fmla="*/ 0 w 3836"/>
              <a:gd name="T1" fmla="*/ 0 h 573"/>
              <a:gd name="T2" fmla="*/ 142805 w 3836"/>
              <a:gd name="T3" fmla="*/ 549109 h 573"/>
              <a:gd name="T4" fmla="*/ 0 w 3836"/>
              <a:gd name="T5" fmla="*/ 1100137 h 573"/>
              <a:gd name="T6" fmla="*/ 6521450 w 3836"/>
              <a:gd name="T7" fmla="*/ 1100137 h 573"/>
              <a:gd name="T8" fmla="*/ 6521450 w 3836"/>
              <a:gd name="T9" fmla="*/ 0 h 573"/>
              <a:gd name="T10" fmla="*/ 0 w 3836"/>
              <a:gd name="T11" fmla="*/ 0 h 573"/>
              <a:gd name="T12" fmla="*/ 0 60000 65536"/>
              <a:gd name="T13" fmla="*/ 0 60000 65536"/>
              <a:gd name="T14" fmla="*/ 0 60000 65536"/>
              <a:gd name="T15" fmla="*/ 0 60000 65536"/>
              <a:gd name="T16" fmla="*/ 0 60000 65536"/>
              <a:gd name="T17" fmla="*/ 0 60000 65536"/>
              <a:gd name="T18" fmla="*/ 0 w 3836"/>
              <a:gd name="T19" fmla="*/ 0 h 573"/>
              <a:gd name="T20" fmla="*/ 3836 w 3836"/>
              <a:gd name="T21" fmla="*/ 573 h 573"/>
              <a:gd name="connsiteX0" fmla="*/ 626 w 4462"/>
              <a:gd name="connsiteY0" fmla="*/ 0 h 573"/>
              <a:gd name="connsiteX1" fmla="*/ 710 w 4462"/>
              <a:gd name="connsiteY1" fmla="*/ 286 h 573"/>
              <a:gd name="connsiteX2" fmla="*/ 704 w 4462"/>
              <a:gd name="connsiteY2" fmla="*/ 287 h 573"/>
              <a:gd name="connsiteX3" fmla="*/ 626 w 4462"/>
              <a:gd name="connsiteY3" fmla="*/ 573 h 573"/>
              <a:gd name="connsiteX4" fmla="*/ 4462 w 4462"/>
              <a:gd name="connsiteY4" fmla="*/ 573 h 573"/>
              <a:gd name="connsiteX5" fmla="*/ 4462 w 4462"/>
              <a:gd name="connsiteY5" fmla="*/ 0 h 573"/>
              <a:gd name="connsiteX6" fmla="*/ 626 w 4462"/>
              <a:gd name="connsiteY6" fmla="*/ 0 h 573"/>
              <a:gd name="connsiteX0" fmla="*/ 626 w 4462"/>
              <a:gd name="connsiteY0" fmla="*/ 0 h 573"/>
              <a:gd name="connsiteX1" fmla="*/ 710 w 4462"/>
              <a:gd name="connsiteY1" fmla="*/ 286 h 573"/>
              <a:gd name="connsiteX2" fmla="*/ 704 w 4462"/>
              <a:gd name="connsiteY2" fmla="*/ 287 h 573"/>
              <a:gd name="connsiteX3" fmla="*/ 626 w 4462"/>
              <a:gd name="connsiteY3" fmla="*/ 573 h 573"/>
              <a:gd name="connsiteX4" fmla="*/ 4462 w 4462"/>
              <a:gd name="connsiteY4" fmla="*/ 573 h 573"/>
              <a:gd name="connsiteX5" fmla="*/ 4462 w 4462"/>
              <a:gd name="connsiteY5" fmla="*/ 0 h 573"/>
              <a:gd name="connsiteX6" fmla="*/ 626 w 4462"/>
              <a:gd name="connsiteY6" fmla="*/ 0 h 573"/>
              <a:gd name="connsiteX0" fmla="*/ 0 w 3836"/>
              <a:gd name="connsiteY0" fmla="*/ 0 h 573"/>
              <a:gd name="connsiteX1" fmla="*/ 84 w 3836"/>
              <a:gd name="connsiteY1" fmla="*/ 286 h 573"/>
              <a:gd name="connsiteX2" fmla="*/ 78 w 3836"/>
              <a:gd name="connsiteY2" fmla="*/ 287 h 573"/>
              <a:gd name="connsiteX3" fmla="*/ 0 w 3836"/>
              <a:gd name="connsiteY3" fmla="*/ 573 h 573"/>
              <a:gd name="connsiteX4" fmla="*/ 3836 w 3836"/>
              <a:gd name="connsiteY4" fmla="*/ 573 h 573"/>
              <a:gd name="connsiteX5" fmla="*/ 3836 w 3836"/>
              <a:gd name="connsiteY5" fmla="*/ 0 h 573"/>
              <a:gd name="connsiteX6" fmla="*/ 0 w 3836"/>
              <a:gd name="connsiteY6" fmla="*/ 0 h 573"/>
              <a:gd name="connsiteX0" fmla="*/ 0 w 3836"/>
              <a:gd name="connsiteY0" fmla="*/ 0 h 573"/>
              <a:gd name="connsiteX1" fmla="*/ 84 w 3836"/>
              <a:gd name="connsiteY1" fmla="*/ 286 h 573"/>
              <a:gd name="connsiteX2" fmla="*/ 78 w 3836"/>
              <a:gd name="connsiteY2" fmla="*/ 287 h 573"/>
              <a:gd name="connsiteX3" fmla="*/ 0 w 3836"/>
              <a:gd name="connsiteY3" fmla="*/ 573 h 573"/>
              <a:gd name="connsiteX4" fmla="*/ 3836 w 3836"/>
              <a:gd name="connsiteY4" fmla="*/ 573 h 573"/>
              <a:gd name="connsiteX5" fmla="*/ 3836 w 3836"/>
              <a:gd name="connsiteY5" fmla="*/ 0 h 573"/>
              <a:gd name="connsiteX6" fmla="*/ 0 w 3836"/>
              <a:gd name="connsiteY6" fmla="*/ 0 h 573"/>
              <a:gd name="connsiteX0" fmla="*/ 0 w 3836"/>
              <a:gd name="connsiteY0" fmla="*/ 0 h 573"/>
              <a:gd name="connsiteX1" fmla="*/ 84 w 3836"/>
              <a:gd name="connsiteY1" fmla="*/ 286 h 573"/>
              <a:gd name="connsiteX2" fmla="*/ 156 w 3836"/>
              <a:gd name="connsiteY2" fmla="*/ 414 h 573"/>
              <a:gd name="connsiteX3" fmla="*/ 0 w 3836"/>
              <a:gd name="connsiteY3" fmla="*/ 573 h 573"/>
              <a:gd name="connsiteX4" fmla="*/ 3836 w 3836"/>
              <a:gd name="connsiteY4" fmla="*/ 573 h 573"/>
              <a:gd name="connsiteX5" fmla="*/ 3836 w 3836"/>
              <a:gd name="connsiteY5" fmla="*/ 0 h 573"/>
              <a:gd name="connsiteX6" fmla="*/ 0 w 3836"/>
              <a:gd name="connsiteY6" fmla="*/ 0 h 573"/>
              <a:gd name="connsiteX0" fmla="*/ 625 w 4461"/>
              <a:gd name="connsiteY0" fmla="*/ 0 h 573"/>
              <a:gd name="connsiteX1" fmla="*/ 709 w 4461"/>
              <a:gd name="connsiteY1" fmla="*/ 286 h 573"/>
              <a:gd name="connsiteX2" fmla="*/ 625 w 4461"/>
              <a:gd name="connsiteY2" fmla="*/ 573 h 573"/>
              <a:gd name="connsiteX3" fmla="*/ 4461 w 4461"/>
              <a:gd name="connsiteY3" fmla="*/ 573 h 573"/>
              <a:gd name="connsiteX4" fmla="*/ 4461 w 4461"/>
              <a:gd name="connsiteY4" fmla="*/ 0 h 573"/>
              <a:gd name="connsiteX5" fmla="*/ 625 w 4461"/>
              <a:gd name="connsiteY5" fmla="*/ 0 h 573"/>
              <a:gd name="connsiteX0" fmla="*/ 626 w 4462"/>
              <a:gd name="connsiteY0" fmla="*/ 0 h 573"/>
              <a:gd name="connsiteX1" fmla="*/ 710 w 4462"/>
              <a:gd name="connsiteY1" fmla="*/ 286 h 573"/>
              <a:gd name="connsiteX2" fmla="*/ 756 w 4462"/>
              <a:gd name="connsiteY2" fmla="*/ 304 h 573"/>
              <a:gd name="connsiteX3" fmla="*/ 626 w 4462"/>
              <a:gd name="connsiteY3" fmla="*/ 573 h 573"/>
              <a:gd name="connsiteX4" fmla="*/ 4462 w 4462"/>
              <a:gd name="connsiteY4" fmla="*/ 573 h 573"/>
              <a:gd name="connsiteX5" fmla="*/ 4462 w 4462"/>
              <a:gd name="connsiteY5" fmla="*/ 0 h 573"/>
              <a:gd name="connsiteX6" fmla="*/ 626 w 4462"/>
              <a:gd name="connsiteY6" fmla="*/ 0 h 573"/>
              <a:gd name="connsiteX0" fmla="*/ 626 w 4462"/>
              <a:gd name="connsiteY0" fmla="*/ 0 h 573"/>
              <a:gd name="connsiteX1" fmla="*/ 854 w 4462"/>
              <a:gd name="connsiteY1" fmla="*/ 215 h 573"/>
              <a:gd name="connsiteX2" fmla="*/ 756 w 4462"/>
              <a:gd name="connsiteY2" fmla="*/ 304 h 573"/>
              <a:gd name="connsiteX3" fmla="*/ 626 w 4462"/>
              <a:gd name="connsiteY3" fmla="*/ 573 h 573"/>
              <a:gd name="connsiteX4" fmla="*/ 4462 w 4462"/>
              <a:gd name="connsiteY4" fmla="*/ 573 h 573"/>
              <a:gd name="connsiteX5" fmla="*/ 4462 w 4462"/>
              <a:gd name="connsiteY5" fmla="*/ 0 h 573"/>
              <a:gd name="connsiteX6" fmla="*/ 626 w 4462"/>
              <a:gd name="connsiteY6" fmla="*/ 0 h 573"/>
              <a:gd name="connsiteX0" fmla="*/ 626 w 4462"/>
              <a:gd name="connsiteY0" fmla="*/ 0 h 573"/>
              <a:gd name="connsiteX1" fmla="*/ 854 w 4462"/>
              <a:gd name="connsiteY1" fmla="*/ 215 h 573"/>
              <a:gd name="connsiteX2" fmla="*/ 756 w 4462"/>
              <a:gd name="connsiteY2" fmla="*/ 304 h 573"/>
              <a:gd name="connsiteX3" fmla="*/ 626 w 4462"/>
              <a:gd name="connsiteY3" fmla="*/ 573 h 573"/>
              <a:gd name="connsiteX4" fmla="*/ 4462 w 4462"/>
              <a:gd name="connsiteY4" fmla="*/ 573 h 573"/>
              <a:gd name="connsiteX5" fmla="*/ 4462 w 4462"/>
              <a:gd name="connsiteY5" fmla="*/ 0 h 573"/>
              <a:gd name="connsiteX6" fmla="*/ 626 w 4462"/>
              <a:gd name="connsiteY6" fmla="*/ 0 h 573"/>
              <a:gd name="connsiteX0" fmla="*/ 601 w 4437"/>
              <a:gd name="connsiteY0" fmla="*/ 0 h 573"/>
              <a:gd name="connsiteX1" fmla="*/ 829 w 4437"/>
              <a:gd name="connsiteY1" fmla="*/ 215 h 573"/>
              <a:gd name="connsiteX2" fmla="*/ 601 w 4437"/>
              <a:gd name="connsiteY2" fmla="*/ 573 h 573"/>
              <a:gd name="connsiteX3" fmla="*/ 4437 w 4437"/>
              <a:gd name="connsiteY3" fmla="*/ 573 h 573"/>
              <a:gd name="connsiteX4" fmla="*/ 4437 w 4437"/>
              <a:gd name="connsiteY4" fmla="*/ 0 h 573"/>
              <a:gd name="connsiteX5" fmla="*/ 601 w 4437"/>
              <a:gd name="connsiteY5" fmla="*/ 0 h 573"/>
              <a:gd name="connsiteX0" fmla="*/ 601 w 4437"/>
              <a:gd name="connsiteY0" fmla="*/ 0 h 573"/>
              <a:gd name="connsiteX1" fmla="*/ 723 w 4437"/>
              <a:gd name="connsiteY1" fmla="*/ 286 h 573"/>
              <a:gd name="connsiteX2" fmla="*/ 601 w 4437"/>
              <a:gd name="connsiteY2" fmla="*/ 573 h 573"/>
              <a:gd name="connsiteX3" fmla="*/ 4437 w 4437"/>
              <a:gd name="connsiteY3" fmla="*/ 573 h 573"/>
              <a:gd name="connsiteX4" fmla="*/ 4437 w 4437"/>
              <a:gd name="connsiteY4" fmla="*/ 0 h 573"/>
              <a:gd name="connsiteX5" fmla="*/ 601 w 4437"/>
              <a:gd name="connsiteY5" fmla="*/ 0 h 573"/>
              <a:gd name="connsiteX0" fmla="*/ 0 w 3836"/>
              <a:gd name="connsiteY0" fmla="*/ 0 h 573"/>
              <a:gd name="connsiteX1" fmla="*/ 122 w 3836"/>
              <a:gd name="connsiteY1" fmla="*/ 286 h 573"/>
              <a:gd name="connsiteX2" fmla="*/ 0 w 3836"/>
              <a:gd name="connsiteY2" fmla="*/ 573 h 573"/>
              <a:gd name="connsiteX3" fmla="*/ 3836 w 3836"/>
              <a:gd name="connsiteY3" fmla="*/ 573 h 573"/>
              <a:gd name="connsiteX4" fmla="*/ 3836 w 3836"/>
              <a:gd name="connsiteY4" fmla="*/ 0 h 573"/>
              <a:gd name="connsiteX5" fmla="*/ 0 w 3836"/>
              <a:gd name="connsiteY5" fmla="*/ 0 h 573"/>
              <a:gd name="connsiteX0" fmla="*/ 0 w 3836"/>
              <a:gd name="connsiteY0" fmla="*/ 0 h 573"/>
              <a:gd name="connsiteX1" fmla="*/ 122 w 3836"/>
              <a:gd name="connsiteY1" fmla="*/ 286 h 573"/>
              <a:gd name="connsiteX2" fmla="*/ 0 w 3836"/>
              <a:gd name="connsiteY2" fmla="*/ 573 h 573"/>
              <a:gd name="connsiteX3" fmla="*/ 3836 w 3836"/>
              <a:gd name="connsiteY3" fmla="*/ 573 h 573"/>
              <a:gd name="connsiteX4" fmla="*/ 3836 w 3836"/>
              <a:gd name="connsiteY4" fmla="*/ 0 h 573"/>
              <a:gd name="connsiteX5" fmla="*/ 0 w 3836"/>
              <a:gd name="connsiteY5" fmla="*/ 0 h 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36" h="573">
                <a:moveTo>
                  <a:pt x="0" y="0"/>
                </a:moveTo>
                <a:cubicBezTo>
                  <a:pt x="41" y="95"/>
                  <a:pt x="81" y="191"/>
                  <a:pt x="122" y="286"/>
                </a:cubicBezTo>
                <a:cubicBezTo>
                  <a:pt x="81" y="382"/>
                  <a:pt x="41" y="477"/>
                  <a:pt x="0" y="573"/>
                </a:cubicBezTo>
                <a:lnTo>
                  <a:pt x="3836" y="573"/>
                </a:lnTo>
                <a:lnTo>
                  <a:pt x="3836" y="0"/>
                </a:lnTo>
                <a:lnTo>
                  <a:pt x="0" y="0"/>
                </a:lnTo>
                <a:close/>
              </a:path>
            </a:pathLst>
          </a:custGeom>
          <a:solidFill>
            <a:schemeClr val="accent1">
              <a:lumMod val="20000"/>
              <a:lumOff val="80000"/>
            </a:schemeClr>
          </a:solidFill>
          <a:ln w="6350">
            <a:noFill/>
            <a:miter lim="800000"/>
            <a:headEnd/>
            <a:tailEnd/>
          </a:ln>
        </p:spPr>
        <p:txBody>
          <a:bodyPr wrap="square" lIns="72000" tIns="72000" rIns="72000" bIns="72000" anchor="ctr"/>
          <a:lstStyle/>
          <a:p>
            <a:pPr marL="342900" indent="-112713" defTabSz="711200">
              <a:lnSpc>
                <a:spcPct val="90000"/>
              </a:lnSpc>
              <a:spcBef>
                <a:spcPct val="0"/>
              </a:spcBef>
              <a:spcAft>
                <a:spcPct val="35000"/>
              </a:spcAft>
              <a:buFont typeface="Arial" panose="020B0604020202020204" pitchFamily="34" charset="0"/>
              <a:buChar char="•"/>
            </a:pPr>
            <a:r>
              <a:rPr lang="en-US" sz="1200"/>
              <a:t>Data is replicated throughout many systems without consistent definitions, common understanding of source of truth</a:t>
            </a:r>
          </a:p>
        </p:txBody>
      </p:sp>
      <p:sp>
        <p:nvSpPr>
          <p:cNvPr id="16" name="AutoShape 7">
            <a:extLst>
              <a:ext uri="{FF2B5EF4-FFF2-40B4-BE49-F238E27FC236}">
                <a16:creationId xmlns:a16="http://schemas.microsoft.com/office/drawing/2014/main" id="{45A6233C-74BF-42E6-A5BE-55906DC77993}"/>
              </a:ext>
            </a:extLst>
          </p:cNvPr>
          <p:cNvSpPr>
            <a:spLocks noChangeArrowheads="1"/>
          </p:cNvSpPr>
          <p:nvPr>
            <p:custDataLst>
              <p:tags r:id="rId7"/>
            </p:custDataLst>
          </p:nvPr>
        </p:nvSpPr>
        <p:spPr bwMode="gray">
          <a:xfrm>
            <a:off x="736592" y="4405808"/>
            <a:ext cx="2352922" cy="1013920"/>
          </a:xfrm>
          <a:prstGeom prst="homePlate">
            <a:avLst>
              <a:gd name="adj" fmla="val 19168"/>
            </a:avLst>
          </a:prstGeom>
          <a:solidFill>
            <a:srgbClr val="006A38"/>
          </a:solidFill>
          <a:ln w="6350">
            <a:noFill/>
            <a:miter lim="800000"/>
            <a:headEnd/>
            <a:tailEnd/>
          </a:ln>
        </p:spPr>
        <p:txBody>
          <a:bodyPr lIns="72000" tIns="72000" rIns="72000" bIns="72000" anchor="ctr"/>
          <a:lstStyle/>
          <a:p>
            <a:pPr eaLnBrk="0" hangingPunct="0">
              <a:lnSpc>
                <a:spcPct val="90000"/>
              </a:lnSpc>
              <a:spcBef>
                <a:spcPct val="0"/>
              </a:spcBef>
            </a:pPr>
            <a:r>
              <a:rPr lang="en-US" sz="1400" dirty="0">
                <a:solidFill>
                  <a:schemeClr val="bg1"/>
                </a:solidFill>
                <a:cs typeface="Arial" pitchFamily="34" charset="0"/>
              </a:rPr>
              <a:t>Limited internal Data Management capabilities</a:t>
            </a:r>
          </a:p>
        </p:txBody>
      </p:sp>
      <p:sp>
        <p:nvSpPr>
          <p:cNvPr id="17" name="Freeform 4">
            <a:extLst>
              <a:ext uri="{FF2B5EF4-FFF2-40B4-BE49-F238E27FC236}">
                <a16:creationId xmlns:a16="http://schemas.microsoft.com/office/drawing/2014/main" id="{692E10F4-CCE8-49C9-ABE8-7AA9C195E747}"/>
              </a:ext>
            </a:extLst>
          </p:cNvPr>
          <p:cNvSpPr>
            <a:spLocks/>
          </p:cNvSpPr>
          <p:nvPr/>
        </p:nvSpPr>
        <p:spPr bwMode="gray">
          <a:xfrm>
            <a:off x="3032438" y="4405808"/>
            <a:ext cx="8873694" cy="1013920"/>
          </a:xfrm>
          <a:custGeom>
            <a:avLst/>
            <a:gdLst>
              <a:gd name="T0" fmla="*/ 0 w 3836"/>
              <a:gd name="T1" fmla="*/ 0 h 573"/>
              <a:gd name="T2" fmla="*/ 142805 w 3836"/>
              <a:gd name="T3" fmla="*/ 549109 h 573"/>
              <a:gd name="T4" fmla="*/ 0 w 3836"/>
              <a:gd name="T5" fmla="*/ 1100137 h 573"/>
              <a:gd name="T6" fmla="*/ 6521450 w 3836"/>
              <a:gd name="T7" fmla="*/ 1100137 h 573"/>
              <a:gd name="T8" fmla="*/ 6521450 w 3836"/>
              <a:gd name="T9" fmla="*/ 0 h 573"/>
              <a:gd name="T10" fmla="*/ 0 w 3836"/>
              <a:gd name="T11" fmla="*/ 0 h 573"/>
              <a:gd name="T12" fmla="*/ 0 60000 65536"/>
              <a:gd name="T13" fmla="*/ 0 60000 65536"/>
              <a:gd name="T14" fmla="*/ 0 60000 65536"/>
              <a:gd name="T15" fmla="*/ 0 60000 65536"/>
              <a:gd name="T16" fmla="*/ 0 60000 65536"/>
              <a:gd name="T17" fmla="*/ 0 60000 65536"/>
              <a:gd name="T18" fmla="*/ 0 w 3836"/>
              <a:gd name="T19" fmla="*/ 0 h 573"/>
              <a:gd name="T20" fmla="*/ 3836 w 3836"/>
              <a:gd name="T21" fmla="*/ 573 h 573"/>
              <a:gd name="connsiteX0" fmla="*/ 626 w 4462"/>
              <a:gd name="connsiteY0" fmla="*/ 0 h 573"/>
              <a:gd name="connsiteX1" fmla="*/ 710 w 4462"/>
              <a:gd name="connsiteY1" fmla="*/ 286 h 573"/>
              <a:gd name="connsiteX2" fmla="*/ 704 w 4462"/>
              <a:gd name="connsiteY2" fmla="*/ 287 h 573"/>
              <a:gd name="connsiteX3" fmla="*/ 626 w 4462"/>
              <a:gd name="connsiteY3" fmla="*/ 573 h 573"/>
              <a:gd name="connsiteX4" fmla="*/ 4462 w 4462"/>
              <a:gd name="connsiteY4" fmla="*/ 573 h 573"/>
              <a:gd name="connsiteX5" fmla="*/ 4462 w 4462"/>
              <a:gd name="connsiteY5" fmla="*/ 0 h 573"/>
              <a:gd name="connsiteX6" fmla="*/ 626 w 4462"/>
              <a:gd name="connsiteY6" fmla="*/ 0 h 573"/>
              <a:gd name="connsiteX0" fmla="*/ 626 w 4462"/>
              <a:gd name="connsiteY0" fmla="*/ 0 h 573"/>
              <a:gd name="connsiteX1" fmla="*/ 710 w 4462"/>
              <a:gd name="connsiteY1" fmla="*/ 286 h 573"/>
              <a:gd name="connsiteX2" fmla="*/ 704 w 4462"/>
              <a:gd name="connsiteY2" fmla="*/ 287 h 573"/>
              <a:gd name="connsiteX3" fmla="*/ 626 w 4462"/>
              <a:gd name="connsiteY3" fmla="*/ 573 h 573"/>
              <a:gd name="connsiteX4" fmla="*/ 4462 w 4462"/>
              <a:gd name="connsiteY4" fmla="*/ 573 h 573"/>
              <a:gd name="connsiteX5" fmla="*/ 4462 w 4462"/>
              <a:gd name="connsiteY5" fmla="*/ 0 h 573"/>
              <a:gd name="connsiteX6" fmla="*/ 626 w 4462"/>
              <a:gd name="connsiteY6" fmla="*/ 0 h 573"/>
              <a:gd name="connsiteX0" fmla="*/ 0 w 3836"/>
              <a:gd name="connsiteY0" fmla="*/ 0 h 573"/>
              <a:gd name="connsiteX1" fmla="*/ 84 w 3836"/>
              <a:gd name="connsiteY1" fmla="*/ 286 h 573"/>
              <a:gd name="connsiteX2" fmla="*/ 78 w 3836"/>
              <a:gd name="connsiteY2" fmla="*/ 287 h 573"/>
              <a:gd name="connsiteX3" fmla="*/ 0 w 3836"/>
              <a:gd name="connsiteY3" fmla="*/ 573 h 573"/>
              <a:gd name="connsiteX4" fmla="*/ 3836 w 3836"/>
              <a:gd name="connsiteY4" fmla="*/ 573 h 573"/>
              <a:gd name="connsiteX5" fmla="*/ 3836 w 3836"/>
              <a:gd name="connsiteY5" fmla="*/ 0 h 573"/>
              <a:gd name="connsiteX6" fmla="*/ 0 w 3836"/>
              <a:gd name="connsiteY6" fmla="*/ 0 h 573"/>
              <a:gd name="connsiteX0" fmla="*/ 0 w 3836"/>
              <a:gd name="connsiteY0" fmla="*/ 0 h 573"/>
              <a:gd name="connsiteX1" fmla="*/ 84 w 3836"/>
              <a:gd name="connsiteY1" fmla="*/ 286 h 573"/>
              <a:gd name="connsiteX2" fmla="*/ 78 w 3836"/>
              <a:gd name="connsiteY2" fmla="*/ 287 h 573"/>
              <a:gd name="connsiteX3" fmla="*/ 0 w 3836"/>
              <a:gd name="connsiteY3" fmla="*/ 573 h 573"/>
              <a:gd name="connsiteX4" fmla="*/ 3836 w 3836"/>
              <a:gd name="connsiteY4" fmla="*/ 573 h 573"/>
              <a:gd name="connsiteX5" fmla="*/ 3836 w 3836"/>
              <a:gd name="connsiteY5" fmla="*/ 0 h 573"/>
              <a:gd name="connsiteX6" fmla="*/ 0 w 3836"/>
              <a:gd name="connsiteY6" fmla="*/ 0 h 573"/>
              <a:gd name="connsiteX0" fmla="*/ 0 w 3836"/>
              <a:gd name="connsiteY0" fmla="*/ 0 h 573"/>
              <a:gd name="connsiteX1" fmla="*/ 84 w 3836"/>
              <a:gd name="connsiteY1" fmla="*/ 286 h 573"/>
              <a:gd name="connsiteX2" fmla="*/ 156 w 3836"/>
              <a:gd name="connsiteY2" fmla="*/ 414 h 573"/>
              <a:gd name="connsiteX3" fmla="*/ 0 w 3836"/>
              <a:gd name="connsiteY3" fmla="*/ 573 h 573"/>
              <a:gd name="connsiteX4" fmla="*/ 3836 w 3836"/>
              <a:gd name="connsiteY4" fmla="*/ 573 h 573"/>
              <a:gd name="connsiteX5" fmla="*/ 3836 w 3836"/>
              <a:gd name="connsiteY5" fmla="*/ 0 h 573"/>
              <a:gd name="connsiteX6" fmla="*/ 0 w 3836"/>
              <a:gd name="connsiteY6" fmla="*/ 0 h 573"/>
              <a:gd name="connsiteX0" fmla="*/ 625 w 4461"/>
              <a:gd name="connsiteY0" fmla="*/ 0 h 573"/>
              <a:gd name="connsiteX1" fmla="*/ 709 w 4461"/>
              <a:gd name="connsiteY1" fmla="*/ 286 h 573"/>
              <a:gd name="connsiteX2" fmla="*/ 625 w 4461"/>
              <a:gd name="connsiteY2" fmla="*/ 573 h 573"/>
              <a:gd name="connsiteX3" fmla="*/ 4461 w 4461"/>
              <a:gd name="connsiteY3" fmla="*/ 573 h 573"/>
              <a:gd name="connsiteX4" fmla="*/ 4461 w 4461"/>
              <a:gd name="connsiteY4" fmla="*/ 0 h 573"/>
              <a:gd name="connsiteX5" fmla="*/ 625 w 4461"/>
              <a:gd name="connsiteY5" fmla="*/ 0 h 573"/>
              <a:gd name="connsiteX0" fmla="*/ 626 w 4462"/>
              <a:gd name="connsiteY0" fmla="*/ 0 h 573"/>
              <a:gd name="connsiteX1" fmla="*/ 710 w 4462"/>
              <a:gd name="connsiteY1" fmla="*/ 286 h 573"/>
              <a:gd name="connsiteX2" fmla="*/ 756 w 4462"/>
              <a:gd name="connsiteY2" fmla="*/ 304 h 573"/>
              <a:gd name="connsiteX3" fmla="*/ 626 w 4462"/>
              <a:gd name="connsiteY3" fmla="*/ 573 h 573"/>
              <a:gd name="connsiteX4" fmla="*/ 4462 w 4462"/>
              <a:gd name="connsiteY4" fmla="*/ 573 h 573"/>
              <a:gd name="connsiteX5" fmla="*/ 4462 w 4462"/>
              <a:gd name="connsiteY5" fmla="*/ 0 h 573"/>
              <a:gd name="connsiteX6" fmla="*/ 626 w 4462"/>
              <a:gd name="connsiteY6" fmla="*/ 0 h 573"/>
              <a:gd name="connsiteX0" fmla="*/ 626 w 4462"/>
              <a:gd name="connsiteY0" fmla="*/ 0 h 573"/>
              <a:gd name="connsiteX1" fmla="*/ 854 w 4462"/>
              <a:gd name="connsiteY1" fmla="*/ 215 h 573"/>
              <a:gd name="connsiteX2" fmla="*/ 756 w 4462"/>
              <a:gd name="connsiteY2" fmla="*/ 304 h 573"/>
              <a:gd name="connsiteX3" fmla="*/ 626 w 4462"/>
              <a:gd name="connsiteY3" fmla="*/ 573 h 573"/>
              <a:gd name="connsiteX4" fmla="*/ 4462 w 4462"/>
              <a:gd name="connsiteY4" fmla="*/ 573 h 573"/>
              <a:gd name="connsiteX5" fmla="*/ 4462 w 4462"/>
              <a:gd name="connsiteY5" fmla="*/ 0 h 573"/>
              <a:gd name="connsiteX6" fmla="*/ 626 w 4462"/>
              <a:gd name="connsiteY6" fmla="*/ 0 h 573"/>
              <a:gd name="connsiteX0" fmla="*/ 626 w 4462"/>
              <a:gd name="connsiteY0" fmla="*/ 0 h 573"/>
              <a:gd name="connsiteX1" fmla="*/ 854 w 4462"/>
              <a:gd name="connsiteY1" fmla="*/ 215 h 573"/>
              <a:gd name="connsiteX2" fmla="*/ 756 w 4462"/>
              <a:gd name="connsiteY2" fmla="*/ 304 h 573"/>
              <a:gd name="connsiteX3" fmla="*/ 626 w 4462"/>
              <a:gd name="connsiteY3" fmla="*/ 573 h 573"/>
              <a:gd name="connsiteX4" fmla="*/ 4462 w 4462"/>
              <a:gd name="connsiteY4" fmla="*/ 573 h 573"/>
              <a:gd name="connsiteX5" fmla="*/ 4462 w 4462"/>
              <a:gd name="connsiteY5" fmla="*/ 0 h 573"/>
              <a:gd name="connsiteX6" fmla="*/ 626 w 4462"/>
              <a:gd name="connsiteY6" fmla="*/ 0 h 573"/>
              <a:gd name="connsiteX0" fmla="*/ 601 w 4437"/>
              <a:gd name="connsiteY0" fmla="*/ 0 h 573"/>
              <a:gd name="connsiteX1" fmla="*/ 829 w 4437"/>
              <a:gd name="connsiteY1" fmla="*/ 215 h 573"/>
              <a:gd name="connsiteX2" fmla="*/ 601 w 4437"/>
              <a:gd name="connsiteY2" fmla="*/ 573 h 573"/>
              <a:gd name="connsiteX3" fmla="*/ 4437 w 4437"/>
              <a:gd name="connsiteY3" fmla="*/ 573 h 573"/>
              <a:gd name="connsiteX4" fmla="*/ 4437 w 4437"/>
              <a:gd name="connsiteY4" fmla="*/ 0 h 573"/>
              <a:gd name="connsiteX5" fmla="*/ 601 w 4437"/>
              <a:gd name="connsiteY5" fmla="*/ 0 h 573"/>
              <a:gd name="connsiteX0" fmla="*/ 601 w 4437"/>
              <a:gd name="connsiteY0" fmla="*/ 0 h 573"/>
              <a:gd name="connsiteX1" fmla="*/ 723 w 4437"/>
              <a:gd name="connsiteY1" fmla="*/ 286 h 573"/>
              <a:gd name="connsiteX2" fmla="*/ 601 w 4437"/>
              <a:gd name="connsiteY2" fmla="*/ 573 h 573"/>
              <a:gd name="connsiteX3" fmla="*/ 4437 w 4437"/>
              <a:gd name="connsiteY3" fmla="*/ 573 h 573"/>
              <a:gd name="connsiteX4" fmla="*/ 4437 w 4437"/>
              <a:gd name="connsiteY4" fmla="*/ 0 h 573"/>
              <a:gd name="connsiteX5" fmla="*/ 601 w 4437"/>
              <a:gd name="connsiteY5" fmla="*/ 0 h 573"/>
              <a:gd name="connsiteX0" fmla="*/ 0 w 3836"/>
              <a:gd name="connsiteY0" fmla="*/ 0 h 573"/>
              <a:gd name="connsiteX1" fmla="*/ 122 w 3836"/>
              <a:gd name="connsiteY1" fmla="*/ 286 h 573"/>
              <a:gd name="connsiteX2" fmla="*/ 0 w 3836"/>
              <a:gd name="connsiteY2" fmla="*/ 573 h 573"/>
              <a:gd name="connsiteX3" fmla="*/ 3836 w 3836"/>
              <a:gd name="connsiteY3" fmla="*/ 573 h 573"/>
              <a:gd name="connsiteX4" fmla="*/ 3836 w 3836"/>
              <a:gd name="connsiteY4" fmla="*/ 0 h 573"/>
              <a:gd name="connsiteX5" fmla="*/ 0 w 3836"/>
              <a:gd name="connsiteY5" fmla="*/ 0 h 573"/>
              <a:gd name="connsiteX0" fmla="*/ 0 w 3836"/>
              <a:gd name="connsiteY0" fmla="*/ 0 h 573"/>
              <a:gd name="connsiteX1" fmla="*/ 122 w 3836"/>
              <a:gd name="connsiteY1" fmla="*/ 286 h 573"/>
              <a:gd name="connsiteX2" fmla="*/ 0 w 3836"/>
              <a:gd name="connsiteY2" fmla="*/ 573 h 573"/>
              <a:gd name="connsiteX3" fmla="*/ 3836 w 3836"/>
              <a:gd name="connsiteY3" fmla="*/ 573 h 573"/>
              <a:gd name="connsiteX4" fmla="*/ 3836 w 3836"/>
              <a:gd name="connsiteY4" fmla="*/ 0 h 573"/>
              <a:gd name="connsiteX5" fmla="*/ 0 w 3836"/>
              <a:gd name="connsiteY5" fmla="*/ 0 h 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36" h="573">
                <a:moveTo>
                  <a:pt x="0" y="0"/>
                </a:moveTo>
                <a:cubicBezTo>
                  <a:pt x="41" y="95"/>
                  <a:pt x="81" y="191"/>
                  <a:pt x="122" y="286"/>
                </a:cubicBezTo>
                <a:cubicBezTo>
                  <a:pt x="81" y="382"/>
                  <a:pt x="41" y="477"/>
                  <a:pt x="0" y="573"/>
                </a:cubicBezTo>
                <a:lnTo>
                  <a:pt x="3836" y="573"/>
                </a:lnTo>
                <a:lnTo>
                  <a:pt x="3836" y="0"/>
                </a:lnTo>
                <a:lnTo>
                  <a:pt x="0" y="0"/>
                </a:lnTo>
                <a:close/>
              </a:path>
            </a:pathLst>
          </a:custGeom>
          <a:solidFill>
            <a:schemeClr val="accent1">
              <a:lumMod val="20000"/>
              <a:lumOff val="80000"/>
            </a:schemeClr>
          </a:solidFill>
          <a:ln w="6350">
            <a:noFill/>
            <a:miter lim="800000"/>
            <a:headEnd/>
            <a:tailEnd/>
          </a:ln>
        </p:spPr>
        <p:txBody>
          <a:bodyPr wrap="square" lIns="72000" tIns="72000" rIns="72000" bIns="72000" anchor="ctr"/>
          <a:lstStyle/>
          <a:p>
            <a:pPr marL="342900" indent="-112713" defTabSz="711200">
              <a:lnSpc>
                <a:spcPct val="90000"/>
              </a:lnSpc>
              <a:spcBef>
                <a:spcPct val="0"/>
              </a:spcBef>
              <a:spcAft>
                <a:spcPct val="35000"/>
              </a:spcAft>
              <a:buFont typeface="Arial" panose="020B0604020202020204" pitchFamily="34" charset="0"/>
              <a:buChar char="•"/>
            </a:pPr>
            <a:r>
              <a:rPr lang="en-US" sz="1200" dirty="0"/>
              <a:t>Data Quality strategy and capability unclear; There's limited standard tool and/or processes for data quality</a:t>
            </a:r>
          </a:p>
          <a:p>
            <a:pPr marL="342900" indent="-112713" defTabSz="711200">
              <a:lnSpc>
                <a:spcPct val="90000"/>
              </a:lnSpc>
              <a:spcBef>
                <a:spcPct val="0"/>
              </a:spcBef>
              <a:spcAft>
                <a:spcPct val="35000"/>
              </a:spcAft>
              <a:buFont typeface="Arial" panose="020B0604020202020204" pitchFamily="34" charset="0"/>
              <a:buChar char="•"/>
            </a:pPr>
            <a:r>
              <a:rPr lang="en-US" sz="1200" dirty="0"/>
              <a:t>Data Governance is in its early stage of maturity</a:t>
            </a:r>
          </a:p>
          <a:p>
            <a:pPr marL="342900" indent="-112713" defTabSz="711200">
              <a:lnSpc>
                <a:spcPct val="90000"/>
              </a:lnSpc>
              <a:spcBef>
                <a:spcPct val="0"/>
              </a:spcBef>
              <a:spcAft>
                <a:spcPct val="35000"/>
              </a:spcAft>
              <a:buFont typeface="Arial" panose="020B0604020202020204" pitchFamily="34" charset="0"/>
              <a:buChar char="•"/>
            </a:pPr>
            <a:r>
              <a:rPr lang="en-US" sz="1200" dirty="0"/>
              <a:t>Need to develop a data management capability</a:t>
            </a:r>
          </a:p>
        </p:txBody>
      </p:sp>
      <p:sp>
        <p:nvSpPr>
          <p:cNvPr id="18" name="AutoShape 7">
            <a:extLst>
              <a:ext uri="{FF2B5EF4-FFF2-40B4-BE49-F238E27FC236}">
                <a16:creationId xmlns:a16="http://schemas.microsoft.com/office/drawing/2014/main" id="{0296B712-8F79-4791-9F66-3A1480FE26ED}"/>
              </a:ext>
            </a:extLst>
          </p:cNvPr>
          <p:cNvSpPr>
            <a:spLocks noChangeArrowheads="1"/>
          </p:cNvSpPr>
          <p:nvPr>
            <p:custDataLst>
              <p:tags r:id="rId8"/>
            </p:custDataLst>
          </p:nvPr>
        </p:nvSpPr>
        <p:spPr bwMode="gray">
          <a:xfrm>
            <a:off x="736592" y="5518351"/>
            <a:ext cx="2352922" cy="1013920"/>
          </a:xfrm>
          <a:prstGeom prst="homePlate">
            <a:avLst>
              <a:gd name="adj" fmla="val 19168"/>
            </a:avLst>
          </a:prstGeom>
          <a:solidFill>
            <a:srgbClr val="006A38"/>
          </a:solidFill>
          <a:ln w="6350">
            <a:noFill/>
            <a:miter lim="800000"/>
            <a:headEnd/>
            <a:tailEnd/>
          </a:ln>
        </p:spPr>
        <p:txBody>
          <a:bodyPr lIns="72000" tIns="72000" rIns="72000" bIns="72000" anchor="ctr"/>
          <a:lstStyle/>
          <a:p>
            <a:pPr lvl="0"/>
            <a:r>
              <a:rPr lang="en-US" sz="1400">
                <a:solidFill>
                  <a:schemeClr val="bg1"/>
                </a:solidFill>
              </a:rPr>
              <a:t>Limited internal Advanced Analytics capabilities</a:t>
            </a:r>
          </a:p>
        </p:txBody>
      </p:sp>
      <p:sp>
        <p:nvSpPr>
          <p:cNvPr id="21" name="Freeform 4">
            <a:extLst>
              <a:ext uri="{FF2B5EF4-FFF2-40B4-BE49-F238E27FC236}">
                <a16:creationId xmlns:a16="http://schemas.microsoft.com/office/drawing/2014/main" id="{20C15DE5-DB85-44D3-9B55-25033DFAD970}"/>
              </a:ext>
            </a:extLst>
          </p:cNvPr>
          <p:cNvSpPr>
            <a:spLocks/>
          </p:cNvSpPr>
          <p:nvPr/>
        </p:nvSpPr>
        <p:spPr bwMode="gray">
          <a:xfrm>
            <a:off x="3032438" y="5518351"/>
            <a:ext cx="8873694" cy="1013920"/>
          </a:xfrm>
          <a:custGeom>
            <a:avLst/>
            <a:gdLst>
              <a:gd name="T0" fmla="*/ 0 w 3836"/>
              <a:gd name="T1" fmla="*/ 0 h 573"/>
              <a:gd name="T2" fmla="*/ 142805 w 3836"/>
              <a:gd name="T3" fmla="*/ 549109 h 573"/>
              <a:gd name="T4" fmla="*/ 0 w 3836"/>
              <a:gd name="T5" fmla="*/ 1100137 h 573"/>
              <a:gd name="T6" fmla="*/ 6521450 w 3836"/>
              <a:gd name="T7" fmla="*/ 1100137 h 573"/>
              <a:gd name="T8" fmla="*/ 6521450 w 3836"/>
              <a:gd name="T9" fmla="*/ 0 h 573"/>
              <a:gd name="T10" fmla="*/ 0 w 3836"/>
              <a:gd name="T11" fmla="*/ 0 h 573"/>
              <a:gd name="T12" fmla="*/ 0 60000 65536"/>
              <a:gd name="T13" fmla="*/ 0 60000 65536"/>
              <a:gd name="T14" fmla="*/ 0 60000 65536"/>
              <a:gd name="T15" fmla="*/ 0 60000 65536"/>
              <a:gd name="T16" fmla="*/ 0 60000 65536"/>
              <a:gd name="T17" fmla="*/ 0 60000 65536"/>
              <a:gd name="T18" fmla="*/ 0 w 3836"/>
              <a:gd name="T19" fmla="*/ 0 h 573"/>
              <a:gd name="T20" fmla="*/ 3836 w 3836"/>
              <a:gd name="T21" fmla="*/ 573 h 573"/>
              <a:gd name="connsiteX0" fmla="*/ 626 w 4462"/>
              <a:gd name="connsiteY0" fmla="*/ 0 h 573"/>
              <a:gd name="connsiteX1" fmla="*/ 710 w 4462"/>
              <a:gd name="connsiteY1" fmla="*/ 286 h 573"/>
              <a:gd name="connsiteX2" fmla="*/ 704 w 4462"/>
              <a:gd name="connsiteY2" fmla="*/ 287 h 573"/>
              <a:gd name="connsiteX3" fmla="*/ 626 w 4462"/>
              <a:gd name="connsiteY3" fmla="*/ 573 h 573"/>
              <a:gd name="connsiteX4" fmla="*/ 4462 w 4462"/>
              <a:gd name="connsiteY4" fmla="*/ 573 h 573"/>
              <a:gd name="connsiteX5" fmla="*/ 4462 w 4462"/>
              <a:gd name="connsiteY5" fmla="*/ 0 h 573"/>
              <a:gd name="connsiteX6" fmla="*/ 626 w 4462"/>
              <a:gd name="connsiteY6" fmla="*/ 0 h 573"/>
              <a:gd name="connsiteX0" fmla="*/ 626 w 4462"/>
              <a:gd name="connsiteY0" fmla="*/ 0 h 573"/>
              <a:gd name="connsiteX1" fmla="*/ 710 w 4462"/>
              <a:gd name="connsiteY1" fmla="*/ 286 h 573"/>
              <a:gd name="connsiteX2" fmla="*/ 704 w 4462"/>
              <a:gd name="connsiteY2" fmla="*/ 287 h 573"/>
              <a:gd name="connsiteX3" fmla="*/ 626 w 4462"/>
              <a:gd name="connsiteY3" fmla="*/ 573 h 573"/>
              <a:gd name="connsiteX4" fmla="*/ 4462 w 4462"/>
              <a:gd name="connsiteY4" fmla="*/ 573 h 573"/>
              <a:gd name="connsiteX5" fmla="*/ 4462 w 4462"/>
              <a:gd name="connsiteY5" fmla="*/ 0 h 573"/>
              <a:gd name="connsiteX6" fmla="*/ 626 w 4462"/>
              <a:gd name="connsiteY6" fmla="*/ 0 h 573"/>
              <a:gd name="connsiteX0" fmla="*/ 0 w 3836"/>
              <a:gd name="connsiteY0" fmla="*/ 0 h 573"/>
              <a:gd name="connsiteX1" fmla="*/ 84 w 3836"/>
              <a:gd name="connsiteY1" fmla="*/ 286 h 573"/>
              <a:gd name="connsiteX2" fmla="*/ 78 w 3836"/>
              <a:gd name="connsiteY2" fmla="*/ 287 h 573"/>
              <a:gd name="connsiteX3" fmla="*/ 0 w 3836"/>
              <a:gd name="connsiteY3" fmla="*/ 573 h 573"/>
              <a:gd name="connsiteX4" fmla="*/ 3836 w 3836"/>
              <a:gd name="connsiteY4" fmla="*/ 573 h 573"/>
              <a:gd name="connsiteX5" fmla="*/ 3836 w 3836"/>
              <a:gd name="connsiteY5" fmla="*/ 0 h 573"/>
              <a:gd name="connsiteX6" fmla="*/ 0 w 3836"/>
              <a:gd name="connsiteY6" fmla="*/ 0 h 573"/>
              <a:gd name="connsiteX0" fmla="*/ 0 w 3836"/>
              <a:gd name="connsiteY0" fmla="*/ 0 h 573"/>
              <a:gd name="connsiteX1" fmla="*/ 84 w 3836"/>
              <a:gd name="connsiteY1" fmla="*/ 286 h 573"/>
              <a:gd name="connsiteX2" fmla="*/ 78 w 3836"/>
              <a:gd name="connsiteY2" fmla="*/ 287 h 573"/>
              <a:gd name="connsiteX3" fmla="*/ 0 w 3836"/>
              <a:gd name="connsiteY3" fmla="*/ 573 h 573"/>
              <a:gd name="connsiteX4" fmla="*/ 3836 w 3836"/>
              <a:gd name="connsiteY4" fmla="*/ 573 h 573"/>
              <a:gd name="connsiteX5" fmla="*/ 3836 w 3836"/>
              <a:gd name="connsiteY5" fmla="*/ 0 h 573"/>
              <a:gd name="connsiteX6" fmla="*/ 0 w 3836"/>
              <a:gd name="connsiteY6" fmla="*/ 0 h 573"/>
              <a:gd name="connsiteX0" fmla="*/ 0 w 3836"/>
              <a:gd name="connsiteY0" fmla="*/ 0 h 573"/>
              <a:gd name="connsiteX1" fmla="*/ 84 w 3836"/>
              <a:gd name="connsiteY1" fmla="*/ 286 h 573"/>
              <a:gd name="connsiteX2" fmla="*/ 156 w 3836"/>
              <a:gd name="connsiteY2" fmla="*/ 414 h 573"/>
              <a:gd name="connsiteX3" fmla="*/ 0 w 3836"/>
              <a:gd name="connsiteY3" fmla="*/ 573 h 573"/>
              <a:gd name="connsiteX4" fmla="*/ 3836 w 3836"/>
              <a:gd name="connsiteY4" fmla="*/ 573 h 573"/>
              <a:gd name="connsiteX5" fmla="*/ 3836 w 3836"/>
              <a:gd name="connsiteY5" fmla="*/ 0 h 573"/>
              <a:gd name="connsiteX6" fmla="*/ 0 w 3836"/>
              <a:gd name="connsiteY6" fmla="*/ 0 h 573"/>
              <a:gd name="connsiteX0" fmla="*/ 625 w 4461"/>
              <a:gd name="connsiteY0" fmla="*/ 0 h 573"/>
              <a:gd name="connsiteX1" fmla="*/ 709 w 4461"/>
              <a:gd name="connsiteY1" fmla="*/ 286 h 573"/>
              <a:gd name="connsiteX2" fmla="*/ 625 w 4461"/>
              <a:gd name="connsiteY2" fmla="*/ 573 h 573"/>
              <a:gd name="connsiteX3" fmla="*/ 4461 w 4461"/>
              <a:gd name="connsiteY3" fmla="*/ 573 h 573"/>
              <a:gd name="connsiteX4" fmla="*/ 4461 w 4461"/>
              <a:gd name="connsiteY4" fmla="*/ 0 h 573"/>
              <a:gd name="connsiteX5" fmla="*/ 625 w 4461"/>
              <a:gd name="connsiteY5" fmla="*/ 0 h 573"/>
              <a:gd name="connsiteX0" fmla="*/ 626 w 4462"/>
              <a:gd name="connsiteY0" fmla="*/ 0 h 573"/>
              <a:gd name="connsiteX1" fmla="*/ 710 w 4462"/>
              <a:gd name="connsiteY1" fmla="*/ 286 h 573"/>
              <a:gd name="connsiteX2" fmla="*/ 756 w 4462"/>
              <a:gd name="connsiteY2" fmla="*/ 304 h 573"/>
              <a:gd name="connsiteX3" fmla="*/ 626 w 4462"/>
              <a:gd name="connsiteY3" fmla="*/ 573 h 573"/>
              <a:gd name="connsiteX4" fmla="*/ 4462 w 4462"/>
              <a:gd name="connsiteY4" fmla="*/ 573 h 573"/>
              <a:gd name="connsiteX5" fmla="*/ 4462 w 4462"/>
              <a:gd name="connsiteY5" fmla="*/ 0 h 573"/>
              <a:gd name="connsiteX6" fmla="*/ 626 w 4462"/>
              <a:gd name="connsiteY6" fmla="*/ 0 h 573"/>
              <a:gd name="connsiteX0" fmla="*/ 626 w 4462"/>
              <a:gd name="connsiteY0" fmla="*/ 0 h 573"/>
              <a:gd name="connsiteX1" fmla="*/ 854 w 4462"/>
              <a:gd name="connsiteY1" fmla="*/ 215 h 573"/>
              <a:gd name="connsiteX2" fmla="*/ 756 w 4462"/>
              <a:gd name="connsiteY2" fmla="*/ 304 h 573"/>
              <a:gd name="connsiteX3" fmla="*/ 626 w 4462"/>
              <a:gd name="connsiteY3" fmla="*/ 573 h 573"/>
              <a:gd name="connsiteX4" fmla="*/ 4462 w 4462"/>
              <a:gd name="connsiteY4" fmla="*/ 573 h 573"/>
              <a:gd name="connsiteX5" fmla="*/ 4462 w 4462"/>
              <a:gd name="connsiteY5" fmla="*/ 0 h 573"/>
              <a:gd name="connsiteX6" fmla="*/ 626 w 4462"/>
              <a:gd name="connsiteY6" fmla="*/ 0 h 573"/>
              <a:gd name="connsiteX0" fmla="*/ 626 w 4462"/>
              <a:gd name="connsiteY0" fmla="*/ 0 h 573"/>
              <a:gd name="connsiteX1" fmla="*/ 854 w 4462"/>
              <a:gd name="connsiteY1" fmla="*/ 215 h 573"/>
              <a:gd name="connsiteX2" fmla="*/ 756 w 4462"/>
              <a:gd name="connsiteY2" fmla="*/ 304 h 573"/>
              <a:gd name="connsiteX3" fmla="*/ 626 w 4462"/>
              <a:gd name="connsiteY3" fmla="*/ 573 h 573"/>
              <a:gd name="connsiteX4" fmla="*/ 4462 w 4462"/>
              <a:gd name="connsiteY4" fmla="*/ 573 h 573"/>
              <a:gd name="connsiteX5" fmla="*/ 4462 w 4462"/>
              <a:gd name="connsiteY5" fmla="*/ 0 h 573"/>
              <a:gd name="connsiteX6" fmla="*/ 626 w 4462"/>
              <a:gd name="connsiteY6" fmla="*/ 0 h 573"/>
              <a:gd name="connsiteX0" fmla="*/ 601 w 4437"/>
              <a:gd name="connsiteY0" fmla="*/ 0 h 573"/>
              <a:gd name="connsiteX1" fmla="*/ 829 w 4437"/>
              <a:gd name="connsiteY1" fmla="*/ 215 h 573"/>
              <a:gd name="connsiteX2" fmla="*/ 601 w 4437"/>
              <a:gd name="connsiteY2" fmla="*/ 573 h 573"/>
              <a:gd name="connsiteX3" fmla="*/ 4437 w 4437"/>
              <a:gd name="connsiteY3" fmla="*/ 573 h 573"/>
              <a:gd name="connsiteX4" fmla="*/ 4437 w 4437"/>
              <a:gd name="connsiteY4" fmla="*/ 0 h 573"/>
              <a:gd name="connsiteX5" fmla="*/ 601 w 4437"/>
              <a:gd name="connsiteY5" fmla="*/ 0 h 573"/>
              <a:gd name="connsiteX0" fmla="*/ 601 w 4437"/>
              <a:gd name="connsiteY0" fmla="*/ 0 h 573"/>
              <a:gd name="connsiteX1" fmla="*/ 723 w 4437"/>
              <a:gd name="connsiteY1" fmla="*/ 286 h 573"/>
              <a:gd name="connsiteX2" fmla="*/ 601 w 4437"/>
              <a:gd name="connsiteY2" fmla="*/ 573 h 573"/>
              <a:gd name="connsiteX3" fmla="*/ 4437 w 4437"/>
              <a:gd name="connsiteY3" fmla="*/ 573 h 573"/>
              <a:gd name="connsiteX4" fmla="*/ 4437 w 4437"/>
              <a:gd name="connsiteY4" fmla="*/ 0 h 573"/>
              <a:gd name="connsiteX5" fmla="*/ 601 w 4437"/>
              <a:gd name="connsiteY5" fmla="*/ 0 h 573"/>
              <a:gd name="connsiteX0" fmla="*/ 0 w 3836"/>
              <a:gd name="connsiteY0" fmla="*/ 0 h 573"/>
              <a:gd name="connsiteX1" fmla="*/ 122 w 3836"/>
              <a:gd name="connsiteY1" fmla="*/ 286 h 573"/>
              <a:gd name="connsiteX2" fmla="*/ 0 w 3836"/>
              <a:gd name="connsiteY2" fmla="*/ 573 h 573"/>
              <a:gd name="connsiteX3" fmla="*/ 3836 w 3836"/>
              <a:gd name="connsiteY3" fmla="*/ 573 h 573"/>
              <a:gd name="connsiteX4" fmla="*/ 3836 w 3836"/>
              <a:gd name="connsiteY4" fmla="*/ 0 h 573"/>
              <a:gd name="connsiteX5" fmla="*/ 0 w 3836"/>
              <a:gd name="connsiteY5" fmla="*/ 0 h 573"/>
              <a:gd name="connsiteX0" fmla="*/ 0 w 3836"/>
              <a:gd name="connsiteY0" fmla="*/ 0 h 573"/>
              <a:gd name="connsiteX1" fmla="*/ 122 w 3836"/>
              <a:gd name="connsiteY1" fmla="*/ 286 h 573"/>
              <a:gd name="connsiteX2" fmla="*/ 0 w 3836"/>
              <a:gd name="connsiteY2" fmla="*/ 573 h 573"/>
              <a:gd name="connsiteX3" fmla="*/ 3836 w 3836"/>
              <a:gd name="connsiteY3" fmla="*/ 573 h 573"/>
              <a:gd name="connsiteX4" fmla="*/ 3836 w 3836"/>
              <a:gd name="connsiteY4" fmla="*/ 0 h 573"/>
              <a:gd name="connsiteX5" fmla="*/ 0 w 3836"/>
              <a:gd name="connsiteY5" fmla="*/ 0 h 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36" h="573">
                <a:moveTo>
                  <a:pt x="0" y="0"/>
                </a:moveTo>
                <a:cubicBezTo>
                  <a:pt x="41" y="95"/>
                  <a:pt x="81" y="191"/>
                  <a:pt x="122" y="286"/>
                </a:cubicBezTo>
                <a:cubicBezTo>
                  <a:pt x="81" y="382"/>
                  <a:pt x="41" y="477"/>
                  <a:pt x="0" y="573"/>
                </a:cubicBezTo>
                <a:lnTo>
                  <a:pt x="3836" y="573"/>
                </a:lnTo>
                <a:lnTo>
                  <a:pt x="3836" y="0"/>
                </a:lnTo>
                <a:lnTo>
                  <a:pt x="0" y="0"/>
                </a:lnTo>
                <a:close/>
              </a:path>
            </a:pathLst>
          </a:custGeom>
          <a:solidFill>
            <a:schemeClr val="accent1">
              <a:lumMod val="20000"/>
              <a:lumOff val="80000"/>
            </a:schemeClr>
          </a:solidFill>
          <a:ln w="6350">
            <a:noFill/>
            <a:miter lim="800000"/>
            <a:headEnd/>
            <a:tailEnd/>
          </a:ln>
        </p:spPr>
        <p:txBody>
          <a:bodyPr wrap="square" lIns="72000" tIns="72000" rIns="72000" bIns="72000" anchor="ctr"/>
          <a:lstStyle/>
          <a:p>
            <a:pPr marL="342900" indent="-112713" defTabSz="711200">
              <a:lnSpc>
                <a:spcPct val="90000"/>
              </a:lnSpc>
              <a:spcBef>
                <a:spcPct val="0"/>
              </a:spcBef>
              <a:spcAft>
                <a:spcPct val="35000"/>
              </a:spcAft>
              <a:buFont typeface="Arial" panose="020B0604020202020204" pitchFamily="34" charset="0"/>
              <a:buChar char="•"/>
            </a:pPr>
            <a:r>
              <a:rPr lang="en-US" sz="1200"/>
              <a:t>Complex and siloed reporting</a:t>
            </a:r>
          </a:p>
          <a:p>
            <a:pPr marL="342900" indent="-112713" defTabSz="711200">
              <a:lnSpc>
                <a:spcPct val="90000"/>
              </a:lnSpc>
              <a:spcBef>
                <a:spcPct val="0"/>
              </a:spcBef>
              <a:spcAft>
                <a:spcPct val="35000"/>
              </a:spcAft>
              <a:buFont typeface="Arial" panose="020B0604020202020204" pitchFamily="34" charset="0"/>
              <a:buChar char="•"/>
            </a:pPr>
            <a:r>
              <a:rPr lang="en-US" sz="1200"/>
              <a:t>Minimal data discovery capability</a:t>
            </a:r>
          </a:p>
          <a:p>
            <a:pPr marL="342900" indent="-112713" defTabSz="711200">
              <a:lnSpc>
                <a:spcPct val="90000"/>
              </a:lnSpc>
              <a:spcBef>
                <a:spcPct val="0"/>
              </a:spcBef>
              <a:spcAft>
                <a:spcPct val="35000"/>
              </a:spcAft>
              <a:buFont typeface="Arial" panose="020B0604020202020204" pitchFamily="34" charset="0"/>
              <a:buChar char="•"/>
            </a:pPr>
            <a:r>
              <a:rPr lang="en-US" sz="1200"/>
              <a:t>Limited to no predictive/prescriptive analytics in place</a:t>
            </a:r>
          </a:p>
        </p:txBody>
      </p:sp>
      <p:sp>
        <p:nvSpPr>
          <p:cNvPr id="15" name="Oval 14">
            <a:extLst>
              <a:ext uri="{FF2B5EF4-FFF2-40B4-BE49-F238E27FC236}">
                <a16:creationId xmlns:a16="http://schemas.microsoft.com/office/drawing/2014/main" id="{ABC3883C-45EF-4EA8-A4F5-0D3586E65D39}"/>
              </a:ext>
            </a:extLst>
          </p:cNvPr>
          <p:cNvSpPr/>
          <p:nvPr/>
        </p:nvSpPr>
        <p:spPr>
          <a:xfrm>
            <a:off x="528146" y="1150507"/>
            <a:ext cx="252402" cy="252402"/>
          </a:xfrm>
          <a:prstGeom prst="ellipse">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00" b="1">
                <a:solidFill>
                  <a:schemeClr val="bg1">
                    <a:lumMod val="95000"/>
                  </a:schemeClr>
                </a:solidFill>
              </a:rPr>
              <a:t>1</a:t>
            </a:r>
          </a:p>
        </p:txBody>
      </p:sp>
      <p:sp>
        <p:nvSpPr>
          <p:cNvPr id="22" name="Oval 21">
            <a:extLst>
              <a:ext uri="{FF2B5EF4-FFF2-40B4-BE49-F238E27FC236}">
                <a16:creationId xmlns:a16="http://schemas.microsoft.com/office/drawing/2014/main" id="{47BC8A86-1AFF-4D08-AC42-B9E11120D5B9}"/>
              </a:ext>
            </a:extLst>
          </p:cNvPr>
          <p:cNvSpPr/>
          <p:nvPr/>
        </p:nvSpPr>
        <p:spPr>
          <a:xfrm>
            <a:off x="528146" y="2274908"/>
            <a:ext cx="252402" cy="252402"/>
          </a:xfrm>
          <a:prstGeom prst="ellipse">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00" b="1">
                <a:solidFill>
                  <a:schemeClr val="bg1">
                    <a:lumMod val="95000"/>
                  </a:schemeClr>
                </a:solidFill>
              </a:rPr>
              <a:t>2</a:t>
            </a:r>
          </a:p>
        </p:txBody>
      </p:sp>
      <p:sp>
        <p:nvSpPr>
          <p:cNvPr id="24" name="Oval 23">
            <a:extLst>
              <a:ext uri="{FF2B5EF4-FFF2-40B4-BE49-F238E27FC236}">
                <a16:creationId xmlns:a16="http://schemas.microsoft.com/office/drawing/2014/main" id="{03550F40-BC12-4383-8985-8CBEBA89832E}"/>
              </a:ext>
            </a:extLst>
          </p:cNvPr>
          <p:cNvSpPr/>
          <p:nvPr/>
        </p:nvSpPr>
        <p:spPr>
          <a:xfrm>
            <a:off x="536186" y="3359526"/>
            <a:ext cx="252402" cy="252402"/>
          </a:xfrm>
          <a:prstGeom prst="ellipse">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00" b="1">
                <a:solidFill>
                  <a:schemeClr val="bg1">
                    <a:lumMod val="95000"/>
                  </a:schemeClr>
                </a:solidFill>
              </a:rPr>
              <a:t>3</a:t>
            </a:r>
          </a:p>
        </p:txBody>
      </p:sp>
      <p:sp>
        <p:nvSpPr>
          <p:cNvPr id="25" name="Oval 24">
            <a:extLst>
              <a:ext uri="{FF2B5EF4-FFF2-40B4-BE49-F238E27FC236}">
                <a16:creationId xmlns:a16="http://schemas.microsoft.com/office/drawing/2014/main" id="{41BB28A1-9567-4370-BC26-0B25B5F2D24A}"/>
              </a:ext>
            </a:extLst>
          </p:cNvPr>
          <p:cNvSpPr/>
          <p:nvPr/>
        </p:nvSpPr>
        <p:spPr>
          <a:xfrm>
            <a:off x="528146" y="4367466"/>
            <a:ext cx="252402" cy="252402"/>
          </a:xfrm>
          <a:prstGeom prst="ellipse">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00" b="1">
                <a:solidFill>
                  <a:schemeClr val="bg1">
                    <a:lumMod val="95000"/>
                  </a:schemeClr>
                </a:solidFill>
              </a:rPr>
              <a:t>4</a:t>
            </a:r>
          </a:p>
        </p:txBody>
      </p:sp>
      <p:sp>
        <p:nvSpPr>
          <p:cNvPr id="26" name="Oval 25">
            <a:extLst>
              <a:ext uri="{FF2B5EF4-FFF2-40B4-BE49-F238E27FC236}">
                <a16:creationId xmlns:a16="http://schemas.microsoft.com/office/drawing/2014/main" id="{C04652AA-0A5C-43A2-998A-9AF81BABEB4A}"/>
              </a:ext>
            </a:extLst>
          </p:cNvPr>
          <p:cNvSpPr/>
          <p:nvPr/>
        </p:nvSpPr>
        <p:spPr>
          <a:xfrm>
            <a:off x="569934" y="5491272"/>
            <a:ext cx="252402" cy="252402"/>
          </a:xfrm>
          <a:prstGeom prst="ellipse">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200" b="1">
                <a:solidFill>
                  <a:schemeClr val="bg1">
                    <a:lumMod val="95000"/>
                  </a:schemeClr>
                </a:solidFill>
              </a:rPr>
              <a:t>5</a:t>
            </a:r>
          </a:p>
        </p:txBody>
      </p:sp>
    </p:spTree>
    <p:extLst>
      <p:ext uri="{BB962C8B-B14F-4D97-AF65-F5344CB8AC3E}">
        <p14:creationId xmlns:p14="http://schemas.microsoft.com/office/powerpoint/2010/main" val="3593556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1451719693"/>
              </p:ext>
            </p:extLst>
          </p:nvPr>
        </p:nvGraphicFramePr>
        <p:xfrm>
          <a:off x="1525589" y="1589"/>
          <a:ext cx="1587" cy="1587"/>
        </p:xfrm>
        <a:graphic>
          <a:graphicData uri="http://schemas.openxmlformats.org/presentationml/2006/ole">
            <mc:AlternateContent xmlns:mc="http://schemas.openxmlformats.org/markup-compatibility/2006">
              <mc:Choice xmlns:v="urn:schemas-microsoft-com:vml" Requires="v">
                <p:oleObj spid="_x0000_s17413" name="think-cell Slide" r:id="rId4" imgW="270" imgH="270" progId="TCLayout.ActiveDocument.1">
                  <p:embed/>
                </p:oleObj>
              </mc:Choice>
              <mc:Fallback>
                <p:oleObj name="think-cell Slide" r:id="rId4" imgW="270" imgH="270" progId="TCLayout.ActiveDocument.1">
                  <p:embed/>
                  <p:pic>
                    <p:nvPicPr>
                      <p:cNvPr id="17" name="Object 16" hidden="1"/>
                      <p:cNvPicPr/>
                      <p:nvPr/>
                    </p:nvPicPr>
                    <p:blipFill>
                      <a:blip r:embed="rId5"/>
                      <a:stretch>
                        <a:fillRect/>
                      </a:stretch>
                    </p:blipFill>
                    <p:spPr>
                      <a:xfrm>
                        <a:off x="1525589" y="1589"/>
                        <a:ext cx="1587" cy="1587"/>
                      </a:xfrm>
                      <a:prstGeom prst="rect">
                        <a:avLst/>
                      </a:prstGeom>
                    </p:spPr>
                  </p:pic>
                </p:oleObj>
              </mc:Fallback>
            </mc:AlternateContent>
          </a:graphicData>
        </a:graphic>
      </p:graphicFrame>
      <p:sp>
        <p:nvSpPr>
          <p:cNvPr id="8" name="Rectangle 7"/>
          <p:cNvSpPr/>
          <p:nvPr/>
        </p:nvSpPr>
        <p:spPr>
          <a:xfrm>
            <a:off x="2746556" y="1221956"/>
            <a:ext cx="6259398" cy="851464"/>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marL="169863" indent="-169863">
              <a:spcBef>
                <a:spcPts val="600"/>
              </a:spcBef>
              <a:buFont typeface="Arial" panose="020B0604020202020204" pitchFamily="34" charset="0"/>
              <a:buChar char="•"/>
            </a:pPr>
            <a:endParaRPr lang="en-US" sz="1400">
              <a:solidFill>
                <a:schemeClr val="tx1"/>
              </a:solidFill>
            </a:endParaRPr>
          </a:p>
        </p:txBody>
      </p:sp>
      <p:sp>
        <p:nvSpPr>
          <p:cNvPr id="3" name="Rectangle 7"/>
          <p:cNvSpPr/>
          <p:nvPr/>
        </p:nvSpPr>
        <p:spPr>
          <a:xfrm>
            <a:off x="367341" y="2001951"/>
            <a:ext cx="6259398" cy="851464"/>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marL="169863" indent="-169863">
              <a:spcBef>
                <a:spcPts val="600"/>
              </a:spcBef>
              <a:buFont typeface="Arial" panose="020B0604020202020204" pitchFamily="34" charset="0"/>
              <a:buChar char="•"/>
            </a:pPr>
            <a:endParaRPr lang="en-US" sz="1400">
              <a:solidFill>
                <a:schemeClr val="tx1"/>
              </a:solidFill>
            </a:endParaRPr>
          </a:p>
        </p:txBody>
      </p:sp>
      <p:sp>
        <p:nvSpPr>
          <p:cNvPr id="7" name="Rectangle 11"/>
          <p:cNvSpPr/>
          <p:nvPr/>
        </p:nvSpPr>
        <p:spPr>
          <a:xfrm>
            <a:off x="2947816" y="3012049"/>
            <a:ext cx="8666085" cy="1116959"/>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marL="285750" indent="-285750">
              <a:spcBef>
                <a:spcPts val="600"/>
              </a:spcBef>
              <a:buFont typeface="Arial"/>
              <a:buChar char="•"/>
            </a:pPr>
            <a:r>
              <a:rPr lang="en-US" sz="1400" dirty="0">
                <a:solidFill>
                  <a:schemeClr val="tx1"/>
                </a:solidFill>
              </a:rPr>
              <a:t>Documentation of findings of the proof of concept undertaken.</a:t>
            </a:r>
            <a:endParaRPr lang="en-US" dirty="0">
              <a:cs typeface="Calibri" panose="020F0502020204030204"/>
            </a:endParaRPr>
          </a:p>
          <a:p>
            <a:pPr marL="285750" indent="-285750">
              <a:spcBef>
                <a:spcPts val="600"/>
              </a:spcBef>
              <a:buFont typeface="Arial"/>
              <a:buChar char="•"/>
            </a:pPr>
            <a:r>
              <a:rPr lang="en-US" sz="1400" dirty="0">
                <a:solidFill>
                  <a:schemeClr val="tx1"/>
                </a:solidFill>
              </a:rPr>
              <a:t>The Data analytics and BI To-Be state architecture. </a:t>
            </a:r>
          </a:p>
          <a:p>
            <a:pPr marL="285750" indent="-285750">
              <a:spcBef>
                <a:spcPts val="600"/>
              </a:spcBef>
              <a:buFont typeface="Arial"/>
              <a:buChar char="•"/>
            </a:pPr>
            <a:r>
              <a:rPr lang="en-US" sz="1400" dirty="0">
                <a:solidFill>
                  <a:schemeClr val="tx1"/>
                </a:solidFill>
                <a:ea typeface="+mn-lt"/>
                <a:cs typeface="+mn-lt"/>
              </a:rPr>
              <a:t>The recommendation for the specific tools in the technology stack for the technical architecture.</a:t>
            </a:r>
          </a:p>
          <a:p>
            <a:pPr marL="169545" indent="-169545">
              <a:spcBef>
                <a:spcPts val="600"/>
              </a:spcBef>
              <a:buFont typeface="Arial" panose="020B0604020202020204" pitchFamily="34" charset="0"/>
              <a:buChar char="•"/>
            </a:pPr>
            <a:endParaRPr lang="en-US" sz="1400" dirty="0">
              <a:solidFill>
                <a:schemeClr val="tx1"/>
              </a:solidFill>
              <a:cs typeface="Calibri"/>
            </a:endParaRPr>
          </a:p>
        </p:txBody>
      </p:sp>
      <p:sp>
        <p:nvSpPr>
          <p:cNvPr id="2" name="Title 1"/>
          <p:cNvSpPr>
            <a:spLocks noGrp="1"/>
          </p:cNvSpPr>
          <p:nvPr>
            <p:ph type="title"/>
          </p:nvPr>
        </p:nvSpPr>
        <p:spPr/>
        <p:txBody>
          <a:bodyPr/>
          <a:lstStyle/>
          <a:p>
            <a:r>
              <a:rPr lang="en-US" dirty="0"/>
              <a:t>Assessment Overview</a:t>
            </a:r>
          </a:p>
        </p:txBody>
      </p:sp>
      <p:sp>
        <p:nvSpPr>
          <p:cNvPr id="5" name="Rectangle 4"/>
          <p:cNvSpPr/>
          <p:nvPr/>
        </p:nvSpPr>
        <p:spPr>
          <a:xfrm>
            <a:off x="738647" y="3044737"/>
            <a:ext cx="2007909" cy="782423"/>
          </a:xfrm>
          <a:prstGeom prst="rect">
            <a:avLst/>
          </a:prstGeom>
          <a:solidFill>
            <a:schemeClr val="accent1">
              <a:lumMod val="40000"/>
              <a:lumOff val="60000"/>
            </a:schemeClr>
          </a:solidFill>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rPr>
              <a:t>Deliverables</a:t>
            </a:r>
          </a:p>
        </p:txBody>
      </p:sp>
      <p:sp>
        <p:nvSpPr>
          <p:cNvPr id="9" name="Rectangle 3"/>
          <p:cNvSpPr/>
          <p:nvPr/>
        </p:nvSpPr>
        <p:spPr>
          <a:xfrm>
            <a:off x="738647" y="1393723"/>
            <a:ext cx="2007909" cy="1189655"/>
          </a:xfrm>
          <a:prstGeom prst="rect">
            <a:avLst/>
          </a:prstGeom>
          <a:solidFill>
            <a:schemeClr val="accent1">
              <a:lumMod val="40000"/>
              <a:lumOff val="60000"/>
            </a:schemeClr>
          </a:solidFill>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a:solidFill>
                  <a:schemeClr val="tx1"/>
                </a:solidFill>
              </a:rPr>
              <a:t>Background</a:t>
            </a:r>
          </a:p>
        </p:txBody>
      </p:sp>
      <p:sp>
        <p:nvSpPr>
          <p:cNvPr id="6" name="Rectangle 5"/>
          <p:cNvSpPr/>
          <p:nvPr/>
        </p:nvSpPr>
        <p:spPr>
          <a:xfrm>
            <a:off x="738647" y="4201100"/>
            <a:ext cx="2007909" cy="1940158"/>
          </a:xfrm>
          <a:prstGeom prst="rect">
            <a:avLst/>
          </a:prstGeom>
          <a:solidFill>
            <a:schemeClr val="accent1">
              <a:lumMod val="40000"/>
              <a:lumOff val="60000"/>
            </a:schemeClr>
          </a:solidFill>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a:solidFill>
                  <a:schemeClr val="tx1"/>
                </a:solidFill>
              </a:rPr>
              <a:t>Assessment Objectives</a:t>
            </a:r>
          </a:p>
        </p:txBody>
      </p:sp>
      <p:cxnSp>
        <p:nvCxnSpPr>
          <p:cNvPr id="10" name="Straight Connector 9"/>
          <p:cNvCxnSpPr>
            <a:cxnSpLocks/>
          </p:cNvCxnSpPr>
          <p:nvPr/>
        </p:nvCxnSpPr>
        <p:spPr>
          <a:xfrm>
            <a:off x="738647" y="2795802"/>
            <a:ext cx="11167488"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23" name="Straight Connector 13"/>
          <p:cNvCxnSpPr>
            <a:cxnSpLocks/>
          </p:cNvCxnSpPr>
          <p:nvPr/>
        </p:nvCxnSpPr>
        <p:spPr>
          <a:xfrm>
            <a:off x="702656" y="4003839"/>
            <a:ext cx="11203479"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18" name="Rectangle 17"/>
          <p:cNvSpPr/>
          <p:nvPr/>
        </p:nvSpPr>
        <p:spPr>
          <a:xfrm>
            <a:off x="3023960" y="4047450"/>
            <a:ext cx="9031981" cy="228226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t"/>
          <a:lstStyle/>
          <a:p>
            <a:pPr>
              <a:spcBef>
                <a:spcPts val="600"/>
              </a:spcBef>
            </a:pPr>
            <a:endParaRPr lang="en-US" sz="1200" dirty="0">
              <a:solidFill>
                <a:schemeClr val="tx1"/>
              </a:solidFill>
            </a:endParaRPr>
          </a:p>
          <a:p>
            <a:pPr marL="169863" indent="-169863">
              <a:spcBef>
                <a:spcPts val="600"/>
              </a:spcBef>
              <a:buFont typeface="Arial" panose="020B0604020202020204" pitchFamily="34" charset="0"/>
              <a:buChar char="•"/>
            </a:pPr>
            <a:r>
              <a:rPr lang="en-US" sz="1400" dirty="0">
                <a:solidFill>
                  <a:schemeClr val="tx1"/>
                </a:solidFill>
              </a:rPr>
              <a:t>Determine the data analytics and BI platform comprising of data integration, data storage, visualization tools that  will allow the Enterprise Application BI team to:</a:t>
            </a:r>
          </a:p>
          <a:p>
            <a:pPr marL="742950" lvl="1" indent="-285750">
              <a:spcBef>
                <a:spcPts val="600"/>
              </a:spcBef>
              <a:buFont typeface="Calibri" panose="020F0502020204030204" pitchFamily="34" charset="0"/>
              <a:buChar char="‐"/>
            </a:pPr>
            <a:r>
              <a:rPr lang="en-US" sz="1400" dirty="0">
                <a:solidFill>
                  <a:schemeClr val="tx1"/>
                </a:solidFill>
              </a:rPr>
              <a:t>Build a data warehouse platform catering to BI and analytics.</a:t>
            </a:r>
          </a:p>
          <a:p>
            <a:pPr marL="742950" lvl="1" indent="-285750">
              <a:spcBef>
                <a:spcPts val="600"/>
              </a:spcBef>
              <a:buFont typeface="Calibri" panose="020F0502020204030204" pitchFamily="34" charset="0"/>
              <a:buChar char="‐"/>
            </a:pPr>
            <a:r>
              <a:rPr lang="en-US" sz="1400" dirty="0">
                <a:solidFill>
                  <a:schemeClr val="tx1"/>
                </a:solidFill>
              </a:rPr>
              <a:t>Address real-time reporting needs of Wonderful business at an enterprise scale.</a:t>
            </a:r>
          </a:p>
          <a:p>
            <a:pPr marL="742950" lvl="1" indent="-285750">
              <a:spcBef>
                <a:spcPts val="600"/>
              </a:spcBef>
              <a:buFont typeface="Calibri" panose="020F0502020204030204" pitchFamily="34" charset="0"/>
              <a:buChar char="‐"/>
            </a:pPr>
            <a:r>
              <a:rPr lang="en-US" sz="1400" dirty="0">
                <a:solidFill>
                  <a:schemeClr val="tx1"/>
                </a:solidFill>
              </a:rPr>
              <a:t>Facilitate self-service analytics (data ingestion and reporting) and performance alignment.</a:t>
            </a:r>
          </a:p>
          <a:p>
            <a:pPr marL="742950" lvl="1" indent="-285750">
              <a:spcBef>
                <a:spcPts val="600"/>
              </a:spcBef>
              <a:buFont typeface="Calibri" panose="020F0502020204030204" pitchFamily="34" charset="0"/>
              <a:buChar char="‐"/>
            </a:pPr>
            <a:r>
              <a:rPr lang="en-US" sz="1400" dirty="0">
                <a:solidFill>
                  <a:schemeClr val="tx1"/>
                </a:solidFill>
              </a:rPr>
              <a:t>Evolve the platform capabilities for transformative predictive analytics in the next two years.</a:t>
            </a:r>
          </a:p>
          <a:p>
            <a:pPr>
              <a:spcBef>
                <a:spcPts val="600"/>
              </a:spcBef>
            </a:pPr>
            <a:endParaRPr lang="en-US" sz="1400" dirty="0">
              <a:solidFill>
                <a:schemeClr val="tx1"/>
              </a:solidFill>
            </a:endParaRPr>
          </a:p>
        </p:txBody>
      </p:sp>
      <p:sp>
        <p:nvSpPr>
          <p:cNvPr id="13" name="Rectangle 12">
            <a:extLst>
              <a:ext uri="{FF2B5EF4-FFF2-40B4-BE49-F238E27FC236}">
                <a16:creationId xmlns:a16="http://schemas.microsoft.com/office/drawing/2014/main" id="{99DE3654-2A8D-4E3A-BA1C-D5D2D4D4E3BA}"/>
              </a:ext>
            </a:extLst>
          </p:cNvPr>
          <p:cNvSpPr/>
          <p:nvPr/>
        </p:nvSpPr>
        <p:spPr>
          <a:xfrm>
            <a:off x="2947816" y="1242579"/>
            <a:ext cx="9184268" cy="1521528"/>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marL="169863" indent="-169863">
              <a:spcBef>
                <a:spcPts val="600"/>
              </a:spcBef>
              <a:buFont typeface="Arial" panose="020B0604020202020204" pitchFamily="34" charset="0"/>
              <a:buChar char="•"/>
            </a:pPr>
            <a:r>
              <a:rPr lang="en-US" sz="1400" dirty="0"/>
              <a:t>The Wonderful Company is looking to improve its Data Analytics /BI solution footprint, which will enable the various business units to manage their business activities and allow them to measure and monitor business performance more effectively. </a:t>
            </a:r>
          </a:p>
          <a:p>
            <a:pPr marL="169863" indent="-169863">
              <a:spcBef>
                <a:spcPts val="600"/>
              </a:spcBef>
              <a:buFont typeface="Arial" panose="020B0604020202020204" pitchFamily="34" charset="0"/>
              <a:buChar char="•"/>
            </a:pPr>
            <a:r>
              <a:rPr lang="en-US" sz="1400" dirty="0"/>
              <a:t>As part of the proof of concept, the team was given the mandate to research, identify software candidates for the data analytics solution stack and conduct tests with Wonderful use cases. </a:t>
            </a:r>
          </a:p>
          <a:p>
            <a:pPr marL="169863" indent="-169863">
              <a:spcBef>
                <a:spcPts val="600"/>
              </a:spcBef>
              <a:buFont typeface="Arial" panose="020B0604020202020204" pitchFamily="34" charset="0"/>
              <a:buChar char="•"/>
            </a:pPr>
            <a:r>
              <a:rPr lang="en-US" sz="1400" dirty="0"/>
              <a:t>The POC is an enterprise-wide initiative.</a:t>
            </a:r>
          </a:p>
        </p:txBody>
      </p:sp>
    </p:spTree>
    <p:extLst>
      <p:ext uri="{BB962C8B-B14F-4D97-AF65-F5344CB8AC3E}">
        <p14:creationId xmlns:p14="http://schemas.microsoft.com/office/powerpoint/2010/main" val="2390904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60CDD158-C633-4B49-940A-C7A0CC1BD5C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37" name="think-cell Slide" r:id="rId5" imgW="360" imgH="360" progId="TCLayout.ActiveDocument.1">
                  <p:embed/>
                </p:oleObj>
              </mc:Choice>
              <mc:Fallback>
                <p:oleObj name="think-cell Slide" r:id="rId5" imgW="360" imgH="360" progId="TCLayout.ActiveDocument.1">
                  <p:embed/>
                  <p:pic>
                    <p:nvPicPr>
                      <p:cNvPr id="16" name="Object 15" hidden="1">
                        <a:extLst>
                          <a:ext uri="{FF2B5EF4-FFF2-40B4-BE49-F238E27FC236}">
                            <a16:creationId xmlns:a16="http://schemas.microsoft.com/office/drawing/2014/main" id="{60CDD158-C633-4B49-940A-C7A0CC1BD5C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3" name="Rectangle 12" hidden="1">
            <a:extLst>
              <a:ext uri="{FF2B5EF4-FFF2-40B4-BE49-F238E27FC236}">
                <a16:creationId xmlns:a16="http://schemas.microsoft.com/office/drawing/2014/main" id="{A289500A-7327-46DC-B045-EB3919A6B0DA}"/>
              </a:ext>
            </a:extLst>
          </p:cNvPr>
          <p:cNvSpPr/>
          <p:nvPr>
            <p:custDataLst>
              <p:tags r:id="rId3"/>
            </p:custDataLst>
          </p:nvPr>
        </p:nvSpPr>
        <p:spPr>
          <a:xfrm>
            <a:off x="0" y="0"/>
            <a:ext cx="158750" cy="158750"/>
          </a:xfrm>
          <a:prstGeom prst="rect">
            <a:avLst/>
          </a:prstGeom>
        </p:spPr>
        <p:style>
          <a:lnRef idx="2">
            <a:schemeClr val="dk1"/>
          </a:lnRef>
          <a:fillRef idx="1">
            <a:schemeClr val="lt1"/>
          </a:fillRef>
          <a:effectRef idx="0">
            <a:schemeClr val="dk1"/>
          </a:effectRef>
          <a:fontRef idx="minor">
            <a:schemeClr val="dk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2400">
              <a:latin typeface="Calibri" panose="020F0502020204030204" pitchFamily="34" charset="0"/>
              <a:ea typeface="+mj-ea"/>
              <a:cs typeface="+mj-cs"/>
              <a:sym typeface="Calibri" panose="020F0502020204030204" pitchFamily="34" charset="0"/>
            </a:endParaRPr>
          </a:p>
        </p:txBody>
      </p:sp>
      <p:sp>
        <p:nvSpPr>
          <p:cNvPr id="4" name="Rectangle 21"/>
          <p:cNvSpPr>
            <a:spLocks noChangeArrowheads="1"/>
          </p:cNvSpPr>
          <p:nvPr/>
        </p:nvSpPr>
        <p:spPr bwMode="auto">
          <a:xfrm>
            <a:off x="465506" y="1829817"/>
            <a:ext cx="3923365" cy="2077164"/>
          </a:xfrm>
          <a:prstGeom prst="rect">
            <a:avLst/>
          </a:prstGeom>
          <a:solidFill>
            <a:schemeClr val="bg1">
              <a:lumMod val="95000"/>
            </a:schemeClr>
          </a:solidFill>
          <a:ln w="6350">
            <a:solidFill>
              <a:srgbClr val="E4E7E7"/>
            </a:solidFill>
            <a:miter lim="800000"/>
            <a:headEnd/>
            <a:tailEnd/>
          </a:ln>
          <a:effectLst/>
        </p:spPr>
        <p:txBody>
          <a:bodyPr lIns="96000" tIns="96000" rIns="96000" bIns="96000"/>
          <a:lstStyle/>
          <a:p>
            <a:pPr marL="239994" indent="-239994" eaLnBrk="0" hangingPunct="0">
              <a:spcBef>
                <a:spcPts val="133"/>
              </a:spcBef>
              <a:spcAft>
                <a:spcPts val="133"/>
              </a:spcAft>
              <a:buClr>
                <a:schemeClr val="tx1"/>
              </a:buClr>
            </a:pPr>
            <a:r>
              <a:rPr lang="en-US" sz="1600" b="1" dirty="0"/>
              <a:t>Research</a:t>
            </a:r>
          </a:p>
          <a:p>
            <a:pPr eaLnBrk="0" hangingPunct="0">
              <a:spcBef>
                <a:spcPts val="133"/>
              </a:spcBef>
              <a:spcAft>
                <a:spcPts val="133"/>
              </a:spcAft>
              <a:buClr>
                <a:schemeClr val="tx1"/>
              </a:buClr>
            </a:pPr>
            <a:r>
              <a:rPr lang="en-US" sz="1600" dirty="0"/>
              <a:t>Researched over 11 tools across dozens of criteria using publicly available information and industry analyst reports to finalize a </a:t>
            </a:r>
            <a:br>
              <a:rPr lang="en-US" sz="1600" dirty="0"/>
            </a:br>
            <a:r>
              <a:rPr lang="en-US" sz="1600" dirty="0"/>
              <a:t>toolset that makes the most </a:t>
            </a:r>
            <a:br>
              <a:rPr lang="en-US" sz="1600" dirty="0"/>
            </a:br>
            <a:r>
              <a:rPr lang="en-US" sz="1600" dirty="0"/>
              <a:t>sense for a more thorough POC.</a:t>
            </a:r>
          </a:p>
        </p:txBody>
      </p:sp>
      <p:sp>
        <p:nvSpPr>
          <p:cNvPr id="5" name="Rectangle 22"/>
          <p:cNvSpPr>
            <a:spLocks noChangeArrowheads="1"/>
          </p:cNvSpPr>
          <p:nvPr/>
        </p:nvSpPr>
        <p:spPr bwMode="auto">
          <a:xfrm>
            <a:off x="465506" y="4044329"/>
            <a:ext cx="3923365" cy="2077164"/>
          </a:xfrm>
          <a:prstGeom prst="rect">
            <a:avLst/>
          </a:prstGeom>
          <a:solidFill>
            <a:schemeClr val="bg1">
              <a:lumMod val="95000"/>
            </a:schemeClr>
          </a:solidFill>
          <a:ln w="6350">
            <a:solidFill>
              <a:srgbClr val="E4E7E7"/>
            </a:solidFill>
            <a:miter lim="800000"/>
            <a:headEnd/>
            <a:tailEnd/>
          </a:ln>
          <a:effectLst/>
        </p:spPr>
        <p:txBody>
          <a:bodyPr lIns="96000" tIns="96000" rIns="96000" bIns="96000" anchor="t"/>
          <a:lstStyle/>
          <a:p>
            <a:pPr marL="239994" indent="-239994" eaLnBrk="0" hangingPunct="0">
              <a:spcBef>
                <a:spcPts val="133"/>
              </a:spcBef>
              <a:spcAft>
                <a:spcPts val="133"/>
              </a:spcAft>
              <a:buClr>
                <a:schemeClr val="tx1"/>
              </a:buClr>
            </a:pPr>
            <a:r>
              <a:rPr lang="en-US" sz="1600" b="1" dirty="0"/>
              <a:t>Platform Synergies</a:t>
            </a:r>
          </a:p>
          <a:p>
            <a:pPr eaLnBrk="0" hangingPunct="0">
              <a:spcBef>
                <a:spcPts val="133"/>
              </a:spcBef>
              <a:spcAft>
                <a:spcPts val="133"/>
              </a:spcAft>
              <a:buClr>
                <a:schemeClr val="tx1"/>
              </a:buClr>
            </a:pPr>
            <a:r>
              <a:rPr lang="en-US" sz="1600" dirty="0"/>
              <a:t>We looked at how these different</a:t>
            </a:r>
            <a:br>
              <a:rPr lang="en-US" sz="1600" dirty="0"/>
            </a:br>
            <a:r>
              <a:rPr lang="en-US" sz="1600" dirty="0"/>
              <a:t>technologies work together most </a:t>
            </a:r>
          </a:p>
          <a:p>
            <a:pPr eaLnBrk="0" hangingPunct="0">
              <a:spcBef>
                <a:spcPts val="133"/>
              </a:spcBef>
              <a:spcAft>
                <a:spcPts val="133"/>
              </a:spcAft>
              <a:buClr>
                <a:schemeClr val="tx1"/>
              </a:buClr>
            </a:pPr>
            <a:r>
              <a:rPr lang="en-US" sz="1600" dirty="0"/>
              <a:t>optimally. </a:t>
            </a:r>
          </a:p>
          <a:p>
            <a:pPr eaLnBrk="0" hangingPunct="0">
              <a:spcBef>
                <a:spcPts val="133"/>
              </a:spcBef>
              <a:spcAft>
                <a:spcPts val="133"/>
              </a:spcAft>
              <a:buClr>
                <a:schemeClr val="tx1"/>
              </a:buClr>
            </a:pPr>
            <a:r>
              <a:rPr lang="en-US" sz="1600" dirty="0"/>
              <a:t>We also looked at their deployment options. (Cloud / OnPrem / Hybrid / SaaS / PaaS)</a:t>
            </a:r>
          </a:p>
        </p:txBody>
      </p:sp>
      <p:sp>
        <p:nvSpPr>
          <p:cNvPr id="6" name="Rectangle 23"/>
          <p:cNvSpPr>
            <a:spLocks noChangeArrowheads="1"/>
          </p:cNvSpPr>
          <p:nvPr/>
        </p:nvSpPr>
        <p:spPr bwMode="auto">
          <a:xfrm>
            <a:off x="4512603" y="4044329"/>
            <a:ext cx="3923365" cy="2077164"/>
          </a:xfrm>
          <a:prstGeom prst="rect">
            <a:avLst/>
          </a:prstGeom>
          <a:solidFill>
            <a:schemeClr val="bg1">
              <a:lumMod val="95000"/>
            </a:schemeClr>
          </a:solidFill>
          <a:ln w="6350">
            <a:solidFill>
              <a:srgbClr val="E4E7E7"/>
            </a:solidFill>
            <a:miter lim="800000"/>
            <a:headEnd/>
            <a:tailEnd/>
          </a:ln>
          <a:effectLst/>
        </p:spPr>
        <p:txBody>
          <a:bodyPr lIns="96000" tIns="96000" rIns="96000" bIns="96000" anchor="t"/>
          <a:lstStyle/>
          <a:p>
            <a:pPr marL="239994" indent="-239994" algn="r" defTabSz="755632" eaLnBrk="0" hangingPunct="0">
              <a:spcBef>
                <a:spcPts val="133"/>
              </a:spcBef>
              <a:spcAft>
                <a:spcPts val="133"/>
              </a:spcAft>
              <a:buClr>
                <a:schemeClr val="tx1"/>
              </a:buClr>
            </a:pPr>
            <a:r>
              <a:rPr lang="en-US" sz="1600" b="1" dirty="0"/>
              <a:t>TCO Calculations</a:t>
            </a:r>
          </a:p>
          <a:p>
            <a:pPr algn="r" defTabSz="755632" eaLnBrk="0" hangingPunct="0">
              <a:spcBef>
                <a:spcPts val="133"/>
              </a:spcBef>
              <a:spcAft>
                <a:spcPts val="133"/>
              </a:spcAft>
              <a:buClr>
                <a:schemeClr val="tx1"/>
              </a:buClr>
            </a:pPr>
            <a:r>
              <a:rPr lang="en-US" sz="1600" dirty="0"/>
              <a:t>Created high level TCO </a:t>
            </a:r>
            <a:br>
              <a:rPr lang="en-US" sz="1600" dirty="0"/>
            </a:br>
            <a:r>
              <a:rPr lang="en-US" sz="1600" dirty="0"/>
              <a:t>estimates based on data volume assumptions and inputs from the team on likely use cases and potential data volumes.</a:t>
            </a:r>
          </a:p>
          <a:p>
            <a:pPr algn="r" defTabSz="755632" eaLnBrk="0" hangingPunct="0">
              <a:spcBef>
                <a:spcPts val="133"/>
              </a:spcBef>
              <a:spcAft>
                <a:spcPts val="133"/>
              </a:spcAft>
              <a:buClr>
                <a:schemeClr val="tx1"/>
              </a:buClr>
            </a:pPr>
            <a:endParaRPr lang="en-US" sz="1600" dirty="0">
              <a:solidFill>
                <a:srgbClr val="FF0000"/>
              </a:solidFill>
            </a:endParaRPr>
          </a:p>
        </p:txBody>
      </p:sp>
      <p:sp>
        <p:nvSpPr>
          <p:cNvPr id="7" name="Rectangle 24"/>
          <p:cNvSpPr>
            <a:spLocks noChangeArrowheads="1"/>
          </p:cNvSpPr>
          <p:nvPr/>
        </p:nvSpPr>
        <p:spPr bwMode="auto">
          <a:xfrm>
            <a:off x="4512603" y="1829133"/>
            <a:ext cx="3923365" cy="2077164"/>
          </a:xfrm>
          <a:prstGeom prst="rect">
            <a:avLst/>
          </a:prstGeom>
          <a:solidFill>
            <a:schemeClr val="bg1">
              <a:lumMod val="95000"/>
            </a:schemeClr>
          </a:solidFill>
          <a:ln w="6350">
            <a:solidFill>
              <a:srgbClr val="E4E7E7"/>
            </a:solidFill>
            <a:miter lim="800000"/>
            <a:headEnd/>
            <a:tailEnd/>
          </a:ln>
          <a:effectLst/>
        </p:spPr>
        <p:txBody>
          <a:bodyPr lIns="96000" tIns="96000" rIns="96000" bIns="96000"/>
          <a:lstStyle/>
          <a:p>
            <a:pPr marL="239994" indent="-239994" algn="r" eaLnBrk="0" hangingPunct="0">
              <a:spcBef>
                <a:spcPts val="133"/>
              </a:spcBef>
              <a:spcAft>
                <a:spcPts val="133"/>
              </a:spcAft>
              <a:buClr>
                <a:schemeClr val="tx1"/>
              </a:buClr>
            </a:pPr>
            <a:r>
              <a:rPr lang="en-US" sz="1600" b="1"/>
              <a:t>Point of View</a:t>
            </a:r>
          </a:p>
          <a:p>
            <a:pPr algn="r" eaLnBrk="0" hangingPunct="0">
              <a:spcBef>
                <a:spcPts val="133"/>
              </a:spcBef>
              <a:spcAft>
                <a:spcPts val="133"/>
              </a:spcAft>
              <a:buClr>
                <a:schemeClr val="tx1"/>
              </a:buClr>
            </a:pPr>
            <a:r>
              <a:rPr lang="en-US" sz="1600"/>
              <a:t>Our team worked with internal SME’s and incorporated our own insights and views into the recommendations for tool selection,  architecture patterns, </a:t>
            </a:r>
            <a:br>
              <a:rPr lang="en-US" sz="1600"/>
            </a:br>
            <a:r>
              <a:rPr lang="en-US" sz="1600"/>
              <a:t>and deployment options</a:t>
            </a:r>
          </a:p>
          <a:p>
            <a:pPr algn="r" eaLnBrk="0" hangingPunct="0">
              <a:spcBef>
                <a:spcPts val="133"/>
              </a:spcBef>
              <a:spcAft>
                <a:spcPts val="133"/>
              </a:spcAft>
              <a:buClr>
                <a:schemeClr val="tx1"/>
              </a:buClr>
            </a:pPr>
            <a:r>
              <a:rPr lang="en-US" sz="1600"/>
              <a:t>and created the POC scenarios.</a:t>
            </a:r>
          </a:p>
        </p:txBody>
      </p:sp>
      <p:sp>
        <p:nvSpPr>
          <p:cNvPr id="8" name="Oval 25"/>
          <p:cNvSpPr>
            <a:spLocks noChangeArrowheads="1"/>
          </p:cNvSpPr>
          <p:nvPr/>
        </p:nvSpPr>
        <p:spPr bwMode="auto">
          <a:xfrm>
            <a:off x="3410655" y="2935572"/>
            <a:ext cx="2080164" cy="2080163"/>
          </a:xfrm>
          <a:prstGeom prst="ellipse">
            <a:avLst/>
          </a:prstGeom>
          <a:solidFill>
            <a:srgbClr val="006A38"/>
          </a:solidFill>
          <a:ln w="101600">
            <a:solidFill>
              <a:schemeClr val="bg1"/>
            </a:solidFill>
            <a:round/>
            <a:headEnd/>
            <a:tailEnd/>
          </a:ln>
          <a:effectLst/>
        </p:spPr>
        <p:txBody>
          <a:bodyPr lIns="96000" tIns="96000" rIns="96000" bIns="96000" anchor="ctr"/>
          <a:lstStyle/>
          <a:p>
            <a:pPr algn="ctr" eaLnBrk="0" hangingPunct="0"/>
            <a:r>
              <a:rPr lang="en-US" sz="1600" b="1" dirty="0">
                <a:solidFill>
                  <a:schemeClr val="bg1"/>
                </a:solidFill>
              </a:rPr>
              <a:t>Detailed POC - Software Evaluation</a:t>
            </a:r>
          </a:p>
        </p:txBody>
      </p:sp>
      <p:sp>
        <p:nvSpPr>
          <p:cNvPr id="9" name="Rectangle 8"/>
          <p:cNvSpPr/>
          <p:nvPr/>
        </p:nvSpPr>
        <p:spPr>
          <a:xfrm>
            <a:off x="8864600" y="1829133"/>
            <a:ext cx="2844800" cy="919148"/>
          </a:xfrm>
          <a:prstGeom prst="rect">
            <a:avLst/>
          </a:prstGeom>
          <a:solidFill>
            <a:srgbClr val="006A38"/>
          </a:solidFill>
          <a:ln w="6350">
            <a:solidFill>
              <a:srgbClr val="E4E7E7"/>
            </a:solidFill>
            <a:miter lim="800000"/>
            <a:headEnd/>
            <a:tailEnd/>
          </a:ln>
          <a:effectLst/>
        </p:spPr>
        <p:txBody>
          <a:bodyPr lIns="96000" tIns="96000" rIns="96000" bIns="96000"/>
          <a:lstStyle/>
          <a:p>
            <a:pPr algn="ctr" eaLnBrk="0" hangingPunct="0">
              <a:spcBef>
                <a:spcPts val="133"/>
              </a:spcBef>
              <a:spcAft>
                <a:spcPts val="133"/>
              </a:spcAft>
              <a:buClr>
                <a:schemeClr val="tx1"/>
              </a:buClr>
            </a:pPr>
            <a:r>
              <a:rPr lang="en-US" sz="1333" b="1">
                <a:solidFill>
                  <a:schemeClr val="bg1"/>
                </a:solidFill>
              </a:rPr>
              <a:t>Detailed  Evaluation Results:</a:t>
            </a:r>
            <a:br>
              <a:rPr lang="en-US" sz="1333" b="1">
                <a:solidFill>
                  <a:schemeClr val="bg1"/>
                </a:solidFill>
              </a:rPr>
            </a:br>
            <a:r>
              <a:rPr lang="en-US" sz="1200" i="1">
                <a:solidFill>
                  <a:schemeClr val="bg1"/>
                </a:solidFill>
              </a:rPr>
              <a:t>Each tool  that was considered for POC has been evaluated on the various aspects and detailed feedback is available for review.</a:t>
            </a:r>
            <a:endParaRPr lang="en-US" sz="1200" b="1">
              <a:solidFill>
                <a:schemeClr val="bg1"/>
              </a:solidFill>
            </a:endParaRPr>
          </a:p>
        </p:txBody>
      </p:sp>
      <p:sp>
        <p:nvSpPr>
          <p:cNvPr id="10" name="Rectangle 9"/>
          <p:cNvSpPr/>
          <p:nvPr/>
        </p:nvSpPr>
        <p:spPr>
          <a:xfrm>
            <a:off x="8864600" y="2953537"/>
            <a:ext cx="2844800" cy="919148"/>
          </a:xfrm>
          <a:prstGeom prst="rect">
            <a:avLst/>
          </a:prstGeom>
          <a:solidFill>
            <a:srgbClr val="006A38"/>
          </a:solidFill>
          <a:ln w="6350">
            <a:solidFill>
              <a:srgbClr val="E4E7E7"/>
            </a:solidFill>
            <a:miter lim="800000"/>
            <a:headEnd/>
            <a:tailEnd/>
          </a:ln>
          <a:effectLst/>
        </p:spPr>
        <p:txBody>
          <a:bodyPr lIns="96000" tIns="96000" rIns="96000" bIns="96000"/>
          <a:lstStyle/>
          <a:p>
            <a:pPr algn="ctr" eaLnBrk="0" hangingPunct="0">
              <a:spcBef>
                <a:spcPts val="133"/>
              </a:spcBef>
              <a:spcAft>
                <a:spcPts val="133"/>
              </a:spcAft>
              <a:buClr>
                <a:schemeClr val="tx1"/>
              </a:buClr>
            </a:pPr>
            <a:r>
              <a:rPr lang="en-US" sz="1333" b="1" dirty="0">
                <a:solidFill>
                  <a:schemeClr val="bg1"/>
                </a:solidFill>
              </a:rPr>
              <a:t>Architecture Recommendation</a:t>
            </a:r>
          </a:p>
          <a:p>
            <a:pPr algn="ctr" eaLnBrk="0" hangingPunct="0">
              <a:spcBef>
                <a:spcPts val="133"/>
              </a:spcBef>
              <a:spcAft>
                <a:spcPts val="133"/>
              </a:spcAft>
              <a:buClr>
                <a:prstClr val="black"/>
              </a:buClr>
            </a:pPr>
            <a:r>
              <a:rPr lang="en-US" sz="1200" i="1" dirty="0">
                <a:solidFill>
                  <a:prstClr val="white"/>
                </a:solidFill>
              </a:rPr>
              <a:t>Architecture patterns that will enable required data and analytics capabilities.</a:t>
            </a:r>
            <a:endParaRPr lang="en-US" sz="1200" b="1" dirty="0">
              <a:solidFill>
                <a:prstClr val="white"/>
              </a:solidFill>
            </a:endParaRPr>
          </a:p>
        </p:txBody>
      </p:sp>
      <p:sp>
        <p:nvSpPr>
          <p:cNvPr id="11" name="Rectangle 10"/>
          <p:cNvSpPr/>
          <p:nvPr/>
        </p:nvSpPr>
        <p:spPr>
          <a:xfrm>
            <a:off x="8864600" y="4077941"/>
            <a:ext cx="2844800" cy="919148"/>
          </a:xfrm>
          <a:prstGeom prst="rect">
            <a:avLst/>
          </a:prstGeom>
          <a:solidFill>
            <a:srgbClr val="006A38"/>
          </a:solidFill>
          <a:ln w="6350">
            <a:solidFill>
              <a:srgbClr val="E4E7E7"/>
            </a:solidFill>
            <a:miter lim="800000"/>
            <a:headEnd/>
            <a:tailEnd/>
          </a:ln>
          <a:effectLst/>
        </p:spPr>
        <p:txBody>
          <a:bodyPr lIns="96000" tIns="96000" rIns="96000" bIns="96000"/>
          <a:lstStyle/>
          <a:p>
            <a:pPr algn="ctr" eaLnBrk="0" hangingPunct="0">
              <a:spcBef>
                <a:spcPts val="133"/>
              </a:spcBef>
              <a:spcAft>
                <a:spcPts val="133"/>
              </a:spcAft>
              <a:buClr>
                <a:schemeClr val="tx1"/>
              </a:buClr>
            </a:pPr>
            <a:r>
              <a:rPr lang="en-US" sz="1333" b="1" dirty="0">
                <a:solidFill>
                  <a:schemeClr val="bg1"/>
                </a:solidFill>
              </a:rPr>
              <a:t>Platform Choice</a:t>
            </a:r>
          </a:p>
          <a:p>
            <a:pPr algn="ctr" eaLnBrk="0" hangingPunct="0">
              <a:spcBef>
                <a:spcPts val="133"/>
              </a:spcBef>
              <a:spcAft>
                <a:spcPts val="133"/>
              </a:spcAft>
              <a:buClr>
                <a:prstClr val="black"/>
              </a:buClr>
            </a:pPr>
            <a:r>
              <a:rPr lang="en-US" sz="1200" i="1" dirty="0">
                <a:solidFill>
                  <a:prstClr val="white"/>
                </a:solidFill>
              </a:rPr>
              <a:t>Considerations for platform configurations to test and deploy during the  POC.</a:t>
            </a:r>
            <a:endParaRPr lang="en-US" sz="1200" b="1" dirty="0">
              <a:solidFill>
                <a:prstClr val="white"/>
              </a:solidFill>
            </a:endParaRPr>
          </a:p>
        </p:txBody>
      </p:sp>
      <p:sp>
        <p:nvSpPr>
          <p:cNvPr id="12" name="Rectangle 11"/>
          <p:cNvSpPr/>
          <p:nvPr/>
        </p:nvSpPr>
        <p:spPr>
          <a:xfrm>
            <a:off x="8864600" y="5202345"/>
            <a:ext cx="2844800" cy="919148"/>
          </a:xfrm>
          <a:prstGeom prst="rect">
            <a:avLst/>
          </a:prstGeom>
          <a:solidFill>
            <a:srgbClr val="006A38"/>
          </a:solidFill>
          <a:ln w="6350">
            <a:solidFill>
              <a:srgbClr val="E4E7E7"/>
            </a:solidFill>
            <a:miter lim="800000"/>
            <a:headEnd/>
            <a:tailEnd/>
          </a:ln>
          <a:effectLst/>
        </p:spPr>
        <p:txBody>
          <a:bodyPr lIns="96000" tIns="96000" rIns="96000" bIns="96000"/>
          <a:lstStyle/>
          <a:p>
            <a:pPr algn="ctr" eaLnBrk="0" hangingPunct="0">
              <a:spcBef>
                <a:spcPts val="133"/>
              </a:spcBef>
              <a:spcAft>
                <a:spcPts val="133"/>
              </a:spcAft>
              <a:buClr>
                <a:prstClr val="black"/>
              </a:buClr>
            </a:pPr>
            <a:r>
              <a:rPr lang="en-US" sz="1333" b="1" dirty="0">
                <a:solidFill>
                  <a:prstClr val="white"/>
                </a:solidFill>
              </a:rPr>
              <a:t>High Level TCO Estimates</a:t>
            </a:r>
          </a:p>
          <a:p>
            <a:pPr algn="ctr" eaLnBrk="0" hangingPunct="0">
              <a:spcBef>
                <a:spcPts val="133"/>
              </a:spcBef>
              <a:spcAft>
                <a:spcPts val="133"/>
              </a:spcAft>
              <a:buClr>
                <a:prstClr val="black"/>
              </a:buClr>
            </a:pPr>
            <a:r>
              <a:rPr lang="en-US" sz="1200" i="1" dirty="0">
                <a:solidFill>
                  <a:schemeClr val="bg1"/>
                </a:solidFill>
              </a:rPr>
              <a:t>Directional estimates of TCO based on platform choice, tools included, and data volume estimates.</a:t>
            </a:r>
            <a:endParaRPr lang="en-US" sz="1200" b="1" dirty="0">
              <a:solidFill>
                <a:schemeClr val="bg1"/>
              </a:solidFill>
            </a:endParaRPr>
          </a:p>
        </p:txBody>
      </p:sp>
      <p:cxnSp>
        <p:nvCxnSpPr>
          <p:cNvPr id="14" name="Straight Connector 13"/>
          <p:cNvCxnSpPr/>
          <p:nvPr/>
        </p:nvCxnSpPr>
        <p:spPr>
          <a:xfrm>
            <a:off x="465506" y="1614425"/>
            <a:ext cx="7970463" cy="0"/>
          </a:xfrm>
          <a:prstGeom prst="line">
            <a:avLst/>
          </a:prstGeom>
          <a:ln w="6350">
            <a:solidFill>
              <a:srgbClr val="006A38"/>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864600" y="1614425"/>
            <a:ext cx="2844800" cy="0"/>
          </a:xfrm>
          <a:prstGeom prst="line">
            <a:avLst/>
          </a:prstGeom>
          <a:ln w="6350">
            <a:solidFill>
              <a:srgbClr val="006A38"/>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797235" y="1440019"/>
            <a:ext cx="1307004" cy="318100"/>
          </a:xfrm>
          <a:prstGeom prst="rect">
            <a:avLst/>
          </a:prstGeom>
          <a:solidFill>
            <a:schemeClr val="bg1"/>
          </a:solidFill>
        </p:spPr>
        <p:txBody>
          <a:bodyPr wrap="square" rtlCol="0">
            <a:spAutoFit/>
          </a:bodyPr>
          <a:lstStyle/>
          <a:p>
            <a:pPr algn="ctr"/>
            <a:r>
              <a:rPr lang="en-US" sz="1467" b="1"/>
              <a:t>Inputs</a:t>
            </a:r>
          </a:p>
        </p:txBody>
      </p:sp>
      <p:sp>
        <p:nvSpPr>
          <p:cNvPr id="18" name="TextBox 17"/>
          <p:cNvSpPr txBox="1"/>
          <p:nvPr/>
        </p:nvSpPr>
        <p:spPr>
          <a:xfrm>
            <a:off x="9633499" y="1440019"/>
            <a:ext cx="1307004" cy="318100"/>
          </a:xfrm>
          <a:prstGeom prst="rect">
            <a:avLst/>
          </a:prstGeom>
          <a:solidFill>
            <a:schemeClr val="bg1"/>
          </a:solidFill>
        </p:spPr>
        <p:txBody>
          <a:bodyPr wrap="square" rtlCol="0">
            <a:spAutoFit/>
          </a:bodyPr>
          <a:lstStyle/>
          <a:p>
            <a:pPr algn="ctr"/>
            <a:r>
              <a:rPr lang="en-US" sz="1467" b="1"/>
              <a:t>Outputs</a:t>
            </a:r>
          </a:p>
        </p:txBody>
      </p:sp>
      <p:sp>
        <p:nvSpPr>
          <p:cNvPr id="19" name="Content Placeholder 4"/>
          <p:cNvSpPr txBox="1">
            <a:spLocks/>
          </p:cNvSpPr>
          <p:nvPr/>
        </p:nvSpPr>
        <p:spPr>
          <a:xfrm>
            <a:off x="378186" y="1037865"/>
            <a:ext cx="11280000" cy="5299131"/>
          </a:xfrm>
          <a:prstGeom prst="rect">
            <a:avLst/>
          </a:prstGeom>
        </p:spPr>
        <p:txBody>
          <a:bodyPr anchor="t"/>
          <a:lstStyle>
            <a:lvl1pPr marL="0" indent="0" algn="l" defTabSz="685800" rtl="0" eaLnBrk="1" latinLnBrk="0" hangingPunct="1">
              <a:spcBef>
                <a:spcPts val="998"/>
              </a:spcBef>
              <a:buFont typeface="Arial" pitchFamily="34" charset="0"/>
              <a:buNone/>
              <a:defRPr sz="1275" b="1" kern="1200" baseline="0">
                <a:solidFill>
                  <a:schemeClr val="tx2"/>
                </a:solidFill>
                <a:latin typeface="+mj-lt"/>
                <a:ea typeface="+mn-ea"/>
                <a:cs typeface="Arial" pitchFamily="34" charset="0"/>
              </a:defRPr>
            </a:lvl1pPr>
            <a:lvl2pPr marL="0" indent="0" algn="l" defTabSz="685800" rtl="0" eaLnBrk="1" latinLnBrk="0" hangingPunct="1">
              <a:spcBef>
                <a:spcPts val="0"/>
              </a:spcBef>
              <a:spcAft>
                <a:spcPts val="225"/>
              </a:spcAft>
              <a:buFont typeface="Arial" pitchFamily="34" charset="0"/>
              <a:buNone/>
              <a:defRPr sz="1275" kern="1200">
                <a:solidFill>
                  <a:schemeClr val="tx2"/>
                </a:solidFill>
                <a:latin typeface="+mn-lt"/>
                <a:ea typeface="+mn-ea"/>
                <a:cs typeface="Arial" pitchFamily="34" charset="0"/>
              </a:defRPr>
            </a:lvl2pPr>
            <a:lvl3pPr marL="135000" indent="-135000" algn="l" defTabSz="685800" rtl="0" eaLnBrk="1" latinLnBrk="0" hangingPunct="1">
              <a:spcBef>
                <a:spcPts val="0"/>
              </a:spcBef>
              <a:spcAft>
                <a:spcPts val="225"/>
              </a:spcAft>
              <a:buClr>
                <a:schemeClr val="bg2"/>
              </a:buClr>
              <a:buFont typeface="Arial" pitchFamily="34" charset="0"/>
              <a:buChar char="•"/>
              <a:defRPr sz="1275" kern="1200">
                <a:solidFill>
                  <a:schemeClr val="tx2"/>
                </a:solidFill>
                <a:latin typeface="+mn-lt"/>
                <a:ea typeface="+mn-ea"/>
                <a:cs typeface="Arial" pitchFamily="34" charset="0"/>
              </a:defRPr>
            </a:lvl3pPr>
            <a:lvl4pPr marL="270000" indent="-135000" algn="l" defTabSz="685800" rtl="0" eaLnBrk="1" latinLnBrk="0" hangingPunct="1">
              <a:spcBef>
                <a:spcPts val="0"/>
              </a:spcBef>
              <a:spcAft>
                <a:spcPts val="225"/>
              </a:spcAft>
              <a:buClr>
                <a:schemeClr val="bg2"/>
              </a:buClr>
              <a:buFont typeface="Arial" pitchFamily="34" charset="0"/>
              <a:buChar char="•"/>
              <a:defRPr sz="1275" kern="1200">
                <a:solidFill>
                  <a:schemeClr val="tx2"/>
                </a:solidFill>
                <a:latin typeface="+mn-lt"/>
                <a:ea typeface="+mn-ea"/>
                <a:cs typeface="Arial" pitchFamily="34" charset="0"/>
              </a:defRPr>
            </a:lvl4pPr>
            <a:lvl5pPr marL="405000" indent="-135000" algn="l" defTabSz="685800" rtl="0" eaLnBrk="1" latinLnBrk="0" hangingPunct="1">
              <a:spcBef>
                <a:spcPts val="0"/>
              </a:spcBef>
              <a:spcAft>
                <a:spcPts val="225"/>
              </a:spcAft>
              <a:buClr>
                <a:schemeClr val="bg2"/>
              </a:buClr>
              <a:buFont typeface="Arial" pitchFamily="34" charset="0"/>
              <a:buChar char="•"/>
              <a:defRPr sz="1275" kern="1200" baseline="0">
                <a:solidFill>
                  <a:schemeClr val="tx2"/>
                </a:solidFill>
                <a:latin typeface="+mn-lt"/>
                <a:ea typeface="+mn-ea"/>
                <a:cs typeface="Arial" pitchFamily="34" charset="0"/>
              </a:defRPr>
            </a:lvl5pPr>
            <a:lvl6pPr marL="540000" indent="-135000" algn="l" defTabSz="685800" rtl="0" eaLnBrk="1" latinLnBrk="0" hangingPunct="1">
              <a:spcBef>
                <a:spcPts val="0"/>
              </a:spcBef>
              <a:spcAft>
                <a:spcPts val="225"/>
              </a:spcAft>
              <a:buClr>
                <a:schemeClr val="bg2"/>
              </a:buClr>
              <a:buFont typeface="Arial" pitchFamily="34" charset="0"/>
              <a:buChar char="•"/>
              <a:defRPr sz="1275" kern="1200">
                <a:solidFill>
                  <a:schemeClr val="tx2"/>
                </a:solidFill>
                <a:latin typeface="+mn-lt"/>
                <a:ea typeface="+mn-ea"/>
                <a:cs typeface="Arial" pitchFamily="34" charset="0"/>
              </a:defRPr>
            </a:lvl6pPr>
            <a:lvl7pPr marL="675000" indent="-135000" algn="l" defTabSz="685800" rtl="0" eaLnBrk="1" latinLnBrk="0" hangingPunct="1">
              <a:spcBef>
                <a:spcPts val="0"/>
              </a:spcBef>
              <a:spcAft>
                <a:spcPts val="225"/>
              </a:spcAft>
              <a:buClr>
                <a:schemeClr val="bg2"/>
              </a:buClr>
              <a:buFont typeface="Arial" pitchFamily="34" charset="0"/>
              <a:buChar char="•"/>
              <a:defRPr sz="1275" kern="1200">
                <a:solidFill>
                  <a:schemeClr val="tx2"/>
                </a:solidFill>
                <a:latin typeface="+mn-lt"/>
                <a:ea typeface="+mn-ea"/>
                <a:cs typeface="Arial" pitchFamily="34" charset="0"/>
              </a:defRPr>
            </a:lvl7pPr>
            <a:lvl8pPr marL="810000" indent="-135000" algn="l" defTabSz="685800" rtl="0" eaLnBrk="1" latinLnBrk="0" hangingPunct="1">
              <a:spcBef>
                <a:spcPts val="0"/>
              </a:spcBef>
              <a:spcAft>
                <a:spcPts val="225"/>
              </a:spcAft>
              <a:buClr>
                <a:schemeClr val="bg2"/>
              </a:buClr>
              <a:buFont typeface="Arial" pitchFamily="34" charset="0"/>
              <a:buChar char="•"/>
              <a:defRPr sz="1275" kern="1200">
                <a:solidFill>
                  <a:schemeClr val="tx2"/>
                </a:solidFill>
                <a:latin typeface="+mn-lt"/>
                <a:ea typeface="+mn-ea"/>
                <a:cs typeface="Arial" pitchFamily="34" charset="0"/>
              </a:defRPr>
            </a:lvl8pPr>
            <a:lvl9pPr marL="945000" indent="-135000" algn="l" defTabSz="685800" rtl="0" eaLnBrk="1" latinLnBrk="0" hangingPunct="1">
              <a:spcBef>
                <a:spcPts val="0"/>
              </a:spcBef>
              <a:spcAft>
                <a:spcPts val="225"/>
              </a:spcAft>
              <a:buClr>
                <a:schemeClr val="bg2"/>
              </a:buClr>
              <a:buFont typeface="Arial" pitchFamily="34" charset="0"/>
              <a:buChar char="•"/>
              <a:defRPr sz="1275" kern="1200">
                <a:solidFill>
                  <a:schemeClr val="tx2"/>
                </a:solidFill>
                <a:latin typeface="+mn-lt"/>
                <a:ea typeface="+mn-ea"/>
                <a:cs typeface="Arial" pitchFamily="34" charset="0"/>
              </a:defRPr>
            </a:lvl9pPr>
          </a:lstStyle>
          <a:p>
            <a:endParaRPr lang="en-US" sz="1800" u="sng">
              <a:solidFill>
                <a:schemeClr val="tx1"/>
              </a:solidFill>
            </a:endParaRPr>
          </a:p>
        </p:txBody>
      </p:sp>
      <p:sp>
        <p:nvSpPr>
          <p:cNvPr id="20" name="Title 1">
            <a:extLst>
              <a:ext uri="{FF2B5EF4-FFF2-40B4-BE49-F238E27FC236}">
                <a16:creationId xmlns:a16="http://schemas.microsoft.com/office/drawing/2014/main" id="{975E86C1-77DA-4950-A7AD-FF215ADDAAFB}"/>
              </a:ext>
            </a:extLst>
          </p:cNvPr>
          <p:cNvSpPr txBox="1">
            <a:spLocks/>
          </p:cNvSpPr>
          <p:nvPr/>
        </p:nvSpPr>
        <p:spPr>
          <a:xfrm>
            <a:off x="252400" y="974649"/>
            <a:ext cx="11527174" cy="7810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kern="1200">
                <a:solidFill>
                  <a:schemeClr val="accent3"/>
                </a:solidFill>
                <a:latin typeface="+mj-lt"/>
                <a:ea typeface="+mj-ea"/>
                <a:cs typeface="+mj-cs"/>
              </a:defRPr>
            </a:lvl1pPr>
          </a:lstStyle>
          <a:p>
            <a:r>
              <a:rPr lang="en-US" sz="1800" dirty="0">
                <a:solidFill>
                  <a:schemeClr val="tx1"/>
                </a:solidFill>
                <a:ea typeface="+mj-lt"/>
                <a:cs typeface="+mj-lt"/>
              </a:rPr>
              <a:t>To create the future state reference architecture and build POC scenarios, we leveraged independent 3</a:t>
            </a:r>
            <a:r>
              <a:rPr lang="en-US" sz="1800" baseline="30000" dirty="0">
                <a:solidFill>
                  <a:schemeClr val="tx1"/>
                </a:solidFill>
                <a:ea typeface="+mj-lt"/>
                <a:cs typeface="+mj-lt"/>
              </a:rPr>
              <a:t>rd</a:t>
            </a:r>
            <a:r>
              <a:rPr lang="en-US" sz="1800" dirty="0">
                <a:solidFill>
                  <a:schemeClr val="tx1"/>
                </a:solidFill>
                <a:ea typeface="+mj-lt"/>
                <a:cs typeface="+mj-lt"/>
              </a:rPr>
              <a:t> party viewpoints on the technologies and platforms under evaluation, initial set of Proof of Concepts, and implementation experience</a:t>
            </a:r>
            <a:endParaRPr lang="en-US" dirty="0">
              <a:solidFill>
                <a:schemeClr val="tx1"/>
              </a:solidFill>
            </a:endParaRPr>
          </a:p>
          <a:p>
            <a:endParaRPr lang="en-US" sz="1800" dirty="0">
              <a:solidFill>
                <a:schemeClr val="tx1"/>
              </a:solidFill>
              <a:cs typeface="Calibri"/>
            </a:endParaRPr>
          </a:p>
        </p:txBody>
      </p:sp>
      <p:sp>
        <p:nvSpPr>
          <p:cNvPr id="2" name="TextBox 1">
            <a:extLst>
              <a:ext uri="{FF2B5EF4-FFF2-40B4-BE49-F238E27FC236}">
                <a16:creationId xmlns:a16="http://schemas.microsoft.com/office/drawing/2014/main" id="{B2CC15E6-9111-4ACD-B1C0-5225DF823DFD}"/>
              </a:ext>
            </a:extLst>
          </p:cNvPr>
          <p:cNvSpPr txBox="1"/>
          <p:nvPr/>
        </p:nvSpPr>
        <p:spPr>
          <a:xfrm>
            <a:off x="319668" y="328962"/>
            <a:ext cx="803073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Assessment Overview: What went in the POC use cases ? </a:t>
            </a:r>
            <a:endParaRPr lang="en-US" sz="2400" dirty="0">
              <a:cs typeface="Calibri"/>
            </a:endParaRPr>
          </a:p>
        </p:txBody>
      </p:sp>
    </p:spTree>
    <p:extLst>
      <p:ext uri="{BB962C8B-B14F-4D97-AF65-F5344CB8AC3E}">
        <p14:creationId xmlns:p14="http://schemas.microsoft.com/office/powerpoint/2010/main" val="278759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E5C619CE-B6EF-4292-A3EE-82F76D8F1667}"/>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61" name="think-cell Slide" r:id="rId6" imgW="360" imgH="360" progId="TCLayout.ActiveDocument.1">
                  <p:embed/>
                </p:oleObj>
              </mc:Choice>
              <mc:Fallback>
                <p:oleObj name="think-cell Slide" r:id="rId6" imgW="360" imgH="360" progId="TCLayout.ActiveDocument.1">
                  <p:embed/>
                  <p:pic>
                    <p:nvPicPr>
                      <p:cNvPr id="10" name="Object 9" hidden="1">
                        <a:extLst>
                          <a:ext uri="{FF2B5EF4-FFF2-40B4-BE49-F238E27FC236}">
                            <a16:creationId xmlns:a16="http://schemas.microsoft.com/office/drawing/2014/main" id="{E5C619CE-B6EF-4292-A3EE-82F76D8F1667}"/>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AE99914F-4BCC-4CD1-BFE0-79639F57591D}"/>
              </a:ext>
            </a:extLst>
          </p:cNvPr>
          <p:cNvSpPr/>
          <p:nvPr>
            <p:custDataLst>
              <p:tags r:id="rId3"/>
            </p:custDataLst>
          </p:nvPr>
        </p:nvSpPr>
        <p:spPr>
          <a:xfrm>
            <a:off x="0" y="0"/>
            <a:ext cx="158750" cy="158750"/>
          </a:xfrm>
          <a:prstGeom prst="rect">
            <a:avLst/>
          </a:prstGeom>
        </p:spPr>
        <p:style>
          <a:lnRef idx="2">
            <a:schemeClr val="dk1"/>
          </a:lnRef>
          <a:fillRef idx="1">
            <a:schemeClr val="lt1"/>
          </a:fillRef>
          <a:effectRef idx="0">
            <a:schemeClr val="dk1"/>
          </a:effectRef>
          <a:fontRef idx="minor">
            <a:schemeClr val="dk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2400">
              <a:latin typeface="Calibri" panose="020F0502020204030204" pitchFamily="34" charset="0"/>
              <a:ea typeface="+mj-ea"/>
              <a:cs typeface="+mj-cs"/>
              <a:sym typeface="Calibri" panose="020F0502020204030204" pitchFamily="34" charset="0"/>
            </a:endParaRPr>
          </a:p>
        </p:txBody>
      </p:sp>
      <p:sp>
        <p:nvSpPr>
          <p:cNvPr id="2" name="Title 1">
            <a:extLst>
              <a:ext uri="{FF2B5EF4-FFF2-40B4-BE49-F238E27FC236}">
                <a16:creationId xmlns:a16="http://schemas.microsoft.com/office/drawing/2014/main" id="{97533C26-0D0A-4216-9AAC-B3137A3B86B0}"/>
              </a:ext>
            </a:extLst>
          </p:cNvPr>
          <p:cNvSpPr>
            <a:spLocks noGrp="1"/>
          </p:cNvSpPr>
          <p:nvPr>
            <p:ph type="title"/>
          </p:nvPr>
        </p:nvSpPr>
        <p:spPr>
          <a:xfrm>
            <a:off x="280894" y="904617"/>
            <a:ext cx="11630211" cy="781048"/>
          </a:xfrm>
        </p:spPr>
        <p:txBody>
          <a:bodyPr>
            <a:normAutofit/>
          </a:bodyPr>
          <a:lstStyle/>
          <a:p>
            <a:r>
              <a:rPr lang="en-US" sz="2000" dirty="0"/>
              <a:t>Selecting an optimal toolset for the platform POC follows a three-step approach</a:t>
            </a:r>
          </a:p>
        </p:txBody>
      </p:sp>
      <p:graphicFrame>
        <p:nvGraphicFramePr>
          <p:cNvPr id="5" name="Diagram 4">
            <a:extLst>
              <a:ext uri="{FF2B5EF4-FFF2-40B4-BE49-F238E27FC236}">
                <a16:creationId xmlns:a16="http://schemas.microsoft.com/office/drawing/2014/main" id="{F510CDA0-A0F9-498B-97D6-ED249749AED6}"/>
              </a:ext>
            </a:extLst>
          </p:cNvPr>
          <p:cNvGraphicFramePr/>
          <p:nvPr>
            <p:extLst>
              <p:ext uri="{D42A27DB-BD31-4B8C-83A1-F6EECF244321}">
                <p14:modId xmlns:p14="http://schemas.microsoft.com/office/powerpoint/2010/main" val="1715819434"/>
              </p:ext>
            </p:extLst>
          </p:nvPr>
        </p:nvGraphicFramePr>
        <p:xfrm>
          <a:off x="399495" y="1904295"/>
          <a:ext cx="11390885" cy="99357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TextBox 5">
            <a:extLst>
              <a:ext uri="{FF2B5EF4-FFF2-40B4-BE49-F238E27FC236}">
                <a16:creationId xmlns:a16="http://schemas.microsoft.com/office/drawing/2014/main" id="{2E5AB395-C4BA-4E0A-91F8-ABA6896D4FC0}"/>
              </a:ext>
            </a:extLst>
          </p:cNvPr>
          <p:cNvSpPr txBox="1"/>
          <p:nvPr/>
        </p:nvSpPr>
        <p:spPr>
          <a:xfrm>
            <a:off x="399495" y="3046356"/>
            <a:ext cx="3480525" cy="3370153"/>
          </a:xfrm>
          <a:prstGeom prst="rect">
            <a:avLst/>
          </a:prstGeom>
          <a:solidFill>
            <a:schemeClr val="bg1">
              <a:lumMod val="95000"/>
            </a:schemeClr>
          </a:solidFill>
        </p:spPr>
        <p:txBody>
          <a:bodyPr wrap="square" tIns="91440" rtlCol="0">
            <a:noAutofit/>
          </a:bodyPr>
          <a:lstStyle/>
          <a:p>
            <a:pPr marL="168275" lvl="0" indent="-168275" fontAlgn="base">
              <a:spcBef>
                <a:spcPct val="0"/>
              </a:spcBef>
              <a:spcAft>
                <a:spcPct val="0"/>
              </a:spcAft>
              <a:buFont typeface="Arial" panose="020B0604020202020204" pitchFamily="34" charset="0"/>
              <a:buChar char="•"/>
              <a:defRPr/>
            </a:pPr>
            <a:r>
              <a:rPr lang="en-US" sz="1400" b="1" kern="0" dirty="0">
                <a:solidFill>
                  <a:srgbClr val="000000"/>
                </a:solidFill>
                <a:ea typeface="ＭＳ Ｐゴシック" pitchFamily="34" charset="-128"/>
              </a:rPr>
              <a:t>Gartner Magic Quadrant</a:t>
            </a:r>
          </a:p>
          <a:p>
            <a:pPr marL="339725" lvl="1" indent="-106363" fontAlgn="base">
              <a:spcBef>
                <a:spcPct val="0"/>
              </a:spcBef>
              <a:spcAft>
                <a:spcPct val="0"/>
              </a:spcAft>
              <a:buFont typeface="Arial" panose="020B0604020202020204" pitchFamily="34" charset="0"/>
              <a:buChar char="•"/>
              <a:defRPr/>
            </a:pPr>
            <a:r>
              <a:rPr lang="en-US" sz="1400" kern="0" dirty="0">
                <a:solidFill>
                  <a:srgbClr val="000000"/>
                </a:solidFill>
                <a:ea typeface="ＭＳ Ｐゴシック" pitchFamily="34" charset="-128"/>
              </a:rPr>
              <a:t>Reviewed to identify and select the best of breed product in all three categories i.e., Data Transformation (ETL), Data Warehouse, and Visualization software.</a:t>
            </a:r>
          </a:p>
          <a:p>
            <a:pPr marL="168275" lvl="0" indent="-168275" fontAlgn="base">
              <a:spcBef>
                <a:spcPct val="0"/>
              </a:spcBef>
              <a:spcAft>
                <a:spcPct val="0"/>
              </a:spcAft>
              <a:buFont typeface="Arial" panose="020B0604020202020204" pitchFamily="34" charset="0"/>
              <a:buChar char="•"/>
              <a:defRPr/>
            </a:pPr>
            <a:endParaRPr lang="en-US" sz="1400" kern="0" dirty="0">
              <a:solidFill>
                <a:srgbClr val="000000"/>
              </a:solidFill>
              <a:ea typeface="ＭＳ Ｐゴシック" pitchFamily="34" charset="-128"/>
            </a:endParaRPr>
          </a:p>
          <a:p>
            <a:pPr marL="168275" lvl="0" indent="-168275" fontAlgn="base">
              <a:spcBef>
                <a:spcPct val="0"/>
              </a:spcBef>
              <a:spcAft>
                <a:spcPct val="0"/>
              </a:spcAft>
              <a:buFont typeface="Arial" panose="020B0604020202020204" pitchFamily="34" charset="0"/>
              <a:buChar char="•"/>
              <a:defRPr/>
            </a:pPr>
            <a:r>
              <a:rPr lang="en-US" sz="1400" kern="0" dirty="0">
                <a:solidFill>
                  <a:srgbClr val="000000"/>
                </a:solidFill>
                <a:ea typeface="ＭＳ Ｐゴシック" pitchFamily="34" charset="-128"/>
              </a:rPr>
              <a:t>Further review of the software solution and their capabilities.</a:t>
            </a:r>
          </a:p>
          <a:p>
            <a:pPr marL="168275" lvl="0" indent="-168275" fontAlgn="base">
              <a:spcBef>
                <a:spcPct val="0"/>
              </a:spcBef>
              <a:spcAft>
                <a:spcPct val="0"/>
              </a:spcAft>
              <a:buFont typeface="Arial" panose="020B0604020202020204" pitchFamily="34" charset="0"/>
              <a:buChar char="•"/>
              <a:defRPr/>
            </a:pPr>
            <a:endParaRPr lang="en-US" sz="1400" kern="0" dirty="0">
              <a:solidFill>
                <a:srgbClr val="000000"/>
              </a:solidFill>
              <a:ea typeface="ＭＳ Ｐゴシック" pitchFamily="34" charset="-128"/>
            </a:endParaRPr>
          </a:p>
          <a:p>
            <a:pPr marL="168275" lvl="0" indent="-168275" fontAlgn="base">
              <a:spcBef>
                <a:spcPct val="0"/>
              </a:spcBef>
              <a:spcAft>
                <a:spcPct val="0"/>
              </a:spcAft>
              <a:buFont typeface="Arial" panose="020B0604020202020204" pitchFamily="34" charset="0"/>
              <a:buChar char="•"/>
              <a:defRPr/>
            </a:pPr>
            <a:r>
              <a:rPr lang="en-US" sz="1400" kern="0" dirty="0">
                <a:solidFill>
                  <a:srgbClr val="000000"/>
                </a:solidFill>
                <a:ea typeface="ＭＳ Ｐゴシック" pitchFamily="34" charset="-128"/>
              </a:rPr>
              <a:t>Final list for POC was created.</a:t>
            </a:r>
          </a:p>
          <a:p>
            <a:pPr marL="168275" lvl="0" indent="-168275" fontAlgn="base">
              <a:spcBef>
                <a:spcPct val="0"/>
              </a:spcBef>
              <a:spcAft>
                <a:spcPct val="0"/>
              </a:spcAft>
              <a:buFont typeface="Arial" panose="020B0604020202020204" pitchFamily="34" charset="0"/>
              <a:buChar char="•"/>
              <a:defRPr/>
            </a:pPr>
            <a:endParaRPr lang="en-US" sz="1400" kern="0" dirty="0">
              <a:solidFill>
                <a:srgbClr val="000000"/>
              </a:solidFill>
              <a:ea typeface="ＭＳ Ｐゴシック" pitchFamily="34" charset="-128"/>
            </a:endParaRPr>
          </a:p>
          <a:p>
            <a:pPr marL="168275" lvl="0" indent="-168275" fontAlgn="base">
              <a:spcBef>
                <a:spcPct val="0"/>
              </a:spcBef>
              <a:spcAft>
                <a:spcPct val="0"/>
              </a:spcAft>
              <a:buFont typeface="Arial" panose="020B0604020202020204" pitchFamily="34" charset="0"/>
              <a:buChar char="•"/>
              <a:defRPr/>
            </a:pPr>
            <a:endParaRPr lang="en-US" sz="1400" kern="0" dirty="0">
              <a:solidFill>
                <a:srgbClr val="000000"/>
              </a:solidFill>
              <a:ea typeface="ＭＳ Ｐゴシック" pitchFamily="34" charset="-128"/>
            </a:endParaRPr>
          </a:p>
          <a:p>
            <a:pPr marL="168275" lvl="0" indent="-168275" fontAlgn="base">
              <a:spcBef>
                <a:spcPct val="0"/>
              </a:spcBef>
              <a:spcAft>
                <a:spcPct val="0"/>
              </a:spcAft>
              <a:buFont typeface="Arial" panose="020B0604020202020204" pitchFamily="34" charset="0"/>
              <a:buChar char="•"/>
              <a:defRPr/>
            </a:pPr>
            <a:endParaRPr lang="en-US" sz="1400" kern="0" dirty="0">
              <a:solidFill>
                <a:srgbClr val="000000"/>
              </a:solidFill>
              <a:ea typeface="ＭＳ Ｐゴシック" pitchFamily="34" charset="-128"/>
            </a:endParaRPr>
          </a:p>
          <a:p>
            <a:pPr marL="168275" lvl="0" indent="-168275" fontAlgn="base">
              <a:spcBef>
                <a:spcPct val="0"/>
              </a:spcBef>
              <a:spcAft>
                <a:spcPct val="0"/>
              </a:spcAft>
              <a:buFont typeface="Arial" panose="020B0604020202020204" pitchFamily="34" charset="0"/>
              <a:buChar char="•"/>
              <a:defRPr/>
            </a:pPr>
            <a:endParaRPr lang="en-US" sz="1400" kern="0" dirty="0">
              <a:solidFill>
                <a:srgbClr val="000000"/>
              </a:solidFill>
              <a:ea typeface="ＭＳ Ｐゴシック" pitchFamily="34" charset="-128"/>
            </a:endParaRPr>
          </a:p>
          <a:p>
            <a:pPr marL="168275" lvl="0" indent="-168275" fontAlgn="base">
              <a:spcBef>
                <a:spcPct val="0"/>
              </a:spcBef>
              <a:spcAft>
                <a:spcPct val="0"/>
              </a:spcAft>
              <a:buFont typeface="Arial" panose="020B0604020202020204" pitchFamily="34" charset="0"/>
              <a:buChar char="•"/>
              <a:defRPr/>
            </a:pPr>
            <a:endParaRPr lang="en-US" sz="1400" kern="0" dirty="0">
              <a:solidFill>
                <a:srgbClr val="000000"/>
              </a:solidFill>
              <a:ea typeface="ＭＳ Ｐゴシック" pitchFamily="34" charset="-128"/>
            </a:endParaRPr>
          </a:p>
          <a:p>
            <a:pPr marL="168275" lvl="0" indent="-168275" fontAlgn="base">
              <a:spcBef>
                <a:spcPct val="0"/>
              </a:spcBef>
              <a:spcAft>
                <a:spcPct val="0"/>
              </a:spcAft>
              <a:buFont typeface="Arial" panose="020B0604020202020204" pitchFamily="34" charset="0"/>
              <a:buChar char="•"/>
              <a:defRPr/>
            </a:pPr>
            <a:endParaRPr lang="en-US" sz="1400" kern="0" dirty="0">
              <a:solidFill>
                <a:srgbClr val="000000"/>
              </a:solidFill>
              <a:ea typeface="ＭＳ Ｐゴシック" pitchFamily="34" charset="-128"/>
            </a:endParaRPr>
          </a:p>
        </p:txBody>
      </p:sp>
      <p:sp>
        <p:nvSpPr>
          <p:cNvPr id="7" name="TextBox 6">
            <a:extLst>
              <a:ext uri="{FF2B5EF4-FFF2-40B4-BE49-F238E27FC236}">
                <a16:creationId xmlns:a16="http://schemas.microsoft.com/office/drawing/2014/main" id="{3170CDFD-A5CC-43C7-B4FA-88645626998D}"/>
              </a:ext>
            </a:extLst>
          </p:cNvPr>
          <p:cNvSpPr txBox="1"/>
          <p:nvPr/>
        </p:nvSpPr>
        <p:spPr>
          <a:xfrm>
            <a:off x="4105612" y="3036015"/>
            <a:ext cx="3480525" cy="3370153"/>
          </a:xfrm>
          <a:prstGeom prst="rect">
            <a:avLst/>
          </a:prstGeom>
          <a:solidFill>
            <a:schemeClr val="bg1">
              <a:lumMod val="95000"/>
            </a:schemeClr>
          </a:solidFill>
        </p:spPr>
        <p:txBody>
          <a:bodyPr wrap="square" tIns="91440" rtlCol="0">
            <a:spAutoFit/>
          </a:bodyPr>
          <a:lstStyle/>
          <a:p>
            <a:pPr marL="168275" lvl="0" indent="-168275" fontAlgn="base">
              <a:spcBef>
                <a:spcPct val="0"/>
              </a:spcBef>
              <a:spcAft>
                <a:spcPct val="0"/>
              </a:spcAft>
              <a:buFont typeface="Arial" panose="020B0604020202020204" pitchFamily="34" charset="0"/>
              <a:buChar char="•"/>
              <a:defRPr/>
            </a:pPr>
            <a:r>
              <a:rPr lang="en-US" sz="1400" kern="0" dirty="0">
                <a:solidFill>
                  <a:srgbClr val="000000"/>
                </a:solidFill>
                <a:ea typeface="ＭＳ Ｐゴシック" pitchFamily="34" charset="-128"/>
              </a:rPr>
              <a:t>Vendor Sales teams were approached and explained the project purpose and the evaluation criteria. </a:t>
            </a:r>
          </a:p>
          <a:p>
            <a:pPr marL="168275" lvl="0" indent="-168275" fontAlgn="base">
              <a:spcBef>
                <a:spcPct val="0"/>
              </a:spcBef>
              <a:spcAft>
                <a:spcPct val="0"/>
              </a:spcAft>
              <a:buFont typeface="Arial" panose="020B0604020202020204" pitchFamily="34" charset="0"/>
              <a:buChar char="•"/>
              <a:defRPr/>
            </a:pPr>
            <a:endParaRPr lang="en-US" sz="1400" kern="0" dirty="0">
              <a:solidFill>
                <a:srgbClr val="000000"/>
              </a:solidFill>
              <a:ea typeface="ＭＳ Ｐゴシック" pitchFamily="34" charset="-128"/>
            </a:endParaRPr>
          </a:p>
          <a:p>
            <a:pPr marL="168275" lvl="0" indent="-168275" fontAlgn="base">
              <a:spcBef>
                <a:spcPct val="0"/>
              </a:spcBef>
              <a:spcAft>
                <a:spcPct val="0"/>
              </a:spcAft>
              <a:buFont typeface="Arial" panose="020B0604020202020204" pitchFamily="34" charset="0"/>
              <a:buChar char="•"/>
              <a:defRPr/>
            </a:pPr>
            <a:r>
              <a:rPr lang="en-US" sz="1400" kern="0" dirty="0">
                <a:solidFill>
                  <a:srgbClr val="000000"/>
                </a:solidFill>
                <a:ea typeface="ＭＳ Ｐゴシック" pitchFamily="34" charset="-128"/>
              </a:rPr>
              <a:t>NDA and legal formalities between Vendor and TWC teams were completed. </a:t>
            </a:r>
          </a:p>
          <a:p>
            <a:pPr marL="168275" lvl="0" indent="-168275" fontAlgn="base">
              <a:spcBef>
                <a:spcPct val="0"/>
              </a:spcBef>
              <a:spcAft>
                <a:spcPct val="0"/>
              </a:spcAft>
              <a:buFont typeface="Arial" panose="020B0604020202020204" pitchFamily="34" charset="0"/>
              <a:buChar char="•"/>
              <a:defRPr/>
            </a:pPr>
            <a:endParaRPr lang="en-US" sz="1400" kern="0" dirty="0">
              <a:solidFill>
                <a:srgbClr val="000000"/>
              </a:solidFill>
              <a:ea typeface="ＭＳ Ｐゴシック" pitchFamily="34" charset="-128"/>
            </a:endParaRPr>
          </a:p>
          <a:p>
            <a:pPr marL="168275" lvl="0" indent="-168275" fontAlgn="base">
              <a:spcBef>
                <a:spcPct val="0"/>
              </a:spcBef>
              <a:spcAft>
                <a:spcPct val="0"/>
              </a:spcAft>
              <a:buFont typeface="Arial" panose="020B0604020202020204" pitchFamily="34" charset="0"/>
              <a:buChar char="•"/>
              <a:defRPr/>
            </a:pPr>
            <a:r>
              <a:rPr lang="en-US" sz="1400" kern="0" dirty="0">
                <a:solidFill>
                  <a:srgbClr val="000000"/>
                </a:solidFill>
                <a:ea typeface="ＭＳ Ｐゴシック" pitchFamily="34" charset="-128"/>
              </a:rPr>
              <a:t>POC scenarios were shared with the Vendor teams. </a:t>
            </a:r>
          </a:p>
          <a:p>
            <a:pPr marL="168275" lvl="0" indent="-168275" fontAlgn="base">
              <a:spcBef>
                <a:spcPct val="0"/>
              </a:spcBef>
              <a:spcAft>
                <a:spcPct val="0"/>
              </a:spcAft>
              <a:buFont typeface="Arial" panose="020B0604020202020204" pitchFamily="34" charset="0"/>
              <a:buChar char="•"/>
              <a:defRPr/>
            </a:pPr>
            <a:endParaRPr lang="en-US" sz="1400" kern="0" dirty="0">
              <a:solidFill>
                <a:srgbClr val="000000"/>
              </a:solidFill>
              <a:ea typeface="ＭＳ Ｐゴシック" pitchFamily="34" charset="-128"/>
            </a:endParaRPr>
          </a:p>
          <a:p>
            <a:pPr marL="168275" lvl="0" indent="-168275" fontAlgn="base">
              <a:spcBef>
                <a:spcPct val="0"/>
              </a:spcBef>
              <a:spcAft>
                <a:spcPct val="0"/>
              </a:spcAft>
              <a:buFont typeface="Arial" panose="020B0604020202020204" pitchFamily="34" charset="0"/>
              <a:buChar char="•"/>
              <a:defRPr/>
            </a:pPr>
            <a:r>
              <a:rPr lang="en-US" sz="1400" kern="0" dirty="0">
                <a:solidFill>
                  <a:srgbClr val="000000"/>
                </a:solidFill>
                <a:ea typeface="ＭＳ Ｐゴシック" pitchFamily="34" charset="-128"/>
              </a:rPr>
              <a:t>POC software were installed and regular check-in meetings were setup to understand product features and discussion.</a:t>
            </a:r>
          </a:p>
          <a:p>
            <a:pPr marL="168275" lvl="0" indent="-168275" fontAlgn="base">
              <a:spcBef>
                <a:spcPct val="0"/>
              </a:spcBef>
              <a:spcAft>
                <a:spcPct val="0"/>
              </a:spcAft>
              <a:buFont typeface="Arial" panose="020B0604020202020204" pitchFamily="34" charset="0"/>
              <a:buChar char="•"/>
              <a:defRPr/>
            </a:pPr>
            <a:endParaRPr lang="en-US" sz="1400" kern="0" dirty="0">
              <a:solidFill>
                <a:srgbClr val="000000"/>
              </a:solidFill>
              <a:ea typeface="ＭＳ Ｐゴシック" pitchFamily="34" charset="-128"/>
            </a:endParaRPr>
          </a:p>
        </p:txBody>
      </p:sp>
      <p:sp>
        <p:nvSpPr>
          <p:cNvPr id="8" name="TextBox 7">
            <a:extLst>
              <a:ext uri="{FF2B5EF4-FFF2-40B4-BE49-F238E27FC236}">
                <a16:creationId xmlns:a16="http://schemas.microsoft.com/office/drawing/2014/main" id="{DA153E74-E868-401B-A05D-448FE2AA9108}"/>
              </a:ext>
            </a:extLst>
          </p:cNvPr>
          <p:cNvSpPr txBox="1"/>
          <p:nvPr/>
        </p:nvSpPr>
        <p:spPr>
          <a:xfrm>
            <a:off x="7811730" y="3036015"/>
            <a:ext cx="3828045" cy="3267965"/>
          </a:xfrm>
          <a:prstGeom prst="rect">
            <a:avLst/>
          </a:prstGeom>
          <a:solidFill>
            <a:schemeClr val="bg1">
              <a:lumMod val="95000"/>
            </a:schemeClr>
          </a:solidFill>
        </p:spPr>
        <p:txBody>
          <a:bodyPr wrap="square" tIns="91440" rtlCol="0">
            <a:spAutoFit/>
          </a:bodyPr>
          <a:lstStyle/>
          <a:p>
            <a:pPr marL="168275" lvl="0" indent="-168275" fontAlgn="base">
              <a:spcBef>
                <a:spcPct val="0"/>
              </a:spcBef>
              <a:spcAft>
                <a:spcPct val="0"/>
              </a:spcAft>
              <a:buFont typeface="Arial" panose="020B0604020202020204" pitchFamily="34" charset="0"/>
              <a:buChar char="•"/>
              <a:defRPr/>
            </a:pPr>
            <a:r>
              <a:rPr lang="en-US" sz="1400" kern="0" dirty="0">
                <a:solidFill>
                  <a:srgbClr val="000000"/>
                </a:solidFill>
                <a:ea typeface="ＭＳ Ｐゴシック" pitchFamily="34" charset="-128"/>
              </a:rPr>
              <a:t>Conduct integration testing with select software.</a:t>
            </a:r>
          </a:p>
          <a:p>
            <a:pPr marL="168275" lvl="0" indent="-168275" fontAlgn="base">
              <a:spcBef>
                <a:spcPct val="0"/>
              </a:spcBef>
              <a:spcAft>
                <a:spcPct val="0"/>
              </a:spcAft>
              <a:buFont typeface="Arial" panose="020B0604020202020204" pitchFamily="34" charset="0"/>
              <a:buChar char="•"/>
              <a:defRPr/>
            </a:pPr>
            <a:endParaRPr lang="en-US" sz="1400" kern="0" dirty="0">
              <a:solidFill>
                <a:srgbClr val="000000"/>
              </a:solidFill>
              <a:ea typeface="ＭＳ Ｐゴシック" pitchFamily="34" charset="-128"/>
            </a:endParaRPr>
          </a:p>
          <a:p>
            <a:pPr marL="168275" lvl="0" indent="-168275" fontAlgn="base">
              <a:spcBef>
                <a:spcPct val="0"/>
              </a:spcBef>
              <a:spcAft>
                <a:spcPct val="0"/>
              </a:spcAft>
              <a:buFont typeface="Arial" panose="020B0604020202020204" pitchFamily="34" charset="0"/>
              <a:buChar char="•"/>
              <a:defRPr/>
            </a:pPr>
            <a:r>
              <a:rPr lang="en-US" sz="1400" kern="0" dirty="0">
                <a:solidFill>
                  <a:srgbClr val="000000"/>
                </a:solidFill>
                <a:ea typeface="ＭＳ Ｐゴシック" pitchFamily="34" charset="-128"/>
              </a:rPr>
              <a:t>Conduct independent customer reference checks.</a:t>
            </a:r>
          </a:p>
          <a:p>
            <a:pPr marL="168275" lvl="0" indent="-168275" fontAlgn="base">
              <a:spcBef>
                <a:spcPct val="0"/>
              </a:spcBef>
              <a:spcAft>
                <a:spcPct val="0"/>
              </a:spcAft>
              <a:buFont typeface="Arial" panose="020B0604020202020204" pitchFamily="34" charset="0"/>
              <a:buChar char="•"/>
              <a:defRPr/>
            </a:pPr>
            <a:endParaRPr lang="en-US" sz="1400" kern="0" dirty="0">
              <a:solidFill>
                <a:srgbClr val="000000"/>
              </a:solidFill>
              <a:ea typeface="ＭＳ Ｐゴシック" pitchFamily="34" charset="-128"/>
            </a:endParaRPr>
          </a:p>
          <a:p>
            <a:pPr marL="168275" lvl="0" indent="-168275" fontAlgn="base">
              <a:spcBef>
                <a:spcPct val="0"/>
              </a:spcBef>
              <a:spcAft>
                <a:spcPct val="0"/>
              </a:spcAft>
              <a:buFont typeface="Arial" panose="020B0604020202020204" pitchFamily="34" charset="0"/>
              <a:buChar char="•"/>
              <a:defRPr/>
            </a:pPr>
            <a:r>
              <a:rPr lang="en-US" sz="1400" kern="0" dirty="0">
                <a:solidFill>
                  <a:srgbClr val="000000"/>
                </a:solidFill>
                <a:ea typeface="ＭＳ Ｐゴシック" pitchFamily="34" charset="-128"/>
              </a:rPr>
              <a:t>Feedback and Bug resolution with vendors.</a:t>
            </a:r>
          </a:p>
          <a:p>
            <a:pPr marL="168275" lvl="0" indent="-168275" fontAlgn="base">
              <a:spcBef>
                <a:spcPct val="0"/>
              </a:spcBef>
              <a:spcAft>
                <a:spcPct val="0"/>
              </a:spcAft>
              <a:buFont typeface="Arial" panose="020B0604020202020204" pitchFamily="34" charset="0"/>
              <a:buChar char="•"/>
              <a:defRPr/>
            </a:pPr>
            <a:endParaRPr lang="en-US" sz="1400" kern="0" dirty="0">
              <a:solidFill>
                <a:srgbClr val="000000"/>
              </a:solidFill>
              <a:ea typeface="ＭＳ Ｐゴシック" pitchFamily="34" charset="-128"/>
            </a:endParaRPr>
          </a:p>
          <a:p>
            <a:pPr marL="168275" lvl="0" indent="-168275" fontAlgn="base">
              <a:spcBef>
                <a:spcPct val="0"/>
              </a:spcBef>
              <a:spcAft>
                <a:spcPct val="0"/>
              </a:spcAft>
              <a:buFont typeface="Arial" panose="020B0604020202020204" pitchFamily="34" charset="0"/>
              <a:buChar char="•"/>
              <a:defRPr/>
            </a:pPr>
            <a:r>
              <a:rPr lang="en-US" sz="1400" kern="0" dirty="0">
                <a:solidFill>
                  <a:srgbClr val="000000"/>
                </a:solidFill>
                <a:ea typeface="ＭＳ Ｐゴシック" pitchFamily="34" charset="-128"/>
              </a:rPr>
              <a:t>Ranked tool based on evaluation criteria.</a:t>
            </a:r>
          </a:p>
          <a:p>
            <a:pPr marL="168275" lvl="0" indent="-168275" fontAlgn="base">
              <a:spcBef>
                <a:spcPct val="0"/>
              </a:spcBef>
              <a:spcAft>
                <a:spcPct val="0"/>
              </a:spcAft>
              <a:buFont typeface="Arial" panose="020B0604020202020204" pitchFamily="34" charset="0"/>
              <a:buChar char="•"/>
              <a:defRPr/>
            </a:pPr>
            <a:endParaRPr lang="en-US" sz="1400" kern="0" dirty="0">
              <a:solidFill>
                <a:srgbClr val="000000"/>
              </a:solidFill>
              <a:ea typeface="ＭＳ Ｐゴシック" pitchFamily="34" charset="-128"/>
            </a:endParaRPr>
          </a:p>
          <a:p>
            <a:pPr marL="168275" lvl="0" indent="-168275" fontAlgn="base">
              <a:spcBef>
                <a:spcPct val="0"/>
              </a:spcBef>
              <a:spcAft>
                <a:spcPct val="0"/>
              </a:spcAft>
              <a:buFont typeface="Arial" panose="020B0604020202020204" pitchFamily="34" charset="0"/>
              <a:buChar char="•"/>
              <a:defRPr/>
            </a:pPr>
            <a:r>
              <a:rPr lang="en-US" sz="1400" kern="0" dirty="0">
                <a:solidFill>
                  <a:srgbClr val="000000"/>
                </a:solidFill>
                <a:ea typeface="ＭＳ Ｐゴシック" pitchFamily="34" charset="-128"/>
              </a:rPr>
              <a:t>Final feedback to the shortlisted teams.</a:t>
            </a:r>
          </a:p>
          <a:p>
            <a:pPr marL="168275" lvl="0" indent="-168275" fontAlgn="base">
              <a:spcBef>
                <a:spcPct val="0"/>
              </a:spcBef>
              <a:spcAft>
                <a:spcPct val="0"/>
              </a:spcAft>
              <a:buFont typeface="Arial" panose="020B0604020202020204" pitchFamily="34" charset="0"/>
              <a:buChar char="•"/>
              <a:defRPr/>
            </a:pPr>
            <a:endParaRPr lang="en-US" sz="1400" kern="0" dirty="0">
              <a:solidFill>
                <a:srgbClr val="000000"/>
              </a:solidFill>
              <a:ea typeface="ＭＳ Ｐゴシック" pitchFamily="34" charset="-128"/>
            </a:endParaRPr>
          </a:p>
          <a:p>
            <a:pPr marL="168275" lvl="0" indent="-168275" fontAlgn="base">
              <a:spcBef>
                <a:spcPct val="0"/>
              </a:spcBef>
              <a:spcAft>
                <a:spcPct val="0"/>
              </a:spcAft>
              <a:buFont typeface="Arial" panose="020B0604020202020204" pitchFamily="34" charset="0"/>
              <a:buChar char="•"/>
              <a:defRPr/>
            </a:pPr>
            <a:r>
              <a:rPr lang="en-US" sz="1400" kern="0" dirty="0">
                <a:solidFill>
                  <a:srgbClr val="000000"/>
                </a:solidFill>
                <a:ea typeface="ＭＳ Ｐゴシック" pitchFamily="34" charset="-128"/>
              </a:rPr>
              <a:t>Reference architecture built for an end to end systems implementation.</a:t>
            </a:r>
            <a:endParaRPr lang="en-US" sz="1300" kern="0" dirty="0">
              <a:solidFill>
                <a:srgbClr val="000000"/>
              </a:solidFill>
              <a:ea typeface="ＭＳ Ｐゴシック" pitchFamily="34" charset="-128"/>
            </a:endParaRPr>
          </a:p>
        </p:txBody>
      </p:sp>
      <p:sp>
        <p:nvSpPr>
          <p:cNvPr id="4" name="Arrow: Right 3">
            <a:extLst>
              <a:ext uri="{FF2B5EF4-FFF2-40B4-BE49-F238E27FC236}">
                <a16:creationId xmlns:a16="http://schemas.microsoft.com/office/drawing/2014/main" id="{7EED4402-99F9-4048-A201-EDC41D98350E}"/>
              </a:ext>
            </a:extLst>
          </p:cNvPr>
          <p:cNvSpPr/>
          <p:nvPr/>
        </p:nvSpPr>
        <p:spPr>
          <a:xfrm>
            <a:off x="399496" y="1417869"/>
            <a:ext cx="11133476" cy="458885"/>
          </a:xfrm>
          <a:prstGeom prst="rightArrow">
            <a:avLst/>
          </a:prstGeom>
          <a:gradFill flip="none" rotWithShape="1">
            <a:gsLst>
              <a:gs pos="0">
                <a:schemeClr val="accent6">
                  <a:lumMod val="20000"/>
                  <a:lumOff val="80000"/>
                </a:schemeClr>
              </a:gs>
              <a:gs pos="28000">
                <a:schemeClr val="accent6">
                  <a:lumMod val="40000"/>
                  <a:lumOff val="60000"/>
                </a:schemeClr>
              </a:gs>
              <a:gs pos="65000">
                <a:schemeClr val="accent6">
                  <a:lumMod val="60000"/>
                  <a:lumOff val="40000"/>
                </a:schemeClr>
              </a:gs>
              <a:gs pos="100000">
                <a:srgbClr val="006A38"/>
              </a:gs>
            </a:gsLst>
            <a:lin ang="0" scaled="1"/>
            <a:tileRect/>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01B089FB-4412-40A0-A9A1-832AB79B32F5}"/>
              </a:ext>
            </a:extLst>
          </p:cNvPr>
          <p:cNvSpPr txBox="1"/>
          <p:nvPr/>
        </p:nvSpPr>
        <p:spPr>
          <a:xfrm>
            <a:off x="399496" y="1493423"/>
            <a:ext cx="3777088" cy="307777"/>
          </a:xfrm>
          <a:prstGeom prst="rect">
            <a:avLst/>
          </a:prstGeom>
          <a:noFill/>
        </p:spPr>
        <p:txBody>
          <a:bodyPr wrap="square" rtlCol="0">
            <a:spAutoFit/>
          </a:bodyPr>
          <a:lstStyle/>
          <a:p>
            <a:r>
              <a:rPr lang="en-US" sz="1400" dirty="0"/>
              <a:t>March-2019</a:t>
            </a:r>
          </a:p>
        </p:txBody>
      </p:sp>
      <p:sp>
        <p:nvSpPr>
          <p:cNvPr id="15" name="TextBox 14">
            <a:extLst>
              <a:ext uri="{FF2B5EF4-FFF2-40B4-BE49-F238E27FC236}">
                <a16:creationId xmlns:a16="http://schemas.microsoft.com/office/drawing/2014/main" id="{E5CF07FD-1C13-4012-9CDC-D6E6632C4D86}"/>
              </a:ext>
            </a:extLst>
          </p:cNvPr>
          <p:cNvSpPr txBox="1"/>
          <p:nvPr/>
        </p:nvSpPr>
        <p:spPr>
          <a:xfrm>
            <a:off x="7256982" y="1493423"/>
            <a:ext cx="3777088" cy="307777"/>
          </a:xfrm>
          <a:prstGeom prst="rect">
            <a:avLst/>
          </a:prstGeom>
          <a:noFill/>
        </p:spPr>
        <p:txBody>
          <a:bodyPr wrap="square" rtlCol="0">
            <a:spAutoFit/>
          </a:bodyPr>
          <a:lstStyle/>
          <a:p>
            <a:pPr algn="r"/>
            <a:r>
              <a:rPr lang="en-US" sz="1400" dirty="0">
                <a:solidFill>
                  <a:schemeClr val="bg1"/>
                </a:solidFill>
              </a:rPr>
              <a:t>May- 2019</a:t>
            </a:r>
          </a:p>
        </p:txBody>
      </p:sp>
      <p:sp>
        <p:nvSpPr>
          <p:cNvPr id="13" name="TextBox 12">
            <a:extLst>
              <a:ext uri="{FF2B5EF4-FFF2-40B4-BE49-F238E27FC236}">
                <a16:creationId xmlns:a16="http://schemas.microsoft.com/office/drawing/2014/main" id="{04329448-AC56-4FD6-95D7-2DDEEA9FFD17}"/>
              </a:ext>
            </a:extLst>
          </p:cNvPr>
          <p:cNvSpPr txBox="1"/>
          <p:nvPr/>
        </p:nvSpPr>
        <p:spPr>
          <a:xfrm>
            <a:off x="399496" y="303179"/>
            <a:ext cx="803073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Proof of Concept – Evaluation Methodology</a:t>
            </a:r>
          </a:p>
        </p:txBody>
      </p:sp>
    </p:spTree>
    <p:extLst>
      <p:ext uri="{BB962C8B-B14F-4D97-AF65-F5344CB8AC3E}">
        <p14:creationId xmlns:p14="http://schemas.microsoft.com/office/powerpoint/2010/main" val="1084931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2AFEE63-5393-4C61-9490-77E23AAF72CC}"/>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485" name="think-cell Slide" r:id="rId12" imgW="384" imgH="384" progId="TCLayout.ActiveDocument.1">
                  <p:embed/>
                </p:oleObj>
              </mc:Choice>
              <mc:Fallback>
                <p:oleObj name="think-cell Slide" r:id="rId12" imgW="384" imgH="384" progId="TCLayout.ActiveDocument.1">
                  <p:embed/>
                  <p:pic>
                    <p:nvPicPr>
                      <p:cNvPr id="5" name="Object 4" hidden="1">
                        <a:extLst>
                          <a:ext uri="{FF2B5EF4-FFF2-40B4-BE49-F238E27FC236}">
                            <a16:creationId xmlns:a16="http://schemas.microsoft.com/office/drawing/2014/main" id="{32AFEE63-5393-4C61-9490-77E23AAF72CC}"/>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85B71B3-39F4-4F7C-BFFE-1F3F09E4EF81}"/>
              </a:ext>
            </a:extLst>
          </p:cNvPr>
          <p:cNvSpPr/>
          <p:nvPr>
            <p:custDataLst>
              <p:tags r:id="rId3"/>
            </p:custDataLst>
          </p:nvPr>
        </p:nvSpPr>
        <p:spPr>
          <a:xfrm>
            <a:off x="0" y="0"/>
            <a:ext cx="158750" cy="158750"/>
          </a:xfrm>
          <a:prstGeom prst="rect">
            <a:avLst/>
          </a:prstGeom>
        </p:spPr>
        <p:style>
          <a:lnRef idx="2">
            <a:schemeClr val="dk1"/>
          </a:lnRef>
          <a:fillRef idx="1">
            <a:schemeClr val="lt1"/>
          </a:fillRef>
          <a:effectRef idx="0">
            <a:schemeClr val="dk1"/>
          </a:effectRef>
          <a:fontRef idx="minor">
            <a:schemeClr val="dk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2400">
              <a:latin typeface="Calibri" panose="020F0502020204030204" pitchFamily="34" charset="0"/>
              <a:ea typeface="+mj-ea"/>
              <a:cs typeface="+mj-cs"/>
              <a:sym typeface="Calibri" panose="020F0502020204030204" pitchFamily="34" charset="0"/>
            </a:endParaRPr>
          </a:p>
        </p:txBody>
      </p:sp>
      <p:sp>
        <p:nvSpPr>
          <p:cNvPr id="2" name="Title 1">
            <a:extLst>
              <a:ext uri="{FF2B5EF4-FFF2-40B4-BE49-F238E27FC236}">
                <a16:creationId xmlns:a16="http://schemas.microsoft.com/office/drawing/2014/main" id="{3E345135-2DDA-4C5F-9535-31D40D6B09F7}"/>
              </a:ext>
            </a:extLst>
          </p:cNvPr>
          <p:cNvSpPr>
            <a:spLocks noGrp="1"/>
          </p:cNvSpPr>
          <p:nvPr>
            <p:ph type="title"/>
          </p:nvPr>
        </p:nvSpPr>
        <p:spPr/>
        <p:txBody>
          <a:bodyPr/>
          <a:lstStyle/>
          <a:p>
            <a:fld id="{7BCD7891-B264-4BC7-823F-8856C8BD6BE7}" type="datetime'Agenda'">
              <a:rPr lang="en-US" altLang="en-US" smtClean="0"/>
              <a:pPr/>
              <a:t>Agenda</a:t>
            </a:fld>
            <a:endParaRPr lang="en-US"/>
          </a:p>
        </p:txBody>
      </p:sp>
      <p:sp>
        <p:nvSpPr>
          <p:cNvPr id="3" name="Text Placeholder 2">
            <a:extLst>
              <a:ext uri="{FF2B5EF4-FFF2-40B4-BE49-F238E27FC236}">
                <a16:creationId xmlns:a16="http://schemas.microsoft.com/office/drawing/2014/main" id="{72305440-55E5-42DD-B4C6-A8F3FA52A367}"/>
              </a:ext>
            </a:extLst>
          </p:cNvPr>
          <p:cNvSpPr>
            <a:spLocks noGrp="1"/>
          </p:cNvSpPr>
          <p:nvPr>
            <p:custDataLst>
              <p:tags r:id="rId4"/>
            </p:custDataLst>
          </p:nvPr>
        </p:nvSpPr>
        <p:spPr bwMode="gray">
          <a:xfrm>
            <a:off x="3186580" y="2331246"/>
            <a:ext cx="6565900" cy="430213"/>
          </a:xfrm>
          <a:prstGeom prst="rect">
            <a:avLst/>
          </a:prstGeom>
          <a:solidFill>
            <a:srgbClr val="006A38"/>
          </a:solidFill>
          <a:ln w="38100" algn="ctr">
            <a:solidFill>
              <a:schemeClr val="bg1"/>
            </a:solidFill>
          </a:ln>
        </p:spPr>
        <p:txBody>
          <a:bodyPr vert="horz" wrap="none" lIns="92075" tIns="90488" rIns="0" bIns="92075"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US" altLang="en-US" b="1" dirty="0">
                <a:solidFill>
                  <a:schemeClr val="bg1"/>
                </a:solidFill>
              </a:rPr>
              <a:t>Technical Architecture</a:t>
            </a:r>
          </a:p>
        </p:txBody>
      </p:sp>
      <p:sp>
        <p:nvSpPr>
          <p:cNvPr id="23" name="Text Placeholder 2">
            <a:hlinkClick r:id="rId14" action="ppaction://hlinksldjump"/>
            <a:extLst>
              <a:ext uri="{FF2B5EF4-FFF2-40B4-BE49-F238E27FC236}">
                <a16:creationId xmlns:a16="http://schemas.microsoft.com/office/drawing/2014/main" id="{06D838C8-2201-4F33-AEFA-BF0004D22CCF}"/>
              </a:ext>
            </a:extLst>
          </p:cNvPr>
          <p:cNvSpPr>
            <a:spLocks noGrp="1"/>
          </p:cNvSpPr>
          <p:nvPr>
            <p:custDataLst>
              <p:tags r:id="rId5"/>
            </p:custDataLst>
          </p:nvPr>
        </p:nvSpPr>
        <p:spPr bwMode="gray">
          <a:xfrm>
            <a:off x="3186580" y="1896266"/>
            <a:ext cx="5854700" cy="430213"/>
          </a:xfrm>
          <a:prstGeom prst="rect">
            <a:avLst/>
          </a:prstGeom>
          <a:solidFill>
            <a:schemeClr val="bg1"/>
          </a:solidFill>
          <a:ln w="38100" algn="ctr">
            <a:solidFill>
              <a:schemeClr val="bg1"/>
            </a:solidFill>
          </a:ln>
        </p:spPr>
        <p:txBody>
          <a:bodyPr vert="horz" wrap="none" lIns="92075" tIns="92075" rIns="0" bIns="90488"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US" altLang="en-US" dirty="0"/>
              <a:t>Assessment – Objectives, Background, and POC Overview</a:t>
            </a:r>
          </a:p>
        </p:txBody>
      </p:sp>
      <p:sp>
        <p:nvSpPr>
          <p:cNvPr id="24" name="Text Placeholder 2">
            <a:hlinkClick r:id="rId15" action="ppaction://hlinksldjump"/>
            <a:extLst>
              <a:ext uri="{FF2B5EF4-FFF2-40B4-BE49-F238E27FC236}">
                <a16:creationId xmlns:a16="http://schemas.microsoft.com/office/drawing/2014/main" id="{738CA3DA-0858-4E90-951D-935A632D32A0}"/>
              </a:ext>
            </a:extLst>
          </p:cNvPr>
          <p:cNvSpPr>
            <a:spLocks noGrp="1"/>
          </p:cNvSpPr>
          <p:nvPr>
            <p:custDataLst>
              <p:tags r:id="rId6"/>
            </p:custDataLst>
          </p:nvPr>
        </p:nvSpPr>
        <p:spPr bwMode="gray">
          <a:xfrm>
            <a:off x="3186580" y="3194052"/>
            <a:ext cx="5854700" cy="430213"/>
          </a:xfrm>
          <a:prstGeom prst="rect">
            <a:avLst/>
          </a:prstGeom>
          <a:solidFill>
            <a:schemeClr val="bg1"/>
          </a:solidFill>
          <a:ln w="38100" algn="ctr">
            <a:solidFill>
              <a:schemeClr val="bg1"/>
            </a:solidFill>
          </a:ln>
        </p:spPr>
        <p:txBody>
          <a:bodyPr vert="horz" wrap="none" lIns="92075" tIns="92075" rIns="0" bIns="90488"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US" altLang="en-US" dirty="0"/>
              <a:t>Data replication and storage system assessment overview</a:t>
            </a:r>
          </a:p>
        </p:txBody>
      </p:sp>
      <p:sp>
        <p:nvSpPr>
          <p:cNvPr id="28" name="Text Placeholder 2">
            <a:hlinkClick r:id="rId16" action="ppaction://hlinksldjump"/>
            <a:extLst>
              <a:ext uri="{FF2B5EF4-FFF2-40B4-BE49-F238E27FC236}">
                <a16:creationId xmlns:a16="http://schemas.microsoft.com/office/drawing/2014/main" id="{22A0E069-F42E-4C13-9E84-3DDF002B943D}"/>
              </a:ext>
            </a:extLst>
          </p:cNvPr>
          <p:cNvSpPr>
            <a:spLocks noGrp="1"/>
          </p:cNvSpPr>
          <p:nvPr>
            <p:custDataLst>
              <p:tags r:id="rId7"/>
            </p:custDataLst>
          </p:nvPr>
        </p:nvSpPr>
        <p:spPr bwMode="gray">
          <a:xfrm>
            <a:off x="3186580" y="2762252"/>
            <a:ext cx="5854700" cy="431800"/>
          </a:xfrm>
          <a:prstGeom prst="rect">
            <a:avLst/>
          </a:prstGeom>
          <a:solidFill>
            <a:schemeClr val="bg1"/>
          </a:solidFill>
          <a:ln w="38100" algn="ctr">
            <a:solidFill>
              <a:schemeClr val="bg1"/>
            </a:solidFill>
          </a:ln>
        </p:spPr>
        <p:txBody>
          <a:bodyPr vert="horz" wrap="none" lIns="92075" tIns="92075" rIns="0" bIns="92075"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US" altLang="en-US" dirty="0"/>
              <a:t>Data integration tool assessment overview</a:t>
            </a:r>
          </a:p>
        </p:txBody>
      </p:sp>
      <p:sp>
        <p:nvSpPr>
          <p:cNvPr id="39" name="Text Placeholder 2">
            <a:hlinkClick r:id="rId17" action="ppaction://hlinksldjump"/>
            <a:extLst>
              <a:ext uri="{FF2B5EF4-FFF2-40B4-BE49-F238E27FC236}">
                <a16:creationId xmlns:a16="http://schemas.microsoft.com/office/drawing/2014/main" id="{9ECB8052-8B14-407E-9D83-61DEF7A4AB31}"/>
              </a:ext>
            </a:extLst>
          </p:cNvPr>
          <p:cNvSpPr>
            <a:spLocks noGrp="1"/>
          </p:cNvSpPr>
          <p:nvPr>
            <p:custDataLst>
              <p:tags r:id="rId8"/>
            </p:custDataLst>
          </p:nvPr>
        </p:nvSpPr>
        <p:spPr bwMode="gray">
          <a:xfrm>
            <a:off x="3186580" y="4013208"/>
            <a:ext cx="5854700" cy="430213"/>
          </a:xfrm>
          <a:prstGeom prst="rect">
            <a:avLst/>
          </a:prstGeom>
          <a:solidFill>
            <a:schemeClr val="bg1"/>
          </a:solidFill>
          <a:ln w="38100" algn="ctr">
            <a:solidFill>
              <a:schemeClr val="bg1"/>
            </a:solidFill>
          </a:ln>
        </p:spPr>
        <p:txBody>
          <a:bodyPr vert="horz" wrap="none" lIns="92075" tIns="90488" rIns="0" bIns="92075"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US" altLang="en-US" dirty="0"/>
              <a:t>Open Items, Risks, and Next Steps</a:t>
            </a:r>
          </a:p>
        </p:txBody>
      </p:sp>
      <p:sp>
        <p:nvSpPr>
          <p:cNvPr id="33" name="Text Placeholder 2">
            <a:hlinkClick r:id="rId18" action="ppaction://hlinksldjump"/>
            <a:extLst>
              <a:ext uri="{FF2B5EF4-FFF2-40B4-BE49-F238E27FC236}">
                <a16:creationId xmlns:a16="http://schemas.microsoft.com/office/drawing/2014/main" id="{329A3306-B23E-4FEB-BE24-529426404322}"/>
              </a:ext>
            </a:extLst>
          </p:cNvPr>
          <p:cNvSpPr>
            <a:spLocks noGrp="1"/>
          </p:cNvSpPr>
          <p:nvPr>
            <p:custDataLst>
              <p:tags r:id="rId9"/>
            </p:custDataLst>
          </p:nvPr>
        </p:nvSpPr>
        <p:spPr bwMode="gray">
          <a:xfrm>
            <a:off x="3186580" y="4448188"/>
            <a:ext cx="5854700" cy="430213"/>
          </a:xfrm>
          <a:prstGeom prst="rect">
            <a:avLst/>
          </a:prstGeom>
          <a:solidFill>
            <a:schemeClr val="bg1"/>
          </a:solidFill>
          <a:ln w="38100" algn="ctr">
            <a:solidFill>
              <a:schemeClr val="bg1"/>
            </a:solidFill>
          </a:ln>
        </p:spPr>
        <p:txBody>
          <a:bodyPr vert="horz" wrap="none" lIns="92075" tIns="92075" rIns="0" bIns="90488"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US" altLang="en-US" dirty="0"/>
              <a:t>Appendix</a:t>
            </a:r>
          </a:p>
        </p:txBody>
      </p:sp>
      <p:sp>
        <p:nvSpPr>
          <p:cNvPr id="12" name="Text Placeholder 2">
            <a:hlinkClick r:id="rId14" action="ppaction://hlinksldjump"/>
            <a:extLst>
              <a:ext uri="{FF2B5EF4-FFF2-40B4-BE49-F238E27FC236}">
                <a16:creationId xmlns:a16="http://schemas.microsoft.com/office/drawing/2014/main" id="{DF350F37-CEA8-46A5-B566-2961B8F62861}"/>
              </a:ext>
            </a:extLst>
          </p:cNvPr>
          <p:cNvSpPr>
            <a:spLocks noGrp="1"/>
          </p:cNvSpPr>
          <p:nvPr>
            <p:custDataLst>
              <p:tags r:id="rId10"/>
            </p:custDataLst>
          </p:nvPr>
        </p:nvSpPr>
        <p:spPr bwMode="gray">
          <a:xfrm>
            <a:off x="3186580" y="3603628"/>
            <a:ext cx="5854700" cy="430213"/>
          </a:xfrm>
          <a:prstGeom prst="rect">
            <a:avLst/>
          </a:prstGeom>
          <a:solidFill>
            <a:schemeClr val="bg1"/>
          </a:solidFill>
          <a:ln w="38100" algn="ctr">
            <a:solidFill>
              <a:schemeClr val="bg1"/>
            </a:solidFill>
          </a:ln>
        </p:spPr>
        <p:txBody>
          <a:bodyPr vert="horz" wrap="none" lIns="92075" tIns="92075" rIns="0" bIns="90488"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US" altLang="en-US" dirty="0"/>
              <a:t>Data visualization tool assessment overview</a:t>
            </a:r>
          </a:p>
        </p:txBody>
      </p:sp>
    </p:spTree>
    <p:extLst>
      <p:ext uri="{BB962C8B-B14F-4D97-AF65-F5344CB8AC3E}">
        <p14:creationId xmlns:p14="http://schemas.microsoft.com/office/powerpoint/2010/main" val="30818007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THINKCELLPRESENTATIONDONOTDELETE" val="&lt;?xml version=&quot;1.0&quot; encoding=&quot;UTF-16&quot; standalone=&quot;yes&quot;?&gt;&lt;root reqver=&quot;24162&quot;&gt;&lt;version val=&quot;2713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1&quot;&gt;&lt;elem m_fUsage=&quot;2.70999999999999996447E+00&quot;&gt;&lt;m_msothmcolidx val=&quot;0&quot;/&gt;&lt;m_rgb r=&quot;00&quot; g=&quot;6A&quot; b=&quot;38&quot;/&gt;&lt;m_nBrightness tagver0=&quot;26206&quot; tagname0=&quot;m_nBrightnessUNRECOGNIZED&quot; val=&quot;0&quot;/&gt;&lt;/elem&gt;&lt;/m_vecMRU&gt;&lt;/m_mruColor&gt;&lt;m_eweekdayFirstOfWeek val=&quot;1&quot;/&gt;&lt;m_eweekdayFirstOfWorkweek val=&quot;2&quot;/&gt;&lt;m_eweekdayFirstOfWeekend val=&quot;7&quot;/&gt;&lt;/CPresentation&gt;&lt;/root&gt;"/>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iJ5c4LAWSMiBdqFauEm_Y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gsC.XI6qTMiZ7JLS2zqRA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vr5UOgBKRceZlD0M4LP_2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owXUMBxQlStbr1eolcU6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U37R0yHYTnukBRMGxynSNA"/>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NMWHb.9TS_elO40wkERKGg"/>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uUTbGc_kSKenalrGSILvAA"/>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E5r3M.3QSMeLMpRRX0q3CA"/>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owXUMBxQlStbr1eolcU6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r8XidD0sQheCUYNAGLm8SA"/>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r8XidD0sQheCUYNAGLm8SA"/>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FzeYUimCRHWt5Oy3r1z0o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pHl2o0ccTMm_RP8xIrMvu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It3LNU2bTsaGTC23UyLq1Q"/>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OIMzILoMTvurCPRJsEvXN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k0tT4Z5qTN2SHPrQsgcXNw"/>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EeWF2Si2SJOxActTvWwCCQ"/>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lbNmqKZURp.tng.HyIxUzw"/>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PNldCeqITpCWR5dNhqx7dQ"/>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PhHVZvtKSQGGsQ4foTIlj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CCjpiexyQGi07rgKmcWzd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T0PR4gL8Qrekt4L4N311v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p._2AT5fQMei.IIm0GcT1w"/>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WjZ6gzMyQAOGZy3dStk3sg"/>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Wp.025SoSZq8E8P2HOFIwg"/>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iVz35Y7IQhO6Rem0iypTC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lvbNgtPgTgqagv_cZdB5jA"/>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dXiEn0bFTpSES.CUci3PFg"/>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K4s5N6icT6iFOkAnu9y.qg"/>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6MXCtvVBQpW6LCk_3TReiw"/>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Rsk7bV1.QouUzOUeOD5VFg"/>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UhgpE.xYSNqvDfysCpzBmg"/>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UREPRNXYSy24aE0ZnSkWEw"/>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XbBtvR0eSYyOzq_4QEI2Mg"/>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FV3pvvB7RfiyQpRvDkl.ow"/>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uTk9jTCbQRWUYzkjA_T3s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QPTtCcJRSgGEIILBaTLYXQ"/>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ruKBlIoKRwmzkViF5iVfZw"/>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nwjkXNqSoKxf1WwFmUMpA"/>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2OGw7LQNSkmVA_a5vejUKg"/>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EJqIa7luQTeYSA98e32e7Q"/>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U_Chano1QUSkhSOiYBjQTg"/>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yAXR_0o6R5mSE_AHQgwXh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0ISg5hhQ1WdThhavp7kYA"/>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uuhaxhadQO.7yJpc8Gh5pg"/>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J37oWfGHT7WLya6PLso3kw"/>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CuztJXsHSbqhTUn_FGVXC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cGDKOMCzR_G8aj6krHMeyg"/>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B.22irwMScWKYV2MDDr.K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Y2Ph0V6QTcq5fTTdqbUxm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n.dmPSSnT8Gl2BOJtJWQQ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WNbDlJ6_REqO5QzOIR7Hi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NO330gyeRyWiSAIDvFDwxA"/>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qMI8vSNwSXCXKs4yxxrp_Q"/>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1FP88Z94R36h5jSXgNYIyA"/>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zafEuUoiQwai3gGQXbJnWw"/>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Og4gqdzTQe6H1zvwCf1.J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8Bg3DSHRS8ubXYONQoZSsQ"/>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XCnDvRsTOeL60tNA455Dw"/>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tB_ra1zQSZO6gU_o8CS0hA"/>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FpXHDWmCQCiLWCCbpfxpJA"/>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Zpm9Tp1FStq8yBwjWrcfUw"/>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LCe3WNu2Q8CyM.6JVHs8.Q"/>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TvFp4oxQdSnwrqI4qCETw"/>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_nbz02gVQrWvdyYUMQ0Y5A"/>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PGxnn7MqSQmvdsIj2K.WKQ"/>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OmoYCFzBRAet0Z18.bP6z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pb5a7m9ET8KsGgZM.HnC2g"/>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ulJzrFZcTW.zobsYTPwefg"/>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udt6AdyiSIC8TJlbRTkLng"/>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rsKf7icUQ5C04T7WcsJ1Qg"/>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JNWsm_w7TmGSeDADGWOJIw"/>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dIxR9_O9QWKbeHlIxO76mw"/>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twct8yjbRTKbEzCbdBjFXQ"/>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Q7P0qNwHSp6k3dFhQ.a7gA"/>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Q7P0qNwHSp6k3dFhQ.a7gA"/>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szeJL3NXS6uiPJ19xGs3h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iJ5c4LAWSMiBdqFauEm_Y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k0tT4Z5qTN2SHPrQsgcXN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gsC.XI6qTMiZ7JLS2zqRA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vr5UOgBKRceZlD0M4LP_2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owXUMBxQlStbr1eolcU6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U37R0yHYTnukBRMGxynSN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QPTtCcJRSgGEIILBaTLYX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NMWHb.9TS_elO40wkERKG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uUTbGc_kSKenalrGSILvA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E5r3M.3QSMeLMpRRX0q3C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owXUMBxQlStbr1eolcU6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PrlZgCsxTAuMkL__UK.FV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JR0drDQwRbOsQVtUub.Ts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2ajPbugrsUy5uetx1t.VF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jM0mdubf.EON0eJPgKpJH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EUfZj9FVf06J8k5uhXltk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EUfZj9FVf06J8k5uhXltk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EUfZj9FVf06J8k5uhXltk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1chs3F2sStShcCXynlZ5F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n1DU69yvR_yPl46iFdeFJ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gsC.XI6qTMiZ7JLS2zqRA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vr5UOgBKRceZlD0M4LP_2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owXUMBxQlStbr1eolcU6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U37R0yHYTnukBRMGxynSN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NMWHb.9TS_elO40wkERKG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uUTbGc_kSKenalrGSILvA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E5r3M.3QSMeLMpRRX0q3C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owXUMBxQlStbr1eolcU6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vNiY4uNCS7O9UsCUGwobx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pb5a7m9ET8KsGgZM.HnC2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8lkr0jbeTYGR5pJDYfdPr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gsC.XI6qTMiZ7JLS2zqRA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vr5UOgBKRceZlD0M4LP_2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owXUMBxQlStbr1eolcU6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U37R0yHYTnukBRMGxynSN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NMWHb.9TS_elO40wkERKG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uUTbGc_kSKenalrGSILvA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E5r3M.3QSMeLMpRRX0q3C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owXUMBxQlStbr1eolcU6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Pt6ttkyeQa6US_kUgRva9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gsC.XI6qTMiZ7JLS2zqRA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vr5UOgBKRceZlD0M4LP_2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owXUMBxQlStbr1eolcU6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U37R0yHYTnukBRMGxynSN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NMWHb.9TS_elO40wkERKG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uUTbGc_kSKenalrGSILvA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E5r3M.3QSMeLMpRRX0q3C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szeJL3NXS6uiPJ19xGs3h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owXUMBxQlStbr1eolcU6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Q7P0qNwHSp6k3dFhQ.a7g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6tpwyEjDQYOHQV6J2Qgy.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qq84zmVdRK2DaBDa3aB8Z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gsC.XI6qTMiZ7JLS2zqRAw"/>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vr5UOgBKRceZlD0M4LP_2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owXUMBxQlStbr1eolcU6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U37R0yHYTnukBRMGxynSN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NMWHb.9TS_elO40wkERKG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uUTbGc_kSKenalrGSILvA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E5r3M.3QSMeLMpRRX0q3C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owXUMBxQlStbr1eolcU6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ckRkRZn7TgKdzgvDE0Epm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oeHt7GGqRTm5axDm4BzJgg"/>
</p:tagLst>
</file>

<file path=ppt/theme/theme1.xml><?xml version="1.0" encoding="utf-8"?>
<a:theme xmlns:a="http://schemas.openxmlformats.org/drawingml/2006/main" name="Office Theme">
  <a:themeElements>
    <a:clrScheme name="xyz">
      <a:dk1>
        <a:sysClr val="windowText" lastClr="000000"/>
      </a:dk1>
      <a:lt1>
        <a:sysClr val="window" lastClr="FFFFFF"/>
      </a:lt1>
      <a:dk2>
        <a:srgbClr val="3B4252"/>
      </a:dk2>
      <a:lt2>
        <a:srgbClr val="5E81AC"/>
      </a:lt2>
      <a:accent1>
        <a:srgbClr val="A3BE8C"/>
      </a:accent1>
      <a:accent2>
        <a:srgbClr val="BF616A"/>
      </a:accent2>
      <a:accent3>
        <a:srgbClr val="B48EAD"/>
      </a:accent3>
      <a:accent4>
        <a:srgbClr val="EBCB8B"/>
      </a:accent4>
      <a:accent5>
        <a:srgbClr val="D08770"/>
      </a:accent5>
      <a:accent6>
        <a:srgbClr val="49754C"/>
      </a:accent6>
      <a:hlink>
        <a:srgbClr val="52446A"/>
      </a:hlink>
      <a:folHlink>
        <a:srgbClr val="81A1C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dk1"/>
        </a:lnRef>
        <a:fillRef idx="1">
          <a:schemeClr val="lt1"/>
        </a:fillRef>
        <a:effectRef idx="0">
          <a:schemeClr val="dk1"/>
        </a:effectRef>
        <a:fontRef idx="minor">
          <a:schemeClr val="dk1"/>
        </a:fontRef>
      </a:style>
    </a:spDef>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Template TWC" id="{9FF9E9A4-528A-4512-BCFF-B0526276E021}" vid="{636D8C06-AA14-4EA3-B960-9A2C8F48C008}"/>
    </a:ext>
  </a:extLst>
</a:theme>
</file>

<file path=ppt/theme/theme2.xml><?xml version="1.0" encoding="utf-8"?>
<a:theme xmlns:a="http://schemas.openxmlformats.org/drawingml/2006/main" name="Office Theme">
  <a:themeElements>
    <a:clrScheme name="xyz">
      <a:dk1>
        <a:sysClr val="windowText" lastClr="000000"/>
      </a:dk1>
      <a:lt1>
        <a:sysClr val="window" lastClr="FFFFFF"/>
      </a:lt1>
      <a:dk2>
        <a:srgbClr val="3B4252"/>
      </a:dk2>
      <a:lt2>
        <a:srgbClr val="5E81AC"/>
      </a:lt2>
      <a:accent1>
        <a:srgbClr val="A3BE8C"/>
      </a:accent1>
      <a:accent2>
        <a:srgbClr val="BF616A"/>
      </a:accent2>
      <a:accent3>
        <a:srgbClr val="B48EAD"/>
      </a:accent3>
      <a:accent4>
        <a:srgbClr val="EBCB8B"/>
      </a:accent4>
      <a:accent5>
        <a:srgbClr val="D08770"/>
      </a:accent5>
      <a:accent6>
        <a:srgbClr val="49754C"/>
      </a:accent6>
      <a:hlink>
        <a:srgbClr val="52446A"/>
      </a:hlink>
      <a:folHlink>
        <a:srgbClr val="81A1C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dk1"/>
        </a:lnRef>
        <a:fillRef idx="1">
          <a:schemeClr val="lt1"/>
        </a:fillRef>
        <a:effectRef idx="0">
          <a:schemeClr val="dk1"/>
        </a:effectRef>
        <a:fontRef idx="minor">
          <a:schemeClr val="dk1"/>
        </a:fontRef>
      </a:style>
    </a:spDef>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Template TWC" id="{9FF9E9A4-528A-4512-BCFF-B0526276E021}" vid="{636D8C06-AA14-4EA3-B960-9A2C8F48C00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xyz">
    <a:dk1>
      <a:sysClr val="windowText" lastClr="000000"/>
    </a:dk1>
    <a:lt1>
      <a:sysClr val="window" lastClr="FFFFFF"/>
    </a:lt1>
    <a:dk2>
      <a:srgbClr val="3B4252"/>
    </a:dk2>
    <a:lt2>
      <a:srgbClr val="5E81AC"/>
    </a:lt2>
    <a:accent1>
      <a:srgbClr val="A3BE8C"/>
    </a:accent1>
    <a:accent2>
      <a:srgbClr val="BF616A"/>
    </a:accent2>
    <a:accent3>
      <a:srgbClr val="B48EAD"/>
    </a:accent3>
    <a:accent4>
      <a:srgbClr val="EBCB8B"/>
    </a:accent4>
    <a:accent5>
      <a:srgbClr val="D08770"/>
    </a:accent5>
    <a:accent6>
      <a:srgbClr val="49754C"/>
    </a:accent6>
    <a:hlink>
      <a:srgbClr val="52446A"/>
    </a:hlink>
    <a:folHlink>
      <a:srgbClr val="81A1C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3C731FA277094099753A74C1306AC7" ma:contentTypeVersion="4" ma:contentTypeDescription="Create a new document." ma:contentTypeScope="" ma:versionID="3f99b8cd00bf6f1fddaf79877f85089a">
  <xsd:schema xmlns:xsd="http://www.w3.org/2001/XMLSchema" xmlns:xs="http://www.w3.org/2001/XMLSchema" xmlns:p="http://schemas.microsoft.com/office/2006/metadata/properties" xmlns:ns2="eeba776f-33e2-4706-b2af-4731864901d2" xmlns:ns3="642af27e-5a08-4591-8f70-92b6d23fb875" targetNamespace="http://schemas.microsoft.com/office/2006/metadata/properties" ma:root="true" ma:fieldsID="19b10c8295da05a828e1caa49d53be37" ns2:_="" ns3:_="">
    <xsd:import namespace="eeba776f-33e2-4706-b2af-4731864901d2"/>
    <xsd:import namespace="642af27e-5a08-4591-8f70-92b6d23fb87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ba776f-33e2-4706-b2af-4731864901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42af27e-5a08-4591-8f70-92b6d23fb87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D91DDA0-801B-46C1-89FA-61F474ADB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ba776f-33e2-4706-b2af-4731864901d2"/>
    <ds:schemaRef ds:uri="642af27e-5a08-4591-8f70-92b6d23fb8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576E481-1376-43AA-8963-3EEDD258EB34}">
  <ds:schemaRefs>
    <ds:schemaRef ds:uri="http://schemas.microsoft.com/sharepoint/v3/contenttype/forms"/>
  </ds:schemaRefs>
</ds:datastoreItem>
</file>

<file path=customXml/itemProps3.xml><?xml version="1.0" encoding="utf-8"?>
<ds:datastoreItem xmlns:ds="http://schemas.openxmlformats.org/officeDocument/2006/customXml" ds:itemID="{5CE5D711-B09F-430D-9EF9-0A3561550BD2}">
  <ds:schemaRefs>
    <ds:schemaRef ds:uri="http://www.w3.org/XML/1998/namespace"/>
    <ds:schemaRef ds:uri="http://schemas.microsoft.com/office/2006/metadata/properties"/>
    <ds:schemaRef ds:uri="http://purl.org/dc/elements/1.1/"/>
    <ds:schemaRef ds:uri="http://purl.org/dc/terms/"/>
    <ds:schemaRef ds:uri="eeba776f-33e2-4706-b2af-4731864901d2"/>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642af27e-5a08-4591-8f70-92b6d23fb875"/>
  </ds:schemaRefs>
</ds:datastoreItem>
</file>

<file path=docProps/app.xml><?xml version="1.0" encoding="utf-8"?>
<Properties xmlns="http://schemas.openxmlformats.org/officeDocument/2006/extended-properties" xmlns:vt="http://schemas.openxmlformats.org/officeDocument/2006/docPropsVTypes">
  <Template/>
  <TotalTime>4431</TotalTime>
  <Words>5985</Words>
  <Application>Microsoft Office PowerPoint</Application>
  <PresentationFormat>Widescreen</PresentationFormat>
  <Paragraphs>980</Paragraphs>
  <Slides>42</Slides>
  <Notes>18</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42</vt:i4>
      </vt:variant>
    </vt:vector>
  </HeadingPairs>
  <TitlesOfParts>
    <vt:vector size="54" baseType="lpstr">
      <vt:lpstr>ＭＳ Ｐゴシック</vt:lpstr>
      <vt:lpstr>Arial</vt:lpstr>
      <vt:lpstr>Calibri</vt:lpstr>
      <vt:lpstr>Calibri Light</vt:lpstr>
      <vt:lpstr>Graphik</vt:lpstr>
      <vt:lpstr>Segoe UI</vt:lpstr>
      <vt:lpstr>Segoe UI Light</vt:lpstr>
      <vt:lpstr>Times New Roman</vt:lpstr>
      <vt:lpstr>Wingdings</vt:lpstr>
      <vt:lpstr>Office Theme</vt:lpstr>
      <vt:lpstr>Office Theme</vt:lpstr>
      <vt:lpstr>think-cell Slide</vt:lpstr>
      <vt:lpstr>PowerPoint Presentation</vt:lpstr>
      <vt:lpstr>Executive Summary of the Assessment</vt:lpstr>
      <vt:lpstr>Agenda</vt:lpstr>
      <vt:lpstr>Building a data analytics and BI framework will enable TWC to measure, monitor and manage business performance more effectively</vt:lpstr>
      <vt:lpstr>Highlights of challenges in current architecture</vt:lpstr>
      <vt:lpstr>Assessment Overview</vt:lpstr>
      <vt:lpstr>PowerPoint Presentation</vt:lpstr>
      <vt:lpstr>Selecting an optimal toolset for the platform POC follows a three-step approach</vt:lpstr>
      <vt:lpstr>Agenda</vt:lpstr>
      <vt:lpstr>Current state - Fusion Reporting Architecture </vt:lpstr>
      <vt:lpstr>Future state Reporting Architecture</vt:lpstr>
      <vt:lpstr>Agenda</vt:lpstr>
      <vt:lpstr>Consideration Summary – Data Integration</vt:lpstr>
      <vt:lpstr>Agenda</vt:lpstr>
      <vt:lpstr>Consideration Summary – Data Replication</vt:lpstr>
      <vt:lpstr>Consideration summary - Data Storage</vt:lpstr>
      <vt:lpstr>Data-Warehouse Comparison</vt:lpstr>
      <vt:lpstr>Agenda</vt:lpstr>
      <vt:lpstr>Consideration Summary –Data Visualization</vt:lpstr>
      <vt:lpstr>Data Visualization Tool Comparison</vt:lpstr>
      <vt:lpstr>Agenda</vt:lpstr>
      <vt:lpstr>Open Items Summary</vt:lpstr>
      <vt:lpstr>Risk Summary</vt:lpstr>
      <vt:lpstr>Next Steps</vt:lpstr>
      <vt:lpstr>BI Architecture – Representative Capability Use Cases  </vt:lpstr>
      <vt:lpstr>Appendix</vt:lpstr>
      <vt:lpstr>Key Assumptions, Constraints and Considerations </vt:lpstr>
      <vt:lpstr>The recommended setup will require $336k for initial setup and $587k/yr1 to license and support</vt:lpstr>
      <vt:lpstr>2019 Costs (Jul – Dec 2019) </vt:lpstr>
      <vt:lpstr>2020 Costs </vt:lpstr>
      <vt:lpstr>Who we spoke to ?</vt:lpstr>
      <vt:lpstr>Products evaluated as part of Proof of Concept</vt:lpstr>
      <vt:lpstr>Informatica overview</vt:lpstr>
      <vt:lpstr>Matillion overview</vt:lpstr>
      <vt:lpstr>Power BI</vt:lpstr>
      <vt:lpstr>Tableau</vt:lpstr>
      <vt:lpstr>Qlikview </vt:lpstr>
      <vt:lpstr>Consideration Summary – Data Storage (In Detail)</vt:lpstr>
      <vt:lpstr>Consideration Summary – Data Storage (In Detail) Cont…</vt:lpstr>
      <vt:lpstr>Self Service Strategy</vt:lpstr>
      <vt:lpstr>KPI, Measure and Metric – Definitions </vt:lpstr>
      <vt:lpstr>Glossary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creative.services.presentations@accenture.com</dc:creator>
  <cp:lastModifiedBy>Chhajer, Dhiraj</cp:lastModifiedBy>
  <cp:revision>7</cp:revision>
  <cp:lastPrinted>2018-10-08T20:06:07Z</cp:lastPrinted>
  <dcterms:created xsi:type="dcterms:W3CDTF">1601-01-01T00:00:00Z</dcterms:created>
  <dcterms:modified xsi:type="dcterms:W3CDTF">2019-06-20T23:59:52Z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serName">
    <vt:lpwstr>lmcmanus</vt:lpwstr>
  </property>
  <property fmtid="{D5CDD505-2E9C-101B-9397-08002B2CF9AE}" pid="3" name="ComputerName">
    <vt:lpwstr>DLOADMIN</vt:lpwstr>
  </property>
  <property fmtid="{D5CDD505-2E9C-101B-9397-08002B2CF9AE}" pid="4" name="ContentTypeId">
    <vt:lpwstr>0x010100B93C731FA277094099753A74C1306AC7</vt:lpwstr>
  </property>
</Properties>
</file>