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64" r:id="rId5"/>
    <p:sldId id="257" r:id="rId6"/>
    <p:sldId id="258" r:id="rId7"/>
    <p:sldId id="259" r:id="rId8"/>
    <p:sldId id="265" r:id="rId9"/>
    <p:sldId id="261" r:id="rId10"/>
    <p:sldId id="266"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8C3047-ABC8-4163-8AFE-C47C5225355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E0B1C6D-1001-47BE-9DCC-866D6E85433E}">
      <dgm:prSet/>
      <dgm:spPr/>
      <dgm:t>
        <a:bodyPr/>
        <a:lstStyle/>
        <a:p>
          <a:pPr>
            <a:lnSpc>
              <a:spcPct val="100000"/>
            </a:lnSpc>
          </a:pPr>
          <a:r>
            <a:rPr lang="en-US"/>
            <a:t>Novel Approach: Developed a customized version of AlexNet DCNN, specifically adapted for mammogram image analysis.</a:t>
          </a:r>
        </a:p>
      </dgm:t>
    </dgm:pt>
    <dgm:pt modelId="{6F40F661-EB5F-4A84-A869-552D4BB79CDC}" type="parTrans" cxnId="{9CB11DDD-0330-4D1A-8707-91FB3CD6DE42}">
      <dgm:prSet/>
      <dgm:spPr/>
      <dgm:t>
        <a:bodyPr/>
        <a:lstStyle/>
        <a:p>
          <a:endParaRPr lang="en-US"/>
        </a:p>
      </dgm:t>
    </dgm:pt>
    <dgm:pt modelId="{74FD5086-308D-401E-B5EB-08613B8C3ECF}" type="sibTrans" cxnId="{9CB11DDD-0330-4D1A-8707-91FB3CD6DE42}">
      <dgm:prSet/>
      <dgm:spPr/>
      <dgm:t>
        <a:bodyPr/>
        <a:lstStyle/>
        <a:p>
          <a:endParaRPr lang="en-US"/>
        </a:p>
      </dgm:t>
    </dgm:pt>
    <dgm:pt modelId="{7D089F85-62B6-4F9C-8261-E40CA1D93A15}">
      <dgm:prSet/>
      <dgm:spPr/>
      <dgm:t>
        <a:bodyPr/>
        <a:lstStyle/>
        <a:p>
          <a:pPr>
            <a:lnSpc>
              <a:spcPct val="100000"/>
            </a:lnSpc>
          </a:pPr>
          <a:r>
            <a:rPr lang="en-US"/>
            <a:t>Data Augmentation: Employed innovative data augmentation methods, including image reflection and rotation, significantly enhancing the training dataset.</a:t>
          </a:r>
        </a:p>
      </dgm:t>
    </dgm:pt>
    <dgm:pt modelId="{B093423E-67F8-4CBA-8EA1-0A8760745C4F}" type="parTrans" cxnId="{3E0E9903-8CAF-4FDB-8B44-E245572314CB}">
      <dgm:prSet/>
      <dgm:spPr/>
      <dgm:t>
        <a:bodyPr/>
        <a:lstStyle/>
        <a:p>
          <a:endParaRPr lang="en-US"/>
        </a:p>
      </dgm:t>
    </dgm:pt>
    <dgm:pt modelId="{79813A49-A12A-4368-8BBD-9D37C8B0E10A}" type="sibTrans" cxnId="{3E0E9903-8CAF-4FDB-8B44-E245572314CB}">
      <dgm:prSet/>
      <dgm:spPr/>
      <dgm:t>
        <a:bodyPr/>
        <a:lstStyle/>
        <a:p>
          <a:endParaRPr lang="en-US"/>
        </a:p>
      </dgm:t>
    </dgm:pt>
    <dgm:pt modelId="{7ABC8BFB-7A05-4D6A-BB22-99C1983FE56A}">
      <dgm:prSet/>
      <dgm:spPr/>
      <dgm:t>
        <a:bodyPr/>
        <a:lstStyle/>
        <a:p>
          <a:pPr>
            <a:lnSpc>
              <a:spcPct val="100000"/>
            </a:lnSpc>
          </a:pPr>
          <a:r>
            <a:rPr lang="en-US"/>
            <a:t>Improved Accuracy: Achieved a high classification accuracy of 95.70%, demonstrating substantial improvement over traditional methods.</a:t>
          </a:r>
        </a:p>
      </dgm:t>
    </dgm:pt>
    <dgm:pt modelId="{F1365C22-00BD-4013-8B05-F68E30E46EB0}" type="parTrans" cxnId="{F59512DE-B926-4CA7-8804-66F4EE435649}">
      <dgm:prSet/>
      <dgm:spPr/>
      <dgm:t>
        <a:bodyPr/>
        <a:lstStyle/>
        <a:p>
          <a:endParaRPr lang="en-US"/>
        </a:p>
      </dgm:t>
    </dgm:pt>
    <dgm:pt modelId="{72C78264-322A-4EAC-B022-7E99DE72BF4E}" type="sibTrans" cxnId="{F59512DE-B926-4CA7-8804-66F4EE435649}">
      <dgm:prSet/>
      <dgm:spPr/>
      <dgm:t>
        <a:bodyPr/>
        <a:lstStyle/>
        <a:p>
          <a:endParaRPr lang="en-US"/>
        </a:p>
      </dgm:t>
    </dgm:pt>
    <dgm:pt modelId="{D9E76E06-003C-46F1-835C-4A5FA15E0941}">
      <dgm:prSet/>
      <dgm:spPr/>
      <dgm:t>
        <a:bodyPr/>
        <a:lstStyle/>
        <a:p>
          <a:pPr>
            <a:lnSpc>
              <a:spcPct val="100000"/>
            </a:lnSpc>
          </a:pPr>
          <a:r>
            <a:rPr lang="en-US" dirty="0"/>
            <a:t>Practical Implementation: Provided a detailed methodology for the pre-processing, augmentation, and training processes using the MIAS database, offering a replicable framework for future research.</a:t>
          </a:r>
        </a:p>
      </dgm:t>
    </dgm:pt>
    <dgm:pt modelId="{AEF78EB0-7D5F-4999-B485-DB28A13EB3A4}" type="parTrans" cxnId="{B3190FFB-8395-4EE2-A586-ED483617D81F}">
      <dgm:prSet/>
      <dgm:spPr/>
      <dgm:t>
        <a:bodyPr/>
        <a:lstStyle/>
        <a:p>
          <a:endParaRPr lang="en-US"/>
        </a:p>
      </dgm:t>
    </dgm:pt>
    <dgm:pt modelId="{B061B323-0B80-4B4A-AFA4-5302AF2CB72A}" type="sibTrans" cxnId="{B3190FFB-8395-4EE2-A586-ED483617D81F}">
      <dgm:prSet/>
      <dgm:spPr/>
      <dgm:t>
        <a:bodyPr/>
        <a:lstStyle/>
        <a:p>
          <a:endParaRPr lang="en-US"/>
        </a:p>
      </dgm:t>
    </dgm:pt>
    <dgm:pt modelId="{1CCA1FC1-AC8D-46EF-BFA3-79504A8793DF}" type="pres">
      <dgm:prSet presAssocID="{A48C3047-ABC8-4163-8AFE-C47C52253551}" presName="root" presStyleCnt="0">
        <dgm:presLayoutVars>
          <dgm:dir/>
          <dgm:resizeHandles val="exact"/>
        </dgm:presLayoutVars>
      </dgm:prSet>
      <dgm:spPr/>
    </dgm:pt>
    <dgm:pt modelId="{A366E2D3-2B5D-40D5-80C1-D35F0118A1EB}" type="pres">
      <dgm:prSet presAssocID="{BE0B1C6D-1001-47BE-9DCC-866D6E85433E}" presName="compNode" presStyleCnt="0"/>
      <dgm:spPr/>
    </dgm:pt>
    <dgm:pt modelId="{7EF2AB81-16AF-4BD8-8460-5199E0963741}" type="pres">
      <dgm:prSet presAssocID="{BE0B1C6D-1001-47BE-9DCC-866D6E85433E}" presName="bgRect" presStyleLbl="bgShp" presStyleIdx="0" presStyleCnt="4"/>
      <dgm:spPr/>
    </dgm:pt>
    <dgm:pt modelId="{93F552E4-5559-486E-AE84-8CE7C0EB13B4}" type="pres">
      <dgm:prSet presAssocID="{BE0B1C6D-1001-47BE-9DCC-866D6E85433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lter"/>
        </a:ext>
      </dgm:extLst>
    </dgm:pt>
    <dgm:pt modelId="{069248D2-1755-4BA0-90A9-ED100B12BC98}" type="pres">
      <dgm:prSet presAssocID="{BE0B1C6D-1001-47BE-9DCC-866D6E85433E}" presName="spaceRect" presStyleCnt="0"/>
      <dgm:spPr/>
    </dgm:pt>
    <dgm:pt modelId="{BD524AB9-0A5C-4E9F-9629-FFFBCEE3A42B}" type="pres">
      <dgm:prSet presAssocID="{BE0B1C6D-1001-47BE-9DCC-866D6E85433E}" presName="parTx" presStyleLbl="revTx" presStyleIdx="0" presStyleCnt="4">
        <dgm:presLayoutVars>
          <dgm:chMax val="0"/>
          <dgm:chPref val="0"/>
        </dgm:presLayoutVars>
      </dgm:prSet>
      <dgm:spPr/>
    </dgm:pt>
    <dgm:pt modelId="{A0D4F4A1-CB42-4DDC-B303-3DE82810F0C7}" type="pres">
      <dgm:prSet presAssocID="{74FD5086-308D-401E-B5EB-08613B8C3ECF}" presName="sibTrans" presStyleCnt="0"/>
      <dgm:spPr/>
    </dgm:pt>
    <dgm:pt modelId="{CE146FEE-2F89-4ED2-8410-5F6DF7052D73}" type="pres">
      <dgm:prSet presAssocID="{7D089F85-62B6-4F9C-8261-E40CA1D93A15}" presName="compNode" presStyleCnt="0"/>
      <dgm:spPr/>
    </dgm:pt>
    <dgm:pt modelId="{BBB6E002-B9B1-4425-B626-222A5B727D76}" type="pres">
      <dgm:prSet presAssocID="{7D089F85-62B6-4F9C-8261-E40CA1D93A15}" presName="bgRect" presStyleLbl="bgShp" presStyleIdx="1" presStyleCnt="4"/>
      <dgm:spPr/>
    </dgm:pt>
    <dgm:pt modelId="{DDA694B6-520D-4087-9697-80D329B6EB29}" type="pres">
      <dgm:prSet presAssocID="{7D089F85-62B6-4F9C-8261-E40CA1D93A1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E5E48138-0513-438A-AC1D-2044D5EF4381}" type="pres">
      <dgm:prSet presAssocID="{7D089F85-62B6-4F9C-8261-E40CA1D93A15}" presName="spaceRect" presStyleCnt="0"/>
      <dgm:spPr/>
    </dgm:pt>
    <dgm:pt modelId="{1220EC3E-A463-433B-8681-1B23B2071E70}" type="pres">
      <dgm:prSet presAssocID="{7D089F85-62B6-4F9C-8261-E40CA1D93A15}" presName="parTx" presStyleLbl="revTx" presStyleIdx="1" presStyleCnt="4">
        <dgm:presLayoutVars>
          <dgm:chMax val="0"/>
          <dgm:chPref val="0"/>
        </dgm:presLayoutVars>
      </dgm:prSet>
      <dgm:spPr/>
    </dgm:pt>
    <dgm:pt modelId="{EADBA7E7-53E6-45F2-B5AD-5B0FE95C80D9}" type="pres">
      <dgm:prSet presAssocID="{79813A49-A12A-4368-8BBD-9D37C8B0E10A}" presName="sibTrans" presStyleCnt="0"/>
      <dgm:spPr/>
    </dgm:pt>
    <dgm:pt modelId="{5B421BDC-0CAF-4253-A700-50CE98C23E3D}" type="pres">
      <dgm:prSet presAssocID="{7ABC8BFB-7A05-4D6A-BB22-99C1983FE56A}" presName="compNode" presStyleCnt="0"/>
      <dgm:spPr/>
    </dgm:pt>
    <dgm:pt modelId="{DFB5F576-253E-4073-975F-AB91ED9DFBC0}" type="pres">
      <dgm:prSet presAssocID="{7ABC8BFB-7A05-4D6A-BB22-99C1983FE56A}" presName="bgRect" presStyleLbl="bgShp" presStyleIdx="2" presStyleCnt="4"/>
      <dgm:spPr/>
    </dgm:pt>
    <dgm:pt modelId="{F44A8B56-6672-42F8-BE4A-7BD042C9BFF6}" type="pres">
      <dgm:prSet presAssocID="{7ABC8BFB-7A05-4D6A-BB22-99C1983FE56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ext>
      </dgm:extLst>
    </dgm:pt>
    <dgm:pt modelId="{A6527CB6-A03B-4F49-A7FF-F138E6A8786F}" type="pres">
      <dgm:prSet presAssocID="{7ABC8BFB-7A05-4D6A-BB22-99C1983FE56A}" presName="spaceRect" presStyleCnt="0"/>
      <dgm:spPr/>
    </dgm:pt>
    <dgm:pt modelId="{2AC83EBA-578F-4A4B-93FD-4B09F1572023}" type="pres">
      <dgm:prSet presAssocID="{7ABC8BFB-7A05-4D6A-BB22-99C1983FE56A}" presName="parTx" presStyleLbl="revTx" presStyleIdx="2" presStyleCnt="4">
        <dgm:presLayoutVars>
          <dgm:chMax val="0"/>
          <dgm:chPref val="0"/>
        </dgm:presLayoutVars>
      </dgm:prSet>
      <dgm:spPr/>
    </dgm:pt>
    <dgm:pt modelId="{9CB61935-46A2-400E-B9A2-E6BED36FA83D}" type="pres">
      <dgm:prSet presAssocID="{72C78264-322A-4EAC-B022-7E99DE72BF4E}" presName="sibTrans" presStyleCnt="0"/>
      <dgm:spPr/>
    </dgm:pt>
    <dgm:pt modelId="{151A024B-0C77-4D86-B5B7-2B075BF30AE7}" type="pres">
      <dgm:prSet presAssocID="{D9E76E06-003C-46F1-835C-4A5FA15E0941}" presName="compNode" presStyleCnt="0"/>
      <dgm:spPr/>
    </dgm:pt>
    <dgm:pt modelId="{1AF5A964-6AFC-4FCF-A335-21B657B24320}" type="pres">
      <dgm:prSet presAssocID="{D9E76E06-003C-46F1-835C-4A5FA15E0941}" presName="bgRect" presStyleLbl="bgShp" presStyleIdx="3" presStyleCnt="4"/>
      <dgm:spPr/>
    </dgm:pt>
    <dgm:pt modelId="{15CE1A99-5135-46C5-A7EF-811585FDD3F0}" type="pres">
      <dgm:prSet presAssocID="{D9E76E06-003C-46F1-835C-4A5FA15E094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lowchart"/>
        </a:ext>
      </dgm:extLst>
    </dgm:pt>
    <dgm:pt modelId="{E83D1F8A-B69B-4C0B-B1D3-FC7174C25C4D}" type="pres">
      <dgm:prSet presAssocID="{D9E76E06-003C-46F1-835C-4A5FA15E0941}" presName="spaceRect" presStyleCnt="0"/>
      <dgm:spPr/>
    </dgm:pt>
    <dgm:pt modelId="{3EADF024-B383-4298-ADBD-F1B1D479A6FA}" type="pres">
      <dgm:prSet presAssocID="{D9E76E06-003C-46F1-835C-4A5FA15E0941}" presName="parTx" presStyleLbl="revTx" presStyleIdx="3" presStyleCnt="4">
        <dgm:presLayoutVars>
          <dgm:chMax val="0"/>
          <dgm:chPref val="0"/>
        </dgm:presLayoutVars>
      </dgm:prSet>
      <dgm:spPr/>
    </dgm:pt>
  </dgm:ptLst>
  <dgm:cxnLst>
    <dgm:cxn modelId="{3E0E9903-8CAF-4FDB-8B44-E245572314CB}" srcId="{A48C3047-ABC8-4163-8AFE-C47C52253551}" destId="{7D089F85-62B6-4F9C-8261-E40CA1D93A15}" srcOrd="1" destOrd="0" parTransId="{B093423E-67F8-4CBA-8EA1-0A8760745C4F}" sibTransId="{79813A49-A12A-4368-8BBD-9D37C8B0E10A}"/>
    <dgm:cxn modelId="{CCF13D62-DEE8-4105-9A5E-F57203652111}" type="presOf" srcId="{D9E76E06-003C-46F1-835C-4A5FA15E0941}" destId="{3EADF024-B383-4298-ADBD-F1B1D479A6FA}" srcOrd="0" destOrd="0" presId="urn:microsoft.com/office/officeart/2018/2/layout/IconVerticalSolidList"/>
    <dgm:cxn modelId="{A238984C-B486-4FF2-B564-63363BE4045B}" type="presOf" srcId="{7D089F85-62B6-4F9C-8261-E40CA1D93A15}" destId="{1220EC3E-A463-433B-8681-1B23B2071E70}" srcOrd="0" destOrd="0" presId="urn:microsoft.com/office/officeart/2018/2/layout/IconVerticalSolidList"/>
    <dgm:cxn modelId="{748402A5-F308-41A4-A564-498C6A513159}" type="presOf" srcId="{BE0B1C6D-1001-47BE-9DCC-866D6E85433E}" destId="{BD524AB9-0A5C-4E9F-9629-FFFBCEE3A42B}" srcOrd="0" destOrd="0" presId="urn:microsoft.com/office/officeart/2018/2/layout/IconVerticalSolidList"/>
    <dgm:cxn modelId="{DE0428AE-2F88-44D8-8A5B-9360F0FD9851}" type="presOf" srcId="{A48C3047-ABC8-4163-8AFE-C47C52253551}" destId="{1CCA1FC1-AC8D-46EF-BFA3-79504A8793DF}" srcOrd="0" destOrd="0" presId="urn:microsoft.com/office/officeart/2018/2/layout/IconVerticalSolidList"/>
    <dgm:cxn modelId="{E075DCCA-32CE-4742-BF37-B09685788356}" type="presOf" srcId="{7ABC8BFB-7A05-4D6A-BB22-99C1983FE56A}" destId="{2AC83EBA-578F-4A4B-93FD-4B09F1572023}" srcOrd="0" destOrd="0" presId="urn:microsoft.com/office/officeart/2018/2/layout/IconVerticalSolidList"/>
    <dgm:cxn modelId="{9CB11DDD-0330-4D1A-8707-91FB3CD6DE42}" srcId="{A48C3047-ABC8-4163-8AFE-C47C52253551}" destId="{BE0B1C6D-1001-47BE-9DCC-866D6E85433E}" srcOrd="0" destOrd="0" parTransId="{6F40F661-EB5F-4A84-A869-552D4BB79CDC}" sibTransId="{74FD5086-308D-401E-B5EB-08613B8C3ECF}"/>
    <dgm:cxn modelId="{F59512DE-B926-4CA7-8804-66F4EE435649}" srcId="{A48C3047-ABC8-4163-8AFE-C47C52253551}" destId="{7ABC8BFB-7A05-4D6A-BB22-99C1983FE56A}" srcOrd="2" destOrd="0" parTransId="{F1365C22-00BD-4013-8B05-F68E30E46EB0}" sibTransId="{72C78264-322A-4EAC-B022-7E99DE72BF4E}"/>
    <dgm:cxn modelId="{B3190FFB-8395-4EE2-A586-ED483617D81F}" srcId="{A48C3047-ABC8-4163-8AFE-C47C52253551}" destId="{D9E76E06-003C-46F1-835C-4A5FA15E0941}" srcOrd="3" destOrd="0" parTransId="{AEF78EB0-7D5F-4999-B485-DB28A13EB3A4}" sibTransId="{B061B323-0B80-4B4A-AFA4-5302AF2CB72A}"/>
    <dgm:cxn modelId="{281C18FF-C5F0-4FCE-9273-43B09AC4A16F}" type="presParOf" srcId="{1CCA1FC1-AC8D-46EF-BFA3-79504A8793DF}" destId="{A366E2D3-2B5D-40D5-80C1-D35F0118A1EB}" srcOrd="0" destOrd="0" presId="urn:microsoft.com/office/officeart/2018/2/layout/IconVerticalSolidList"/>
    <dgm:cxn modelId="{DC26CB0D-F866-4687-8756-E6C88B841FDA}" type="presParOf" srcId="{A366E2D3-2B5D-40D5-80C1-D35F0118A1EB}" destId="{7EF2AB81-16AF-4BD8-8460-5199E0963741}" srcOrd="0" destOrd="0" presId="urn:microsoft.com/office/officeart/2018/2/layout/IconVerticalSolidList"/>
    <dgm:cxn modelId="{EBA5D3C0-A76E-4AD7-ABDD-8DDE20B40689}" type="presParOf" srcId="{A366E2D3-2B5D-40D5-80C1-D35F0118A1EB}" destId="{93F552E4-5559-486E-AE84-8CE7C0EB13B4}" srcOrd="1" destOrd="0" presId="urn:microsoft.com/office/officeart/2018/2/layout/IconVerticalSolidList"/>
    <dgm:cxn modelId="{5DF82651-6182-4435-934A-606E73FDB827}" type="presParOf" srcId="{A366E2D3-2B5D-40D5-80C1-D35F0118A1EB}" destId="{069248D2-1755-4BA0-90A9-ED100B12BC98}" srcOrd="2" destOrd="0" presId="urn:microsoft.com/office/officeart/2018/2/layout/IconVerticalSolidList"/>
    <dgm:cxn modelId="{B4B3A2EA-868A-4D78-A31D-3984CCDEAFB4}" type="presParOf" srcId="{A366E2D3-2B5D-40D5-80C1-D35F0118A1EB}" destId="{BD524AB9-0A5C-4E9F-9629-FFFBCEE3A42B}" srcOrd="3" destOrd="0" presId="urn:microsoft.com/office/officeart/2018/2/layout/IconVerticalSolidList"/>
    <dgm:cxn modelId="{651F917A-1490-4D45-A2FD-8AB847BF7383}" type="presParOf" srcId="{1CCA1FC1-AC8D-46EF-BFA3-79504A8793DF}" destId="{A0D4F4A1-CB42-4DDC-B303-3DE82810F0C7}" srcOrd="1" destOrd="0" presId="urn:microsoft.com/office/officeart/2018/2/layout/IconVerticalSolidList"/>
    <dgm:cxn modelId="{70CF7840-0709-4298-8315-7666FDFB6905}" type="presParOf" srcId="{1CCA1FC1-AC8D-46EF-BFA3-79504A8793DF}" destId="{CE146FEE-2F89-4ED2-8410-5F6DF7052D73}" srcOrd="2" destOrd="0" presId="urn:microsoft.com/office/officeart/2018/2/layout/IconVerticalSolidList"/>
    <dgm:cxn modelId="{3D765609-21D9-49D9-9B21-F30A7F413FDB}" type="presParOf" srcId="{CE146FEE-2F89-4ED2-8410-5F6DF7052D73}" destId="{BBB6E002-B9B1-4425-B626-222A5B727D76}" srcOrd="0" destOrd="0" presId="urn:microsoft.com/office/officeart/2018/2/layout/IconVerticalSolidList"/>
    <dgm:cxn modelId="{79B484C3-B397-4ECB-80AC-87786D0FCF07}" type="presParOf" srcId="{CE146FEE-2F89-4ED2-8410-5F6DF7052D73}" destId="{DDA694B6-520D-4087-9697-80D329B6EB29}" srcOrd="1" destOrd="0" presId="urn:microsoft.com/office/officeart/2018/2/layout/IconVerticalSolidList"/>
    <dgm:cxn modelId="{69AF614F-9C65-4D1B-8C52-85474B5F777D}" type="presParOf" srcId="{CE146FEE-2F89-4ED2-8410-5F6DF7052D73}" destId="{E5E48138-0513-438A-AC1D-2044D5EF4381}" srcOrd="2" destOrd="0" presId="urn:microsoft.com/office/officeart/2018/2/layout/IconVerticalSolidList"/>
    <dgm:cxn modelId="{2503D80A-5575-430A-A82F-7E0AFFAAFC9A}" type="presParOf" srcId="{CE146FEE-2F89-4ED2-8410-5F6DF7052D73}" destId="{1220EC3E-A463-433B-8681-1B23B2071E70}" srcOrd="3" destOrd="0" presId="urn:microsoft.com/office/officeart/2018/2/layout/IconVerticalSolidList"/>
    <dgm:cxn modelId="{B0C0FB0F-67F2-4CE0-A43F-594449DE6E31}" type="presParOf" srcId="{1CCA1FC1-AC8D-46EF-BFA3-79504A8793DF}" destId="{EADBA7E7-53E6-45F2-B5AD-5B0FE95C80D9}" srcOrd="3" destOrd="0" presId="urn:microsoft.com/office/officeart/2018/2/layout/IconVerticalSolidList"/>
    <dgm:cxn modelId="{64490945-E8BF-433E-9D5A-4617A885DE2E}" type="presParOf" srcId="{1CCA1FC1-AC8D-46EF-BFA3-79504A8793DF}" destId="{5B421BDC-0CAF-4253-A700-50CE98C23E3D}" srcOrd="4" destOrd="0" presId="urn:microsoft.com/office/officeart/2018/2/layout/IconVerticalSolidList"/>
    <dgm:cxn modelId="{AA71415A-D560-4DD6-A88B-24194F4828C6}" type="presParOf" srcId="{5B421BDC-0CAF-4253-A700-50CE98C23E3D}" destId="{DFB5F576-253E-4073-975F-AB91ED9DFBC0}" srcOrd="0" destOrd="0" presId="urn:microsoft.com/office/officeart/2018/2/layout/IconVerticalSolidList"/>
    <dgm:cxn modelId="{CBCABBDD-3FE2-452C-BA4D-20A3EDC99291}" type="presParOf" srcId="{5B421BDC-0CAF-4253-A700-50CE98C23E3D}" destId="{F44A8B56-6672-42F8-BE4A-7BD042C9BFF6}" srcOrd="1" destOrd="0" presId="urn:microsoft.com/office/officeart/2018/2/layout/IconVerticalSolidList"/>
    <dgm:cxn modelId="{74ABDD61-6C41-4762-8583-185CF5C5B114}" type="presParOf" srcId="{5B421BDC-0CAF-4253-A700-50CE98C23E3D}" destId="{A6527CB6-A03B-4F49-A7FF-F138E6A8786F}" srcOrd="2" destOrd="0" presId="urn:microsoft.com/office/officeart/2018/2/layout/IconVerticalSolidList"/>
    <dgm:cxn modelId="{FDBCC4D3-7143-4BBD-AE71-BB0C1C3D2F31}" type="presParOf" srcId="{5B421BDC-0CAF-4253-A700-50CE98C23E3D}" destId="{2AC83EBA-578F-4A4B-93FD-4B09F1572023}" srcOrd="3" destOrd="0" presId="urn:microsoft.com/office/officeart/2018/2/layout/IconVerticalSolidList"/>
    <dgm:cxn modelId="{50DF2A75-E095-4F88-BFC2-81E31C383405}" type="presParOf" srcId="{1CCA1FC1-AC8D-46EF-BFA3-79504A8793DF}" destId="{9CB61935-46A2-400E-B9A2-E6BED36FA83D}" srcOrd="5" destOrd="0" presId="urn:microsoft.com/office/officeart/2018/2/layout/IconVerticalSolidList"/>
    <dgm:cxn modelId="{4F8DD5EB-64BD-463A-8189-30A13D4179CE}" type="presParOf" srcId="{1CCA1FC1-AC8D-46EF-BFA3-79504A8793DF}" destId="{151A024B-0C77-4D86-B5B7-2B075BF30AE7}" srcOrd="6" destOrd="0" presId="urn:microsoft.com/office/officeart/2018/2/layout/IconVerticalSolidList"/>
    <dgm:cxn modelId="{EF697474-2125-42B2-BF58-7A425B018840}" type="presParOf" srcId="{151A024B-0C77-4D86-B5B7-2B075BF30AE7}" destId="{1AF5A964-6AFC-4FCF-A335-21B657B24320}" srcOrd="0" destOrd="0" presId="urn:microsoft.com/office/officeart/2018/2/layout/IconVerticalSolidList"/>
    <dgm:cxn modelId="{4C410C90-1C4F-4F7B-8CD6-25928440653E}" type="presParOf" srcId="{151A024B-0C77-4D86-B5B7-2B075BF30AE7}" destId="{15CE1A99-5135-46C5-A7EF-811585FDD3F0}" srcOrd="1" destOrd="0" presId="urn:microsoft.com/office/officeart/2018/2/layout/IconVerticalSolidList"/>
    <dgm:cxn modelId="{D4F75F7B-437F-47E8-8794-41E039CFC604}" type="presParOf" srcId="{151A024B-0C77-4D86-B5B7-2B075BF30AE7}" destId="{E83D1F8A-B69B-4C0B-B1D3-FC7174C25C4D}" srcOrd="2" destOrd="0" presId="urn:microsoft.com/office/officeart/2018/2/layout/IconVerticalSolidList"/>
    <dgm:cxn modelId="{47F262E8-BCA5-461B-B164-30E05FCE3AC7}" type="presParOf" srcId="{151A024B-0C77-4D86-B5B7-2B075BF30AE7}" destId="{3EADF024-B383-4298-ADBD-F1B1D479A6F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2AB81-16AF-4BD8-8460-5199E0963741}">
      <dsp:nvSpPr>
        <dsp:cNvPr id="0" name=""/>
        <dsp:cNvSpPr/>
      </dsp:nvSpPr>
      <dsp:spPr>
        <a:xfrm>
          <a:off x="0" y="4400"/>
          <a:ext cx="6172199" cy="9363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F552E4-5559-486E-AE84-8CE7C0EB13B4}">
      <dsp:nvSpPr>
        <dsp:cNvPr id="0" name=""/>
        <dsp:cNvSpPr/>
      </dsp:nvSpPr>
      <dsp:spPr>
        <a:xfrm>
          <a:off x="283257" y="215087"/>
          <a:ext cx="515516" cy="5150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524AB9-0A5C-4E9F-9629-FFFBCEE3A42B}">
      <dsp:nvSpPr>
        <dsp:cNvPr id="0" name=""/>
        <dsp:cNvSpPr/>
      </dsp:nvSpPr>
      <dsp:spPr>
        <a:xfrm>
          <a:off x="1082030" y="4400"/>
          <a:ext cx="5041285" cy="1024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392" tIns="108392" rIns="108392" bIns="108392" numCol="1" spcCol="1270" anchor="ctr" anchorCtr="0">
          <a:noAutofit/>
        </a:bodyPr>
        <a:lstStyle/>
        <a:p>
          <a:pPr marL="0" lvl="0" indent="0" algn="l" defTabSz="622300">
            <a:lnSpc>
              <a:spcPct val="100000"/>
            </a:lnSpc>
            <a:spcBef>
              <a:spcPct val="0"/>
            </a:spcBef>
            <a:spcAft>
              <a:spcPct val="35000"/>
            </a:spcAft>
            <a:buNone/>
          </a:pPr>
          <a:r>
            <a:rPr lang="en-US" sz="1400" kern="1200"/>
            <a:t>Novel Approach: Developed a customized version of AlexNet DCNN, specifically adapted for mammogram image analysis.</a:t>
          </a:r>
        </a:p>
      </dsp:txBody>
      <dsp:txXfrm>
        <a:off x="1082030" y="4400"/>
        <a:ext cx="5041285" cy="1024173"/>
      </dsp:txXfrm>
    </dsp:sp>
    <dsp:sp modelId="{BBB6E002-B9B1-4425-B626-222A5B727D76}">
      <dsp:nvSpPr>
        <dsp:cNvPr id="0" name=""/>
        <dsp:cNvSpPr/>
      </dsp:nvSpPr>
      <dsp:spPr>
        <a:xfrm>
          <a:off x="0" y="1284617"/>
          <a:ext cx="6172199" cy="9363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A694B6-520D-4087-9697-80D329B6EB29}">
      <dsp:nvSpPr>
        <dsp:cNvPr id="0" name=""/>
        <dsp:cNvSpPr/>
      </dsp:nvSpPr>
      <dsp:spPr>
        <a:xfrm>
          <a:off x="283257" y="1495304"/>
          <a:ext cx="515516" cy="5150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20EC3E-A463-433B-8681-1B23B2071E70}">
      <dsp:nvSpPr>
        <dsp:cNvPr id="0" name=""/>
        <dsp:cNvSpPr/>
      </dsp:nvSpPr>
      <dsp:spPr>
        <a:xfrm>
          <a:off x="1082030" y="1284617"/>
          <a:ext cx="5041285" cy="1024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392" tIns="108392" rIns="108392" bIns="108392" numCol="1" spcCol="1270" anchor="ctr" anchorCtr="0">
          <a:noAutofit/>
        </a:bodyPr>
        <a:lstStyle/>
        <a:p>
          <a:pPr marL="0" lvl="0" indent="0" algn="l" defTabSz="622300">
            <a:lnSpc>
              <a:spcPct val="100000"/>
            </a:lnSpc>
            <a:spcBef>
              <a:spcPct val="0"/>
            </a:spcBef>
            <a:spcAft>
              <a:spcPct val="35000"/>
            </a:spcAft>
            <a:buNone/>
          </a:pPr>
          <a:r>
            <a:rPr lang="en-US" sz="1400" kern="1200"/>
            <a:t>Data Augmentation: Employed innovative data augmentation methods, including image reflection and rotation, significantly enhancing the training dataset.</a:t>
          </a:r>
        </a:p>
      </dsp:txBody>
      <dsp:txXfrm>
        <a:off x="1082030" y="1284617"/>
        <a:ext cx="5041285" cy="1024173"/>
      </dsp:txXfrm>
    </dsp:sp>
    <dsp:sp modelId="{DFB5F576-253E-4073-975F-AB91ED9DFBC0}">
      <dsp:nvSpPr>
        <dsp:cNvPr id="0" name=""/>
        <dsp:cNvSpPr/>
      </dsp:nvSpPr>
      <dsp:spPr>
        <a:xfrm>
          <a:off x="0" y="2564834"/>
          <a:ext cx="6172199" cy="9363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4A8B56-6672-42F8-BE4A-7BD042C9BFF6}">
      <dsp:nvSpPr>
        <dsp:cNvPr id="0" name=""/>
        <dsp:cNvSpPr/>
      </dsp:nvSpPr>
      <dsp:spPr>
        <a:xfrm>
          <a:off x="283257" y="2775521"/>
          <a:ext cx="515516" cy="5150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C83EBA-578F-4A4B-93FD-4B09F1572023}">
      <dsp:nvSpPr>
        <dsp:cNvPr id="0" name=""/>
        <dsp:cNvSpPr/>
      </dsp:nvSpPr>
      <dsp:spPr>
        <a:xfrm>
          <a:off x="1082030" y="2564834"/>
          <a:ext cx="5041285" cy="1024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392" tIns="108392" rIns="108392" bIns="108392" numCol="1" spcCol="1270" anchor="ctr" anchorCtr="0">
          <a:noAutofit/>
        </a:bodyPr>
        <a:lstStyle/>
        <a:p>
          <a:pPr marL="0" lvl="0" indent="0" algn="l" defTabSz="622300">
            <a:lnSpc>
              <a:spcPct val="100000"/>
            </a:lnSpc>
            <a:spcBef>
              <a:spcPct val="0"/>
            </a:spcBef>
            <a:spcAft>
              <a:spcPct val="35000"/>
            </a:spcAft>
            <a:buNone/>
          </a:pPr>
          <a:r>
            <a:rPr lang="en-US" sz="1400" kern="1200"/>
            <a:t>Improved Accuracy: Achieved a high classification accuracy of 95.70%, demonstrating substantial improvement over traditional methods.</a:t>
          </a:r>
        </a:p>
      </dsp:txBody>
      <dsp:txXfrm>
        <a:off x="1082030" y="2564834"/>
        <a:ext cx="5041285" cy="1024173"/>
      </dsp:txXfrm>
    </dsp:sp>
    <dsp:sp modelId="{1AF5A964-6AFC-4FCF-A335-21B657B24320}">
      <dsp:nvSpPr>
        <dsp:cNvPr id="0" name=""/>
        <dsp:cNvSpPr/>
      </dsp:nvSpPr>
      <dsp:spPr>
        <a:xfrm>
          <a:off x="0" y="3845051"/>
          <a:ext cx="6172199" cy="9363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CE1A99-5135-46C5-A7EF-811585FDD3F0}">
      <dsp:nvSpPr>
        <dsp:cNvPr id="0" name=""/>
        <dsp:cNvSpPr/>
      </dsp:nvSpPr>
      <dsp:spPr>
        <a:xfrm>
          <a:off x="283534" y="4055738"/>
          <a:ext cx="515516" cy="5150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ADF024-B383-4298-ADBD-F1B1D479A6FA}">
      <dsp:nvSpPr>
        <dsp:cNvPr id="0" name=""/>
        <dsp:cNvSpPr/>
      </dsp:nvSpPr>
      <dsp:spPr>
        <a:xfrm>
          <a:off x="1082584" y="3845051"/>
          <a:ext cx="4988123" cy="1024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392" tIns="108392" rIns="108392" bIns="108392" numCol="1" spcCol="1270" anchor="ctr" anchorCtr="0">
          <a:noAutofit/>
        </a:bodyPr>
        <a:lstStyle/>
        <a:p>
          <a:pPr marL="0" lvl="0" indent="0" algn="l" defTabSz="622300">
            <a:lnSpc>
              <a:spcPct val="100000"/>
            </a:lnSpc>
            <a:spcBef>
              <a:spcPct val="0"/>
            </a:spcBef>
            <a:spcAft>
              <a:spcPct val="35000"/>
            </a:spcAft>
            <a:buNone/>
          </a:pPr>
          <a:r>
            <a:rPr lang="en-US" sz="1400" kern="1200" dirty="0"/>
            <a:t>Practical Implementation: Provided a detailed methodology for the pre-processing, augmentation, and training processes using the MIAS database, offering a replicable framework for future research.</a:t>
          </a:r>
        </a:p>
      </dsp:txBody>
      <dsp:txXfrm>
        <a:off x="1082584" y="3845051"/>
        <a:ext cx="4988123" cy="102417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0T17:54:45.189"/>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0T17:54:59.296"/>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0T17:55:01.617"/>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0T17:55:02.177"/>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0T17:55:02.858"/>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0T17:55:03.438"/>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0T17:55:04.160"/>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0T17:55:04.706"/>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0T17:55:05.346"/>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0T17:55:05.946"/>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0T17:54:45.886"/>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0T17:54:48.249"/>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0T17:54:51.409"/>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0T17:54:54.773"/>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0T17:54:55.475"/>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0T17:54:56.361"/>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0T17:54:57.003"/>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0T17:54:58.582"/>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AB4F1C-5C23-49A4-9BDA-1DD537A584C6}" type="datetimeFigureOut">
              <a:rPr lang="en-US" smtClean="0"/>
              <a:t>1/14/2025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C59B5-D827-419B-9984-E29A676056BD}" type="slidenum">
              <a:rPr lang="en-US" smtClean="0"/>
              <a:t>‹#›</a:t>
            </a:fld>
            <a:endParaRPr lang="en-US"/>
          </a:p>
        </p:txBody>
      </p:sp>
    </p:spTree>
    <p:extLst>
      <p:ext uri="{BB962C8B-B14F-4D97-AF65-F5344CB8AC3E}">
        <p14:creationId xmlns:p14="http://schemas.microsoft.com/office/powerpoint/2010/main" val="2682441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ML models less accurate</a:t>
            </a:r>
          </a:p>
          <a:p>
            <a:r>
              <a:rPr lang="en-US" dirty="0"/>
              <a:t>Data limitation</a:t>
            </a:r>
          </a:p>
          <a:p>
            <a:r>
              <a:rPr lang="en-US" dirty="0"/>
              <a:t>Mammograms contain noise varying resolution/intensities</a:t>
            </a:r>
          </a:p>
        </p:txBody>
      </p:sp>
      <p:sp>
        <p:nvSpPr>
          <p:cNvPr id="4" name="Slide Number Placeholder 3"/>
          <p:cNvSpPr>
            <a:spLocks noGrp="1"/>
          </p:cNvSpPr>
          <p:nvPr>
            <p:ph type="sldNum" sz="quarter" idx="5"/>
          </p:nvPr>
        </p:nvSpPr>
        <p:spPr/>
        <p:txBody>
          <a:bodyPr/>
          <a:lstStyle/>
          <a:p>
            <a:fld id="{B25C59B5-D827-419B-9984-E29A676056BD}" type="slidenum">
              <a:rPr lang="en-US" smtClean="0"/>
              <a:t>3</a:t>
            </a:fld>
            <a:endParaRPr lang="en-US"/>
          </a:p>
        </p:txBody>
      </p:sp>
    </p:spTree>
    <p:extLst>
      <p:ext uri="{BB962C8B-B14F-4D97-AF65-F5344CB8AC3E}">
        <p14:creationId xmlns:p14="http://schemas.microsoft.com/office/powerpoint/2010/main" val="3978201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5C59B5-D827-419B-9984-E29A676056BD}" type="slidenum">
              <a:rPr lang="en-US" smtClean="0"/>
              <a:t>4</a:t>
            </a:fld>
            <a:endParaRPr lang="en-US"/>
          </a:p>
        </p:txBody>
      </p:sp>
    </p:spTree>
    <p:extLst>
      <p:ext uri="{BB962C8B-B14F-4D97-AF65-F5344CB8AC3E}">
        <p14:creationId xmlns:p14="http://schemas.microsoft.com/office/powerpoint/2010/main" val="2564090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Removed last 3 dense layers of the </a:t>
            </a:r>
            <a:r>
              <a:rPr lang="en-US" dirty="0" err="1"/>
              <a:t>Alexnet</a:t>
            </a:r>
            <a:r>
              <a:rPr lang="en-US" dirty="0"/>
              <a:t> and added Fully connected layers</a:t>
            </a:r>
          </a:p>
          <a:p>
            <a:r>
              <a:rPr lang="en-US" dirty="0"/>
              <a:t>Cross channel normalization, to better generalize the features</a:t>
            </a:r>
          </a:p>
        </p:txBody>
      </p:sp>
      <p:sp>
        <p:nvSpPr>
          <p:cNvPr id="4" name="Slide Number Placeholder 3"/>
          <p:cNvSpPr>
            <a:spLocks noGrp="1"/>
          </p:cNvSpPr>
          <p:nvPr>
            <p:ph type="sldNum" sz="quarter" idx="5"/>
          </p:nvPr>
        </p:nvSpPr>
        <p:spPr/>
        <p:txBody>
          <a:bodyPr/>
          <a:lstStyle/>
          <a:p>
            <a:fld id="{B25C59B5-D827-419B-9984-E29A676056BD}" type="slidenum">
              <a:rPr lang="en-US" smtClean="0"/>
              <a:t>5</a:t>
            </a:fld>
            <a:endParaRPr lang="en-US"/>
          </a:p>
        </p:txBody>
      </p:sp>
    </p:spTree>
    <p:extLst>
      <p:ext uri="{BB962C8B-B14F-4D97-AF65-F5344CB8AC3E}">
        <p14:creationId xmlns:p14="http://schemas.microsoft.com/office/powerpoint/2010/main" val="465433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Precision </a:t>
            </a:r>
            <a:r>
              <a:rPr lang="en-US" dirty="0" err="1"/>
              <a:t>propotion</a:t>
            </a:r>
            <a:r>
              <a:rPr lang="en-US" dirty="0"/>
              <a:t> of correct positives among total positives</a:t>
            </a:r>
          </a:p>
          <a:p>
            <a:r>
              <a:rPr lang="en-US" dirty="0"/>
              <a:t>Sensitivity: proportion of actual positives correctly identified by the model</a:t>
            </a:r>
          </a:p>
          <a:p>
            <a:r>
              <a:rPr lang="en-US" dirty="0"/>
              <a:t>F1 score: combined measure of both recall and precision</a:t>
            </a:r>
          </a:p>
          <a:p>
            <a:r>
              <a:rPr lang="en-US" dirty="0"/>
              <a:t>Importance of sensitivity/ FN</a:t>
            </a:r>
          </a:p>
        </p:txBody>
      </p:sp>
      <p:sp>
        <p:nvSpPr>
          <p:cNvPr id="4" name="Slide Number Placeholder 3"/>
          <p:cNvSpPr>
            <a:spLocks noGrp="1"/>
          </p:cNvSpPr>
          <p:nvPr>
            <p:ph type="sldNum" sz="quarter" idx="5"/>
          </p:nvPr>
        </p:nvSpPr>
        <p:spPr/>
        <p:txBody>
          <a:bodyPr/>
          <a:lstStyle/>
          <a:p>
            <a:fld id="{B25C59B5-D827-419B-9984-E29A676056BD}" type="slidenum">
              <a:rPr lang="en-US" smtClean="0"/>
              <a:t>7</a:t>
            </a:fld>
            <a:endParaRPr lang="en-US"/>
          </a:p>
        </p:txBody>
      </p:sp>
    </p:spTree>
    <p:extLst>
      <p:ext uri="{BB962C8B-B14F-4D97-AF65-F5344CB8AC3E}">
        <p14:creationId xmlns:p14="http://schemas.microsoft.com/office/powerpoint/2010/main" val="3977860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Great base but need more work by increasing datasets, </a:t>
            </a:r>
            <a:r>
              <a:rPr lang="en-US" dirty="0" err="1"/>
              <a:t>etc</a:t>
            </a:r>
            <a:endParaRPr lang="en-US" dirty="0"/>
          </a:p>
          <a:p>
            <a:r>
              <a:rPr lang="en-US" dirty="0"/>
              <a:t>Limitation of data augmentation</a:t>
            </a:r>
          </a:p>
          <a:p>
            <a:endParaRPr lang="en-US" dirty="0"/>
          </a:p>
          <a:p>
            <a:r>
              <a:rPr lang="en-US" dirty="0"/>
              <a:t>Extra:</a:t>
            </a:r>
            <a:br>
              <a:rPr lang="en-US" dirty="0"/>
            </a:br>
            <a:r>
              <a:rPr lang="en-US" dirty="0"/>
              <a:t>further </a:t>
            </a:r>
            <a:r>
              <a:rPr lang="en-US" dirty="0" err="1"/>
              <a:t>optimi</a:t>
            </a:r>
            <a:r>
              <a:rPr lang="en-US" dirty="0"/>
              <a:t> include learning rate, batch size, epochs(using </a:t>
            </a:r>
            <a:r>
              <a:rPr lang="en-US" dirty="0" err="1"/>
              <a:t>gridsearch</a:t>
            </a:r>
            <a:r>
              <a:rPr lang="en-US" dirty="0"/>
              <a:t>), advanced augmentation</a:t>
            </a:r>
          </a:p>
          <a:p>
            <a:endParaRPr lang="en-US" dirty="0"/>
          </a:p>
        </p:txBody>
      </p:sp>
      <p:sp>
        <p:nvSpPr>
          <p:cNvPr id="4" name="Slide Number Placeholder 3"/>
          <p:cNvSpPr>
            <a:spLocks noGrp="1"/>
          </p:cNvSpPr>
          <p:nvPr>
            <p:ph type="sldNum" sz="quarter" idx="5"/>
          </p:nvPr>
        </p:nvSpPr>
        <p:spPr/>
        <p:txBody>
          <a:bodyPr/>
          <a:lstStyle/>
          <a:p>
            <a:fld id="{B25C59B5-D827-419B-9984-E29A676056BD}" type="slidenum">
              <a:rPr lang="en-US" smtClean="0"/>
              <a:t>8</a:t>
            </a:fld>
            <a:endParaRPr lang="en-US"/>
          </a:p>
        </p:txBody>
      </p:sp>
    </p:spTree>
    <p:extLst>
      <p:ext uri="{BB962C8B-B14F-4D97-AF65-F5344CB8AC3E}">
        <p14:creationId xmlns:p14="http://schemas.microsoft.com/office/powerpoint/2010/main" val="7116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77FF4-3E29-8C41-F164-0C6AA8E6F8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02F731-78AF-52FF-9A7E-A9B71E0F27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C3B81E-3F64-62C9-EE48-A4385D8F7F70}"/>
              </a:ext>
            </a:extLst>
          </p:cNvPr>
          <p:cNvSpPr>
            <a:spLocks noGrp="1"/>
          </p:cNvSpPr>
          <p:nvPr>
            <p:ph type="dt" sz="half" idx="10"/>
          </p:nvPr>
        </p:nvSpPr>
        <p:spPr/>
        <p:txBody>
          <a:bodyPr/>
          <a:lstStyle/>
          <a:p>
            <a:fld id="{18CB56F2-4D4B-407A-9033-EEB8CB8F38A8}" type="datetimeFigureOut">
              <a:rPr lang="en-US" smtClean="0"/>
              <a:t>1/14/2025</a:t>
            </a:fld>
            <a:endParaRPr lang="en-US"/>
          </a:p>
        </p:txBody>
      </p:sp>
      <p:sp>
        <p:nvSpPr>
          <p:cNvPr id="5" name="Footer Placeholder 4">
            <a:extLst>
              <a:ext uri="{FF2B5EF4-FFF2-40B4-BE49-F238E27FC236}">
                <a16:creationId xmlns:a16="http://schemas.microsoft.com/office/drawing/2014/main" id="{1CDEA4D7-FF06-87DF-BC10-227220451B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6E10E1-3EAD-CA05-E3D5-1669DEA4F2C8}"/>
              </a:ext>
            </a:extLst>
          </p:cNvPr>
          <p:cNvSpPr>
            <a:spLocks noGrp="1"/>
          </p:cNvSpPr>
          <p:nvPr>
            <p:ph type="sldNum" sz="quarter" idx="12"/>
          </p:nvPr>
        </p:nvSpPr>
        <p:spPr/>
        <p:txBody>
          <a:bodyPr/>
          <a:lstStyle/>
          <a:p>
            <a:fld id="{03B861D0-8181-43C0-A7DB-772145D6E4AF}" type="slidenum">
              <a:rPr lang="en-US" smtClean="0"/>
              <a:t>‹#›</a:t>
            </a:fld>
            <a:endParaRPr lang="en-US"/>
          </a:p>
        </p:txBody>
      </p:sp>
    </p:spTree>
    <p:extLst>
      <p:ext uri="{BB962C8B-B14F-4D97-AF65-F5344CB8AC3E}">
        <p14:creationId xmlns:p14="http://schemas.microsoft.com/office/powerpoint/2010/main" val="948966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AA3CC-E463-57BD-2CBB-6D426778F8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DB51A0-C4B3-04C2-B51E-A467D3F869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1F761A-8DAD-6234-B810-971052EF3EFE}"/>
              </a:ext>
            </a:extLst>
          </p:cNvPr>
          <p:cNvSpPr>
            <a:spLocks noGrp="1"/>
          </p:cNvSpPr>
          <p:nvPr>
            <p:ph type="dt" sz="half" idx="10"/>
          </p:nvPr>
        </p:nvSpPr>
        <p:spPr/>
        <p:txBody>
          <a:bodyPr/>
          <a:lstStyle/>
          <a:p>
            <a:fld id="{18CB56F2-4D4B-407A-9033-EEB8CB8F38A8}" type="datetimeFigureOut">
              <a:rPr lang="en-US" smtClean="0"/>
              <a:t>1/14/2025</a:t>
            </a:fld>
            <a:endParaRPr lang="en-US"/>
          </a:p>
        </p:txBody>
      </p:sp>
      <p:sp>
        <p:nvSpPr>
          <p:cNvPr id="5" name="Footer Placeholder 4">
            <a:extLst>
              <a:ext uri="{FF2B5EF4-FFF2-40B4-BE49-F238E27FC236}">
                <a16:creationId xmlns:a16="http://schemas.microsoft.com/office/drawing/2014/main" id="{ABA1F236-874F-4180-B37B-A025D26C3D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2804D-81F6-1159-C2C0-CE5E3165C48F}"/>
              </a:ext>
            </a:extLst>
          </p:cNvPr>
          <p:cNvSpPr>
            <a:spLocks noGrp="1"/>
          </p:cNvSpPr>
          <p:nvPr>
            <p:ph type="sldNum" sz="quarter" idx="12"/>
          </p:nvPr>
        </p:nvSpPr>
        <p:spPr/>
        <p:txBody>
          <a:bodyPr/>
          <a:lstStyle/>
          <a:p>
            <a:fld id="{03B861D0-8181-43C0-A7DB-772145D6E4AF}" type="slidenum">
              <a:rPr lang="en-US" smtClean="0"/>
              <a:t>‹#›</a:t>
            </a:fld>
            <a:endParaRPr lang="en-US"/>
          </a:p>
        </p:txBody>
      </p:sp>
    </p:spTree>
    <p:extLst>
      <p:ext uri="{BB962C8B-B14F-4D97-AF65-F5344CB8AC3E}">
        <p14:creationId xmlns:p14="http://schemas.microsoft.com/office/powerpoint/2010/main" val="1658782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A45BA7-8BF6-6D03-490E-0437FDBDB4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19D5EB-DC98-A84E-78E6-CBA9B9767C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F5260-4A5D-90A1-113F-3D11EA941EC7}"/>
              </a:ext>
            </a:extLst>
          </p:cNvPr>
          <p:cNvSpPr>
            <a:spLocks noGrp="1"/>
          </p:cNvSpPr>
          <p:nvPr>
            <p:ph type="dt" sz="half" idx="10"/>
          </p:nvPr>
        </p:nvSpPr>
        <p:spPr/>
        <p:txBody>
          <a:bodyPr/>
          <a:lstStyle/>
          <a:p>
            <a:fld id="{18CB56F2-4D4B-407A-9033-EEB8CB8F38A8}" type="datetimeFigureOut">
              <a:rPr lang="en-US" smtClean="0"/>
              <a:t>1/14/2025</a:t>
            </a:fld>
            <a:endParaRPr lang="en-US"/>
          </a:p>
        </p:txBody>
      </p:sp>
      <p:sp>
        <p:nvSpPr>
          <p:cNvPr id="5" name="Footer Placeholder 4">
            <a:extLst>
              <a:ext uri="{FF2B5EF4-FFF2-40B4-BE49-F238E27FC236}">
                <a16:creationId xmlns:a16="http://schemas.microsoft.com/office/drawing/2014/main" id="{6FE4E9B1-BFE6-54AC-DCBA-BE18B37C27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D56D3E-AA5A-26D9-9D10-EB5F49FE3B3D}"/>
              </a:ext>
            </a:extLst>
          </p:cNvPr>
          <p:cNvSpPr>
            <a:spLocks noGrp="1"/>
          </p:cNvSpPr>
          <p:nvPr>
            <p:ph type="sldNum" sz="quarter" idx="12"/>
          </p:nvPr>
        </p:nvSpPr>
        <p:spPr/>
        <p:txBody>
          <a:bodyPr/>
          <a:lstStyle/>
          <a:p>
            <a:fld id="{03B861D0-8181-43C0-A7DB-772145D6E4AF}" type="slidenum">
              <a:rPr lang="en-US" smtClean="0"/>
              <a:t>‹#›</a:t>
            </a:fld>
            <a:endParaRPr lang="en-US"/>
          </a:p>
        </p:txBody>
      </p:sp>
    </p:spTree>
    <p:extLst>
      <p:ext uri="{BB962C8B-B14F-4D97-AF65-F5344CB8AC3E}">
        <p14:creationId xmlns:p14="http://schemas.microsoft.com/office/powerpoint/2010/main" val="292954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EA7F-F7B9-A0EB-31AE-F70DB86B3B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C96260-AEBC-A07C-BC6F-FE067C606A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8E5015-8E03-3533-A171-3D195DA43DB0}"/>
              </a:ext>
            </a:extLst>
          </p:cNvPr>
          <p:cNvSpPr>
            <a:spLocks noGrp="1"/>
          </p:cNvSpPr>
          <p:nvPr>
            <p:ph type="dt" sz="half" idx="10"/>
          </p:nvPr>
        </p:nvSpPr>
        <p:spPr/>
        <p:txBody>
          <a:bodyPr/>
          <a:lstStyle/>
          <a:p>
            <a:fld id="{18CB56F2-4D4B-407A-9033-EEB8CB8F38A8}" type="datetimeFigureOut">
              <a:rPr lang="en-US" smtClean="0"/>
              <a:t>1/14/2025</a:t>
            </a:fld>
            <a:endParaRPr lang="en-US"/>
          </a:p>
        </p:txBody>
      </p:sp>
      <p:sp>
        <p:nvSpPr>
          <p:cNvPr id="5" name="Footer Placeholder 4">
            <a:extLst>
              <a:ext uri="{FF2B5EF4-FFF2-40B4-BE49-F238E27FC236}">
                <a16:creationId xmlns:a16="http://schemas.microsoft.com/office/drawing/2014/main" id="{EA72CD41-C0C8-D152-C236-8B2A3E6CAA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FCDEF1-AE86-2041-9797-10F0EDE3518D}"/>
              </a:ext>
            </a:extLst>
          </p:cNvPr>
          <p:cNvSpPr>
            <a:spLocks noGrp="1"/>
          </p:cNvSpPr>
          <p:nvPr>
            <p:ph type="sldNum" sz="quarter" idx="12"/>
          </p:nvPr>
        </p:nvSpPr>
        <p:spPr/>
        <p:txBody>
          <a:bodyPr/>
          <a:lstStyle/>
          <a:p>
            <a:fld id="{03B861D0-8181-43C0-A7DB-772145D6E4AF}" type="slidenum">
              <a:rPr lang="en-US" smtClean="0"/>
              <a:t>‹#›</a:t>
            </a:fld>
            <a:endParaRPr lang="en-US"/>
          </a:p>
        </p:txBody>
      </p:sp>
    </p:spTree>
    <p:extLst>
      <p:ext uri="{BB962C8B-B14F-4D97-AF65-F5344CB8AC3E}">
        <p14:creationId xmlns:p14="http://schemas.microsoft.com/office/powerpoint/2010/main" val="1240016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2841A-7277-2189-6F9E-D78178E511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C21215-364C-2251-E9E2-72DBD190DDD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A897A5-7C01-CA5A-2B0E-D395AFC2BCDB}"/>
              </a:ext>
            </a:extLst>
          </p:cNvPr>
          <p:cNvSpPr>
            <a:spLocks noGrp="1"/>
          </p:cNvSpPr>
          <p:nvPr>
            <p:ph type="dt" sz="half" idx="10"/>
          </p:nvPr>
        </p:nvSpPr>
        <p:spPr/>
        <p:txBody>
          <a:bodyPr/>
          <a:lstStyle/>
          <a:p>
            <a:fld id="{18CB56F2-4D4B-407A-9033-EEB8CB8F38A8}" type="datetimeFigureOut">
              <a:rPr lang="en-US" smtClean="0"/>
              <a:t>1/14/2025</a:t>
            </a:fld>
            <a:endParaRPr lang="en-US"/>
          </a:p>
        </p:txBody>
      </p:sp>
      <p:sp>
        <p:nvSpPr>
          <p:cNvPr id="5" name="Footer Placeholder 4">
            <a:extLst>
              <a:ext uri="{FF2B5EF4-FFF2-40B4-BE49-F238E27FC236}">
                <a16:creationId xmlns:a16="http://schemas.microsoft.com/office/drawing/2014/main" id="{7AF33D37-6590-AF79-38E0-7CF3F5C7C5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815215-DDED-513C-2C33-45A07E2C7BA9}"/>
              </a:ext>
            </a:extLst>
          </p:cNvPr>
          <p:cNvSpPr>
            <a:spLocks noGrp="1"/>
          </p:cNvSpPr>
          <p:nvPr>
            <p:ph type="sldNum" sz="quarter" idx="12"/>
          </p:nvPr>
        </p:nvSpPr>
        <p:spPr/>
        <p:txBody>
          <a:bodyPr/>
          <a:lstStyle/>
          <a:p>
            <a:fld id="{03B861D0-8181-43C0-A7DB-772145D6E4AF}" type="slidenum">
              <a:rPr lang="en-US" smtClean="0"/>
              <a:t>‹#›</a:t>
            </a:fld>
            <a:endParaRPr lang="en-US"/>
          </a:p>
        </p:txBody>
      </p:sp>
    </p:spTree>
    <p:extLst>
      <p:ext uri="{BB962C8B-B14F-4D97-AF65-F5344CB8AC3E}">
        <p14:creationId xmlns:p14="http://schemas.microsoft.com/office/powerpoint/2010/main" val="3413379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1EEFF-0D8A-7952-574A-B37B67FB07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1E133D-9E52-2D12-C34E-0E25D78B7A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13AF5C-D621-DE59-4366-4A0C7C80D9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75AFFF-474A-5092-4BDE-BEBE902ECB41}"/>
              </a:ext>
            </a:extLst>
          </p:cNvPr>
          <p:cNvSpPr>
            <a:spLocks noGrp="1"/>
          </p:cNvSpPr>
          <p:nvPr>
            <p:ph type="dt" sz="half" idx="10"/>
          </p:nvPr>
        </p:nvSpPr>
        <p:spPr/>
        <p:txBody>
          <a:bodyPr/>
          <a:lstStyle/>
          <a:p>
            <a:fld id="{18CB56F2-4D4B-407A-9033-EEB8CB8F38A8}" type="datetimeFigureOut">
              <a:rPr lang="en-US" smtClean="0"/>
              <a:t>1/14/2025</a:t>
            </a:fld>
            <a:endParaRPr lang="en-US"/>
          </a:p>
        </p:txBody>
      </p:sp>
      <p:sp>
        <p:nvSpPr>
          <p:cNvPr id="6" name="Footer Placeholder 5">
            <a:extLst>
              <a:ext uri="{FF2B5EF4-FFF2-40B4-BE49-F238E27FC236}">
                <a16:creationId xmlns:a16="http://schemas.microsoft.com/office/drawing/2014/main" id="{79DDA0C9-922B-4367-1052-516A3FD958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1DC34F-DA5E-061A-FC74-3E8D24F66EB0}"/>
              </a:ext>
            </a:extLst>
          </p:cNvPr>
          <p:cNvSpPr>
            <a:spLocks noGrp="1"/>
          </p:cNvSpPr>
          <p:nvPr>
            <p:ph type="sldNum" sz="quarter" idx="12"/>
          </p:nvPr>
        </p:nvSpPr>
        <p:spPr/>
        <p:txBody>
          <a:bodyPr/>
          <a:lstStyle/>
          <a:p>
            <a:fld id="{03B861D0-8181-43C0-A7DB-772145D6E4AF}" type="slidenum">
              <a:rPr lang="en-US" smtClean="0"/>
              <a:t>‹#›</a:t>
            </a:fld>
            <a:endParaRPr lang="en-US"/>
          </a:p>
        </p:txBody>
      </p:sp>
    </p:spTree>
    <p:extLst>
      <p:ext uri="{BB962C8B-B14F-4D97-AF65-F5344CB8AC3E}">
        <p14:creationId xmlns:p14="http://schemas.microsoft.com/office/powerpoint/2010/main" val="694162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3A49A-5E75-2B25-199D-FFDF3CD58E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87770A-783E-6A9D-4F50-32A20CC896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5DE1F0-604D-D36F-05FC-CE740EF63F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9B5BA8-128E-A1BF-FD50-7096700DA1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A73DC4-B4CA-0433-0239-1639B3E312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B0A762-9BCA-720C-A8F3-6FDD98EA8A76}"/>
              </a:ext>
            </a:extLst>
          </p:cNvPr>
          <p:cNvSpPr>
            <a:spLocks noGrp="1"/>
          </p:cNvSpPr>
          <p:nvPr>
            <p:ph type="dt" sz="half" idx="10"/>
          </p:nvPr>
        </p:nvSpPr>
        <p:spPr/>
        <p:txBody>
          <a:bodyPr/>
          <a:lstStyle/>
          <a:p>
            <a:fld id="{18CB56F2-4D4B-407A-9033-EEB8CB8F38A8}" type="datetimeFigureOut">
              <a:rPr lang="en-US" smtClean="0"/>
              <a:t>1/14/2025</a:t>
            </a:fld>
            <a:endParaRPr lang="en-US"/>
          </a:p>
        </p:txBody>
      </p:sp>
      <p:sp>
        <p:nvSpPr>
          <p:cNvPr id="8" name="Footer Placeholder 7">
            <a:extLst>
              <a:ext uri="{FF2B5EF4-FFF2-40B4-BE49-F238E27FC236}">
                <a16:creationId xmlns:a16="http://schemas.microsoft.com/office/drawing/2014/main" id="{9871DDDE-A516-D86E-63AC-F6AA0FFD87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BA66CB-3A0E-CEB4-FB6B-9E7C6CA256B4}"/>
              </a:ext>
            </a:extLst>
          </p:cNvPr>
          <p:cNvSpPr>
            <a:spLocks noGrp="1"/>
          </p:cNvSpPr>
          <p:nvPr>
            <p:ph type="sldNum" sz="quarter" idx="12"/>
          </p:nvPr>
        </p:nvSpPr>
        <p:spPr/>
        <p:txBody>
          <a:bodyPr/>
          <a:lstStyle/>
          <a:p>
            <a:fld id="{03B861D0-8181-43C0-A7DB-772145D6E4AF}" type="slidenum">
              <a:rPr lang="en-US" smtClean="0"/>
              <a:t>‹#›</a:t>
            </a:fld>
            <a:endParaRPr lang="en-US"/>
          </a:p>
        </p:txBody>
      </p:sp>
    </p:spTree>
    <p:extLst>
      <p:ext uri="{BB962C8B-B14F-4D97-AF65-F5344CB8AC3E}">
        <p14:creationId xmlns:p14="http://schemas.microsoft.com/office/powerpoint/2010/main" val="2041600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A68B-4FA1-F37A-0668-49687FC116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58E59C-5550-D507-5737-4A097354539D}"/>
              </a:ext>
            </a:extLst>
          </p:cNvPr>
          <p:cNvSpPr>
            <a:spLocks noGrp="1"/>
          </p:cNvSpPr>
          <p:nvPr>
            <p:ph type="dt" sz="half" idx="10"/>
          </p:nvPr>
        </p:nvSpPr>
        <p:spPr/>
        <p:txBody>
          <a:bodyPr/>
          <a:lstStyle/>
          <a:p>
            <a:fld id="{18CB56F2-4D4B-407A-9033-EEB8CB8F38A8}" type="datetimeFigureOut">
              <a:rPr lang="en-US" smtClean="0"/>
              <a:t>1/14/2025</a:t>
            </a:fld>
            <a:endParaRPr lang="en-US"/>
          </a:p>
        </p:txBody>
      </p:sp>
      <p:sp>
        <p:nvSpPr>
          <p:cNvPr id="4" name="Footer Placeholder 3">
            <a:extLst>
              <a:ext uri="{FF2B5EF4-FFF2-40B4-BE49-F238E27FC236}">
                <a16:creationId xmlns:a16="http://schemas.microsoft.com/office/drawing/2014/main" id="{3D5EFB86-0409-0DE1-90A7-765D410CD3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62E41A-F19A-9634-1C76-56BEFFB262DC}"/>
              </a:ext>
            </a:extLst>
          </p:cNvPr>
          <p:cNvSpPr>
            <a:spLocks noGrp="1"/>
          </p:cNvSpPr>
          <p:nvPr>
            <p:ph type="sldNum" sz="quarter" idx="12"/>
          </p:nvPr>
        </p:nvSpPr>
        <p:spPr/>
        <p:txBody>
          <a:bodyPr/>
          <a:lstStyle/>
          <a:p>
            <a:fld id="{03B861D0-8181-43C0-A7DB-772145D6E4AF}" type="slidenum">
              <a:rPr lang="en-US" smtClean="0"/>
              <a:t>‹#›</a:t>
            </a:fld>
            <a:endParaRPr lang="en-US"/>
          </a:p>
        </p:txBody>
      </p:sp>
    </p:spTree>
    <p:extLst>
      <p:ext uri="{BB962C8B-B14F-4D97-AF65-F5344CB8AC3E}">
        <p14:creationId xmlns:p14="http://schemas.microsoft.com/office/powerpoint/2010/main" val="2895071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9A57B9-FF78-8137-21E3-6FC22426D54E}"/>
              </a:ext>
            </a:extLst>
          </p:cNvPr>
          <p:cNvSpPr>
            <a:spLocks noGrp="1"/>
          </p:cNvSpPr>
          <p:nvPr>
            <p:ph type="dt" sz="half" idx="10"/>
          </p:nvPr>
        </p:nvSpPr>
        <p:spPr/>
        <p:txBody>
          <a:bodyPr/>
          <a:lstStyle/>
          <a:p>
            <a:fld id="{18CB56F2-4D4B-407A-9033-EEB8CB8F38A8}" type="datetimeFigureOut">
              <a:rPr lang="en-US" smtClean="0"/>
              <a:t>1/14/2025</a:t>
            </a:fld>
            <a:endParaRPr lang="en-US"/>
          </a:p>
        </p:txBody>
      </p:sp>
      <p:sp>
        <p:nvSpPr>
          <p:cNvPr id="3" name="Footer Placeholder 2">
            <a:extLst>
              <a:ext uri="{FF2B5EF4-FFF2-40B4-BE49-F238E27FC236}">
                <a16:creationId xmlns:a16="http://schemas.microsoft.com/office/drawing/2014/main" id="{1419048C-E7FC-948B-EF02-5E15AC6FC9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7EC4E8-95BD-DF6F-61D3-3E651EA66E69}"/>
              </a:ext>
            </a:extLst>
          </p:cNvPr>
          <p:cNvSpPr>
            <a:spLocks noGrp="1"/>
          </p:cNvSpPr>
          <p:nvPr>
            <p:ph type="sldNum" sz="quarter" idx="12"/>
          </p:nvPr>
        </p:nvSpPr>
        <p:spPr/>
        <p:txBody>
          <a:bodyPr/>
          <a:lstStyle/>
          <a:p>
            <a:fld id="{03B861D0-8181-43C0-A7DB-772145D6E4AF}" type="slidenum">
              <a:rPr lang="en-US" smtClean="0"/>
              <a:t>‹#›</a:t>
            </a:fld>
            <a:endParaRPr lang="en-US"/>
          </a:p>
        </p:txBody>
      </p:sp>
    </p:spTree>
    <p:extLst>
      <p:ext uri="{BB962C8B-B14F-4D97-AF65-F5344CB8AC3E}">
        <p14:creationId xmlns:p14="http://schemas.microsoft.com/office/powerpoint/2010/main" val="1376037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B5609-872F-B379-EEBC-24B587658E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9C6DF4-5321-FB19-32E1-830CEEF090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1A77E5-C799-00E1-FD73-A3B1A04257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512EBB-D9FE-80CA-ECDC-BAAB702D8D26}"/>
              </a:ext>
            </a:extLst>
          </p:cNvPr>
          <p:cNvSpPr>
            <a:spLocks noGrp="1"/>
          </p:cNvSpPr>
          <p:nvPr>
            <p:ph type="dt" sz="half" idx="10"/>
          </p:nvPr>
        </p:nvSpPr>
        <p:spPr/>
        <p:txBody>
          <a:bodyPr/>
          <a:lstStyle/>
          <a:p>
            <a:fld id="{18CB56F2-4D4B-407A-9033-EEB8CB8F38A8}" type="datetimeFigureOut">
              <a:rPr lang="en-US" smtClean="0"/>
              <a:t>1/14/2025</a:t>
            </a:fld>
            <a:endParaRPr lang="en-US"/>
          </a:p>
        </p:txBody>
      </p:sp>
      <p:sp>
        <p:nvSpPr>
          <p:cNvPr id="6" name="Footer Placeholder 5">
            <a:extLst>
              <a:ext uri="{FF2B5EF4-FFF2-40B4-BE49-F238E27FC236}">
                <a16:creationId xmlns:a16="http://schemas.microsoft.com/office/drawing/2014/main" id="{9E86F2FD-482C-D698-9302-93FF13B87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D0F3AB-090F-4CD0-2CBB-68CBEA4E1B46}"/>
              </a:ext>
            </a:extLst>
          </p:cNvPr>
          <p:cNvSpPr>
            <a:spLocks noGrp="1"/>
          </p:cNvSpPr>
          <p:nvPr>
            <p:ph type="sldNum" sz="quarter" idx="12"/>
          </p:nvPr>
        </p:nvSpPr>
        <p:spPr/>
        <p:txBody>
          <a:bodyPr/>
          <a:lstStyle/>
          <a:p>
            <a:fld id="{03B861D0-8181-43C0-A7DB-772145D6E4AF}" type="slidenum">
              <a:rPr lang="en-US" smtClean="0"/>
              <a:t>‹#›</a:t>
            </a:fld>
            <a:endParaRPr lang="en-US"/>
          </a:p>
        </p:txBody>
      </p:sp>
    </p:spTree>
    <p:extLst>
      <p:ext uri="{BB962C8B-B14F-4D97-AF65-F5344CB8AC3E}">
        <p14:creationId xmlns:p14="http://schemas.microsoft.com/office/powerpoint/2010/main" val="69237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097DE-F848-CD0E-513F-B4133C45C1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567E58-08D3-3C63-6A04-4891382F2F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A7F94C-2F81-3597-4F48-0760BDC0A5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767D8A-E915-4A62-88BA-FD0E5D93A0ED}"/>
              </a:ext>
            </a:extLst>
          </p:cNvPr>
          <p:cNvSpPr>
            <a:spLocks noGrp="1"/>
          </p:cNvSpPr>
          <p:nvPr>
            <p:ph type="dt" sz="half" idx="10"/>
          </p:nvPr>
        </p:nvSpPr>
        <p:spPr/>
        <p:txBody>
          <a:bodyPr/>
          <a:lstStyle/>
          <a:p>
            <a:fld id="{18CB56F2-4D4B-407A-9033-EEB8CB8F38A8}" type="datetimeFigureOut">
              <a:rPr lang="en-US" smtClean="0"/>
              <a:t>1/14/2025</a:t>
            </a:fld>
            <a:endParaRPr lang="en-US"/>
          </a:p>
        </p:txBody>
      </p:sp>
      <p:sp>
        <p:nvSpPr>
          <p:cNvPr id="6" name="Footer Placeholder 5">
            <a:extLst>
              <a:ext uri="{FF2B5EF4-FFF2-40B4-BE49-F238E27FC236}">
                <a16:creationId xmlns:a16="http://schemas.microsoft.com/office/drawing/2014/main" id="{3A954A7F-7637-F1DD-95A1-357C09E3B9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585422-6985-4140-1279-8546E24F42FB}"/>
              </a:ext>
            </a:extLst>
          </p:cNvPr>
          <p:cNvSpPr>
            <a:spLocks noGrp="1"/>
          </p:cNvSpPr>
          <p:nvPr>
            <p:ph type="sldNum" sz="quarter" idx="12"/>
          </p:nvPr>
        </p:nvSpPr>
        <p:spPr/>
        <p:txBody>
          <a:bodyPr/>
          <a:lstStyle/>
          <a:p>
            <a:fld id="{03B861D0-8181-43C0-A7DB-772145D6E4AF}" type="slidenum">
              <a:rPr lang="en-US" smtClean="0"/>
              <a:t>‹#›</a:t>
            </a:fld>
            <a:endParaRPr lang="en-US"/>
          </a:p>
        </p:txBody>
      </p:sp>
    </p:spTree>
    <p:extLst>
      <p:ext uri="{BB962C8B-B14F-4D97-AF65-F5344CB8AC3E}">
        <p14:creationId xmlns:p14="http://schemas.microsoft.com/office/powerpoint/2010/main" val="693794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E25630-0710-0569-79E4-C5935D919B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3F0869-278A-6B25-B579-65A19E42A6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A04D79-169D-C25E-ED4B-169A4A62B4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8CB56F2-4D4B-407A-9033-EEB8CB8F38A8}" type="datetimeFigureOut">
              <a:rPr lang="en-US" smtClean="0"/>
              <a:t>1/14/2025</a:t>
            </a:fld>
            <a:endParaRPr lang="en-US"/>
          </a:p>
        </p:txBody>
      </p:sp>
      <p:sp>
        <p:nvSpPr>
          <p:cNvPr id="5" name="Footer Placeholder 4">
            <a:extLst>
              <a:ext uri="{FF2B5EF4-FFF2-40B4-BE49-F238E27FC236}">
                <a16:creationId xmlns:a16="http://schemas.microsoft.com/office/drawing/2014/main" id="{2CFAA7A7-601E-B3B1-9690-B13CF7B7D2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216946E-2C7F-CB2C-F863-02CFB1569C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3B861D0-8181-43C0-A7DB-772145D6E4AF}" type="slidenum">
              <a:rPr lang="en-US" smtClean="0"/>
              <a:t>‹#›</a:t>
            </a:fld>
            <a:endParaRPr lang="en-US"/>
          </a:p>
        </p:txBody>
      </p:sp>
    </p:spTree>
    <p:extLst>
      <p:ext uri="{BB962C8B-B14F-4D97-AF65-F5344CB8AC3E}">
        <p14:creationId xmlns:p14="http://schemas.microsoft.com/office/powerpoint/2010/main" val="2321269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customXml" Target="../ink/ink8.xml"/><Relationship Id="rId18" Type="http://schemas.openxmlformats.org/officeDocument/2006/relationships/customXml" Target="../ink/ink13.xml"/><Relationship Id="rId3" Type="http://schemas.openxmlformats.org/officeDocument/2006/relationships/image" Target="../media/image11.png"/><Relationship Id="rId21" Type="http://schemas.openxmlformats.org/officeDocument/2006/relationships/customXml" Target="../ink/ink16.xml"/><Relationship Id="rId7" Type="http://schemas.openxmlformats.org/officeDocument/2006/relationships/customXml" Target="../ink/ink2.xml"/><Relationship Id="rId12" Type="http://schemas.openxmlformats.org/officeDocument/2006/relationships/customXml" Target="../ink/ink7.xml"/><Relationship Id="rId17" Type="http://schemas.openxmlformats.org/officeDocument/2006/relationships/customXml" Target="../ink/ink12.xml"/><Relationship Id="rId2" Type="http://schemas.openxmlformats.org/officeDocument/2006/relationships/image" Target="../media/image10.png"/><Relationship Id="rId16" Type="http://schemas.openxmlformats.org/officeDocument/2006/relationships/customXml" Target="../ink/ink11.xml"/><Relationship Id="rId20" Type="http://schemas.openxmlformats.org/officeDocument/2006/relationships/customXml" Target="../ink/ink15.xml"/><Relationship Id="rId1" Type="http://schemas.openxmlformats.org/officeDocument/2006/relationships/slideLayout" Target="../slideLayouts/slideLayout8.xml"/><Relationship Id="rId6" Type="http://schemas.openxmlformats.org/officeDocument/2006/relationships/image" Target="../media/image13.png"/><Relationship Id="rId11" Type="http://schemas.openxmlformats.org/officeDocument/2006/relationships/customXml" Target="../ink/ink6.xml"/><Relationship Id="rId5" Type="http://schemas.openxmlformats.org/officeDocument/2006/relationships/customXml" Target="../ink/ink1.xml"/><Relationship Id="rId15" Type="http://schemas.openxmlformats.org/officeDocument/2006/relationships/customXml" Target="../ink/ink10.xml"/><Relationship Id="rId23" Type="http://schemas.openxmlformats.org/officeDocument/2006/relationships/customXml" Target="../ink/ink18.xml"/><Relationship Id="rId10" Type="http://schemas.openxmlformats.org/officeDocument/2006/relationships/customXml" Target="../ink/ink5.xml"/><Relationship Id="rId19" Type="http://schemas.openxmlformats.org/officeDocument/2006/relationships/customXml" Target="../ink/ink14.xml"/><Relationship Id="rId4" Type="http://schemas.openxmlformats.org/officeDocument/2006/relationships/image" Target="../media/image12.png"/><Relationship Id="rId9" Type="http://schemas.openxmlformats.org/officeDocument/2006/relationships/customXml" Target="../ink/ink4.xml"/><Relationship Id="rId14" Type="http://schemas.openxmlformats.org/officeDocument/2006/relationships/customXml" Target="../ink/ink9.xml"/><Relationship Id="rId22" Type="http://schemas.openxmlformats.org/officeDocument/2006/relationships/customXml" Target="../ink/ink1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C5AB5D5-F41F-6E2F-F4CA-7311A2AD465F}"/>
              </a:ext>
            </a:extLst>
          </p:cNvPr>
          <p:cNvSpPr>
            <a:spLocks noGrp="1"/>
          </p:cNvSpPr>
          <p:nvPr>
            <p:ph type="ctrTitle"/>
          </p:nvPr>
        </p:nvSpPr>
        <p:spPr>
          <a:xfrm>
            <a:off x="477980" y="1122363"/>
            <a:ext cx="4513119" cy="3097974"/>
          </a:xfrm>
        </p:spPr>
        <p:txBody>
          <a:bodyPr anchor="b">
            <a:normAutofit/>
          </a:bodyPr>
          <a:lstStyle/>
          <a:p>
            <a:pPr algn="l"/>
            <a:r>
              <a:rPr lang="en-US" sz="3000" dirty="0"/>
              <a:t>Breast Cancer: Tumor Detection in Mammogram Images Using </a:t>
            </a:r>
            <a:r>
              <a:rPr lang="en-US" sz="3000"/>
              <a:t>Modified AlexNet </a:t>
            </a:r>
            <a:r>
              <a:rPr lang="en-US" sz="3000" dirty="0"/>
              <a:t>Deep Convolution Neural Network</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9" name="Table 8">
            <a:extLst>
              <a:ext uri="{FF2B5EF4-FFF2-40B4-BE49-F238E27FC236}">
                <a16:creationId xmlns:a16="http://schemas.microsoft.com/office/drawing/2014/main" id="{8F3CA7F0-BFD9-4C00-AB03-63EFEDCE5699}"/>
              </a:ext>
            </a:extLst>
          </p:cNvPr>
          <p:cNvGraphicFramePr>
            <a:graphicFrameLocks noGrp="1"/>
          </p:cNvGraphicFramePr>
          <p:nvPr>
            <p:extLst>
              <p:ext uri="{D42A27DB-BD31-4B8C-83A1-F6EECF244321}">
                <p14:modId xmlns:p14="http://schemas.microsoft.com/office/powerpoint/2010/main" val="4175624586"/>
              </p:ext>
            </p:extLst>
          </p:nvPr>
        </p:nvGraphicFramePr>
        <p:xfrm>
          <a:off x="756655" y="4896336"/>
          <a:ext cx="3063783" cy="1678601"/>
        </p:xfrm>
        <a:graphic>
          <a:graphicData uri="http://schemas.openxmlformats.org/drawingml/2006/table">
            <a:tbl>
              <a:tblPr firstRow="1" bandRow="1"/>
              <a:tblGrid>
                <a:gridCol w="3063783">
                  <a:extLst>
                    <a:ext uri="{9D8B030D-6E8A-4147-A177-3AD203B41FA5}">
                      <a16:colId xmlns:a16="http://schemas.microsoft.com/office/drawing/2014/main" val="3567343762"/>
                    </a:ext>
                  </a:extLst>
                </a:gridCol>
              </a:tblGrid>
              <a:tr h="207704">
                <a:tc>
                  <a:txBody>
                    <a:bodyPr/>
                    <a:lstStyle/>
                    <a:p>
                      <a:pPr marL="0" marR="0" algn="ctr" hangingPunct="0">
                        <a:spcBef>
                          <a:spcPts val="0"/>
                        </a:spcBef>
                        <a:spcAft>
                          <a:spcPts val="300"/>
                        </a:spcAft>
                      </a:pPr>
                      <a:r>
                        <a:rPr lang="en-US" sz="1400">
                          <a:effectLst/>
                          <a:latin typeface="Times" panose="02020603050405020304" pitchFamily="18" charset="0"/>
                          <a:ea typeface="PMingLiU" panose="02020500000000000000" pitchFamily="18" charset="-120"/>
                        </a:rPr>
                        <a:t>Dhiraj Bandi</a:t>
                      </a:r>
                      <a:endParaRPr lang="en-US" sz="1400" dirty="0">
                        <a:effectLst/>
                        <a:latin typeface="Times" panose="02020603050405020304" pitchFamily="18" charset="0"/>
                        <a:ea typeface="PMingLiU" panose="02020500000000000000" pitchFamily="18" charset="-120"/>
                      </a:endParaRPr>
                    </a:p>
                  </a:txBody>
                  <a:tcPr marL="226314" marR="226314" marT="0" marB="0">
                    <a:lnL>
                      <a:noFill/>
                    </a:lnL>
                    <a:lnR>
                      <a:noFill/>
                    </a:lnR>
                    <a:lnT>
                      <a:noFill/>
                    </a:lnT>
                    <a:lnB>
                      <a:noFill/>
                    </a:lnB>
                    <a:noFill/>
                  </a:tcPr>
                </a:tc>
                <a:extLst>
                  <a:ext uri="{0D108BD9-81ED-4DB2-BD59-A6C34878D82A}">
                    <a16:rowId xmlns:a16="http://schemas.microsoft.com/office/drawing/2014/main" val="2424109993"/>
                  </a:ext>
                </a:extLst>
              </a:tr>
              <a:tr h="1038521">
                <a:tc>
                  <a:txBody>
                    <a:bodyPr/>
                    <a:lstStyle/>
                    <a:p>
                      <a:pPr marL="0" marR="0" algn="ctr" hangingPunct="0">
                        <a:spcBef>
                          <a:spcPts val="0"/>
                        </a:spcBef>
                        <a:spcAft>
                          <a:spcPts val="0"/>
                        </a:spcAft>
                      </a:pPr>
                      <a:r>
                        <a:rPr lang="en-US" sz="1400" i="1" dirty="0">
                          <a:effectLst/>
                          <a:latin typeface="Times" panose="02020603050405020304" pitchFamily="18" charset="0"/>
                          <a:ea typeface="PMingLiU" panose="02020500000000000000" pitchFamily="18" charset="-120"/>
                        </a:rPr>
                        <a:t>Data Science and Artificial Intelligence</a:t>
                      </a:r>
                      <a:r>
                        <a:rPr lang="en-US" sz="1400" i="1" spc="5" dirty="0">
                          <a:effectLst/>
                          <a:latin typeface="Times" panose="02020603050405020304" pitchFamily="18" charset="0"/>
                          <a:ea typeface="PMingLiU" panose="02020500000000000000" pitchFamily="18" charset="-120"/>
                        </a:rPr>
                        <a:t> </a:t>
                      </a:r>
                      <a:endParaRPr lang="en-US" sz="1400" dirty="0">
                        <a:effectLst/>
                        <a:latin typeface="Times" panose="02020603050405020304" pitchFamily="18" charset="0"/>
                        <a:ea typeface="PMingLiU" panose="02020500000000000000" pitchFamily="18" charset="-120"/>
                      </a:endParaRPr>
                    </a:p>
                    <a:p>
                      <a:pPr marL="0" marR="0" algn="ctr" hangingPunct="0">
                        <a:spcBef>
                          <a:spcPts val="0"/>
                        </a:spcBef>
                        <a:spcAft>
                          <a:spcPts val="0"/>
                        </a:spcAft>
                      </a:pPr>
                      <a:r>
                        <a:rPr lang="en-US" sz="1400" i="1" dirty="0">
                          <a:effectLst/>
                          <a:latin typeface="Times" panose="02020603050405020304" pitchFamily="18" charset="0"/>
                          <a:ea typeface="PMingLiU" panose="02020500000000000000" pitchFamily="18" charset="-120"/>
                        </a:rPr>
                        <a:t>University</a:t>
                      </a:r>
                      <a:r>
                        <a:rPr lang="en-US" sz="1400" i="1" spc="25" dirty="0">
                          <a:effectLst/>
                          <a:latin typeface="Times" panose="02020603050405020304" pitchFamily="18" charset="0"/>
                          <a:ea typeface="PMingLiU" panose="02020500000000000000" pitchFamily="18" charset="-120"/>
                        </a:rPr>
                        <a:t> </a:t>
                      </a:r>
                      <a:r>
                        <a:rPr lang="en-US" sz="1400" i="1" dirty="0">
                          <a:effectLst/>
                          <a:latin typeface="Times" panose="02020603050405020304" pitchFamily="18" charset="0"/>
                          <a:ea typeface="PMingLiU" panose="02020500000000000000" pitchFamily="18" charset="-120"/>
                        </a:rPr>
                        <a:t>of</a:t>
                      </a:r>
                      <a:r>
                        <a:rPr lang="en-US" sz="1400" i="1" spc="35" dirty="0">
                          <a:effectLst/>
                          <a:latin typeface="Times" panose="02020603050405020304" pitchFamily="18" charset="0"/>
                          <a:ea typeface="PMingLiU" panose="02020500000000000000" pitchFamily="18" charset="-120"/>
                        </a:rPr>
                        <a:t> </a:t>
                      </a:r>
                      <a:r>
                        <a:rPr lang="en-US" sz="1400" i="1" dirty="0">
                          <a:effectLst/>
                          <a:latin typeface="Times" panose="02020603050405020304" pitchFamily="18" charset="0"/>
                          <a:ea typeface="PMingLiU" panose="02020500000000000000" pitchFamily="18" charset="-120"/>
                        </a:rPr>
                        <a:t>Central</a:t>
                      </a:r>
                      <a:r>
                        <a:rPr lang="en-US" sz="1400" i="1" spc="30" dirty="0">
                          <a:effectLst/>
                          <a:latin typeface="Times" panose="02020603050405020304" pitchFamily="18" charset="0"/>
                          <a:ea typeface="PMingLiU" panose="02020500000000000000" pitchFamily="18" charset="-120"/>
                        </a:rPr>
                        <a:t> </a:t>
                      </a:r>
                      <a:r>
                        <a:rPr lang="en-US" sz="1400" i="1" dirty="0">
                          <a:effectLst/>
                          <a:latin typeface="Times" panose="02020603050405020304" pitchFamily="18" charset="0"/>
                          <a:ea typeface="PMingLiU" panose="02020500000000000000" pitchFamily="18" charset="-120"/>
                        </a:rPr>
                        <a:t>Missouri</a:t>
                      </a:r>
                    </a:p>
                    <a:p>
                      <a:pPr marL="0" marR="0" algn="ctr" hangingPunct="0">
                        <a:spcBef>
                          <a:spcPts val="0"/>
                        </a:spcBef>
                        <a:spcAft>
                          <a:spcPts val="0"/>
                        </a:spcAft>
                      </a:pPr>
                      <a:r>
                        <a:rPr lang="en-US" sz="1400" dirty="0">
                          <a:effectLst/>
                          <a:latin typeface="Times" panose="02020603050405020304" pitchFamily="18" charset="0"/>
                          <a:ea typeface="PMingLiU" panose="02020500000000000000" pitchFamily="18" charset="-120"/>
                        </a:rPr>
                        <a:t>700760856</a:t>
                      </a:r>
                    </a:p>
                  </a:txBody>
                  <a:tcPr marL="226314" marR="226314" marT="0" marB="0">
                    <a:lnL>
                      <a:noFill/>
                    </a:lnL>
                    <a:lnR>
                      <a:noFill/>
                    </a:lnR>
                    <a:lnT>
                      <a:noFill/>
                    </a:lnT>
                    <a:lnB>
                      <a:noFill/>
                    </a:lnB>
                    <a:noFill/>
                  </a:tcPr>
                </a:tc>
                <a:extLst>
                  <a:ext uri="{0D108BD9-81ED-4DB2-BD59-A6C34878D82A}">
                    <a16:rowId xmlns:a16="http://schemas.microsoft.com/office/drawing/2014/main" val="3349395479"/>
                  </a:ext>
                </a:extLst>
              </a:tr>
              <a:tr h="415409">
                <a:tc>
                  <a:txBody>
                    <a:bodyPr/>
                    <a:lstStyle/>
                    <a:p>
                      <a:pPr marL="0" marR="0" algn="ctr" hangingPunct="0">
                        <a:spcBef>
                          <a:spcPts val="0"/>
                        </a:spcBef>
                        <a:spcAft>
                          <a:spcPts val="0"/>
                        </a:spcAft>
                      </a:pPr>
                      <a:r>
                        <a:rPr lang="en-US" sz="1400" dirty="0">
                          <a:effectLst/>
                          <a:latin typeface="Times" panose="02020603050405020304" pitchFamily="18" charset="0"/>
                          <a:ea typeface="PMingLiU" panose="02020500000000000000" pitchFamily="18" charset="-120"/>
                        </a:rPr>
                        <a:t>Lee’s Summit</a:t>
                      </a:r>
                      <a:r>
                        <a:rPr lang="en-US" sz="1400" spc="5" dirty="0">
                          <a:effectLst/>
                          <a:latin typeface="Times" panose="02020603050405020304" pitchFamily="18" charset="0"/>
                          <a:ea typeface="PMingLiU" panose="02020500000000000000" pitchFamily="18" charset="-120"/>
                        </a:rPr>
                        <a:t> </a:t>
                      </a:r>
                      <a:endParaRPr lang="en-US" sz="1400" dirty="0">
                        <a:effectLst/>
                        <a:latin typeface="Times" panose="02020603050405020304" pitchFamily="18" charset="0"/>
                        <a:ea typeface="PMingLiU" panose="02020500000000000000" pitchFamily="18" charset="-120"/>
                      </a:endParaRPr>
                    </a:p>
                    <a:p>
                      <a:pPr marL="0" marR="0" algn="ctr" hangingPunct="0">
                        <a:spcBef>
                          <a:spcPts val="0"/>
                        </a:spcBef>
                        <a:spcAft>
                          <a:spcPts val="0"/>
                        </a:spcAft>
                      </a:pPr>
                      <a:r>
                        <a:rPr lang="en-US" sz="1400" u="sng" dirty="0">
                          <a:effectLst/>
                          <a:latin typeface="Times" panose="02020603050405020304" pitchFamily="18" charset="0"/>
                          <a:ea typeface="PMingLiU" panose="02020500000000000000" pitchFamily="18" charset="-120"/>
                        </a:rPr>
                        <a:t>dxb08560@ucmo.edu</a:t>
                      </a:r>
                      <a:endParaRPr lang="en-US" sz="1400" dirty="0">
                        <a:effectLst/>
                        <a:latin typeface="Times" panose="02020603050405020304" pitchFamily="18" charset="0"/>
                        <a:ea typeface="PMingLiU" panose="02020500000000000000" pitchFamily="18" charset="-120"/>
                      </a:endParaRPr>
                    </a:p>
                  </a:txBody>
                  <a:tcPr marL="226314" marR="226314" marT="0" marB="0">
                    <a:lnL>
                      <a:noFill/>
                    </a:lnL>
                    <a:lnR>
                      <a:noFill/>
                    </a:lnR>
                    <a:lnT>
                      <a:noFill/>
                    </a:lnT>
                    <a:lnB>
                      <a:noFill/>
                    </a:lnB>
                    <a:noFill/>
                  </a:tcPr>
                </a:tc>
                <a:extLst>
                  <a:ext uri="{0D108BD9-81ED-4DB2-BD59-A6C34878D82A}">
                    <a16:rowId xmlns:a16="http://schemas.microsoft.com/office/drawing/2014/main" val="2411828091"/>
                  </a:ext>
                </a:extLst>
              </a:tr>
            </a:tbl>
          </a:graphicData>
        </a:graphic>
      </p:graphicFrame>
      <p:sp>
        <p:nvSpPr>
          <p:cNvPr id="2" name="TextBox 1">
            <a:extLst>
              <a:ext uri="{FF2B5EF4-FFF2-40B4-BE49-F238E27FC236}">
                <a16:creationId xmlns:a16="http://schemas.microsoft.com/office/drawing/2014/main" id="{FB4EADFD-1E02-C3C9-A1FC-8D78E5BE60B5}"/>
              </a:ext>
            </a:extLst>
          </p:cNvPr>
          <p:cNvSpPr txBox="1"/>
          <p:nvPr/>
        </p:nvSpPr>
        <p:spPr>
          <a:xfrm>
            <a:off x="8312875" y="2474893"/>
            <a:ext cx="3543301" cy="954107"/>
          </a:xfrm>
          <a:prstGeom prst="rect">
            <a:avLst/>
          </a:prstGeom>
          <a:noFill/>
        </p:spPr>
        <p:txBody>
          <a:bodyPr wrap="square" rtlCol="0">
            <a:spAutoFit/>
          </a:bodyPr>
          <a:lstStyle/>
          <a:p>
            <a:pPr algn="ctr"/>
            <a:r>
              <a:rPr lang="en-US" sz="1400" dirty="0"/>
              <a:t>Emmanuel Lawrence </a:t>
            </a:r>
            <a:r>
              <a:rPr lang="en-US" sz="1400" dirty="0" err="1"/>
              <a:t>Omonigho</a:t>
            </a:r>
            <a:endParaRPr lang="en-US" sz="1400" dirty="0"/>
          </a:p>
          <a:p>
            <a:pPr algn="ctr"/>
            <a:r>
              <a:rPr lang="en-US" sz="1400" dirty="0"/>
              <a:t>Dept. of Telecommunication Engineering Federal University of Technology Minna Niger State, Nigeria</a:t>
            </a:r>
          </a:p>
        </p:txBody>
      </p:sp>
      <p:sp>
        <p:nvSpPr>
          <p:cNvPr id="3" name="TextBox 2">
            <a:extLst>
              <a:ext uri="{FF2B5EF4-FFF2-40B4-BE49-F238E27FC236}">
                <a16:creationId xmlns:a16="http://schemas.microsoft.com/office/drawing/2014/main" id="{22F8C0E0-F829-CBEF-85A8-D9B35D6DC971}"/>
              </a:ext>
            </a:extLst>
          </p:cNvPr>
          <p:cNvSpPr txBox="1"/>
          <p:nvPr/>
        </p:nvSpPr>
        <p:spPr>
          <a:xfrm>
            <a:off x="4824549" y="2450425"/>
            <a:ext cx="3466011" cy="954107"/>
          </a:xfrm>
          <a:prstGeom prst="rect">
            <a:avLst/>
          </a:prstGeom>
          <a:noFill/>
        </p:spPr>
        <p:txBody>
          <a:bodyPr wrap="square" rtlCol="0">
            <a:spAutoFit/>
          </a:bodyPr>
          <a:lstStyle/>
          <a:p>
            <a:pPr algn="ctr"/>
            <a:r>
              <a:rPr lang="en-US" sz="1400" dirty="0"/>
              <a:t>Micheal David</a:t>
            </a:r>
          </a:p>
          <a:p>
            <a:pPr algn="ctr"/>
            <a:r>
              <a:rPr lang="en-US" sz="1400" dirty="0"/>
              <a:t>Dept. of Telecommunication Engineering Federal University of Technology Minna Niger State, Nigeria</a:t>
            </a:r>
          </a:p>
        </p:txBody>
      </p:sp>
      <p:sp>
        <p:nvSpPr>
          <p:cNvPr id="5" name="TextBox 4">
            <a:extLst>
              <a:ext uri="{FF2B5EF4-FFF2-40B4-BE49-F238E27FC236}">
                <a16:creationId xmlns:a16="http://schemas.microsoft.com/office/drawing/2014/main" id="{08A723D1-E60D-D737-9FFE-DADAC19711C1}"/>
              </a:ext>
            </a:extLst>
          </p:cNvPr>
          <p:cNvSpPr txBox="1"/>
          <p:nvPr/>
        </p:nvSpPr>
        <p:spPr>
          <a:xfrm>
            <a:off x="4583701" y="3857940"/>
            <a:ext cx="4136572" cy="738664"/>
          </a:xfrm>
          <a:prstGeom prst="rect">
            <a:avLst/>
          </a:prstGeom>
          <a:noFill/>
        </p:spPr>
        <p:txBody>
          <a:bodyPr wrap="square" rtlCol="0">
            <a:spAutoFit/>
          </a:bodyPr>
          <a:lstStyle/>
          <a:p>
            <a:pPr algn="ctr"/>
            <a:r>
              <a:rPr lang="en-US" sz="1400" dirty="0" err="1"/>
              <a:t>Achonu</a:t>
            </a:r>
            <a:r>
              <a:rPr lang="en-US" sz="1400" dirty="0"/>
              <a:t> </a:t>
            </a:r>
            <a:r>
              <a:rPr lang="en-US" sz="1400" dirty="0" err="1"/>
              <a:t>Adejo</a:t>
            </a:r>
            <a:r>
              <a:rPr lang="en-US" sz="1400" dirty="0"/>
              <a:t> </a:t>
            </a:r>
          </a:p>
          <a:p>
            <a:pPr algn="ctr"/>
            <a:r>
              <a:rPr lang="en-US" sz="1400" dirty="0"/>
              <a:t>Dept. of Telecommunication Engineering Federal University of Technology Minna Niger State, Nigeria</a:t>
            </a:r>
          </a:p>
        </p:txBody>
      </p:sp>
      <p:sp>
        <p:nvSpPr>
          <p:cNvPr id="6" name="TextBox 5">
            <a:extLst>
              <a:ext uri="{FF2B5EF4-FFF2-40B4-BE49-F238E27FC236}">
                <a16:creationId xmlns:a16="http://schemas.microsoft.com/office/drawing/2014/main" id="{861E5F47-83F8-82A1-7A69-23F83D20D398}"/>
              </a:ext>
            </a:extLst>
          </p:cNvPr>
          <p:cNvSpPr txBox="1"/>
          <p:nvPr/>
        </p:nvSpPr>
        <p:spPr>
          <a:xfrm>
            <a:off x="8551273" y="3712339"/>
            <a:ext cx="3526972" cy="954107"/>
          </a:xfrm>
          <a:prstGeom prst="rect">
            <a:avLst/>
          </a:prstGeom>
          <a:noFill/>
        </p:spPr>
        <p:txBody>
          <a:bodyPr wrap="square" rtlCol="0">
            <a:spAutoFit/>
          </a:bodyPr>
          <a:lstStyle/>
          <a:p>
            <a:pPr algn="ctr"/>
            <a:r>
              <a:rPr lang="en-US" sz="1400" dirty="0" err="1"/>
              <a:t>Saliyu</a:t>
            </a:r>
            <a:r>
              <a:rPr lang="en-US" sz="1400" dirty="0"/>
              <a:t> Aliyu</a:t>
            </a:r>
          </a:p>
          <a:p>
            <a:pPr algn="ctr"/>
            <a:r>
              <a:rPr lang="en-US" sz="1400" dirty="0"/>
              <a:t>Dept. of Telecommunication Engineering Federal University of Technology Minna Niger State, Nigeria </a:t>
            </a:r>
          </a:p>
        </p:txBody>
      </p:sp>
      <p:sp>
        <p:nvSpPr>
          <p:cNvPr id="7" name="TextBox 6">
            <a:extLst>
              <a:ext uri="{FF2B5EF4-FFF2-40B4-BE49-F238E27FC236}">
                <a16:creationId xmlns:a16="http://schemas.microsoft.com/office/drawing/2014/main" id="{98FE0648-F4C4-0714-486D-52C57F8D2953}"/>
              </a:ext>
            </a:extLst>
          </p:cNvPr>
          <p:cNvSpPr txBox="1"/>
          <p:nvPr/>
        </p:nvSpPr>
        <p:spPr>
          <a:xfrm>
            <a:off x="7654834" y="1790553"/>
            <a:ext cx="2638697" cy="369332"/>
          </a:xfrm>
          <a:prstGeom prst="rect">
            <a:avLst/>
          </a:prstGeom>
          <a:noFill/>
        </p:spPr>
        <p:txBody>
          <a:bodyPr wrap="square" rtlCol="0">
            <a:spAutoFit/>
          </a:bodyPr>
          <a:lstStyle/>
          <a:p>
            <a:r>
              <a:rPr lang="en-US" dirty="0"/>
              <a:t>Authors:</a:t>
            </a:r>
          </a:p>
        </p:txBody>
      </p:sp>
    </p:spTree>
    <p:extLst>
      <p:ext uri="{BB962C8B-B14F-4D97-AF65-F5344CB8AC3E}">
        <p14:creationId xmlns:p14="http://schemas.microsoft.com/office/powerpoint/2010/main" val="4110959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21">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8B069B-A933-4016-7628-C49EAD70B5E4}"/>
              </a:ext>
            </a:extLst>
          </p:cNvPr>
          <p:cNvSpPr>
            <a:spLocks noGrp="1"/>
          </p:cNvSpPr>
          <p:nvPr>
            <p:ph type="title"/>
          </p:nvPr>
        </p:nvSpPr>
        <p:spPr>
          <a:xfrm>
            <a:off x="838200" y="253397"/>
            <a:ext cx="10515600" cy="1273233"/>
          </a:xfrm>
        </p:spPr>
        <p:txBody>
          <a:bodyPr>
            <a:normAutofit/>
          </a:bodyPr>
          <a:lstStyle/>
          <a:p>
            <a:r>
              <a:rPr lang="en-US" sz="4000" dirty="0"/>
              <a:t>Motivation</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64A91FE-1673-D01E-A253-460C19412256}"/>
              </a:ext>
            </a:extLst>
          </p:cNvPr>
          <p:cNvSpPr>
            <a:spLocks noGrp="1"/>
          </p:cNvSpPr>
          <p:nvPr>
            <p:ph idx="1"/>
          </p:nvPr>
        </p:nvSpPr>
        <p:spPr>
          <a:xfrm>
            <a:off x="838200" y="1978090"/>
            <a:ext cx="10515600" cy="4194110"/>
          </a:xfrm>
        </p:spPr>
        <p:txBody>
          <a:bodyPr>
            <a:normAutofit/>
          </a:bodyPr>
          <a:lstStyle/>
          <a:p>
            <a:r>
              <a:rPr lang="en-US" sz="2200" dirty="0"/>
              <a:t>Importance of Early Detection: Early detection of breast cancer significantly increases the chances of successful treatment and survival.</a:t>
            </a:r>
          </a:p>
          <a:p>
            <a:r>
              <a:rPr lang="en-US" sz="2200" dirty="0"/>
              <a:t>Challenges in Diagnosis: Radiologists face difficulties in accurately identifying tumors in mammographic images due to noise, varying resolutions, and contrasting intensities.</a:t>
            </a:r>
          </a:p>
          <a:p>
            <a:r>
              <a:rPr lang="en-US" sz="2200" dirty="0"/>
              <a:t>Advancements in Technology: Leveraging deep learning and neural networks can enhance diagnostic accuracy and aid radiologists in making more informed decisions.</a:t>
            </a:r>
          </a:p>
          <a:p>
            <a:r>
              <a:rPr lang="en-US" sz="2200" dirty="0"/>
              <a:t>Aim: To improve the classification accuracy of mammogram images by utilizing a modified </a:t>
            </a:r>
            <a:r>
              <a:rPr lang="en-US" sz="2200" dirty="0" err="1"/>
              <a:t>AlexNet</a:t>
            </a:r>
            <a:r>
              <a:rPr lang="en-US" sz="2200" dirty="0"/>
              <a:t> Deep Convolution Neural Network (DCNN) and data augmentation techniques.</a:t>
            </a:r>
          </a:p>
        </p:txBody>
      </p:sp>
    </p:spTree>
    <p:extLst>
      <p:ext uri="{BB962C8B-B14F-4D97-AF65-F5344CB8AC3E}">
        <p14:creationId xmlns:p14="http://schemas.microsoft.com/office/powerpoint/2010/main" val="3803406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4930B20-5992-D3F8-4C4B-9DF2282169F9}"/>
              </a:ext>
            </a:extLst>
          </p:cNvPr>
          <p:cNvSpPr>
            <a:spLocks noGrp="1"/>
          </p:cNvSpPr>
          <p:nvPr>
            <p:ph type="title"/>
          </p:nvPr>
        </p:nvSpPr>
        <p:spPr>
          <a:xfrm>
            <a:off x="838200" y="253397"/>
            <a:ext cx="10515600" cy="1273233"/>
          </a:xfrm>
        </p:spPr>
        <p:txBody>
          <a:bodyPr>
            <a:normAutofit/>
          </a:bodyPr>
          <a:lstStyle/>
          <a:p>
            <a:r>
              <a:rPr lang="en-US" sz="4000" dirty="0"/>
              <a:t>Problem Statement</a:t>
            </a:r>
          </a:p>
        </p:txBody>
      </p:sp>
      <p:sp>
        <p:nvSpPr>
          <p:cNvPr id="19" name="Rectangle 18">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7FD99F5-8579-3F48-F214-02B54CFAD42B}"/>
              </a:ext>
            </a:extLst>
          </p:cNvPr>
          <p:cNvSpPr>
            <a:spLocks noGrp="1"/>
          </p:cNvSpPr>
          <p:nvPr>
            <p:ph idx="1"/>
          </p:nvPr>
        </p:nvSpPr>
        <p:spPr>
          <a:xfrm>
            <a:off x="838200" y="2043404"/>
            <a:ext cx="10515600" cy="4128796"/>
          </a:xfrm>
        </p:spPr>
        <p:txBody>
          <a:bodyPr>
            <a:normAutofit lnSpcReduction="10000"/>
          </a:bodyPr>
          <a:lstStyle/>
          <a:p>
            <a:r>
              <a:rPr lang="en-US" sz="2200" dirty="0"/>
              <a:t>Current Issues: Traditional machine learning and image processing methods often struggle with the accurate detection and classification of tumors in mammographic images, leading to lower diagnostic accuracy.</a:t>
            </a:r>
          </a:p>
          <a:p>
            <a:r>
              <a:rPr lang="en-US" sz="2200" dirty="0"/>
              <a:t>Data Limitation: Small dataset sizes can restrict the training efficacy of deep learning models, resulting in overfitting or underfitting, and hindering generalization to new data.</a:t>
            </a:r>
          </a:p>
          <a:p>
            <a:r>
              <a:rPr lang="en-US" sz="2200" dirty="0"/>
              <a:t>Technical Challenges: Mammogram images typically contain noise, varying resolutions, and contrasting intensities, making it difficult to accurately locate and classify tumor tissues.</a:t>
            </a:r>
          </a:p>
          <a:p>
            <a:r>
              <a:rPr lang="en-US" sz="2200" dirty="0"/>
              <a:t>Objective: To address these limitations by employing a modified </a:t>
            </a:r>
            <a:r>
              <a:rPr lang="en-US" sz="2200" dirty="0" err="1"/>
              <a:t>AlexNet</a:t>
            </a:r>
            <a:r>
              <a:rPr lang="en-US" sz="2200" dirty="0"/>
              <a:t> Deep Convolutional Neural Network (DCNN) model tailored for binary classification (benign vs. malignant tumors), enhanced by extensive data augmentation techniques to expand the dataset size and improve model robustness and accuracy.</a:t>
            </a:r>
          </a:p>
        </p:txBody>
      </p:sp>
    </p:spTree>
    <p:extLst>
      <p:ext uri="{BB962C8B-B14F-4D97-AF65-F5344CB8AC3E}">
        <p14:creationId xmlns:p14="http://schemas.microsoft.com/office/powerpoint/2010/main" val="351103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Freeform: Shape 44">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AA54C4-70D8-3D42-ECB1-E7CB2A939CD3}"/>
              </a:ext>
            </a:extLst>
          </p:cNvPr>
          <p:cNvSpPr>
            <a:spLocks noGrp="1"/>
          </p:cNvSpPr>
          <p:nvPr>
            <p:ph type="title"/>
          </p:nvPr>
        </p:nvSpPr>
        <p:spPr>
          <a:xfrm>
            <a:off x="838200" y="253397"/>
            <a:ext cx="10515600" cy="1273233"/>
          </a:xfrm>
        </p:spPr>
        <p:txBody>
          <a:bodyPr>
            <a:normAutofit/>
          </a:bodyPr>
          <a:lstStyle/>
          <a:p>
            <a:r>
              <a:rPr lang="en-US" sz="4000" dirty="0"/>
              <a:t>Objectives</a:t>
            </a:r>
          </a:p>
        </p:txBody>
      </p:sp>
      <p:sp>
        <p:nvSpPr>
          <p:cNvPr id="46" name="Rectangle 45">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7" name="Content Placeholder 2">
            <a:extLst>
              <a:ext uri="{FF2B5EF4-FFF2-40B4-BE49-F238E27FC236}">
                <a16:creationId xmlns:a16="http://schemas.microsoft.com/office/drawing/2014/main" id="{52FBF740-4F90-58E1-FC31-42A3FDD4477D}"/>
              </a:ext>
            </a:extLst>
          </p:cNvPr>
          <p:cNvSpPr>
            <a:spLocks noGrp="1"/>
          </p:cNvSpPr>
          <p:nvPr>
            <p:ph idx="1"/>
          </p:nvPr>
        </p:nvSpPr>
        <p:spPr>
          <a:xfrm>
            <a:off x="838200" y="2478024"/>
            <a:ext cx="10515600" cy="3694176"/>
          </a:xfrm>
        </p:spPr>
        <p:txBody>
          <a:bodyPr>
            <a:normAutofit/>
          </a:bodyPr>
          <a:lstStyle/>
          <a:p>
            <a:r>
              <a:rPr lang="en-US" sz="2200" dirty="0"/>
              <a:t>Enhance the accuracy of tumor detection and classification in digital mammographic images.</a:t>
            </a:r>
          </a:p>
          <a:p>
            <a:r>
              <a:rPr lang="en-US" sz="2200" dirty="0"/>
              <a:t>Implement data augmentation techniques to increase the training dataset size and diversity.</a:t>
            </a:r>
          </a:p>
          <a:p>
            <a:r>
              <a:rPr lang="en-US" sz="2200" dirty="0"/>
              <a:t>Modify the </a:t>
            </a:r>
            <a:r>
              <a:rPr lang="en-US" sz="2200" dirty="0" err="1"/>
              <a:t>AlexNet</a:t>
            </a:r>
            <a:r>
              <a:rPr lang="en-US" sz="2200" dirty="0"/>
              <a:t> architecture for improved suitability in binary classification tasks (benign vs. malignant tumors).</a:t>
            </a:r>
          </a:p>
          <a:p>
            <a:r>
              <a:rPr lang="en-US" sz="2200" dirty="0"/>
              <a:t>Optimize the CNN model using appropriate pre-processing and training techniques to handle mammographic image noise and resolution issues.</a:t>
            </a:r>
          </a:p>
        </p:txBody>
      </p:sp>
    </p:spTree>
    <p:extLst>
      <p:ext uri="{BB962C8B-B14F-4D97-AF65-F5344CB8AC3E}">
        <p14:creationId xmlns:p14="http://schemas.microsoft.com/office/powerpoint/2010/main" val="3784984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53E47-86B3-CB6C-72CA-228DEDB3F5CA}"/>
              </a:ext>
            </a:extLst>
          </p:cNvPr>
          <p:cNvSpPr>
            <a:spLocks noGrp="1"/>
          </p:cNvSpPr>
          <p:nvPr>
            <p:ph type="title"/>
          </p:nvPr>
        </p:nvSpPr>
        <p:spPr>
          <a:xfrm>
            <a:off x="5183188" y="219075"/>
            <a:ext cx="3932237" cy="530225"/>
          </a:xfrm>
        </p:spPr>
        <p:txBody>
          <a:bodyPr>
            <a:normAutofit fontScale="90000"/>
          </a:bodyPr>
          <a:lstStyle/>
          <a:p>
            <a:r>
              <a:rPr lang="en-US" sz="3200" dirty="0"/>
              <a:t>Contributions</a:t>
            </a:r>
            <a:endParaRPr lang="en-US" dirty="0"/>
          </a:p>
        </p:txBody>
      </p:sp>
      <p:graphicFrame>
        <p:nvGraphicFramePr>
          <p:cNvPr id="14" name="Content Placeholder 2">
            <a:extLst>
              <a:ext uri="{FF2B5EF4-FFF2-40B4-BE49-F238E27FC236}">
                <a16:creationId xmlns:a16="http://schemas.microsoft.com/office/drawing/2014/main" id="{1BC3B61A-62BC-E065-4DAA-9C3C32806586}"/>
              </a:ext>
            </a:extLst>
          </p:cNvPr>
          <p:cNvGraphicFramePr>
            <a:graphicFrameLocks noGrp="1"/>
          </p:cNvGraphicFramePr>
          <p:nvPr>
            <p:ph idx="1"/>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 Placeholder 3">
            <a:extLst>
              <a:ext uri="{FF2B5EF4-FFF2-40B4-BE49-F238E27FC236}">
                <a16:creationId xmlns:a16="http://schemas.microsoft.com/office/drawing/2014/main" id="{548E533D-67C5-7A16-CDB3-ABDB00EB83F3}"/>
              </a:ext>
            </a:extLst>
          </p:cNvPr>
          <p:cNvSpPr>
            <a:spLocks noGrp="1"/>
          </p:cNvSpPr>
          <p:nvPr>
            <p:ph type="body" sz="half" idx="2"/>
          </p:nvPr>
        </p:nvSpPr>
        <p:spPr>
          <a:xfrm>
            <a:off x="332581" y="6203951"/>
            <a:ext cx="4476750" cy="320674"/>
          </a:xfrm>
        </p:spPr>
        <p:txBody>
          <a:bodyPr>
            <a:normAutofit/>
          </a:bodyPr>
          <a:lstStyle/>
          <a:p>
            <a:r>
              <a:rPr lang="en-US" dirty="0"/>
              <a:t>ARCHITECTURE OF THE MODIFIED ALEXNET</a:t>
            </a:r>
          </a:p>
        </p:txBody>
      </p:sp>
      <p:pic>
        <p:nvPicPr>
          <p:cNvPr id="7" name="Picture 6">
            <a:extLst>
              <a:ext uri="{FF2B5EF4-FFF2-40B4-BE49-F238E27FC236}">
                <a16:creationId xmlns:a16="http://schemas.microsoft.com/office/drawing/2014/main" id="{6BF8AD6E-D83E-BB21-322A-4F21A6483162}"/>
              </a:ext>
            </a:extLst>
          </p:cNvPr>
          <p:cNvPicPr>
            <a:picLocks noChangeAspect="1"/>
          </p:cNvPicPr>
          <p:nvPr/>
        </p:nvPicPr>
        <p:blipFill>
          <a:blip r:embed="rId8"/>
          <a:stretch>
            <a:fillRect/>
          </a:stretch>
        </p:blipFill>
        <p:spPr>
          <a:xfrm>
            <a:off x="332581" y="142875"/>
            <a:ext cx="4476750" cy="5923085"/>
          </a:xfrm>
          <a:prstGeom prst="rect">
            <a:avLst/>
          </a:prstGeom>
        </p:spPr>
      </p:pic>
    </p:spTree>
    <p:extLst>
      <p:ext uri="{BB962C8B-B14F-4D97-AF65-F5344CB8AC3E}">
        <p14:creationId xmlns:p14="http://schemas.microsoft.com/office/powerpoint/2010/main" val="1157771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41F36-B1E7-782A-3732-25F85E08610A}"/>
              </a:ext>
            </a:extLst>
          </p:cNvPr>
          <p:cNvSpPr>
            <a:spLocks noGrp="1"/>
          </p:cNvSpPr>
          <p:nvPr>
            <p:ph type="title"/>
          </p:nvPr>
        </p:nvSpPr>
        <p:spPr>
          <a:xfrm>
            <a:off x="839788" y="457200"/>
            <a:ext cx="3932237" cy="1143000"/>
          </a:xfrm>
        </p:spPr>
        <p:txBody>
          <a:bodyPr>
            <a:normAutofit/>
          </a:bodyPr>
          <a:lstStyle/>
          <a:p>
            <a:r>
              <a:rPr lang="en-US" sz="4000" dirty="0"/>
              <a:t>Results</a:t>
            </a:r>
          </a:p>
        </p:txBody>
      </p:sp>
      <p:sp>
        <p:nvSpPr>
          <p:cNvPr id="5" name="Text Placeholder 4">
            <a:extLst>
              <a:ext uri="{FF2B5EF4-FFF2-40B4-BE49-F238E27FC236}">
                <a16:creationId xmlns:a16="http://schemas.microsoft.com/office/drawing/2014/main" id="{927EC93A-79A6-9E38-5786-2D8392DECE1C}"/>
              </a:ext>
            </a:extLst>
          </p:cNvPr>
          <p:cNvSpPr>
            <a:spLocks noGrp="1"/>
          </p:cNvSpPr>
          <p:nvPr>
            <p:ph type="body" sz="half" idx="2"/>
          </p:nvPr>
        </p:nvSpPr>
        <p:spPr>
          <a:xfrm>
            <a:off x="628650" y="1667960"/>
            <a:ext cx="4143375" cy="4781549"/>
          </a:xfrm>
        </p:spPr>
        <p:txBody>
          <a:bodyPr/>
          <a:lstStyle/>
          <a:p>
            <a:pPr marL="285750" indent="-285750">
              <a:buFont typeface="Arial" panose="020B0604020202020204" pitchFamily="34" charset="0"/>
              <a:buChar char="•"/>
            </a:pPr>
            <a:r>
              <a:rPr lang="en-US" sz="1600" dirty="0"/>
              <a:t>Accuracy: Achieved an overall system accuracy of 95.70% in classifying mammogram images.</a:t>
            </a:r>
          </a:p>
          <a:p>
            <a:pPr marL="285750" indent="-285750">
              <a:buFont typeface="Arial" panose="020B0604020202020204" pitchFamily="34" charset="0"/>
              <a:buChar char="•"/>
            </a:pPr>
            <a:r>
              <a:rPr lang="en-US" sz="1600" dirty="0"/>
              <a:t>ROC Curve: The Area Under the Curve (AUC) of the ROC curve was 0.957, indicating high sensitivity and specificity.</a:t>
            </a:r>
          </a:p>
          <a:p>
            <a:pPr marL="285750" indent="-285750">
              <a:buFont typeface="Arial" panose="020B0604020202020204" pitchFamily="34" charset="0"/>
              <a:buChar char="•"/>
            </a:pPr>
            <a:r>
              <a:rPr lang="en-US" sz="1600" dirty="0"/>
              <a:t>We have demonstrated improved performance with data augmentation compared to using the original dataset without augmentation.</a:t>
            </a:r>
          </a:p>
          <a:p>
            <a:pPr marL="285750" indent="-285750">
              <a:buFont typeface="Arial" panose="020B0604020202020204" pitchFamily="34" charset="0"/>
              <a:buChar char="•"/>
            </a:pPr>
            <a:r>
              <a:rPr lang="en-US" sz="1600" dirty="0"/>
              <a:t>We have seen some example mammogram images before and after augmentation, and the corresponding classification results.</a:t>
            </a:r>
          </a:p>
          <a:p>
            <a:pPr marL="285750" indent="-28575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FB8D0F45-D6E8-D0EE-F98A-77E61454C7AF}"/>
              </a:ext>
            </a:extLst>
          </p:cNvPr>
          <p:cNvPicPr>
            <a:picLocks noChangeAspect="1"/>
          </p:cNvPicPr>
          <p:nvPr/>
        </p:nvPicPr>
        <p:blipFill>
          <a:blip r:embed="rId2"/>
          <a:stretch>
            <a:fillRect/>
          </a:stretch>
        </p:blipFill>
        <p:spPr>
          <a:xfrm>
            <a:off x="4729301" y="389440"/>
            <a:ext cx="3832447" cy="3011573"/>
          </a:xfrm>
          <a:prstGeom prst="rect">
            <a:avLst/>
          </a:prstGeom>
        </p:spPr>
      </p:pic>
      <p:pic>
        <p:nvPicPr>
          <p:cNvPr id="11" name="Picture 10">
            <a:extLst>
              <a:ext uri="{FF2B5EF4-FFF2-40B4-BE49-F238E27FC236}">
                <a16:creationId xmlns:a16="http://schemas.microsoft.com/office/drawing/2014/main" id="{D346F547-FDB6-E53D-128D-2AE795BC06D6}"/>
              </a:ext>
            </a:extLst>
          </p:cNvPr>
          <p:cNvPicPr>
            <a:picLocks noChangeAspect="1"/>
          </p:cNvPicPr>
          <p:nvPr/>
        </p:nvPicPr>
        <p:blipFill>
          <a:blip r:embed="rId3"/>
          <a:stretch>
            <a:fillRect/>
          </a:stretch>
        </p:blipFill>
        <p:spPr>
          <a:xfrm>
            <a:off x="8519024" y="457200"/>
            <a:ext cx="3440701" cy="2868348"/>
          </a:xfrm>
          <a:prstGeom prst="rect">
            <a:avLst/>
          </a:prstGeom>
        </p:spPr>
      </p:pic>
      <p:pic>
        <p:nvPicPr>
          <p:cNvPr id="15" name="Picture 14">
            <a:extLst>
              <a:ext uri="{FF2B5EF4-FFF2-40B4-BE49-F238E27FC236}">
                <a16:creationId xmlns:a16="http://schemas.microsoft.com/office/drawing/2014/main" id="{E68FF8FC-455B-B0A6-557B-222DA9581FBD}"/>
              </a:ext>
            </a:extLst>
          </p:cNvPr>
          <p:cNvPicPr>
            <a:picLocks noChangeAspect="1"/>
          </p:cNvPicPr>
          <p:nvPr/>
        </p:nvPicPr>
        <p:blipFill>
          <a:blip r:embed="rId4"/>
          <a:stretch>
            <a:fillRect/>
          </a:stretch>
        </p:blipFill>
        <p:spPr>
          <a:xfrm>
            <a:off x="6244874" y="3401013"/>
            <a:ext cx="3994501" cy="3097185"/>
          </a:xfrm>
          <a:prstGeom prst="rect">
            <a:avLst/>
          </a:prstGeom>
        </p:spPr>
      </p:pic>
      <p:grpSp>
        <p:nvGrpSpPr>
          <p:cNvPr id="22" name="Group 21">
            <a:extLst>
              <a:ext uri="{FF2B5EF4-FFF2-40B4-BE49-F238E27FC236}">
                <a16:creationId xmlns:a16="http://schemas.microsoft.com/office/drawing/2014/main" id="{2E10BD57-3506-42C4-4B5F-9ADA8005F266}"/>
              </a:ext>
            </a:extLst>
          </p:cNvPr>
          <p:cNvGrpSpPr/>
          <p:nvPr/>
        </p:nvGrpSpPr>
        <p:grpSpPr>
          <a:xfrm>
            <a:off x="5038665" y="3124005"/>
            <a:ext cx="267120" cy="38520"/>
            <a:chOff x="5038665" y="3124005"/>
            <a:chExt cx="267120" cy="38520"/>
          </a:xfrm>
        </p:grpSpPr>
        <mc:AlternateContent xmlns:mc="http://schemas.openxmlformats.org/markup-compatibility/2006" xmlns:p14="http://schemas.microsoft.com/office/powerpoint/2010/main">
          <mc:Choice Requires="p14">
            <p:contentPart p14:bwMode="auto" r:id="rId5">
              <p14:nvContentPartPr>
                <p14:cNvPr id="16" name="Ink 15">
                  <a:extLst>
                    <a:ext uri="{FF2B5EF4-FFF2-40B4-BE49-F238E27FC236}">
                      <a16:creationId xmlns:a16="http://schemas.microsoft.com/office/drawing/2014/main" id="{73BC6AC8-C1D2-1159-2B0B-847CB83F8948}"/>
                    </a:ext>
                  </a:extLst>
                </p14:cNvPr>
                <p14:cNvContentPartPr/>
                <p14:nvPr/>
              </p14:nvContentPartPr>
              <p14:xfrm>
                <a:off x="5038665" y="3133725"/>
                <a:ext cx="360" cy="360"/>
              </p14:xfrm>
            </p:contentPart>
          </mc:Choice>
          <mc:Fallback xmlns="">
            <p:pic>
              <p:nvPicPr>
                <p:cNvPr id="16" name="Ink 15">
                  <a:extLst>
                    <a:ext uri="{FF2B5EF4-FFF2-40B4-BE49-F238E27FC236}">
                      <a16:creationId xmlns:a16="http://schemas.microsoft.com/office/drawing/2014/main" id="{73BC6AC8-C1D2-1159-2B0B-847CB83F8948}"/>
                    </a:ext>
                  </a:extLst>
                </p:cNvPr>
                <p:cNvPicPr/>
                <p:nvPr/>
              </p:nvPicPr>
              <p:blipFill>
                <a:blip r:embed="rId6"/>
                <a:stretch>
                  <a:fillRect/>
                </a:stretch>
              </p:blipFill>
              <p:spPr>
                <a:xfrm>
                  <a:off x="4975665" y="307072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55FE9945-3A9A-718F-A044-214452CFBFEF}"/>
                    </a:ext>
                  </a:extLst>
                </p14:cNvPr>
                <p14:cNvContentPartPr/>
                <p14:nvPr/>
              </p14:nvContentPartPr>
              <p14:xfrm>
                <a:off x="5143425" y="3133725"/>
                <a:ext cx="360" cy="360"/>
              </p14:xfrm>
            </p:contentPart>
          </mc:Choice>
          <mc:Fallback xmlns="">
            <p:pic>
              <p:nvPicPr>
                <p:cNvPr id="17" name="Ink 16">
                  <a:extLst>
                    <a:ext uri="{FF2B5EF4-FFF2-40B4-BE49-F238E27FC236}">
                      <a16:creationId xmlns:a16="http://schemas.microsoft.com/office/drawing/2014/main" id="{55FE9945-3A9A-718F-A044-214452CFBFEF}"/>
                    </a:ext>
                  </a:extLst>
                </p:cNvPr>
                <p:cNvPicPr/>
                <p:nvPr/>
              </p:nvPicPr>
              <p:blipFill>
                <a:blip r:embed="rId6"/>
                <a:stretch>
                  <a:fillRect/>
                </a:stretch>
              </p:blipFill>
              <p:spPr>
                <a:xfrm>
                  <a:off x="5080425" y="307072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6ADF531C-0B11-1C25-471C-7B800E8B4E19}"/>
                    </a:ext>
                  </a:extLst>
                </p14:cNvPr>
                <p14:cNvContentPartPr/>
                <p14:nvPr/>
              </p14:nvContentPartPr>
              <p14:xfrm>
                <a:off x="5305425" y="3124005"/>
                <a:ext cx="360" cy="360"/>
              </p14:xfrm>
            </p:contentPart>
          </mc:Choice>
          <mc:Fallback xmlns="">
            <p:pic>
              <p:nvPicPr>
                <p:cNvPr id="19" name="Ink 18">
                  <a:extLst>
                    <a:ext uri="{FF2B5EF4-FFF2-40B4-BE49-F238E27FC236}">
                      <a16:creationId xmlns:a16="http://schemas.microsoft.com/office/drawing/2014/main" id="{6ADF531C-0B11-1C25-471C-7B800E8B4E19}"/>
                    </a:ext>
                  </a:extLst>
                </p:cNvPr>
                <p:cNvPicPr/>
                <p:nvPr/>
              </p:nvPicPr>
              <p:blipFill>
                <a:blip r:embed="rId6"/>
                <a:stretch>
                  <a:fillRect/>
                </a:stretch>
              </p:blipFill>
              <p:spPr>
                <a:xfrm>
                  <a:off x="5242425" y="306100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Ink 20">
                  <a:extLst>
                    <a:ext uri="{FF2B5EF4-FFF2-40B4-BE49-F238E27FC236}">
                      <a16:creationId xmlns:a16="http://schemas.microsoft.com/office/drawing/2014/main" id="{1DCA0F9B-F632-DD4A-13CE-A66695A23B16}"/>
                    </a:ext>
                  </a:extLst>
                </p14:cNvPr>
                <p14:cNvContentPartPr/>
                <p14:nvPr/>
              </p14:nvContentPartPr>
              <p14:xfrm>
                <a:off x="5210025" y="3162165"/>
                <a:ext cx="360" cy="360"/>
              </p14:xfrm>
            </p:contentPart>
          </mc:Choice>
          <mc:Fallback xmlns="">
            <p:pic>
              <p:nvPicPr>
                <p:cNvPr id="21" name="Ink 20">
                  <a:extLst>
                    <a:ext uri="{FF2B5EF4-FFF2-40B4-BE49-F238E27FC236}">
                      <a16:creationId xmlns:a16="http://schemas.microsoft.com/office/drawing/2014/main" id="{1DCA0F9B-F632-DD4A-13CE-A66695A23B16}"/>
                    </a:ext>
                  </a:extLst>
                </p:cNvPr>
                <p:cNvPicPr/>
                <p:nvPr/>
              </p:nvPicPr>
              <p:blipFill>
                <a:blip r:embed="rId6"/>
                <a:stretch>
                  <a:fillRect/>
                </a:stretch>
              </p:blipFill>
              <p:spPr>
                <a:xfrm>
                  <a:off x="5147025" y="3099165"/>
                  <a:ext cx="126000" cy="126000"/>
                </a:xfrm>
                <a:prstGeom prst="rect">
                  <a:avLst/>
                </a:prstGeom>
              </p:spPr>
            </p:pic>
          </mc:Fallback>
        </mc:AlternateContent>
      </p:grpSp>
      <p:grpSp>
        <p:nvGrpSpPr>
          <p:cNvPr id="30" name="Group 29">
            <a:extLst>
              <a:ext uri="{FF2B5EF4-FFF2-40B4-BE49-F238E27FC236}">
                <a16:creationId xmlns:a16="http://schemas.microsoft.com/office/drawing/2014/main" id="{59BD128C-9B3F-859A-0F83-60E373D62EF1}"/>
              </a:ext>
            </a:extLst>
          </p:cNvPr>
          <p:cNvGrpSpPr/>
          <p:nvPr/>
        </p:nvGrpSpPr>
        <p:grpSpPr>
          <a:xfrm>
            <a:off x="9200985" y="3181245"/>
            <a:ext cx="248040" cy="86040"/>
            <a:chOff x="9200985" y="3181245"/>
            <a:chExt cx="248040" cy="86040"/>
          </a:xfrm>
        </p:grpSpPr>
        <mc:AlternateContent xmlns:mc="http://schemas.openxmlformats.org/markup-compatibility/2006" xmlns:p14="http://schemas.microsoft.com/office/powerpoint/2010/main">
          <mc:Choice Requires="p14">
            <p:contentPart p14:bwMode="auto" r:id="rId10">
              <p14:nvContentPartPr>
                <p14:cNvPr id="23" name="Ink 22">
                  <a:extLst>
                    <a:ext uri="{FF2B5EF4-FFF2-40B4-BE49-F238E27FC236}">
                      <a16:creationId xmlns:a16="http://schemas.microsoft.com/office/drawing/2014/main" id="{D310A275-5244-41B5-CE16-BDAD38CD86C7}"/>
                    </a:ext>
                  </a:extLst>
                </p14:cNvPr>
                <p14:cNvContentPartPr/>
                <p14:nvPr/>
              </p14:nvContentPartPr>
              <p14:xfrm>
                <a:off x="9267585" y="3181245"/>
                <a:ext cx="360" cy="360"/>
              </p14:xfrm>
            </p:contentPart>
          </mc:Choice>
          <mc:Fallback xmlns="">
            <p:pic>
              <p:nvPicPr>
                <p:cNvPr id="23" name="Ink 22">
                  <a:extLst>
                    <a:ext uri="{FF2B5EF4-FFF2-40B4-BE49-F238E27FC236}">
                      <a16:creationId xmlns:a16="http://schemas.microsoft.com/office/drawing/2014/main" id="{D310A275-5244-41B5-CE16-BDAD38CD86C7}"/>
                    </a:ext>
                  </a:extLst>
                </p:cNvPr>
                <p:cNvPicPr/>
                <p:nvPr/>
              </p:nvPicPr>
              <p:blipFill>
                <a:blip r:embed="rId6"/>
                <a:stretch>
                  <a:fillRect/>
                </a:stretch>
              </p:blipFill>
              <p:spPr>
                <a:xfrm>
                  <a:off x="9204585" y="311824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 name="Ink 23">
                  <a:extLst>
                    <a:ext uri="{FF2B5EF4-FFF2-40B4-BE49-F238E27FC236}">
                      <a16:creationId xmlns:a16="http://schemas.microsoft.com/office/drawing/2014/main" id="{A95D8B0A-525F-92CB-F980-4A8A0160EA94}"/>
                    </a:ext>
                  </a:extLst>
                </p14:cNvPr>
                <p14:cNvContentPartPr/>
                <p14:nvPr/>
              </p14:nvContentPartPr>
              <p14:xfrm>
                <a:off x="9200985" y="3228765"/>
                <a:ext cx="360" cy="360"/>
              </p14:xfrm>
            </p:contentPart>
          </mc:Choice>
          <mc:Fallback xmlns="">
            <p:pic>
              <p:nvPicPr>
                <p:cNvPr id="24" name="Ink 23">
                  <a:extLst>
                    <a:ext uri="{FF2B5EF4-FFF2-40B4-BE49-F238E27FC236}">
                      <a16:creationId xmlns:a16="http://schemas.microsoft.com/office/drawing/2014/main" id="{A95D8B0A-525F-92CB-F980-4A8A0160EA94}"/>
                    </a:ext>
                  </a:extLst>
                </p:cNvPr>
                <p:cNvPicPr/>
                <p:nvPr/>
              </p:nvPicPr>
              <p:blipFill>
                <a:blip r:embed="rId6"/>
                <a:stretch>
                  <a:fillRect/>
                </a:stretch>
              </p:blipFill>
              <p:spPr>
                <a:xfrm>
                  <a:off x="9137985" y="316576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Ink 24">
                  <a:extLst>
                    <a:ext uri="{FF2B5EF4-FFF2-40B4-BE49-F238E27FC236}">
                      <a16:creationId xmlns:a16="http://schemas.microsoft.com/office/drawing/2014/main" id="{3262DD47-04CB-027F-B4EA-85A467343F80}"/>
                    </a:ext>
                  </a:extLst>
                </p14:cNvPr>
                <p14:cNvContentPartPr/>
                <p14:nvPr/>
              </p14:nvContentPartPr>
              <p14:xfrm>
                <a:off x="9296385" y="3266925"/>
                <a:ext cx="360" cy="360"/>
              </p14:xfrm>
            </p:contentPart>
          </mc:Choice>
          <mc:Fallback xmlns="">
            <p:pic>
              <p:nvPicPr>
                <p:cNvPr id="25" name="Ink 24">
                  <a:extLst>
                    <a:ext uri="{FF2B5EF4-FFF2-40B4-BE49-F238E27FC236}">
                      <a16:creationId xmlns:a16="http://schemas.microsoft.com/office/drawing/2014/main" id="{3262DD47-04CB-027F-B4EA-85A467343F80}"/>
                    </a:ext>
                  </a:extLst>
                </p:cNvPr>
                <p:cNvPicPr/>
                <p:nvPr/>
              </p:nvPicPr>
              <p:blipFill>
                <a:blip r:embed="rId6"/>
                <a:stretch>
                  <a:fillRect/>
                </a:stretch>
              </p:blipFill>
              <p:spPr>
                <a:xfrm>
                  <a:off x="9233385" y="320392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6" name="Ink 25">
                  <a:extLst>
                    <a:ext uri="{FF2B5EF4-FFF2-40B4-BE49-F238E27FC236}">
                      <a16:creationId xmlns:a16="http://schemas.microsoft.com/office/drawing/2014/main" id="{793B2608-99B0-F937-FD93-C06493D87B18}"/>
                    </a:ext>
                  </a:extLst>
                </p14:cNvPr>
                <p14:cNvContentPartPr/>
                <p14:nvPr/>
              </p14:nvContentPartPr>
              <p14:xfrm>
                <a:off x="9324825" y="3209685"/>
                <a:ext cx="360" cy="360"/>
              </p14:xfrm>
            </p:contentPart>
          </mc:Choice>
          <mc:Fallback xmlns="">
            <p:pic>
              <p:nvPicPr>
                <p:cNvPr id="26" name="Ink 25">
                  <a:extLst>
                    <a:ext uri="{FF2B5EF4-FFF2-40B4-BE49-F238E27FC236}">
                      <a16:creationId xmlns:a16="http://schemas.microsoft.com/office/drawing/2014/main" id="{793B2608-99B0-F937-FD93-C06493D87B18}"/>
                    </a:ext>
                  </a:extLst>
                </p:cNvPr>
                <p:cNvPicPr/>
                <p:nvPr/>
              </p:nvPicPr>
              <p:blipFill>
                <a:blip r:embed="rId6"/>
                <a:stretch>
                  <a:fillRect/>
                </a:stretch>
              </p:blipFill>
              <p:spPr>
                <a:xfrm>
                  <a:off x="9261825" y="314668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 name="Ink 27">
                  <a:extLst>
                    <a:ext uri="{FF2B5EF4-FFF2-40B4-BE49-F238E27FC236}">
                      <a16:creationId xmlns:a16="http://schemas.microsoft.com/office/drawing/2014/main" id="{C1B4574D-A0A5-B1F5-8C9C-6D1F40DCB066}"/>
                    </a:ext>
                  </a:extLst>
                </p14:cNvPr>
                <p14:cNvContentPartPr/>
                <p14:nvPr/>
              </p14:nvContentPartPr>
              <p14:xfrm>
                <a:off x="9439305" y="3228765"/>
                <a:ext cx="360" cy="360"/>
              </p14:xfrm>
            </p:contentPart>
          </mc:Choice>
          <mc:Fallback xmlns="">
            <p:pic>
              <p:nvPicPr>
                <p:cNvPr id="28" name="Ink 27">
                  <a:extLst>
                    <a:ext uri="{FF2B5EF4-FFF2-40B4-BE49-F238E27FC236}">
                      <a16:creationId xmlns:a16="http://schemas.microsoft.com/office/drawing/2014/main" id="{C1B4574D-A0A5-B1F5-8C9C-6D1F40DCB066}"/>
                    </a:ext>
                  </a:extLst>
                </p:cNvPr>
                <p:cNvPicPr/>
                <p:nvPr/>
              </p:nvPicPr>
              <p:blipFill>
                <a:blip r:embed="rId6"/>
                <a:stretch>
                  <a:fillRect/>
                </a:stretch>
              </p:blipFill>
              <p:spPr>
                <a:xfrm>
                  <a:off x="9376305" y="316576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9" name="Ink 28">
                  <a:extLst>
                    <a:ext uri="{FF2B5EF4-FFF2-40B4-BE49-F238E27FC236}">
                      <a16:creationId xmlns:a16="http://schemas.microsoft.com/office/drawing/2014/main" id="{DA657663-63D9-0E08-6306-C51A6289BCCF}"/>
                    </a:ext>
                  </a:extLst>
                </p14:cNvPr>
                <p14:cNvContentPartPr/>
                <p14:nvPr/>
              </p14:nvContentPartPr>
              <p14:xfrm>
                <a:off x="9448665" y="3181245"/>
                <a:ext cx="360" cy="360"/>
              </p14:xfrm>
            </p:contentPart>
          </mc:Choice>
          <mc:Fallback xmlns="">
            <p:pic>
              <p:nvPicPr>
                <p:cNvPr id="29" name="Ink 28">
                  <a:extLst>
                    <a:ext uri="{FF2B5EF4-FFF2-40B4-BE49-F238E27FC236}">
                      <a16:creationId xmlns:a16="http://schemas.microsoft.com/office/drawing/2014/main" id="{DA657663-63D9-0E08-6306-C51A6289BCCF}"/>
                    </a:ext>
                  </a:extLst>
                </p:cNvPr>
                <p:cNvPicPr/>
                <p:nvPr/>
              </p:nvPicPr>
              <p:blipFill>
                <a:blip r:embed="rId6"/>
                <a:stretch>
                  <a:fillRect/>
                </a:stretch>
              </p:blipFill>
              <p:spPr>
                <a:xfrm>
                  <a:off x="9385665" y="3118245"/>
                  <a:ext cx="126000" cy="126000"/>
                </a:xfrm>
                <a:prstGeom prst="rect">
                  <a:avLst/>
                </a:prstGeom>
              </p:spPr>
            </p:pic>
          </mc:Fallback>
        </mc:AlternateContent>
      </p:grpSp>
      <p:grpSp>
        <p:nvGrpSpPr>
          <p:cNvPr id="39" name="Group 38">
            <a:extLst>
              <a:ext uri="{FF2B5EF4-FFF2-40B4-BE49-F238E27FC236}">
                <a16:creationId xmlns:a16="http://schemas.microsoft.com/office/drawing/2014/main" id="{FC83ADE4-5FB9-CF59-FCA6-CB5752A4C17B}"/>
              </a:ext>
            </a:extLst>
          </p:cNvPr>
          <p:cNvGrpSpPr/>
          <p:nvPr/>
        </p:nvGrpSpPr>
        <p:grpSpPr>
          <a:xfrm>
            <a:off x="6610065" y="6276885"/>
            <a:ext cx="267120" cy="114480"/>
            <a:chOff x="6610065" y="6276885"/>
            <a:chExt cx="267120" cy="114480"/>
          </a:xfrm>
        </p:grpSpPr>
        <mc:AlternateContent xmlns:mc="http://schemas.openxmlformats.org/markup-compatibility/2006" xmlns:p14="http://schemas.microsoft.com/office/powerpoint/2010/main">
          <mc:Choice Requires="p14">
            <p:contentPart p14:bwMode="auto" r:id="rId16">
              <p14:nvContentPartPr>
                <p14:cNvPr id="31" name="Ink 30">
                  <a:extLst>
                    <a:ext uri="{FF2B5EF4-FFF2-40B4-BE49-F238E27FC236}">
                      <a16:creationId xmlns:a16="http://schemas.microsoft.com/office/drawing/2014/main" id="{4FF20A46-3261-3A8D-6F62-42B7D4990822}"/>
                    </a:ext>
                  </a:extLst>
                </p14:cNvPr>
                <p14:cNvContentPartPr/>
                <p14:nvPr/>
              </p14:nvContentPartPr>
              <p14:xfrm>
                <a:off x="6610065" y="6324405"/>
                <a:ext cx="360" cy="360"/>
              </p14:xfrm>
            </p:contentPart>
          </mc:Choice>
          <mc:Fallback xmlns="">
            <p:pic>
              <p:nvPicPr>
                <p:cNvPr id="31" name="Ink 30">
                  <a:extLst>
                    <a:ext uri="{FF2B5EF4-FFF2-40B4-BE49-F238E27FC236}">
                      <a16:creationId xmlns:a16="http://schemas.microsoft.com/office/drawing/2014/main" id="{4FF20A46-3261-3A8D-6F62-42B7D4990822}"/>
                    </a:ext>
                  </a:extLst>
                </p:cNvPr>
                <p:cNvPicPr/>
                <p:nvPr/>
              </p:nvPicPr>
              <p:blipFill>
                <a:blip r:embed="rId6"/>
                <a:stretch>
                  <a:fillRect/>
                </a:stretch>
              </p:blipFill>
              <p:spPr>
                <a:xfrm>
                  <a:off x="6547065" y="626140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2" name="Ink 31">
                  <a:extLst>
                    <a:ext uri="{FF2B5EF4-FFF2-40B4-BE49-F238E27FC236}">
                      <a16:creationId xmlns:a16="http://schemas.microsoft.com/office/drawing/2014/main" id="{FADC2BAC-805B-D967-E3CC-95E845D7EF6D}"/>
                    </a:ext>
                  </a:extLst>
                </p14:cNvPr>
                <p14:cNvContentPartPr/>
                <p14:nvPr/>
              </p14:nvContentPartPr>
              <p14:xfrm>
                <a:off x="6610065" y="6276885"/>
                <a:ext cx="360" cy="360"/>
              </p14:xfrm>
            </p:contentPart>
          </mc:Choice>
          <mc:Fallback xmlns="">
            <p:pic>
              <p:nvPicPr>
                <p:cNvPr id="32" name="Ink 31">
                  <a:extLst>
                    <a:ext uri="{FF2B5EF4-FFF2-40B4-BE49-F238E27FC236}">
                      <a16:creationId xmlns:a16="http://schemas.microsoft.com/office/drawing/2014/main" id="{FADC2BAC-805B-D967-E3CC-95E845D7EF6D}"/>
                    </a:ext>
                  </a:extLst>
                </p:cNvPr>
                <p:cNvPicPr/>
                <p:nvPr/>
              </p:nvPicPr>
              <p:blipFill>
                <a:blip r:embed="rId6"/>
                <a:stretch>
                  <a:fillRect/>
                </a:stretch>
              </p:blipFill>
              <p:spPr>
                <a:xfrm>
                  <a:off x="6547065" y="621388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3" name="Ink 32">
                  <a:extLst>
                    <a:ext uri="{FF2B5EF4-FFF2-40B4-BE49-F238E27FC236}">
                      <a16:creationId xmlns:a16="http://schemas.microsoft.com/office/drawing/2014/main" id="{E26E5904-A969-845E-9325-5A68EC2E6614}"/>
                    </a:ext>
                  </a:extLst>
                </p14:cNvPr>
                <p14:cNvContentPartPr/>
                <p14:nvPr/>
              </p14:nvContentPartPr>
              <p14:xfrm>
                <a:off x="6619785" y="6315045"/>
                <a:ext cx="360" cy="360"/>
              </p14:xfrm>
            </p:contentPart>
          </mc:Choice>
          <mc:Fallback xmlns="">
            <p:pic>
              <p:nvPicPr>
                <p:cNvPr id="33" name="Ink 32">
                  <a:extLst>
                    <a:ext uri="{FF2B5EF4-FFF2-40B4-BE49-F238E27FC236}">
                      <a16:creationId xmlns:a16="http://schemas.microsoft.com/office/drawing/2014/main" id="{E26E5904-A969-845E-9325-5A68EC2E6614}"/>
                    </a:ext>
                  </a:extLst>
                </p:cNvPr>
                <p:cNvPicPr/>
                <p:nvPr/>
              </p:nvPicPr>
              <p:blipFill>
                <a:blip r:embed="rId6"/>
                <a:stretch>
                  <a:fillRect/>
                </a:stretch>
              </p:blipFill>
              <p:spPr>
                <a:xfrm>
                  <a:off x="6556785" y="625204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4" name="Ink 33">
                  <a:extLst>
                    <a:ext uri="{FF2B5EF4-FFF2-40B4-BE49-F238E27FC236}">
                      <a16:creationId xmlns:a16="http://schemas.microsoft.com/office/drawing/2014/main" id="{3DE6102C-E08A-3B6A-E9B9-A6BB8E56B7A3}"/>
                    </a:ext>
                  </a:extLst>
                </p14:cNvPr>
                <p14:cNvContentPartPr/>
                <p14:nvPr/>
              </p14:nvContentPartPr>
              <p14:xfrm>
                <a:off x="6657945" y="6286245"/>
                <a:ext cx="360" cy="360"/>
              </p14:xfrm>
            </p:contentPart>
          </mc:Choice>
          <mc:Fallback xmlns="">
            <p:pic>
              <p:nvPicPr>
                <p:cNvPr id="34" name="Ink 33">
                  <a:extLst>
                    <a:ext uri="{FF2B5EF4-FFF2-40B4-BE49-F238E27FC236}">
                      <a16:creationId xmlns:a16="http://schemas.microsoft.com/office/drawing/2014/main" id="{3DE6102C-E08A-3B6A-E9B9-A6BB8E56B7A3}"/>
                    </a:ext>
                  </a:extLst>
                </p:cNvPr>
                <p:cNvPicPr/>
                <p:nvPr/>
              </p:nvPicPr>
              <p:blipFill>
                <a:blip r:embed="rId6"/>
                <a:stretch>
                  <a:fillRect/>
                </a:stretch>
              </p:blipFill>
              <p:spPr>
                <a:xfrm>
                  <a:off x="6594945" y="622324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5" name="Ink 34">
                  <a:extLst>
                    <a:ext uri="{FF2B5EF4-FFF2-40B4-BE49-F238E27FC236}">
                      <a16:creationId xmlns:a16="http://schemas.microsoft.com/office/drawing/2014/main" id="{28C75CCF-3721-133B-2DC1-BA7C80F53E56}"/>
                    </a:ext>
                  </a:extLst>
                </p14:cNvPr>
                <p14:cNvContentPartPr/>
                <p14:nvPr/>
              </p14:nvContentPartPr>
              <p14:xfrm>
                <a:off x="6752985" y="6391005"/>
                <a:ext cx="360" cy="360"/>
              </p14:xfrm>
            </p:contentPart>
          </mc:Choice>
          <mc:Fallback xmlns="">
            <p:pic>
              <p:nvPicPr>
                <p:cNvPr id="35" name="Ink 34">
                  <a:extLst>
                    <a:ext uri="{FF2B5EF4-FFF2-40B4-BE49-F238E27FC236}">
                      <a16:creationId xmlns:a16="http://schemas.microsoft.com/office/drawing/2014/main" id="{28C75CCF-3721-133B-2DC1-BA7C80F53E56}"/>
                    </a:ext>
                  </a:extLst>
                </p:cNvPr>
                <p:cNvPicPr/>
                <p:nvPr/>
              </p:nvPicPr>
              <p:blipFill>
                <a:blip r:embed="rId6"/>
                <a:stretch>
                  <a:fillRect/>
                </a:stretch>
              </p:blipFill>
              <p:spPr>
                <a:xfrm>
                  <a:off x="6689985" y="632800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6" name="Ink 35">
                  <a:extLst>
                    <a:ext uri="{FF2B5EF4-FFF2-40B4-BE49-F238E27FC236}">
                      <a16:creationId xmlns:a16="http://schemas.microsoft.com/office/drawing/2014/main" id="{499512AE-9E44-10F9-6A44-E280F3FE99C8}"/>
                    </a:ext>
                  </a:extLst>
                </p14:cNvPr>
                <p14:cNvContentPartPr/>
                <p14:nvPr/>
              </p14:nvContentPartPr>
              <p14:xfrm>
                <a:off x="6762705" y="6324405"/>
                <a:ext cx="360" cy="360"/>
              </p14:xfrm>
            </p:contentPart>
          </mc:Choice>
          <mc:Fallback xmlns="">
            <p:pic>
              <p:nvPicPr>
                <p:cNvPr id="36" name="Ink 35">
                  <a:extLst>
                    <a:ext uri="{FF2B5EF4-FFF2-40B4-BE49-F238E27FC236}">
                      <a16:creationId xmlns:a16="http://schemas.microsoft.com/office/drawing/2014/main" id="{499512AE-9E44-10F9-6A44-E280F3FE99C8}"/>
                    </a:ext>
                  </a:extLst>
                </p:cNvPr>
                <p:cNvPicPr/>
                <p:nvPr/>
              </p:nvPicPr>
              <p:blipFill>
                <a:blip r:embed="rId6"/>
                <a:stretch>
                  <a:fillRect/>
                </a:stretch>
              </p:blipFill>
              <p:spPr>
                <a:xfrm>
                  <a:off x="6699705" y="626140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7" name="Ink 36">
                  <a:extLst>
                    <a:ext uri="{FF2B5EF4-FFF2-40B4-BE49-F238E27FC236}">
                      <a16:creationId xmlns:a16="http://schemas.microsoft.com/office/drawing/2014/main" id="{E289A015-7123-573F-150F-5CBCF6FCACFB}"/>
                    </a:ext>
                  </a:extLst>
                </p14:cNvPr>
                <p14:cNvContentPartPr/>
                <p14:nvPr/>
              </p14:nvContentPartPr>
              <p14:xfrm>
                <a:off x="6819585" y="6324405"/>
                <a:ext cx="360" cy="360"/>
              </p14:xfrm>
            </p:contentPart>
          </mc:Choice>
          <mc:Fallback xmlns="">
            <p:pic>
              <p:nvPicPr>
                <p:cNvPr id="37" name="Ink 36">
                  <a:extLst>
                    <a:ext uri="{FF2B5EF4-FFF2-40B4-BE49-F238E27FC236}">
                      <a16:creationId xmlns:a16="http://schemas.microsoft.com/office/drawing/2014/main" id="{E289A015-7123-573F-150F-5CBCF6FCACFB}"/>
                    </a:ext>
                  </a:extLst>
                </p:cNvPr>
                <p:cNvPicPr/>
                <p:nvPr/>
              </p:nvPicPr>
              <p:blipFill>
                <a:blip r:embed="rId6"/>
                <a:stretch>
                  <a:fillRect/>
                </a:stretch>
              </p:blipFill>
              <p:spPr>
                <a:xfrm>
                  <a:off x="6756585" y="626140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8" name="Ink 37">
                  <a:extLst>
                    <a:ext uri="{FF2B5EF4-FFF2-40B4-BE49-F238E27FC236}">
                      <a16:creationId xmlns:a16="http://schemas.microsoft.com/office/drawing/2014/main" id="{7E9D0BD9-1366-B526-ACFD-5728C8BFEF4C}"/>
                    </a:ext>
                  </a:extLst>
                </p14:cNvPr>
                <p14:cNvContentPartPr/>
                <p14:nvPr/>
              </p14:nvContentPartPr>
              <p14:xfrm>
                <a:off x="6876825" y="6343485"/>
                <a:ext cx="360" cy="360"/>
              </p14:xfrm>
            </p:contentPart>
          </mc:Choice>
          <mc:Fallback xmlns="">
            <p:pic>
              <p:nvPicPr>
                <p:cNvPr id="38" name="Ink 37">
                  <a:extLst>
                    <a:ext uri="{FF2B5EF4-FFF2-40B4-BE49-F238E27FC236}">
                      <a16:creationId xmlns:a16="http://schemas.microsoft.com/office/drawing/2014/main" id="{7E9D0BD9-1366-B526-ACFD-5728C8BFEF4C}"/>
                    </a:ext>
                  </a:extLst>
                </p:cNvPr>
                <p:cNvPicPr/>
                <p:nvPr/>
              </p:nvPicPr>
              <p:blipFill>
                <a:blip r:embed="rId6"/>
                <a:stretch>
                  <a:fillRect/>
                </a:stretch>
              </p:blipFill>
              <p:spPr>
                <a:xfrm>
                  <a:off x="6813825" y="6280485"/>
                  <a:ext cx="126000" cy="126000"/>
                </a:xfrm>
                <a:prstGeom prst="rect">
                  <a:avLst/>
                </a:prstGeom>
              </p:spPr>
            </p:pic>
          </mc:Fallback>
        </mc:AlternateContent>
      </p:grpSp>
    </p:spTree>
    <p:extLst>
      <p:ext uri="{BB962C8B-B14F-4D97-AF65-F5344CB8AC3E}">
        <p14:creationId xmlns:p14="http://schemas.microsoft.com/office/powerpoint/2010/main" val="306433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6FF42C2-EA15-4154-B242-E98E88CE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92741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95865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70E814B8-5C93-562F-1876-97B6816E8169}"/>
              </a:ext>
            </a:extLst>
          </p:cNvPr>
          <p:cNvSpPr txBox="1"/>
          <p:nvPr/>
        </p:nvSpPr>
        <p:spPr>
          <a:xfrm>
            <a:off x="819150" y="1036290"/>
            <a:ext cx="4056530" cy="34290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dirty="0"/>
              <a:t>Precision = 0.95</a:t>
            </a:r>
          </a:p>
          <a:p>
            <a:pPr indent="-228600">
              <a:lnSpc>
                <a:spcPct val="90000"/>
              </a:lnSpc>
              <a:spcAft>
                <a:spcPts val="600"/>
              </a:spcAft>
              <a:buFont typeface="Arial" panose="020B0604020202020204" pitchFamily="34" charset="0"/>
              <a:buChar char="•"/>
            </a:pPr>
            <a:r>
              <a:rPr lang="en-US" dirty="0"/>
              <a:t>Recall/sensitivity = 0.946</a:t>
            </a:r>
          </a:p>
          <a:p>
            <a:pPr indent="-228600">
              <a:lnSpc>
                <a:spcPct val="90000"/>
              </a:lnSpc>
              <a:spcAft>
                <a:spcPts val="600"/>
              </a:spcAft>
              <a:buFont typeface="Arial" panose="020B0604020202020204" pitchFamily="34" charset="0"/>
              <a:buChar char="•"/>
            </a:pPr>
            <a:r>
              <a:rPr lang="en-US" dirty="0"/>
              <a:t>F1 score = 2.PxR/P+R = 0.947</a:t>
            </a:r>
          </a:p>
          <a:p>
            <a:pPr indent="-228600">
              <a:lnSpc>
                <a:spcPct val="90000"/>
              </a:lnSpc>
              <a:spcAft>
                <a:spcPts val="600"/>
              </a:spcAft>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7AD7B8C2-E89C-E5DA-176A-66814A17E01B}"/>
              </a:ext>
            </a:extLst>
          </p:cNvPr>
          <p:cNvPicPr>
            <a:picLocks noChangeAspect="1"/>
          </p:cNvPicPr>
          <p:nvPr/>
        </p:nvPicPr>
        <p:blipFill>
          <a:blip r:embed="rId3"/>
          <a:srcRect l="6681" r="3140" b="1"/>
          <a:stretch/>
        </p:blipFill>
        <p:spPr>
          <a:xfrm>
            <a:off x="5395297" y="0"/>
            <a:ext cx="3108390" cy="2886760"/>
          </a:xfrm>
          <a:prstGeom prst="rect">
            <a:avLst/>
          </a:prstGeom>
        </p:spPr>
      </p:pic>
      <p:pic>
        <p:nvPicPr>
          <p:cNvPr id="8" name="Picture 7">
            <a:extLst>
              <a:ext uri="{FF2B5EF4-FFF2-40B4-BE49-F238E27FC236}">
                <a16:creationId xmlns:a16="http://schemas.microsoft.com/office/drawing/2014/main" id="{289AB72E-82A9-50DC-AF99-79AD79B98800}"/>
              </a:ext>
            </a:extLst>
          </p:cNvPr>
          <p:cNvPicPr>
            <a:picLocks noChangeAspect="1"/>
          </p:cNvPicPr>
          <p:nvPr/>
        </p:nvPicPr>
        <p:blipFill>
          <a:blip r:embed="rId4"/>
          <a:srcRect l="1634" r="-3" b="-3"/>
          <a:stretch/>
        </p:blipFill>
        <p:spPr>
          <a:xfrm>
            <a:off x="7381877" y="2886760"/>
            <a:ext cx="3711693" cy="3065844"/>
          </a:xfrm>
          <a:prstGeom prst="rect">
            <a:avLst/>
          </a:prstGeom>
        </p:spPr>
      </p:pic>
      <p:pic>
        <p:nvPicPr>
          <p:cNvPr id="14" name="Picture 13">
            <a:extLst>
              <a:ext uri="{FF2B5EF4-FFF2-40B4-BE49-F238E27FC236}">
                <a16:creationId xmlns:a16="http://schemas.microsoft.com/office/drawing/2014/main" id="{34941115-0EBE-8F86-28FE-F5EE4BF0EEA1}"/>
              </a:ext>
            </a:extLst>
          </p:cNvPr>
          <p:cNvPicPr>
            <a:picLocks noChangeAspect="1"/>
          </p:cNvPicPr>
          <p:nvPr/>
        </p:nvPicPr>
        <p:blipFill>
          <a:blip r:embed="rId5"/>
          <a:stretch>
            <a:fillRect/>
          </a:stretch>
        </p:blipFill>
        <p:spPr>
          <a:xfrm>
            <a:off x="469609" y="3220510"/>
            <a:ext cx="4896533" cy="2362530"/>
          </a:xfrm>
          <a:prstGeom prst="rect">
            <a:avLst/>
          </a:prstGeom>
        </p:spPr>
      </p:pic>
    </p:spTree>
    <p:extLst>
      <p:ext uri="{BB962C8B-B14F-4D97-AF65-F5344CB8AC3E}">
        <p14:creationId xmlns:p14="http://schemas.microsoft.com/office/powerpoint/2010/main" val="991243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94DD5E-B916-2BBB-94D0-2F775DD229FD}"/>
              </a:ext>
            </a:extLst>
          </p:cNvPr>
          <p:cNvSpPr>
            <a:spLocks noGrp="1"/>
          </p:cNvSpPr>
          <p:nvPr>
            <p:ph type="title"/>
          </p:nvPr>
        </p:nvSpPr>
        <p:spPr>
          <a:xfrm>
            <a:off x="838200" y="253397"/>
            <a:ext cx="10515600" cy="1273233"/>
          </a:xfrm>
        </p:spPr>
        <p:txBody>
          <a:bodyPr>
            <a:normAutofit/>
          </a:bodyPr>
          <a:lstStyle/>
          <a:p>
            <a:r>
              <a:rPr lang="en-US" sz="4000"/>
              <a:t>Critical Analysis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559E5C2-5DE6-9718-44A9-302B73FF11E5}"/>
              </a:ext>
            </a:extLst>
          </p:cNvPr>
          <p:cNvSpPr>
            <a:spLocks noGrp="1"/>
          </p:cNvSpPr>
          <p:nvPr>
            <p:ph idx="1"/>
          </p:nvPr>
        </p:nvSpPr>
        <p:spPr>
          <a:xfrm>
            <a:off x="571500" y="1899601"/>
            <a:ext cx="11125200" cy="4367849"/>
          </a:xfrm>
        </p:spPr>
        <p:txBody>
          <a:bodyPr>
            <a:noAutofit/>
          </a:bodyPr>
          <a:lstStyle/>
          <a:p>
            <a:pPr lvl="1"/>
            <a:r>
              <a:rPr lang="en-US" sz="2000" dirty="0"/>
              <a:t>Strengths:</a:t>
            </a:r>
          </a:p>
          <a:p>
            <a:pPr lvl="2"/>
            <a:r>
              <a:rPr lang="en-US" dirty="0"/>
              <a:t>High Accuracy: Significant improvement in classification accuracy through the use of a modified </a:t>
            </a:r>
            <a:r>
              <a:rPr lang="en-US" dirty="0" err="1"/>
              <a:t>AlexNet</a:t>
            </a:r>
            <a:r>
              <a:rPr lang="en-US" dirty="0"/>
              <a:t> architecture and data augmentation.</a:t>
            </a:r>
          </a:p>
          <a:p>
            <a:pPr lvl="2"/>
            <a:r>
              <a:rPr lang="en-US" dirty="0"/>
              <a:t>By using data augmentation the approach has effectively increased the dataset size, enhancing the model’s robustness and generalizability.</a:t>
            </a:r>
          </a:p>
          <a:p>
            <a:pPr lvl="2"/>
            <a:r>
              <a:rPr lang="en-US" dirty="0"/>
              <a:t>Practical Implementation: Utilized practical and efficient methods for pre-processing and training, making the approach viable for real-world applications.</a:t>
            </a:r>
          </a:p>
          <a:p>
            <a:pPr lvl="1"/>
            <a:r>
              <a:rPr lang="en-US" sz="2000" dirty="0"/>
              <a:t>Areas for Improvement:</a:t>
            </a:r>
          </a:p>
          <a:p>
            <a:pPr lvl="2"/>
            <a:r>
              <a:rPr lang="en-US" dirty="0"/>
              <a:t>Additional Metrics: Incorporating other evaluation metrics like precision, recall, and F1-score to provide a more comprehensive performance analysis.</a:t>
            </a:r>
          </a:p>
          <a:p>
            <a:pPr lvl="2"/>
            <a:r>
              <a:rPr lang="en-US" dirty="0"/>
              <a:t>Dataset Diversity: Testing the model on a more diverse set of mammogram images from different sources to ensure its robustness.</a:t>
            </a:r>
          </a:p>
          <a:p>
            <a:pPr lvl="2"/>
            <a:r>
              <a:rPr lang="en-US" dirty="0"/>
              <a:t>Further Optimization: Exploring different hyperparameters and training algorithms to potentially improve performance even further.</a:t>
            </a:r>
          </a:p>
        </p:txBody>
      </p:sp>
    </p:spTree>
    <p:extLst>
      <p:ext uri="{BB962C8B-B14F-4D97-AF65-F5344CB8AC3E}">
        <p14:creationId xmlns:p14="http://schemas.microsoft.com/office/powerpoint/2010/main" val="4138967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A04E4F-11E3-430F-DC9C-ADE5B5B6DB27}"/>
              </a:ext>
            </a:extLst>
          </p:cNvPr>
          <p:cNvSpPr>
            <a:spLocks noGrp="1"/>
          </p:cNvSpPr>
          <p:nvPr>
            <p:ph type="title"/>
          </p:nvPr>
        </p:nvSpPr>
        <p:spPr>
          <a:xfrm>
            <a:off x="838200" y="253397"/>
            <a:ext cx="10515600" cy="1273233"/>
          </a:xfrm>
        </p:spPr>
        <p:txBody>
          <a:bodyPr>
            <a:normAutofit/>
          </a:bodyPr>
          <a:lstStyle/>
          <a:p>
            <a:r>
              <a:rPr lang="en-US" sz="4000" dirty="0"/>
              <a:t>References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1EDFBCF-8FFB-AEF8-8350-59F9C3421CDC}"/>
              </a:ext>
            </a:extLst>
          </p:cNvPr>
          <p:cNvSpPr>
            <a:spLocks noGrp="1"/>
          </p:cNvSpPr>
          <p:nvPr>
            <p:ph idx="1"/>
          </p:nvPr>
        </p:nvSpPr>
        <p:spPr>
          <a:xfrm>
            <a:off x="838200" y="2478024"/>
            <a:ext cx="10515600" cy="3694176"/>
          </a:xfrm>
        </p:spPr>
        <p:txBody>
          <a:bodyPr>
            <a:normAutofit/>
          </a:bodyPr>
          <a:lstStyle/>
          <a:p>
            <a:r>
              <a:rPr lang="en-US" sz="1600" dirty="0"/>
              <a:t>Primary Source</a:t>
            </a:r>
          </a:p>
          <a:p>
            <a:pPr lvl="1"/>
            <a:r>
              <a:rPr lang="en-US" sz="1600" dirty="0"/>
              <a:t>E. L. </a:t>
            </a:r>
            <a:r>
              <a:rPr lang="en-US" sz="1600" dirty="0" err="1"/>
              <a:t>Omonigho</a:t>
            </a:r>
            <a:r>
              <a:rPr lang="en-US" sz="1600" dirty="0"/>
              <a:t>, M. David, A. </a:t>
            </a:r>
            <a:r>
              <a:rPr lang="en-US" sz="1600" dirty="0" err="1"/>
              <a:t>Adejo</a:t>
            </a:r>
            <a:r>
              <a:rPr lang="en-US" sz="1600" dirty="0"/>
              <a:t> and S. Aliyu, "Breast </a:t>
            </a:r>
            <a:r>
              <a:rPr lang="en-US" sz="1600" dirty="0" err="1"/>
              <a:t>Cancer:Tumor</a:t>
            </a:r>
            <a:r>
              <a:rPr lang="en-US" sz="1600" dirty="0"/>
              <a:t> Detection in Mammogram Images Using Modified </a:t>
            </a:r>
            <a:r>
              <a:rPr lang="en-US" sz="1600" dirty="0" err="1"/>
              <a:t>AlexNet</a:t>
            </a:r>
            <a:r>
              <a:rPr lang="en-US" sz="1600" dirty="0"/>
              <a:t> Deep Convolution Neural Network," 2020 International Conference in Mathematics, Computer Engineering and Computer Science (ICMCECS), </a:t>
            </a:r>
            <a:r>
              <a:rPr lang="en-US" sz="1600" dirty="0" err="1"/>
              <a:t>Ayobo</a:t>
            </a:r>
            <a:r>
              <a:rPr lang="en-US" sz="1600" dirty="0"/>
              <a:t>, Nigeria, 2020, pp. 1-6, </a:t>
            </a:r>
            <a:r>
              <a:rPr lang="en-US" sz="1600" dirty="0" err="1"/>
              <a:t>doi</a:t>
            </a:r>
            <a:r>
              <a:rPr lang="en-US" sz="1600" dirty="0"/>
              <a:t>: 10.1109/ICMCECS47690.2020.240870.</a:t>
            </a:r>
          </a:p>
          <a:p>
            <a:r>
              <a:rPr lang="en-US" sz="1600" dirty="0"/>
              <a:t>Supplementary Sources:</a:t>
            </a:r>
          </a:p>
          <a:p>
            <a:pPr lvl="1"/>
            <a:r>
              <a:rPr lang="en-US" sz="1600" dirty="0"/>
              <a:t>M. A. Al-</a:t>
            </a:r>
            <a:r>
              <a:rPr lang="en-US" sz="1600" dirty="0" err="1"/>
              <a:t>masni</a:t>
            </a:r>
            <a:r>
              <a:rPr lang="en-US" sz="1600" dirty="0"/>
              <a:t> et al., "Detection and classification of the breast abnormalities in digital mammograms via regional Convolutional Neural Network," 2017 39th Annual International Conference of the IEEE Engineering in Medicine and Biology Society (EMBC), Jeju, Korea (South), 2017, pp. 1230-1233, </a:t>
            </a:r>
            <a:r>
              <a:rPr lang="en-US" sz="1600" dirty="0" err="1"/>
              <a:t>doi</a:t>
            </a:r>
            <a:r>
              <a:rPr lang="en-US" sz="1600" dirty="0"/>
              <a:t>: 10.1109/EMBC.2017.8037053.</a:t>
            </a:r>
          </a:p>
          <a:p>
            <a:pPr lvl="1"/>
            <a:r>
              <a:rPr lang="en-US" sz="1600" dirty="0" err="1"/>
              <a:t>Bozek</a:t>
            </a:r>
            <a:r>
              <a:rPr lang="en-US" sz="1600" dirty="0"/>
              <a:t>, J., </a:t>
            </a:r>
            <a:r>
              <a:rPr lang="en-US" sz="1600" dirty="0" err="1"/>
              <a:t>Mustra</a:t>
            </a:r>
            <a:r>
              <a:rPr lang="en-US" sz="1600" dirty="0"/>
              <a:t>, M., </a:t>
            </a:r>
            <a:r>
              <a:rPr lang="en-US" sz="1600" dirty="0" err="1"/>
              <a:t>Delac</a:t>
            </a:r>
            <a:r>
              <a:rPr lang="en-US" sz="1600" dirty="0"/>
              <a:t>, K., </a:t>
            </a:r>
            <a:r>
              <a:rPr lang="en-US" sz="1600" dirty="0" err="1"/>
              <a:t>Grgic</a:t>
            </a:r>
            <a:r>
              <a:rPr lang="en-US" sz="1600" dirty="0"/>
              <a:t>, M. (2009). A Survey of Image Processing Algorithms in Digital Mammography. In: </a:t>
            </a:r>
            <a:r>
              <a:rPr lang="en-US" sz="1600" dirty="0" err="1"/>
              <a:t>Grgic</a:t>
            </a:r>
            <a:r>
              <a:rPr lang="en-US" sz="1600" dirty="0"/>
              <a:t>, M., </a:t>
            </a:r>
            <a:r>
              <a:rPr lang="en-US" sz="1600" dirty="0" err="1"/>
              <a:t>Delac</a:t>
            </a:r>
            <a:r>
              <a:rPr lang="en-US" sz="1600" dirty="0"/>
              <a:t>, K., </a:t>
            </a:r>
            <a:r>
              <a:rPr lang="en-US" sz="1600" dirty="0" err="1"/>
              <a:t>Ghanbari</a:t>
            </a:r>
            <a:r>
              <a:rPr lang="en-US" sz="1600" dirty="0"/>
              <a:t>, M. (eds) Recent Advances in Multimedia Signal Processing and Communications. Studies in Computational Intelligence, vol 231. Springer, Berlin, Heidelberg. https://doi.org/10.1007/978-3-642-02900-4_24</a:t>
            </a:r>
          </a:p>
        </p:txBody>
      </p:sp>
    </p:spTree>
    <p:extLst>
      <p:ext uri="{BB962C8B-B14F-4D97-AF65-F5344CB8AC3E}">
        <p14:creationId xmlns:p14="http://schemas.microsoft.com/office/powerpoint/2010/main" val="3126021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e743335-0946-4870-a398-25ce3e07260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77EDB7038739D4A8CC8BD1B0D7C25FF" ma:contentTypeVersion="6" ma:contentTypeDescription="Create a new document." ma:contentTypeScope="" ma:versionID="0e2b5ca54d6140bd12334f9660f4b046">
  <xsd:schema xmlns:xsd="http://www.w3.org/2001/XMLSchema" xmlns:xs="http://www.w3.org/2001/XMLSchema" xmlns:p="http://schemas.microsoft.com/office/2006/metadata/properties" xmlns:ns3="be743335-0946-4870-a398-25ce3e072605" targetNamespace="http://schemas.microsoft.com/office/2006/metadata/properties" ma:root="true" ma:fieldsID="3a0d7998c0c91014e0f5a8202129ce31" ns3:_="">
    <xsd:import namespace="be743335-0946-4870-a398-25ce3e072605"/>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743335-0946-4870-a398-25ce3e0726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C59E59-F335-44C9-A582-BAE816F8DB3A}">
  <ds:schemaRefs>
    <ds:schemaRef ds:uri="http://purl.org/dc/terms/"/>
    <ds:schemaRef ds:uri="http://purl.org/dc/elements/1.1/"/>
    <ds:schemaRef ds:uri="http://schemas.microsoft.com/office/2006/metadata/properties"/>
    <ds:schemaRef ds:uri="http://purl.org/dc/dcmitype/"/>
    <ds:schemaRef ds:uri="http://schemas.microsoft.com/office/2006/documentManagement/types"/>
    <ds:schemaRef ds:uri="be743335-0946-4870-a398-25ce3e072605"/>
    <ds:schemaRef ds:uri="http://www.w3.org/XML/1998/namespace"/>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0562B6C4-CE91-4737-8396-2920B613B20B}">
  <ds:schemaRefs>
    <ds:schemaRef ds:uri="http://schemas.microsoft.com/sharepoint/v3/contenttype/forms"/>
  </ds:schemaRefs>
</ds:datastoreItem>
</file>

<file path=customXml/itemProps3.xml><?xml version="1.0" encoding="utf-8"?>
<ds:datastoreItem xmlns:ds="http://schemas.openxmlformats.org/officeDocument/2006/customXml" ds:itemID="{ECD45F93-6ACD-4AAE-97CB-D9C10A2F6F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743335-0946-4870-a398-25ce3e0726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1162</TotalTime>
  <Words>1031</Words>
  <Application>Microsoft Office PowerPoint</Application>
  <PresentationFormat>Widescreen</PresentationFormat>
  <Paragraphs>78</Paragraphs>
  <Slides>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Display</vt:lpstr>
      <vt:lpstr>Arial</vt:lpstr>
      <vt:lpstr>Calibri</vt:lpstr>
      <vt:lpstr>Times</vt:lpstr>
      <vt:lpstr>Office Theme</vt:lpstr>
      <vt:lpstr>Breast Cancer: Tumor Detection in Mammogram Images Using Modified AlexNet Deep Convolution Neural Network</vt:lpstr>
      <vt:lpstr>Motivation</vt:lpstr>
      <vt:lpstr>Problem Statement</vt:lpstr>
      <vt:lpstr>Objectives</vt:lpstr>
      <vt:lpstr>Contributions</vt:lpstr>
      <vt:lpstr>Results</vt:lpstr>
      <vt:lpstr>PowerPoint Presentation</vt:lpstr>
      <vt:lpstr>Critical Analysis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Dhiraj Bandi</dc:creator>
  <cp:lastModifiedBy>Dhiraj Bandi</cp:lastModifiedBy>
  <cp:revision>4</cp:revision>
  <dcterms:created xsi:type="dcterms:W3CDTF">2024-07-19T19:44:55Z</dcterms:created>
  <dcterms:modified xsi:type="dcterms:W3CDTF">2025-01-14T18:15:02Z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0x010100877EDB7038739D4A8CC8BD1B0D7C25FF</vt:lpwstr>
  </property>
</Properties>
</file>