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3"/>
    <p:sldId id="256" r:id="rId4"/>
    <p:sldId id="269" r:id="rId5"/>
    <p:sldId id="263" r:id="rId6"/>
    <p:sldId id="270" r:id="rId7"/>
    <p:sldId id="276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/>
    <p:restoredTop sz="94660"/>
  </p:normalViewPr>
  <p:slideViewPr>
    <p:cSldViewPr snapToGrid="0" showGuides="1">
      <p:cViewPr>
        <p:scale>
          <a:sx n="70" d="100"/>
          <a:sy n="70" d="100"/>
        </p:scale>
        <p:origin x="124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98"/>
          <p:cNvGrpSpPr/>
          <p:nvPr/>
        </p:nvGrpSpPr>
        <p:grpSpPr>
          <a:xfrm rot="4415535">
            <a:off x="669925" y="2274888"/>
            <a:ext cx="793750" cy="558800"/>
            <a:chOff x="0" y="0"/>
            <a:chExt cx="874705" cy="650964"/>
          </a:xfrm>
        </p:grpSpPr>
        <p:sp>
          <p:nvSpPr>
            <p:cNvPr id="51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135" name="组合 95"/>
          <p:cNvGrpSpPr/>
          <p:nvPr/>
        </p:nvGrpSpPr>
        <p:grpSpPr>
          <a:xfrm>
            <a:off x="11014075" y="241300"/>
            <a:ext cx="884238" cy="911225"/>
            <a:chOff x="0" y="0"/>
            <a:chExt cx="1512184" cy="1560205"/>
          </a:xfrm>
        </p:grpSpPr>
        <p:sp>
          <p:nvSpPr>
            <p:cNvPr id="5137" name="等腰三角形 96"/>
            <p:cNvSpPr/>
            <p:nvPr/>
          </p:nvSpPr>
          <p:spPr>
            <a:xfrm rot="-1741463">
              <a:off x="0" y="0"/>
              <a:ext cx="1110219" cy="734171"/>
            </a:xfrm>
            <a:prstGeom prst="triangle">
              <a:avLst>
                <a:gd name="adj" fmla="val 75019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38" name="等腰三角形 97"/>
            <p:cNvSpPr/>
            <p:nvPr/>
          </p:nvSpPr>
          <p:spPr>
            <a:xfrm rot="9058537">
              <a:off x="401965" y="630612"/>
              <a:ext cx="1110219" cy="929593"/>
            </a:xfrm>
            <a:prstGeom prst="triangle">
              <a:avLst>
                <a:gd name="adj" fmla="val 1991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36" name="等腰三角形 101"/>
          <p:cNvSpPr/>
          <p:nvPr/>
        </p:nvSpPr>
        <p:spPr>
          <a:xfrm rot="-8125928">
            <a:off x="4078288" y="4533900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63395" y="622300"/>
            <a:ext cx="84302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500">
                <a:solidFill>
                  <a:schemeClr val="bg1"/>
                </a:solidFill>
              </a:rPr>
              <a:t>Smart India Hackathon 2020</a:t>
            </a:r>
            <a:endParaRPr lang="en-US" sz="5500">
              <a:solidFill>
                <a:schemeClr val="bg1"/>
              </a:solidFill>
            </a:endParaRPr>
          </a:p>
          <a:p>
            <a:pPr algn="ctr"/>
            <a:r>
              <a:rPr lang="en-US" sz="4500">
                <a:solidFill>
                  <a:schemeClr val="bg1"/>
                </a:solidFill>
              </a:rPr>
              <a:t>Government of Sikkim</a:t>
            </a:r>
            <a:endParaRPr lang="en-US" sz="4500">
              <a:solidFill>
                <a:schemeClr val="bg1"/>
              </a:solidFill>
            </a:endParaRPr>
          </a:p>
        </p:txBody>
      </p:sp>
      <p:pic>
        <p:nvPicPr>
          <p:cNvPr id="6" name="Picture 5" descr="Rajwadi"/>
          <p:cNvPicPr>
            <a:picLocks noChangeAspect="1"/>
          </p:cNvPicPr>
          <p:nvPr/>
        </p:nvPicPr>
        <p:blipFill>
          <a:blip r:embed="rId1"/>
          <a:srcRect l="44108" t="12116" r="251" b="22523"/>
          <a:stretch>
            <a:fillRect/>
          </a:stretch>
        </p:blipFill>
        <p:spPr>
          <a:xfrm>
            <a:off x="4093845" y="2686685"/>
            <a:ext cx="3768725" cy="331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3107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8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5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3105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6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9" name="组合 29"/>
          <p:cNvGrpSpPr/>
          <p:nvPr/>
        </p:nvGrpSpPr>
        <p:grpSpPr>
          <a:xfrm flipH="1">
            <a:off x="7626350" y="1609725"/>
            <a:ext cx="1117600" cy="523875"/>
            <a:chOff x="0" y="0"/>
            <a:chExt cx="766254" cy="340156"/>
          </a:xfrm>
        </p:grpSpPr>
        <p:sp>
          <p:nvSpPr>
            <p:cNvPr id="3102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3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4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080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081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3092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3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4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5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6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7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8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9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0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1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3083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4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5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6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7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8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89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0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91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478280" y="213995"/>
            <a:ext cx="10515600" cy="1325563"/>
          </a:xfrm>
        </p:spPr>
        <p:txBody>
          <a:bodyPr/>
          <a:p>
            <a:r>
              <a:rPr lang="en-US" dirty="0" smtClean="0">
                <a:solidFill>
                  <a:schemeClr val="bg1"/>
                </a:solidFill>
              </a:rPr>
              <a:t>Team Details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idx="1"/>
          </p:nvPr>
        </p:nvSpPr>
        <p:spPr>
          <a:xfrm>
            <a:off x="1478280" y="1424940"/>
            <a:ext cx="11008995" cy="4486275"/>
          </a:xfrm>
        </p:spPr>
        <p:txBody>
          <a:bodyPr/>
          <a:p>
            <a:pPr marL="0" lvl="0" indent="0">
              <a:buClr>
                <a:schemeClr val="dk1"/>
              </a:buClr>
              <a:buSzPts val="1100"/>
              <a:buNone/>
              <a:defRPr/>
            </a:pPr>
            <a:r>
              <a:rPr lang="en-US" b="1" dirty="0" smtClean="0">
                <a:solidFill>
                  <a:schemeClr val="bg1"/>
                </a:solidFill>
              </a:rPr>
              <a:t>Team Name:</a:t>
            </a:r>
            <a:r>
              <a:rPr lang="en-US" dirty="0" smtClean="0">
                <a:solidFill>
                  <a:schemeClr val="bg1"/>
                </a:solidFill>
              </a:rPr>
              <a:t>	Rajwadi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  <a:defRPr/>
            </a:pPr>
            <a:r>
              <a:rPr lang="en-US" b="1" dirty="0" smtClean="0">
                <a:solidFill>
                  <a:schemeClr val="bg1"/>
                </a:solidFill>
              </a:rPr>
              <a:t>Team ID: 		</a:t>
            </a:r>
            <a:r>
              <a:rPr lang="en-US" dirty="0" smtClean="0">
                <a:solidFill>
                  <a:schemeClr val="bg1"/>
                </a:solidFill>
              </a:rPr>
              <a:t>10577</a:t>
            </a:r>
            <a:endParaRPr lang="en-IN" b="1" dirty="0" smtClean="0">
              <a:solidFill>
                <a:schemeClr val="bg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  <a:defRPr/>
            </a:pPr>
            <a:r>
              <a:rPr lang="en-IN" b="1" dirty="0" smtClean="0">
                <a:solidFill>
                  <a:schemeClr val="bg1"/>
                </a:solidFill>
              </a:rPr>
              <a:t>Team Leader:</a:t>
            </a:r>
            <a:r>
              <a:rPr lang="en-IN" dirty="0" smtClean="0">
                <a:solidFill>
                  <a:schemeClr val="bg1"/>
                </a:solidFill>
              </a:rPr>
              <a:t> 	</a:t>
            </a:r>
            <a:r>
              <a:rPr lang="en-US" altLang="en-IN" dirty="0" smtClean="0">
                <a:solidFill>
                  <a:schemeClr val="bg1"/>
                </a:solidFill>
              </a:rPr>
              <a:t>Pawan Khatri</a:t>
            </a:r>
            <a:endParaRPr lang="en-US" altLang="en-IN" dirty="0" smtClean="0">
              <a:solidFill>
                <a:schemeClr val="bg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  <a:defRPr/>
            </a:pPr>
            <a:r>
              <a:rPr lang="en-US" b="1" dirty="0" smtClean="0">
                <a:solidFill>
                  <a:schemeClr val="bg1"/>
                </a:solidFill>
              </a:rPr>
              <a:t>Team Members:  </a:t>
            </a:r>
            <a:r>
              <a:rPr lang="en-US" dirty="0" smtClean="0">
                <a:solidFill>
                  <a:schemeClr val="bg1"/>
                </a:solidFill>
              </a:rPr>
              <a:t>Niral Dave,Smit Patel,Harsh Bhut, Dharitri Patel,                                        		         Dhiraj Beri	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  <a:defRPr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  <a:defRPr/>
            </a:pPr>
            <a:r>
              <a:rPr lang="en-US" b="1" dirty="0" smtClean="0">
                <a:solidFill>
                  <a:schemeClr val="bg1"/>
                </a:solidFill>
              </a:rPr>
              <a:t>Institute:	         </a:t>
            </a:r>
            <a:r>
              <a:rPr lang="en-US" dirty="0" smtClean="0">
                <a:solidFill>
                  <a:schemeClr val="bg1"/>
                </a:solidFill>
              </a:rPr>
              <a:t>S.P.B Patel Engineering College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3590" y="530860"/>
            <a:ext cx="102730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sz="3000">
              <a:solidFill>
                <a:schemeClr val="bg1"/>
              </a:solidFill>
            </a:endParaRPr>
          </a:p>
          <a:p>
            <a:pPr algn="ctr"/>
            <a:r>
              <a:rPr lang="en-US" sz="4800">
                <a:solidFill>
                  <a:schemeClr val="bg1"/>
                </a:solidFill>
              </a:rPr>
              <a:t>Problem definition:</a:t>
            </a:r>
            <a:endParaRPr lang="en-US" sz="4800">
              <a:solidFill>
                <a:schemeClr val="bg1"/>
              </a:solidFill>
            </a:endParaRPr>
          </a:p>
          <a:p>
            <a:pPr algn="ctr"/>
            <a:r>
              <a:rPr lang="en-US" sz="4800">
                <a:solidFill>
                  <a:schemeClr val="bg1"/>
                </a:solidFill>
              </a:rPr>
              <a:t>SG295</a:t>
            </a:r>
            <a:endParaRPr lang="en-US" sz="4800">
              <a:solidFill>
                <a:schemeClr val="bg1"/>
              </a:solidFill>
            </a:endParaRPr>
          </a:p>
          <a:p>
            <a:pPr algn="ctr"/>
            <a:r>
              <a:rPr lang="en-US" sz="300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Single window monitoring for all rural development welfare schemes.</a:t>
            </a:r>
            <a:endParaRPr lang="en-US" sz="4800">
              <a:solidFill>
                <a:schemeClr val="bg1"/>
              </a:solidFill>
            </a:endParaRPr>
          </a:p>
          <a:p>
            <a:pPr algn="ctr"/>
            <a:endParaRPr lang="en-US" sz="4800">
              <a:solidFill>
                <a:schemeClr val="bg1"/>
              </a:solidFill>
            </a:endParaRPr>
          </a:p>
          <a:p>
            <a:pPr algn="ctr"/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790"/>
            <a:ext cx="11132820" cy="557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Features:</a:t>
            </a:r>
            <a:br>
              <a:rPr lang="en-US" dirty="0" smtClean="0"/>
            </a:br>
            <a:r>
              <a:rPr lang="en-US" sz="3000" dirty="0" smtClean="0">
                <a:solidFill>
                  <a:schemeClr val="bg1"/>
                </a:solidFill>
              </a:rPr>
              <a:t>1.Easy filtration of the schemes through aadhaar linked details.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2. Security through OTP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3. Reflectiveness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4. Speed-Light weight build (app size&lt;5mb,webpage size&lt;10kb)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5.family grouping is done through ration card details linked with aadhaar.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6. Admin side-different login ID's for different  departments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7. Removes Duplicaton of scheme application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8. Cross platform optimized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9. monitoring of data: what proportion of public has applied for the schemes.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622425" y="401320"/>
            <a:ext cx="78054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</a:rPr>
              <a:t>Future Work:</a:t>
            </a:r>
            <a:endParaRPr lang="en-US" sz="40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</a:rPr>
              <a:t>Limited access/authorized access through IP address and MAC address of government computers</a:t>
            </a:r>
            <a:endParaRPr lang="en-US" sz="30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bg1"/>
                </a:solidFill>
              </a:rPr>
              <a:t> On-time Tracking of application: on what stage the application is to get verified.</a:t>
            </a: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组合 98"/>
          <p:cNvGrpSpPr/>
          <p:nvPr/>
        </p:nvGrpSpPr>
        <p:grpSpPr>
          <a:xfrm rot="-4415535" flipH="1">
            <a:off x="11315700" y="180975"/>
            <a:ext cx="793750" cy="558800"/>
            <a:chOff x="0" y="0"/>
            <a:chExt cx="874705" cy="650964"/>
          </a:xfrm>
        </p:grpSpPr>
        <p:sp>
          <p:nvSpPr>
            <p:cNvPr id="17441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2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1" name="组合 98"/>
          <p:cNvGrpSpPr/>
          <p:nvPr/>
        </p:nvGrpSpPr>
        <p:grpSpPr>
          <a:xfrm rot="6011733" flipH="1">
            <a:off x="169863" y="6053138"/>
            <a:ext cx="793750" cy="558800"/>
            <a:chOff x="0" y="0"/>
            <a:chExt cx="874705" cy="650964"/>
          </a:xfrm>
        </p:grpSpPr>
        <p:sp>
          <p:nvSpPr>
            <p:cNvPr id="17439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40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12" name="文本框 139"/>
          <p:cNvSpPr txBox="1"/>
          <p:nvPr/>
        </p:nvSpPr>
        <p:spPr>
          <a:xfrm>
            <a:off x="2510473" y="2705100"/>
            <a:ext cx="7171055" cy="1445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altLang="zh-CN" sz="8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413" name="等腰三角形 101"/>
          <p:cNvSpPr/>
          <p:nvPr/>
        </p:nvSpPr>
        <p:spPr>
          <a:xfrm rot="-8125928">
            <a:off x="5961063" y="4926013"/>
            <a:ext cx="271462" cy="292100"/>
          </a:xfrm>
          <a:prstGeom prst="triangle">
            <a:avLst>
              <a:gd name="adj" fmla="val 80449"/>
            </a:avLst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17414" name="组合 84"/>
          <p:cNvGrpSpPr/>
          <p:nvPr/>
        </p:nvGrpSpPr>
        <p:grpSpPr>
          <a:xfrm rot="1498243">
            <a:off x="-615950" y="-1579562"/>
            <a:ext cx="2595563" cy="5842000"/>
            <a:chOff x="0" y="0"/>
            <a:chExt cx="2595781" cy="5841819"/>
          </a:xfrm>
        </p:grpSpPr>
        <p:sp>
          <p:nvSpPr>
            <p:cNvPr id="17429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0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1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2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3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4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5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6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7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38" name="等腰三角形 94"/>
            <p:cNvSpPr/>
            <p:nvPr/>
          </p:nvSpPr>
          <p:spPr>
            <a:xfrm rot="5400000">
              <a:off x="-302003" y="3979391"/>
              <a:ext cx="2171078" cy="1553778"/>
            </a:xfrm>
            <a:prstGeom prst="triangle">
              <a:avLst>
                <a:gd name="adj" fmla="val 36120"/>
              </a:avLst>
            </a:prstGeom>
            <a:solidFill>
              <a:schemeClr val="bg1">
                <a:alpha val="32156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5" name="组合 84"/>
          <p:cNvGrpSpPr/>
          <p:nvPr/>
        </p:nvGrpSpPr>
        <p:grpSpPr>
          <a:xfrm rot="2083610" flipH="1">
            <a:off x="10110788" y="3771900"/>
            <a:ext cx="2595562" cy="4443413"/>
            <a:chOff x="0" y="0"/>
            <a:chExt cx="2595781" cy="4443397"/>
          </a:xfrm>
        </p:grpSpPr>
        <p:sp>
          <p:nvSpPr>
            <p:cNvPr id="17420" name="等腰三角形 85"/>
            <p:cNvSpPr/>
            <p:nvPr/>
          </p:nvSpPr>
          <p:spPr>
            <a:xfrm rot="-5400000" flipV="1">
              <a:off x="124898" y="-124898"/>
              <a:ext cx="1691550" cy="1941346"/>
            </a:xfrm>
            <a:prstGeom prst="triangle">
              <a:avLst>
                <a:gd name="adj" fmla="val 31486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1" name="等腰三角形 86"/>
            <p:cNvSpPr/>
            <p:nvPr/>
          </p:nvSpPr>
          <p:spPr>
            <a:xfrm rot="-921972" flipV="1">
              <a:off x="108365" y="1405941"/>
              <a:ext cx="2012309" cy="990973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2" name="等腰三角形 87"/>
            <p:cNvSpPr/>
            <p:nvPr/>
          </p:nvSpPr>
          <p:spPr>
            <a:xfrm>
              <a:off x="1237729" y="1158146"/>
              <a:ext cx="1351702" cy="1221501"/>
            </a:xfrm>
            <a:prstGeom prst="triangle">
              <a:avLst>
                <a:gd name="adj" fmla="val 52347"/>
              </a:avLst>
            </a:prstGeom>
            <a:solidFill>
              <a:schemeClr val="bg1">
                <a:alpha val="8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3" name="等腰三角形 88"/>
            <p:cNvSpPr/>
            <p:nvPr/>
          </p:nvSpPr>
          <p:spPr>
            <a:xfrm flipV="1">
              <a:off x="1244079" y="2378553"/>
              <a:ext cx="1351702" cy="867229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4" name="等腰三角形 89"/>
            <p:cNvSpPr/>
            <p:nvPr/>
          </p:nvSpPr>
          <p:spPr>
            <a:xfrm>
              <a:off x="795325" y="2376979"/>
              <a:ext cx="1127589" cy="866420"/>
            </a:xfrm>
            <a:prstGeom prst="triangle">
              <a:avLst>
                <a:gd name="adj" fmla="val 40398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5" name="等腰三角形 90"/>
            <p:cNvSpPr/>
            <p:nvPr/>
          </p:nvSpPr>
          <p:spPr>
            <a:xfrm rot="3785567">
              <a:off x="-127051" y="1880807"/>
              <a:ext cx="1760190" cy="800984"/>
            </a:xfrm>
            <a:prstGeom prst="triangle">
              <a:avLst>
                <a:gd name="adj" fmla="val 68139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6" name="等腰三角形 91"/>
            <p:cNvSpPr/>
            <p:nvPr/>
          </p:nvSpPr>
          <p:spPr>
            <a:xfrm rot="5400000">
              <a:off x="-575131" y="2282804"/>
              <a:ext cx="1960884" cy="778378"/>
            </a:xfrm>
            <a:prstGeom prst="triangle">
              <a:avLst>
                <a:gd name="adj" fmla="val 79579"/>
              </a:avLst>
            </a:prstGeom>
            <a:solidFill>
              <a:schemeClr val="bg1">
                <a:alpha val="25098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7" name="等腰三角形 92"/>
            <p:cNvSpPr/>
            <p:nvPr/>
          </p:nvSpPr>
          <p:spPr>
            <a:xfrm flipV="1">
              <a:off x="790363" y="3243399"/>
              <a:ext cx="1124805" cy="1199998"/>
            </a:xfrm>
            <a:prstGeom prst="triangle">
              <a:avLst>
                <a:gd name="adj" fmla="val 69194"/>
              </a:avLst>
            </a:prstGeom>
            <a:solidFill>
              <a:schemeClr val="bg1">
                <a:alpha val="45097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28" name="等腰三角形 93"/>
            <p:cNvSpPr/>
            <p:nvPr/>
          </p:nvSpPr>
          <p:spPr>
            <a:xfrm rot="1593660">
              <a:off x="58972" y="3371057"/>
              <a:ext cx="1779204" cy="731316"/>
            </a:xfrm>
            <a:prstGeom prst="triangle">
              <a:avLst>
                <a:gd name="adj" fmla="val 30144"/>
              </a:avLst>
            </a:prstGeom>
            <a:solidFill>
              <a:schemeClr val="bg1">
                <a:alpha val="67842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6" name="组合 29"/>
          <p:cNvGrpSpPr/>
          <p:nvPr/>
        </p:nvGrpSpPr>
        <p:grpSpPr>
          <a:xfrm flipH="1">
            <a:off x="7937500" y="2000250"/>
            <a:ext cx="1117600" cy="523875"/>
            <a:chOff x="0" y="0"/>
            <a:chExt cx="766254" cy="340156"/>
          </a:xfrm>
        </p:grpSpPr>
        <p:sp>
          <p:nvSpPr>
            <p:cNvPr id="17417" name="等腰三角形 30"/>
            <p:cNvSpPr/>
            <p:nvPr/>
          </p:nvSpPr>
          <p:spPr>
            <a:xfrm rot="1162771">
              <a:off x="218470" y="0"/>
              <a:ext cx="547784" cy="168298"/>
            </a:xfrm>
            <a:prstGeom prst="triangle">
              <a:avLst>
                <a:gd name="adj" fmla="val 12787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8" name="等腰三角形 31"/>
            <p:cNvSpPr/>
            <p:nvPr/>
          </p:nvSpPr>
          <p:spPr>
            <a:xfrm rot="-152283">
              <a:off x="0" y="67714"/>
              <a:ext cx="711343" cy="198683"/>
            </a:xfrm>
            <a:prstGeom prst="triangle">
              <a:avLst>
                <a:gd name="adj" fmla="val 29236"/>
              </a:avLst>
            </a:prstGeom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19" name="等腰三角形 32"/>
            <p:cNvSpPr/>
            <p:nvPr/>
          </p:nvSpPr>
          <p:spPr>
            <a:xfrm rot="-173865" flipV="1">
              <a:off x="206065" y="265237"/>
              <a:ext cx="386573" cy="74919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9803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Presentation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Roboto</vt:lpstr>
      <vt:lpstr>Segoe Print</vt:lpstr>
      <vt:lpstr>Calibri Light</vt:lpstr>
      <vt:lpstr>Source Sans Pro</vt:lpstr>
      <vt:lpstr>Gill Sans</vt:lpstr>
      <vt:lpstr>Microsoft YaHei</vt:lpstr>
      <vt:lpstr>Arial Unicode MS</vt:lpstr>
      <vt:lpstr>Office 主题</vt:lpstr>
      <vt:lpstr>PowerPoint 演示文稿</vt:lpstr>
      <vt:lpstr>Team Details</vt:lpstr>
      <vt:lpstr>PowerPoint 演示文稿</vt:lpstr>
      <vt:lpstr>Project Abstract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smit J</cp:lastModifiedBy>
  <cp:revision>13</cp:revision>
  <dcterms:created xsi:type="dcterms:W3CDTF">2015-06-22T08:47:00Z</dcterms:created>
  <dcterms:modified xsi:type="dcterms:W3CDTF">2020-08-03T10:37:12Z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