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85" r:id="rId4"/>
    <p:sldId id="261" r:id="rId5"/>
    <p:sldId id="273" r:id="rId6"/>
    <p:sldId id="276" r:id="rId7"/>
    <p:sldId id="271" r:id="rId8"/>
    <p:sldId id="262" r:id="rId9"/>
    <p:sldId id="28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aleway Black" panose="020B0604020202020204" charset="0"/>
      <p:bold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Source Sans Pro" panose="020B0604020202020204" charset="0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BE02B-C6D5-444E-B908-2C92F73D8498}">
  <a:tblStyle styleId="{3ACBE02B-C6D5-444E-B908-2C92F73D849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47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59858" y="333786"/>
            <a:ext cx="7249732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NOTE MANAGEMENT SYSTEM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 Project on Application Development Methods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endParaRPr lang="e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hape 453"/>
          <p:cNvSpPr txBox="1">
            <a:spLocks/>
          </p:cNvSpPr>
          <p:nvPr/>
        </p:nvSpPr>
        <p:spPr>
          <a:xfrm>
            <a:off x="3275796" y="3813280"/>
            <a:ext cx="56103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Team Torni</a:t>
            </a:r>
            <a:endParaRPr lang="vi-V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 rot="1519742">
            <a:off x="4379980" y="1007244"/>
            <a:ext cx="334926" cy="320655"/>
            <a:chOff x="3823287" y="2313052"/>
            <a:chExt cx="334926" cy="320655"/>
          </a:xfrm>
        </p:grpSpPr>
        <p:sp>
          <p:nvSpPr>
            <p:cNvPr id="5" name="Forma libre 43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46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Text Placeholder 20"/>
          <p:cNvSpPr txBox="1">
            <a:spLocks/>
          </p:cNvSpPr>
          <p:nvPr/>
        </p:nvSpPr>
        <p:spPr>
          <a:xfrm>
            <a:off x="5530940" y="116676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</a:t>
            </a:r>
          </a:p>
        </p:txBody>
      </p:sp>
      <p:sp>
        <p:nvSpPr>
          <p:cNvPr id="8" name="Rectángulo redondeado 9"/>
          <p:cNvSpPr/>
          <p:nvPr/>
        </p:nvSpPr>
        <p:spPr>
          <a:xfrm>
            <a:off x="4593213" y="1046663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2</a:t>
            </a:r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5395585" y="2098601"/>
            <a:ext cx="255606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FEATURES</a:t>
            </a:r>
          </a:p>
          <a:p>
            <a:pPr algn="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ángulo redondeado 12"/>
          <p:cNvSpPr/>
          <p:nvPr/>
        </p:nvSpPr>
        <p:spPr>
          <a:xfrm>
            <a:off x="4612857" y="1905989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3877737" y="2879677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algn="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ángulo redondeado 15"/>
          <p:cNvSpPr/>
          <p:nvPr/>
        </p:nvSpPr>
        <p:spPr>
          <a:xfrm>
            <a:off x="4646569" y="2725269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6</a:t>
            </a:r>
          </a:p>
        </p:txBody>
      </p:sp>
      <p:sp>
        <p:nvSpPr>
          <p:cNvPr id="13" name="Rectángulo redondeado 16"/>
          <p:cNvSpPr/>
          <p:nvPr/>
        </p:nvSpPr>
        <p:spPr>
          <a:xfrm>
            <a:off x="3877737" y="710763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4" name="Rectángulo redondeado 17"/>
          <p:cNvSpPr/>
          <p:nvPr/>
        </p:nvSpPr>
        <p:spPr>
          <a:xfrm>
            <a:off x="3892535" y="151065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5" name="Rectángulo redondeado 18"/>
          <p:cNvSpPr/>
          <p:nvPr/>
        </p:nvSpPr>
        <p:spPr>
          <a:xfrm>
            <a:off x="3912845" y="233863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5</a:t>
            </a:r>
          </a:p>
        </p:txBody>
      </p:sp>
      <p:sp>
        <p:nvSpPr>
          <p:cNvPr id="16" name="Text Placeholder 20"/>
          <p:cNvSpPr txBox="1">
            <a:spLocks/>
          </p:cNvSpPr>
          <p:nvPr/>
        </p:nvSpPr>
        <p:spPr>
          <a:xfrm>
            <a:off x="632819" y="89476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INTRODUCTION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631915" y="170573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MILESTONES</a:t>
            </a: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2590829" y="2517112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</a:p>
        </p:txBody>
      </p:sp>
      <p:grpSp>
        <p:nvGrpSpPr>
          <p:cNvPr id="19" name="Agrupar 47"/>
          <p:cNvGrpSpPr/>
          <p:nvPr/>
        </p:nvGrpSpPr>
        <p:grpSpPr>
          <a:xfrm rot="3472591">
            <a:off x="4407341" y="1381193"/>
            <a:ext cx="334926" cy="402931"/>
            <a:chOff x="3823287" y="2313052"/>
            <a:chExt cx="334926" cy="320655"/>
          </a:xfrm>
          <a:solidFill>
            <a:schemeClr val="accent3">
              <a:lumMod val="50000"/>
            </a:schemeClr>
          </a:solidFill>
        </p:grpSpPr>
        <p:sp>
          <p:nvSpPr>
            <p:cNvPr id="20" name="Forma libre 48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Forma libre 49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2" name="Agrupar 50"/>
          <p:cNvGrpSpPr/>
          <p:nvPr/>
        </p:nvGrpSpPr>
        <p:grpSpPr>
          <a:xfrm rot="17829245">
            <a:off x="4388637" y="1842500"/>
            <a:ext cx="334926" cy="342070"/>
            <a:chOff x="3823287" y="2313052"/>
            <a:chExt cx="334926" cy="320655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23" name="Forma libre 51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Forma libre 52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5" name="Agrupar 53"/>
          <p:cNvGrpSpPr/>
          <p:nvPr/>
        </p:nvGrpSpPr>
        <p:grpSpPr>
          <a:xfrm rot="3596216">
            <a:off x="4419016" y="2260310"/>
            <a:ext cx="334926" cy="354807"/>
            <a:chOff x="3823287" y="2313052"/>
            <a:chExt cx="334926" cy="320655"/>
          </a:xfrm>
          <a:solidFill>
            <a:schemeClr val="accent3">
              <a:lumMod val="75000"/>
            </a:schemeClr>
          </a:solidFill>
        </p:grpSpPr>
        <p:sp>
          <p:nvSpPr>
            <p:cNvPr id="26" name="Forma libre 54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Forma libre 55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8" name="AutoShape 14"/>
          <p:cNvSpPr>
            <a:spLocks/>
          </p:cNvSpPr>
          <p:nvPr/>
        </p:nvSpPr>
        <p:spPr bwMode="auto">
          <a:xfrm>
            <a:off x="4032129" y="843978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sp>
        <p:nvSpPr>
          <p:cNvPr id="29" name="AutoShape 14"/>
          <p:cNvSpPr>
            <a:spLocks/>
          </p:cNvSpPr>
          <p:nvPr/>
        </p:nvSpPr>
        <p:spPr bwMode="auto">
          <a:xfrm>
            <a:off x="4761282" y="116387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sp>
        <p:nvSpPr>
          <p:cNvPr id="30" name="AutoShape 14"/>
          <p:cNvSpPr>
            <a:spLocks/>
          </p:cNvSpPr>
          <p:nvPr/>
        </p:nvSpPr>
        <p:spPr bwMode="auto">
          <a:xfrm>
            <a:off x="4058821" y="1636841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sp>
        <p:nvSpPr>
          <p:cNvPr id="31" name="AutoShape 14"/>
          <p:cNvSpPr>
            <a:spLocks/>
          </p:cNvSpPr>
          <p:nvPr/>
        </p:nvSpPr>
        <p:spPr bwMode="auto">
          <a:xfrm>
            <a:off x="4783521" y="205238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sp>
        <p:nvSpPr>
          <p:cNvPr id="32" name="AutoShape 14"/>
          <p:cNvSpPr>
            <a:spLocks/>
          </p:cNvSpPr>
          <p:nvPr/>
        </p:nvSpPr>
        <p:spPr bwMode="auto">
          <a:xfrm>
            <a:off x="4068927" y="249028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sp>
        <p:nvSpPr>
          <p:cNvPr id="33" name="AutoShape 14"/>
          <p:cNvSpPr>
            <a:spLocks/>
          </p:cNvSpPr>
          <p:nvPr/>
        </p:nvSpPr>
        <p:spPr bwMode="auto">
          <a:xfrm>
            <a:off x="4808182" y="2855938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endParaRPr lang="es-ES" sz="1800" dirty="0">
              <a:cs typeface="Helvetica Light" charset="0"/>
            </a:endParaRPr>
          </a:p>
        </p:txBody>
      </p:sp>
      <p:grpSp>
        <p:nvGrpSpPr>
          <p:cNvPr id="34" name="Agrupar 50"/>
          <p:cNvGrpSpPr/>
          <p:nvPr/>
        </p:nvGrpSpPr>
        <p:grpSpPr>
          <a:xfrm rot="17829245">
            <a:off x="4419138" y="2666724"/>
            <a:ext cx="334926" cy="342070"/>
            <a:chOff x="3823287" y="2313052"/>
            <a:chExt cx="334926" cy="320655"/>
          </a:xfrm>
          <a:solidFill>
            <a:srgbClr val="31CFFF"/>
          </a:solidFill>
        </p:grpSpPr>
        <p:sp>
          <p:nvSpPr>
            <p:cNvPr id="35" name="Forma libre 51"/>
            <p:cNvSpPr/>
            <p:nvPr/>
          </p:nvSpPr>
          <p:spPr>
            <a:xfrm>
              <a:off x="3823287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orma libre 52"/>
            <p:cNvSpPr/>
            <p:nvPr/>
          </p:nvSpPr>
          <p:spPr>
            <a:xfrm rot="10800000">
              <a:off x="3833981" y="2380417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1" name="Text Placeholder 20"/>
          <p:cNvSpPr txBox="1">
            <a:spLocks/>
          </p:cNvSpPr>
          <p:nvPr/>
        </p:nvSpPr>
        <p:spPr>
          <a:xfrm>
            <a:off x="634873" y="32900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20"/>
          <p:cNvSpPr txBox="1">
            <a:spLocks/>
          </p:cNvSpPr>
          <p:nvPr/>
        </p:nvSpPr>
        <p:spPr>
          <a:xfrm>
            <a:off x="3326025" y="161474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075850" y="0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INTRODUCTION </a:t>
            </a:r>
            <a:endParaRPr lang="en" sz="2400" dirty="0">
              <a:solidFill>
                <a:srgbClr val="3C78D8"/>
              </a:solidFill>
            </a:endParaRP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1075850" y="955385"/>
            <a:ext cx="6996600" cy="2383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Note managing web app for Solo Sokos Hotel Torni from Tampere</a:t>
            </a:r>
          </a:p>
          <a:p>
            <a:pPr marL="457200" lvl="0" indent="-228600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Frontend using HTML5, CSS &amp; JS and backend using NetBeans Java</a:t>
            </a:r>
            <a:endParaRPr lang="en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Easy to use features and helpful for task management of Hotel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723014" y="145027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PROJECT OBJECTIVES</a:t>
            </a:r>
            <a:endParaRPr lang="en" sz="2400" dirty="0">
              <a:solidFill>
                <a:srgbClr val="3C78D8"/>
              </a:solidFill>
            </a:endParaRPr>
          </a:p>
        </p:txBody>
      </p:sp>
      <p:grpSp>
        <p:nvGrpSpPr>
          <p:cNvPr id="7" name="Shape 536"/>
          <p:cNvGrpSpPr/>
          <p:nvPr/>
        </p:nvGrpSpPr>
        <p:grpSpPr>
          <a:xfrm>
            <a:off x="1405678" y="145027"/>
            <a:ext cx="4941959" cy="4733381"/>
            <a:chOff x="3109874" y="1713348"/>
            <a:chExt cx="2477860" cy="2406951"/>
          </a:xfrm>
        </p:grpSpPr>
        <p:sp>
          <p:nvSpPr>
            <p:cNvPr id="9" name="Shape 538"/>
            <p:cNvSpPr/>
            <p:nvPr/>
          </p:nvSpPr>
          <p:spPr>
            <a:xfrm rot="5400000" flipH="1">
              <a:off x="3109874" y="2755000"/>
              <a:ext cx="1365299" cy="1365299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539"/>
            <p:cNvSpPr/>
            <p:nvPr/>
          </p:nvSpPr>
          <p:spPr>
            <a:xfrm rot="10800000">
              <a:off x="4573416" y="1713348"/>
              <a:ext cx="1014318" cy="1041651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479728" y="690523"/>
            <a:ext cx="1984868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srgbClr val="00B05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acquainted with Application development methodology.</a:t>
            </a: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7687" y="2646411"/>
            <a:ext cx="2315748" cy="167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Create a simple &amp; user-friendly app that can be used by hotel management to notify tasks to their workers.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1059548" y="95892"/>
            <a:ext cx="6996600" cy="81898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MILESTONES</a:t>
            </a:r>
            <a:br>
              <a:rPr lang="en" dirty="0">
                <a:solidFill>
                  <a:srgbClr val="3C78D8"/>
                </a:solidFill>
              </a:rPr>
            </a:br>
            <a:endParaRPr lang="en" dirty="0"/>
          </a:p>
        </p:txBody>
      </p:sp>
      <p:sp>
        <p:nvSpPr>
          <p:cNvPr id="660" name="Shape 660"/>
          <p:cNvSpPr/>
          <p:nvPr/>
        </p:nvSpPr>
        <p:spPr>
          <a:xfrm>
            <a:off x="0" y="608567"/>
            <a:ext cx="1707425" cy="715800"/>
          </a:xfrm>
          <a:prstGeom prst="homePlate">
            <a:avLst>
              <a:gd name="adj" fmla="val 3012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16.1.2018 </a:t>
            </a:r>
          </a:p>
          <a:p>
            <a:pPr lvl="0" algn="ctr"/>
            <a:endParaRPr lang="en-US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0" algn="ctr"/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Source Sans Pro"/>
                <a:cs typeface="Source Sans Pro"/>
                <a:sym typeface="Source Sans Pro"/>
              </a:rPr>
              <a:t>Team Formation</a:t>
            </a:r>
            <a:endParaRPr lang="en" sz="1200" b="1" dirty="0">
              <a:solidFill>
                <a:schemeClr val="tx1"/>
              </a:solidFill>
              <a:latin typeface="Century Gothic" panose="020B0502020202020204" pitchFamily="34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1489510" y="608567"/>
            <a:ext cx="1924866" cy="715800"/>
          </a:xfrm>
          <a:prstGeom prst="chevron">
            <a:avLst>
              <a:gd name="adj" fmla="val 298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Century Gothic" panose="020B0502020202020204" pitchFamily="34" charset="0"/>
              </a:rPr>
              <a:t>31.1.2018</a:t>
            </a:r>
          </a:p>
          <a:p>
            <a:pPr algn="ctr"/>
            <a:r>
              <a:rPr lang="en-US" sz="1200" b="1" dirty="0">
                <a:solidFill>
                  <a:schemeClr val="bg2"/>
                </a:solidFill>
                <a:latin typeface="Century Gothic" panose="020B0502020202020204" pitchFamily="34" charset="0"/>
              </a:rPr>
              <a:t> Plan/Concept Development</a:t>
            </a:r>
            <a:endParaRPr lang="en" sz="1200" b="1" dirty="0">
              <a:solidFill>
                <a:schemeClr val="bg2"/>
              </a:solidFill>
              <a:latin typeface="Century Gothic" panose="020B0502020202020204" pitchFamily="34" charset="0"/>
              <a:sym typeface="Source Sans Pro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3196935" y="608568"/>
            <a:ext cx="2061181" cy="715799"/>
          </a:xfrm>
          <a:prstGeom prst="chevron">
            <a:avLst>
              <a:gd name="adj" fmla="val 2985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1.3.2017 </a:t>
            </a:r>
          </a:p>
          <a:p>
            <a:pPr lvl="0"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 First Prototype &amp;testing </a:t>
            </a:r>
            <a:endParaRPr lang="en" sz="1200" b="1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  <a:sym typeface="Source Sans Pro"/>
            </a:endParaRPr>
          </a:p>
        </p:txBody>
      </p:sp>
      <p:sp>
        <p:nvSpPr>
          <p:cNvPr id="6" name="Shape 661"/>
          <p:cNvSpPr/>
          <p:nvPr/>
        </p:nvSpPr>
        <p:spPr>
          <a:xfrm>
            <a:off x="6735127" y="608567"/>
            <a:ext cx="2408873" cy="715800"/>
          </a:xfrm>
          <a:prstGeom prst="chevron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13.3.2017 </a:t>
            </a:r>
          </a:p>
          <a:p>
            <a:pPr lvl="0" algn="ctr"/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0" algn="ctr"/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presentations</a:t>
            </a:r>
            <a:endParaRPr lang="en" sz="1200" b="1" dirty="0">
              <a:solidFill>
                <a:schemeClr val="bg1"/>
              </a:solidFill>
              <a:latin typeface="Century Gothic" panose="020B0502020202020204" pitchFamily="34" charset="0"/>
              <a:sym typeface="Source Sans Pro"/>
            </a:endParaRPr>
          </a:p>
        </p:txBody>
      </p:sp>
      <p:sp>
        <p:nvSpPr>
          <p:cNvPr id="7" name="Shape 661"/>
          <p:cNvSpPr/>
          <p:nvPr/>
        </p:nvSpPr>
        <p:spPr>
          <a:xfrm>
            <a:off x="5040675" y="608567"/>
            <a:ext cx="1924866" cy="715799"/>
          </a:xfrm>
          <a:prstGeom prst="chevron">
            <a:avLst>
              <a:gd name="adj" fmla="val 2985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8.3.2017</a:t>
            </a:r>
          </a:p>
          <a:p>
            <a:pPr algn="ctr"/>
            <a:endParaRPr lang="en-US" sz="1200" b="1" dirty="0">
              <a:solidFill>
                <a:schemeClr val="bg2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Product Fair</a:t>
            </a:r>
            <a:endParaRPr lang="en" sz="1200" b="1" dirty="0">
              <a:solidFill>
                <a:schemeClr val="bg2">
                  <a:lumMod val="20000"/>
                  <a:lumOff val="80000"/>
                </a:schemeClr>
              </a:solidFill>
              <a:latin typeface="Century Gothic" panose="020B0502020202020204" pitchFamily="34" charset="0"/>
              <a:sym typeface="Source Sans Pro"/>
            </a:endParaRPr>
          </a:p>
        </p:txBody>
      </p:sp>
      <p:sp>
        <p:nvSpPr>
          <p:cNvPr id="9" name="Shape 659">
            <a:extLst>
              <a:ext uri="{FF2B5EF4-FFF2-40B4-BE49-F238E27FC236}">
                <a16:creationId xmlns:a16="http://schemas.microsoft.com/office/drawing/2014/main" id="{1A995AB1-F3B2-400A-8EBA-285748FB5B14}"/>
              </a:ext>
            </a:extLst>
          </p:cNvPr>
          <p:cNvSpPr txBox="1">
            <a:spLocks/>
          </p:cNvSpPr>
          <p:nvPr/>
        </p:nvSpPr>
        <p:spPr>
          <a:xfrm>
            <a:off x="1034600" y="2761417"/>
            <a:ext cx="6996600" cy="8189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br>
              <a:rPr lang="en" dirty="0">
                <a:solidFill>
                  <a:srgbClr val="3C78D8"/>
                </a:solidFill>
              </a:rPr>
            </a:br>
            <a:endParaRPr lang="e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F2D762-02AF-4E16-ACCC-E317F4DF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76304"/>
              </p:ext>
            </p:extLst>
          </p:nvPr>
        </p:nvGraphicFramePr>
        <p:xfrm>
          <a:off x="365760" y="1427550"/>
          <a:ext cx="8394781" cy="3162152"/>
        </p:xfrm>
        <a:graphic>
          <a:graphicData uri="http://schemas.openxmlformats.org/drawingml/2006/table">
            <a:tbl>
              <a:tblPr firstRow="1" firstCol="1" bandRow="1">
                <a:tableStyleId>{3ACBE02B-C6D5-444E-B908-2C92F73D8498}</a:tableStyleId>
              </a:tblPr>
              <a:tblGrid>
                <a:gridCol w="4354107">
                  <a:extLst>
                    <a:ext uri="{9D8B030D-6E8A-4147-A177-3AD203B41FA5}">
                      <a16:colId xmlns:a16="http://schemas.microsoft.com/office/drawing/2014/main" val="325020463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4221030145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489115574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2152297872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1237615816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560322894"/>
                    </a:ext>
                  </a:extLst>
                </a:gridCol>
                <a:gridCol w="444793">
                  <a:extLst>
                    <a:ext uri="{9D8B030D-6E8A-4147-A177-3AD203B41FA5}">
                      <a16:colId xmlns:a16="http://schemas.microsoft.com/office/drawing/2014/main" val="1188418948"/>
                    </a:ext>
                  </a:extLst>
                </a:gridCol>
                <a:gridCol w="434471">
                  <a:extLst>
                    <a:ext uri="{9D8B030D-6E8A-4147-A177-3AD203B41FA5}">
                      <a16:colId xmlns:a16="http://schemas.microsoft.com/office/drawing/2014/main" val="1424065964"/>
                    </a:ext>
                  </a:extLst>
                </a:gridCol>
                <a:gridCol w="455115">
                  <a:extLst>
                    <a:ext uri="{9D8B030D-6E8A-4147-A177-3AD203B41FA5}">
                      <a16:colId xmlns:a16="http://schemas.microsoft.com/office/drawing/2014/main" val="2415009903"/>
                    </a:ext>
                  </a:extLst>
                </a:gridCol>
                <a:gridCol w="482330">
                  <a:extLst>
                    <a:ext uri="{9D8B030D-6E8A-4147-A177-3AD203B41FA5}">
                      <a16:colId xmlns:a16="http://schemas.microsoft.com/office/drawing/2014/main" val="324821101"/>
                    </a:ext>
                  </a:extLst>
                </a:gridCol>
              </a:tblGrid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Week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4103011227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Introduction of the project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307507636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Distribution of tasks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837369427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Designing project and structure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657286165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Web programming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805770504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Project plan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884127851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User Persona Interview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1348630179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Testing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041025250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SQL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935768710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Java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515816112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Improvements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231261124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User testing report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1346491349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Project Finished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831622"/>
                  </a:ext>
                </a:extLst>
              </a:tr>
              <a:tr h="225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Final report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7451" marR="3745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104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485"/>
          <p:cNvSpPr txBox="1">
            <a:spLocks/>
          </p:cNvSpPr>
          <p:nvPr/>
        </p:nvSpPr>
        <p:spPr>
          <a:xfrm>
            <a:off x="107708" y="1352676"/>
            <a:ext cx="7342821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APPLICATION FEATURES</a:t>
            </a:r>
            <a:endParaRPr lang="en" sz="2800" dirty="0">
              <a:solidFill>
                <a:srgbClr val="3C78D8"/>
              </a:solidFill>
            </a:endParaRPr>
          </a:p>
        </p:txBody>
      </p:sp>
      <p:sp>
        <p:nvSpPr>
          <p:cNvPr id="6" name="Shape 485"/>
          <p:cNvSpPr txBox="1">
            <a:spLocks/>
          </p:cNvSpPr>
          <p:nvPr/>
        </p:nvSpPr>
        <p:spPr>
          <a:xfrm>
            <a:off x="330753" y="1878656"/>
            <a:ext cx="4241247" cy="2305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100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Login page with username and password for individual users</a:t>
            </a:r>
          </a:p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Different access rights for manager and employees</a:t>
            </a:r>
          </a:p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Responsive on any platforms</a:t>
            </a:r>
          </a:p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EduCloud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 as a server</a:t>
            </a:r>
          </a:p>
          <a:p>
            <a:pPr marL="342900" indent="-342900" algn="l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D300B5CB-D094-425B-ABF4-F628EDEF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23" y="826717"/>
            <a:ext cx="1910404" cy="3356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ctrTitle" idx="4294967295"/>
          </p:nvPr>
        </p:nvSpPr>
        <p:spPr>
          <a:xfrm>
            <a:off x="526312" y="191826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FFFF"/>
                </a:solidFill>
              </a:rPr>
              <a:t>What we learned?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644" name="Shape 644"/>
          <p:cNvSpPr txBox="1">
            <a:spLocks noGrp="1"/>
          </p:cNvSpPr>
          <p:nvPr>
            <p:ph type="subTitle" idx="4294967295"/>
          </p:nvPr>
        </p:nvSpPr>
        <p:spPr>
          <a:xfrm>
            <a:off x="526311" y="3078066"/>
            <a:ext cx="8479466" cy="13618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fi-FI" dirty="0">
                <a:solidFill>
                  <a:schemeClr val="accent5">
                    <a:lumMod val="75000"/>
                  </a:schemeClr>
                </a:solidFill>
              </a:rPr>
              <a:t>Web </a:t>
            </a:r>
            <a:r>
              <a:rPr lang="fi-FI" dirty="0" err="1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endParaRPr lang="en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Agile application development and version control of source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Usability and user experience design</a:t>
            </a:r>
          </a:p>
          <a:p>
            <a:pPr marL="457200" lvl="0" indent="-228600">
              <a:spcBef>
                <a:spcPts val="0"/>
              </a:spcBef>
            </a:pPr>
            <a:r>
              <a:rPr lang="fi-FI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etch API and Rest API</a:t>
            </a:r>
          </a:p>
          <a:p>
            <a:pPr marL="457200" lvl="0" indent="-228600">
              <a:spcBef>
                <a:spcPts val="0"/>
              </a:spcBef>
            </a:pPr>
            <a:endParaRPr lang="e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9000" dirty="0"/>
              <a:t>CONCLUSION</a:t>
            </a:r>
            <a:endParaRPr lang="en" sz="9000" dirty="0"/>
          </a:p>
        </p:txBody>
      </p:sp>
      <p:grpSp>
        <p:nvGrpSpPr>
          <p:cNvPr id="493" name="Shape 493"/>
          <p:cNvGrpSpPr/>
          <p:nvPr/>
        </p:nvGrpSpPr>
        <p:grpSpPr>
          <a:xfrm>
            <a:off x="4146169" y="640687"/>
            <a:ext cx="1166507" cy="1166538"/>
            <a:chOff x="6654650" y="3665275"/>
            <a:chExt cx="409100" cy="409125"/>
          </a:xfrm>
        </p:grpSpPr>
        <p:sp>
          <p:nvSpPr>
            <p:cNvPr id="494" name="Shape 49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 rot="1940693">
            <a:off x="3340903" y="1116018"/>
            <a:ext cx="587625" cy="587659"/>
            <a:chOff x="570875" y="4322250"/>
            <a:chExt cx="443300" cy="443325"/>
          </a:xfrm>
        </p:grpSpPr>
        <p:sp>
          <p:nvSpPr>
            <p:cNvPr id="497" name="Shape 49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1" name="Shape 501"/>
          <p:cNvSpPr/>
          <p:nvPr/>
        </p:nvSpPr>
        <p:spPr>
          <a:xfrm>
            <a:off x="3829676" y="64070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793658">
            <a:off x="5318500" y="1302383"/>
            <a:ext cx="225077" cy="2149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 dirty="0"/>
              <a:t>THANKS!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204</Words>
  <Application>Microsoft Office PowerPoint</Application>
  <PresentationFormat>Näytössä katseltava esitys (16:9)</PresentationFormat>
  <Paragraphs>190</Paragraphs>
  <Slides>9</Slides>
  <Notes>9</Notes>
  <HiddenSlides>0</HiddenSlides>
  <MMClips>0</MMClips>
  <ScaleCrop>false</ScaleCrop>
  <HeadingPairs>
    <vt:vector size="6" baseType="variant">
      <vt:variant>
        <vt:lpstr>Käytetyt fontit</vt:lpstr>
      </vt:variant>
      <vt:variant>
        <vt:i4>9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9" baseType="lpstr">
      <vt:lpstr>Arial</vt:lpstr>
      <vt:lpstr>Calibri</vt:lpstr>
      <vt:lpstr>Raleway Black</vt:lpstr>
      <vt:lpstr>Wingdings</vt:lpstr>
      <vt:lpstr>Times New Roman</vt:lpstr>
      <vt:lpstr>Century Gothic</vt:lpstr>
      <vt:lpstr>Source Sans Pro</vt:lpstr>
      <vt:lpstr>Helvetica Light</vt:lpstr>
      <vt:lpstr>Oswald</vt:lpstr>
      <vt:lpstr>Quince template</vt:lpstr>
      <vt:lpstr>NOTE MANAGEMENT SYSTEM A Project on Application Development Methods </vt:lpstr>
      <vt:lpstr>PowerPoint-esitys</vt:lpstr>
      <vt:lpstr>INTRODUCTION </vt:lpstr>
      <vt:lpstr>PROJECT OBJECTIVES</vt:lpstr>
      <vt:lpstr>MILESTONES </vt:lpstr>
      <vt:lpstr>PowerPoint-esitys</vt:lpstr>
      <vt:lpstr>What we learned?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 (THINGSEE)</dc:title>
  <dc:creator>sachins</dc:creator>
  <cp:lastModifiedBy>Kaisa Löfman</cp:lastModifiedBy>
  <cp:revision>34</cp:revision>
  <dcterms:modified xsi:type="dcterms:W3CDTF">2018-03-13T10:30:48Z</dcterms:modified>
</cp:coreProperties>
</file>