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7" r:id="rId4"/>
    <p:sldId id="278" r:id="rId5"/>
    <p:sldId id="279" r:id="rId6"/>
    <p:sldId id="285" r:id="rId7"/>
    <p:sldId id="280" r:id="rId8"/>
    <p:sldId id="282" r:id="rId9"/>
    <p:sldId id="283" r:id="rId10"/>
    <p:sldId id="284" r:id="rId11"/>
    <p:sldId id="274" r:id="rId12"/>
    <p:sldId id="271" r:id="rId13"/>
  </p:sldIdLst>
  <p:sldSz cx="9144000" cy="5143500" type="screen16x9"/>
  <p:notesSz cx="6808788" cy="99409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5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it+5iSAKQ0DgIxmPB2wpaTvDeT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1373E7-6F2C-4847-AAAD-0B56B67E644A}">
  <a:tblStyle styleId="{661373E7-6F2C-4847-AAAD-0B56B67E644A}" styleName="Table_0">
    <a:wholeTbl>
      <a:tcTxStyle b="off" i="off">
        <a:font>
          <a:latin typeface="Calibri"/>
          <a:ea typeface="Calibri"/>
          <a:cs typeface="Calibri"/>
        </a:font>
        <a:srgbClr val="005172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EBEBEB"/>
          </a:solidFill>
        </a:fill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 b="off" i="off"/>
      <a:tcStyle>
        <a:tcBdr/>
      </a:tcStyle>
    </a:lastCol>
    <a:firstCol>
      <a:tcTxStyle b="on" i="off">
        <a:font>
          <a:latin typeface="Calibri"/>
          <a:ea typeface="Calibri"/>
          <a:cs typeface="Calibri"/>
        </a:font>
        <a:srgbClr val="00B0CA"/>
      </a:tcTxStyle>
      <a:tcStyle>
        <a:tcBdr/>
      </a:tcStyle>
    </a:firstCol>
    <a:lastRow>
      <a:tcTxStyle b="off" i="off"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00B0CA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  <p:guide orient="horz" pos="3131"/>
        <p:guide pos="21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6737" y="0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6583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2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8" name="Google Shape;178;p2:notes"/>
          <p:cNvSpPr txBox="1">
            <a:spLocks noGrp="1"/>
          </p:cNvSpPr>
          <p:nvPr>
            <p:ph type="sldNum" idx="12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0</a:t>
            </a:fld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650eeb8c_0_5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g95650ee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2969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650eeb8c_0_5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g95650ee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59955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67" name="Google Shape;3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650eeb8c_0_5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g95650ee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2110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650eeb8c_0_5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g95650ee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6375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650eeb8c_0_5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g95650ee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30119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650eeb8c_0_5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g95650ee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7416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650eeb8c_0_5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g95650ee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40672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650eeb8c_0_5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g95650ee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4973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650eeb8c_0_5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g95650ee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360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Dark Blue">
  <p:cSld name="Title Dark Blue">
    <p:bg>
      <p:bgPr>
        <a:solidFill>
          <a:schemeClr val="dk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/>
          <p:nvPr/>
        </p:nvSpPr>
        <p:spPr>
          <a:xfrm>
            <a:off x="42379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157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8"/>
          <p:cNvSpPr txBox="1">
            <a:spLocks noGrp="1"/>
          </p:cNvSpPr>
          <p:nvPr>
            <p:ph type="body" idx="1"/>
          </p:nvPr>
        </p:nvSpPr>
        <p:spPr>
          <a:xfrm>
            <a:off x="599953" y="1657307"/>
            <a:ext cx="2375022" cy="172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_grey_background">
  <p:cSld name="One column_grey_background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7"/>
          <p:cNvSpPr/>
          <p:nvPr/>
        </p:nvSpPr>
        <p:spPr>
          <a:xfrm>
            <a:off x="0" y="874368"/>
            <a:ext cx="9144000" cy="42691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57"/>
          <p:cNvSpPr txBox="1">
            <a:spLocks noGrp="1"/>
          </p:cNvSpPr>
          <p:nvPr>
            <p:ph type="body" idx="1"/>
          </p:nvPr>
        </p:nvSpPr>
        <p:spPr>
          <a:xfrm>
            <a:off x="432000" y="1077518"/>
            <a:ext cx="8280000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6" name="Google Shape;76;p57"/>
          <p:cNvSpPr txBox="1">
            <a:spLocks noGrp="1"/>
          </p:cNvSpPr>
          <p:nvPr>
            <p:ph type="body" idx="2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7" name="Google Shape;77;p57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" name="Shape 14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436870" y="4591389"/>
            <a:ext cx="1275130" cy="342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">
  <p:cSld name="Two colum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8"/>
          <p:cNvSpPr txBox="1">
            <a:spLocks noGrp="1"/>
          </p:cNvSpPr>
          <p:nvPr>
            <p:ph type="body" idx="1"/>
          </p:nvPr>
        </p:nvSpPr>
        <p:spPr>
          <a:xfrm>
            <a:off x="432000" y="1077518"/>
            <a:ext cx="39780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0" name="Google Shape;80;p58"/>
          <p:cNvSpPr txBox="1">
            <a:spLocks noGrp="1"/>
          </p:cNvSpPr>
          <p:nvPr>
            <p:ph type="body" idx="2"/>
          </p:nvPr>
        </p:nvSpPr>
        <p:spPr>
          <a:xfrm>
            <a:off x="4733925" y="1077518"/>
            <a:ext cx="39780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1" name="Google Shape;81;p58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8"/>
          <p:cNvSpPr txBox="1">
            <a:spLocks noGrp="1"/>
          </p:cNvSpPr>
          <p:nvPr>
            <p:ph type="body" idx="3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+ image">
  <p:cSld name="One column + imag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9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5" name="Google Shape;85;p59"/>
          <p:cNvSpPr txBox="1">
            <a:spLocks noGrp="1"/>
          </p:cNvSpPr>
          <p:nvPr>
            <p:ph type="body" idx="2"/>
          </p:nvPr>
        </p:nvSpPr>
        <p:spPr>
          <a:xfrm>
            <a:off x="432000" y="1077518"/>
            <a:ext cx="39780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6" name="Google Shape;86;p59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9"/>
          <p:cNvSpPr>
            <a:spLocks noGrp="1"/>
          </p:cNvSpPr>
          <p:nvPr>
            <p:ph type="pic" idx="3"/>
          </p:nvPr>
        </p:nvSpPr>
        <p:spPr>
          <a:xfrm>
            <a:off x="4733925" y="1077518"/>
            <a:ext cx="3978075" cy="354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">
  <p:cSld name="Three colum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0"/>
          <p:cNvSpPr txBox="1">
            <a:spLocks noGrp="1"/>
          </p:cNvSpPr>
          <p:nvPr>
            <p:ph type="body" idx="1"/>
          </p:nvPr>
        </p:nvSpPr>
        <p:spPr>
          <a:xfrm>
            <a:off x="431799" y="1074738"/>
            <a:ext cx="25431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0" name="Google Shape;90;p60"/>
          <p:cNvSpPr txBox="1">
            <a:spLocks noGrp="1"/>
          </p:cNvSpPr>
          <p:nvPr>
            <p:ph type="body" idx="2"/>
          </p:nvPr>
        </p:nvSpPr>
        <p:spPr>
          <a:xfrm>
            <a:off x="3295650" y="1074738"/>
            <a:ext cx="25431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1" name="Google Shape;91;p60"/>
          <p:cNvSpPr txBox="1">
            <a:spLocks noGrp="1"/>
          </p:cNvSpPr>
          <p:nvPr>
            <p:ph type="body" idx="3"/>
          </p:nvPr>
        </p:nvSpPr>
        <p:spPr>
          <a:xfrm>
            <a:off x="6162675" y="1074738"/>
            <a:ext cx="25431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2" name="Google Shape;92;p60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0"/>
          <p:cNvSpPr txBox="1">
            <a:spLocks noGrp="1"/>
          </p:cNvSpPr>
          <p:nvPr>
            <p:ph type="body" idx="4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Horizontal trapezium boxes">
  <p:cSld name="2 Horizontal trapezium boxe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1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1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7" name="Google Shape;97;p61"/>
          <p:cNvSpPr/>
          <p:nvPr/>
        </p:nvSpPr>
        <p:spPr>
          <a:xfrm>
            <a:off x="420687" y="1077683"/>
            <a:ext cx="39893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61"/>
          <p:cNvSpPr/>
          <p:nvPr/>
        </p:nvSpPr>
        <p:spPr>
          <a:xfrm>
            <a:off x="421436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61"/>
          <p:cNvSpPr txBox="1">
            <a:spLocks noGrp="1"/>
          </p:cNvSpPr>
          <p:nvPr>
            <p:ph type="body" idx="2"/>
          </p:nvPr>
        </p:nvSpPr>
        <p:spPr>
          <a:xfrm>
            <a:off x="1498600" y="1092458"/>
            <a:ext cx="2791140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0" name="Google Shape;100;p61"/>
          <p:cNvSpPr txBox="1">
            <a:spLocks noGrp="1"/>
          </p:cNvSpPr>
          <p:nvPr>
            <p:ph type="body" idx="3"/>
          </p:nvPr>
        </p:nvSpPr>
        <p:spPr>
          <a:xfrm>
            <a:off x="520700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1" name="Google Shape;101;p61"/>
          <p:cNvSpPr txBox="1">
            <a:spLocks noGrp="1"/>
          </p:cNvSpPr>
          <p:nvPr>
            <p:ph type="body" idx="4"/>
          </p:nvPr>
        </p:nvSpPr>
        <p:spPr>
          <a:xfrm>
            <a:off x="420688" y="2433320"/>
            <a:ext cx="3989387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2" name="Google Shape;102;p61"/>
          <p:cNvSpPr/>
          <p:nvPr/>
        </p:nvSpPr>
        <p:spPr>
          <a:xfrm>
            <a:off x="4733927" y="1077683"/>
            <a:ext cx="39893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1"/>
          <p:cNvSpPr/>
          <p:nvPr/>
        </p:nvSpPr>
        <p:spPr>
          <a:xfrm>
            <a:off x="4734676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61"/>
          <p:cNvSpPr txBox="1">
            <a:spLocks noGrp="1"/>
          </p:cNvSpPr>
          <p:nvPr>
            <p:ph type="body" idx="5"/>
          </p:nvPr>
        </p:nvSpPr>
        <p:spPr>
          <a:xfrm>
            <a:off x="5811840" y="1092458"/>
            <a:ext cx="2791140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5" name="Google Shape;105;p61"/>
          <p:cNvSpPr txBox="1">
            <a:spLocks noGrp="1"/>
          </p:cNvSpPr>
          <p:nvPr>
            <p:ph type="body" idx="6"/>
          </p:nvPr>
        </p:nvSpPr>
        <p:spPr>
          <a:xfrm>
            <a:off x="4833940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6" name="Google Shape;106;p61"/>
          <p:cNvSpPr txBox="1">
            <a:spLocks noGrp="1"/>
          </p:cNvSpPr>
          <p:nvPr>
            <p:ph type="body" idx="7"/>
          </p:nvPr>
        </p:nvSpPr>
        <p:spPr>
          <a:xfrm>
            <a:off x="4733928" y="2433320"/>
            <a:ext cx="3989387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Horizontal trapezium boxes">
  <p:cSld name="3 Horizontal trapezium boxe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2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62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0" name="Google Shape;110;p62"/>
          <p:cNvSpPr/>
          <p:nvPr/>
        </p:nvSpPr>
        <p:spPr>
          <a:xfrm>
            <a:off x="420688" y="1077683"/>
            <a:ext cx="25542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62"/>
          <p:cNvSpPr/>
          <p:nvPr/>
        </p:nvSpPr>
        <p:spPr>
          <a:xfrm>
            <a:off x="421436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62"/>
          <p:cNvSpPr txBox="1">
            <a:spLocks noGrp="1"/>
          </p:cNvSpPr>
          <p:nvPr>
            <p:ph type="body" idx="2"/>
          </p:nvPr>
        </p:nvSpPr>
        <p:spPr>
          <a:xfrm>
            <a:off x="1498600" y="1092458"/>
            <a:ext cx="143065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3" name="Google Shape;113;p62"/>
          <p:cNvSpPr txBox="1">
            <a:spLocks noGrp="1"/>
          </p:cNvSpPr>
          <p:nvPr>
            <p:ph type="body" idx="3"/>
          </p:nvPr>
        </p:nvSpPr>
        <p:spPr>
          <a:xfrm>
            <a:off x="520700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4" name="Google Shape;114;p62"/>
          <p:cNvSpPr txBox="1">
            <a:spLocks noGrp="1"/>
          </p:cNvSpPr>
          <p:nvPr>
            <p:ph type="body" idx="4"/>
          </p:nvPr>
        </p:nvSpPr>
        <p:spPr>
          <a:xfrm>
            <a:off x="420688" y="2433320"/>
            <a:ext cx="2554287" cy="117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─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5" name="Google Shape;115;p62"/>
          <p:cNvSpPr/>
          <p:nvPr/>
        </p:nvSpPr>
        <p:spPr>
          <a:xfrm>
            <a:off x="3295650" y="1077683"/>
            <a:ext cx="25542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62"/>
          <p:cNvSpPr/>
          <p:nvPr/>
        </p:nvSpPr>
        <p:spPr>
          <a:xfrm>
            <a:off x="3296398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62"/>
          <p:cNvSpPr txBox="1">
            <a:spLocks noGrp="1"/>
          </p:cNvSpPr>
          <p:nvPr>
            <p:ph type="body" idx="5"/>
          </p:nvPr>
        </p:nvSpPr>
        <p:spPr>
          <a:xfrm>
            <a:off x="4373562" y="1092458"/>
            <a:ext cx="143065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8" name="Google Shape;118;p62"/>
          <p:cNvSpPr txBox="1">
            <a:spLocks noGrp="1"/>
          </p:cNvSpPr>
          <p:nvPr>
            <p:ph type="body" idx="6"/>
          </p:nvPr>
        </p:nvSpPr>
        <p:spPr>
          <a:xfrm>
            <a:off x="3395662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9" name="Google Shape;119;p62"/>
          <p:cNvSpPr txBox="1">
            <a:spLocks noGrp="1"/>
          </p:cNvSpPr>
          <p:nvPr>
            <p:ph type="body" idx="7"/>
          </p:nvPr>
        </p:nvSpPr>
        <p:spPr>
          <a:xfrm>
            <a:off x="3295650" y="2433320"/>
            <a:ext cx="2554287" cy="117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─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20" name="Google Shape;120;p62"/>
          <p:cNvSpPr/>
          <p:nvPr/>
        </p:nvSpPr>
        <p:spPr>
          <a:xfrm>
            <a:off x="6170611" y="1077683"/>
            <a:ext cx="25542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62"/>
          <p:cNvSpPr/>
          <p:nvPr/>
        </p:nvSpPr>
        <p:spPr>
          <a:xfrm>
            <a:off x="6171359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62"/>
          <p:cNvSpPr txBox="1">
            <a:spLocks noGrp="1"/>
          </p:cNvSpPr>
          <p:nvPr>
            <p:ph type="body" idx="8"/>
          </p:nvPr>
        </p:nvSpPr>
        <p:spPr>
          <a:xfrm>
            <a:off x="7248523" y="1092458"/>
            <a:ext cx="143065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23" name="Google Shape;123;p62"/>
          <p:cNvSpPr txBox="1">
            <a:spLocks noGrp="1"/>
          </p:cNvSpPr>
          <p:nvPr>
            <p:ph type="body" idx="9"/>
          </p:nvPr>
        </p:nvSpPr>
        <p:spPr>
          <a:xfrm>
            <a:off x="6270623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24" name="Google Shape;124;p62"/>
          <p:cNvSpPr txBox="1">
            <a:spLocks noGrp="1"/>
          </p:cNvSpPr>
          <p:nvPr>
            <p:ph type="body" idx="13"/>
          </p:nvPr>
        </p:nvSpPr>
        <p:spPr>
          <a:xfrm>
            <a:off x="6170611" y="2433320"/>
            <a:ext cx="2554287" cy="117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─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Vertical trapezium boxes">
  <p:cSld name="2 Vertical trapezium boxe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3"/>
          <p:cNvSpPr/>
          <p:nvPr/>
        </p:nvSpPr>
        <p:spPr>
          <a:xfrm>
            <a:off x="419100" y="1081694"/>
            <a:ext cx="8299450" cy="171653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3"/>
          <p:cNvSpPr/>
          <p:nvPr/>
        </p:nvSpPr>
        <p:spPr>
          <a:xfrm>
            <a:off x="419100" y="1093500"/>
            <a:ext cx="1342159" cy="1692925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3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63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0" name="Google Shape;130;p63"/>
          <p:cNvSpPr txBox="1">
            <a:spLocks noGrp="1"/>
          </p:cNvSpPr>
          <p:nvPr>
            <p:ph type="body" idx="2"/>
          </p:nvPr>
        </p:nvSpPr>
        <p:spPr>
          <a:xfrm>
            <a:off x="502920" y="1653417"/>
            <a:ext cx="1201420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1" name="Google Shape;131;p63"/>
          <p:cNvSpPr txBox="1">
            <a:spLocks noGrp="1"/>
          </p:cNvSpPr>
          <p:nvPr>
            <p:ph type="body" idx="3"/>
          </p:nvPr>
        </p:nvSpPr>
        <p:spPr>
          <a:xfrm>
            <a:off x="1861938" y="1234641"/>
            <a:ext cx="6751002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2" name="Google Shape;132;p63"/>
          <p:cNvSpPr/>
          <p:nvPr/>
        </p:nvSpPr>
        <p:spPr>
          <a:xfrm>
            <a:off x="419100" y="2907852"/>
            <a:ext cx="8299450" cy="171653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3"/>
          <p:cNvSpPr/>
          <p:nvPr/>
        </p:nvSpPr>
        <p:spPr>
          <a:xfrm>
            <a:off x="419100" y="2919658"/>
            <a:ext cx="1342159" cy="1692925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3"/>
          <p:cNvSpPr txBox="1">
            <a:spLocks noGrp="1"/>
          </p:cNvSpPr>
          <p:nvPr>
            <p:ph type="body" idx="4"/>
          </p:nvPr>
        </p:nvSpPr>
        <p:spPr>
          <a:xfrm>
            <a:off x="502920" y="3479575"/>
            <a:ext cx="1201420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5" name="Google Shape;135;p63"/>
          <p:cNvSpPr txBox="1">
            <a:spLocks noGrp="1"/>
          </p:cNvSpPr>
          <p:nvPr>
            <p:ph type="body" idx="5"/>
          </p:nvPr>
        </p:nvSpPr>
        <p:spPr>
          <a:xfrm>
            <a:off x="1861938" y="3060799"/>
            <a:ext cx="6751002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Vertical trapezium boxes">
  <p:cSld name="4 Vertical trapezium boxe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4"/>
          <p:cNvSpPr/>
          <p:nvPr/>
        </p:nvSpPr>
        <p:spPr>
          <a:xfrm>
            <a:off x="432000" y="10875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4"/>
          <p:cNvSpPr/>
          <p:nvPr/>
        </p:nvSpPr>
        <p:spPr>
          <a:xfrm>
            <a:off x="1963195" y="10875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4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64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1" name="Google Shape;141;p64"/>
          <p:cNvSpPr txBox="1">
            <a:spLocks noGrp="1"/>
          </p:cNvSpPr>
          <p:nvPr>
            <p:ph type="body" idx="2"/>
          </p:nvPr>
        </p:nvSpPr>
        <p:spPr>
          <a:xfrm>
            <a:off x="1963195" y="12024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2" name="Google Shape;142;p64"/>
          <p:cNvSpPr txBox="1">
            <a:spLocks noGrp="1"/>
          </p:cNvSpPr>
          <p:nvPr>
            <p:ph type="body" idx="3"/>
          </p:nvPr>
        </p:nvSpPr>
        <p:spPr>
          <a:xfrm>
            <a:off x="2879295" y="12722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3" name="Google Shape;143;p64"/>
          <p:cNvSpPr txBox="1">
            <a:spLocks noGrp="1"/>
          </p:cNvSpPr>
          <p:nvPr>
            <p:ph type="body" idx="4"/>
          </p:nvPr>
        </p:nvSpPr>
        <p:spPr>
          <a:xfrm>
            <a:off x="518168" y="12722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4" name="Google Shape;144;p64"/>
          <p:cNvSpPr/>
          <p:nvPr/>
        </p:nvSpPr>
        <p:spPr>
          <a:xfrm>
            <a:off x="432000" y="20019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4"/>
          <p:cNvSpPr/>
          <p:nvPr/>
        </p:nvSpPr>
        <p:spPr>
          <a:xfrm>
            <a:off x="1963195" y="20019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4"/>
          <p:cNvSpPr txBox="1">
            <a:spLocks noGrp="1"/>
          </p:cNvSpPr>
          <p:nvPr>
            <p:ph type="body" idx="5"/>
          </p:nvPr>
        </p:nvSpPr>
        <p:spPr>
          <a:xfrm>
            <a:off x="1963195" y="21168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7" name="Google Shape;147;p64"/>
          <p:cNvSpPr txBox="1">
            <a:spLocks noGrp="1"/>
          </p:cNvSpPr>
          <p:nvPr>
            <p:ph type="body" idx="6"/>
          </p:nvPr>
        </p:nvSpPr>
        <p:spPr>
          <a:xfrm>
            <a:off x="2879295" y="21866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8" name="Google Shape;148;p64"/>
          <p:cNvSpPr txBox="1">
            <a:spLocks noGrp="1"/>
          </p:cNvSpPr>
          <p:nvPr>
            <p:ph type="body" idx="7"/>
          </p:nvPr>
        </p:nvSpPr>
        <p:spPr>
          <a:xfrm>
            <a:off x="518168" y="21866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9" name="Google Shape;149;p64"/>
          <p:cNvSpPr/>
          <p:nvPr/>
        </p:nvSpPr>
        <p:spPr>
          <a:xfrm>
            <a:off x="432000" y="29163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4"/>
          <p:cNvSpPr/>
          <p:nvPr/>
        </p:nvSpPr>
        <p:spPr>
          <a:xfrm>
            <a:off x="1963195" y="29163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4"/>
          <p:cNvSpPr txBox="1">
            <a:spLocks noGrp="1"/>
          </p:cNvSpPr>
          <p:nvPr>
            <p:ph type="body" idx="8"/>
          </p:nvPr>
        </p:nvSpPr>
        <p:spPr>
          <a:xfrm>
            <a:off x="1963195" y="30312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2" name="Google Shape;152;p64"/>
          <p:cNvSpPr txBox="1">
            <a:spLocks noGrp="1"/>
          </p:cNvSpPr>
          <p:nvPr>
            <p:ph type="body" idx="9"/>
          </p:nvPr>
        </p:nvSpPr>
        <p:spPr>
          <a:xfrm>
            <a:off x="2879295" y="31010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3" name="Google Shape;153;p64"/>
          <p:cNvSpPr txBox="1">
            <a:spLocks noGrp="1"/>
          </p:cNvSpPr>
          <p:nvPr>
            <p:ph type="body" idx="13"/>
          </p:nvPr>
        </p:nvSpPr>
        <p:spPr>
          <a:xfrm>
            <a:off x="518168" y="31010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4" name="Google Shape;154;p64"/>
          <p:cNvSpPr/>
          <p:nvPr/>
        </p:nvSpPr>
        <p:spPr>
          <a:xfrm>
            <a:off x="432000" y="38307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4"/>
          <p:cNvSpPr/>
          <p:nvPr/>
        </p:nvSpPr>
        <p:spPr>
          <a:xfrm>
            <a:off x="1963195" y="38307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4"/>
          <p:cNvSpPr txBox="1">
            <a:spLocks noGrp="1"/>
          </p:cNvSpPr>
          <p:nvPr>
            <p:ph type="body" idx="14"/>
          </p:nvPr>
        </p:nvSpPr>
        <p:spPr>
          <a:xfrm>
            <a:off x="1963195" y="39456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7" name="Google Shape;157;p64"/>
          <p:cNvSpPr txBox="1">
            <a:spLocks noGrp="1"/>
          </p:cNvSpPr>
          <p:nvPr>
            <p:ph type="body" idx="15"/>
          </p:nvPr>
        </p:nvSpPr>
        <p:spPr>
          <a:xfrm>
            <a:off x="2879295" y="40154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8" name="Google Shape;158;p64"/>
          <p:cNvSpPr txBox="1">
            <a:spLocks noGrp="1"/>
          </p:cNvSpPr>
          <p:nvPr>
            <p:ph type="body" idx="16"/>
          </p:nvPr>
        </p:nvSpPr>
        <p:spPr>
          <a:xfrm>
            <a:off x="518168" y="40154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5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Divider">
  <p:cSld name="Image Divid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6"/>
          <p:cNvSpPr>
            <a:spLocks noGrp="1"/>
          </p:cNvSpPr>
          <p:nvPr>
            <p:ph type="pic" idx="2"/>
          </p:nvPr>
        </p:nvSpPr>
        <p:spPr>
          <a:xfrm>
            <a:off x="0" y="848682"/>
            <a:ext cx="9144000" cy="429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4" name="Google Shape;164;p66"/>
          <p:cNvSpPr txBox="1">
            <a:spLocks noGrp="1"/>
          </p:cNvSpPr>
          <p:nvPr>
            <p:ph type="body" idx="1"/>
          </p:nvPr>
        </p:nvSpPr>
        <p:spPr>
          <a:xfrm>
            <a:off x="426962" y="1175685"/>
            <a:ext cx="2714716" cy="34241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000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65" name="Google Shape;165;p66"/>
          <p:cNvSpPr txBox="1">
            <a:spLocks noGrp="1"/>
          </p:cNvSpPr>
          <p:nvPr>
            <p:ph type="body" idx="3"/>
          </p:nvPr>
        </p:nvSpPr>
        <p:spPr>
          <a:xfrm>
            <a:off x="419100" y="142875"/>
            <a:ext cx="287655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66" name="Google Shape;166;p66"/>
          <p:cNvSpPr txBox="1">
            <a:spLocks noGrp="1"/>
          </p:cNvSpPr>
          <p:nvPr>
            <p:ph type="body" idx="4"/>
          </p:nvPr>
        </p:nvSpPr>
        <p:spPr>
          <a:xfrm>
            <a:off x="2630419" y="1410382"/>
            <a:ext cx="1056554" cy="133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  <a:defRPr sz="100" b="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67" name="Google Shape;167;p66"/>
          <p:cNvSpPr>
            <a:spLocks noGrp="1"/>
          </p:cNvSpPr>
          <p:nvPr>
            <p:ph type="pic" idx="5"/>
          </p:nvPr>
        </p:nvSpPr>
        <p:spPr>
          <a:xfrm>
            <a:off x="419100" y="378784"/>
            <a:ext cx="8299450" cy="35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8" name="Google Shape;168;p66"/>
          <p:cNvSpPr txBox="1">
            <a:spLocks noGrp="1"/>
          </p:cNvSpPr>
          <p:nvPr>
            <p:ph type="body" idx="6"/>
          </p:nvPr>
        </p:nvSpPr>
        <p:spPr>
          <a:xfrm>
            <a:off x="599954" y="2476520"/>
            <a:ext cx="2438214" cy="80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Teal Blue">
  <p:cSld name="Title Teal Blue">
    <p:bg>
      <p:bgPr>
        <a:solidFill>
          <a:schemeClr val="accen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9"/>
          <p:cNvSpPr/>
          <p:nvPr/>
        </p:nvSpPr>
        <p:spPr>
          <a:xfrm>
            <a:off x="42885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9"/>
          <p:cNvSpPr txBox="1">
            <a:spLocks noGrp="1"/>
          </p:cNvSpPr>
          <p:nvPr>
            <p:ph type="body" idx="1"/>
          </p:nvPr>
        </p:nvSpPr>
        <p:spPr>
          <a:xfrm>
            <a:off x="599953" y="1657307"/>
            <a:ext cx="2375022" cy="172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accen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pic>
        <p:nvPicPr>
          <p:cNvPr id="7" name="Shape 6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5761233" y="4533900"/>
            <a:ext cx="2754118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 Cover">
  <p:cSld name="Back Cover">
    <p:bg>
      <p:bgPr>
        <a:solidFill>
          <a:schemeClr val="accen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67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157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67"/>
          <p:cNvSpPr/>
          <p:nvPr/>
        </p:nvSpPr>
        <p:spPr>
          <a:xfrm>
            <a:off x="9357764" y="1"/>
            <a:ext cx="2177744" cy="7477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4250" tIns="64250" rIns="64250" bIns="6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background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the background colour: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the slide and click ‘Format Background…’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colour from the palette</a:t>
            </a:r>
            <a:endParaRPr sz="82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White">
  <p:cSld name="Title Whit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0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0"/>
          <p:cNvSpPr txBox="1">
            <a:spLocks noGrp="1"/>
          </p:cNvSpPr>
          <p:nvPr>
            <p:ph type="body" idx="1"/>
          </p:nvPr>
        </p:nvSpPr>
        <p:spPr>
          <a:xfrm>
            <a:off x="599953" y="1657307"/>
            <a:ext cx="2375022" cy="172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pic>
        <p:nvPicPr>
          <p:cNvPr id="7" name="Shape 14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906430" y="4191339"/>
            <a:ext cx="18363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pezium">
  <p:cSld name="Trapeziu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1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340" y="0"/>
                </a:move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1"/>
          <p:cNvSpPr txBox="1">
            <a:spLocks noGrp="1"/>
          </p:cNvSpPr>
          <p:nvPr>
            <p:ph type="body" idx="1"/>
          </p:nvPr>
        </p:nvSpPr>
        <p:spPr>
          <a:xfrm>
            <a:off x="590716" y="1624084"/>
            <a:ext cx="2841696" cy="179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/>
            </a:lvl2pPr>
            <a:lvl3pPr marL="1371600" lvl="2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/>
            </a:lvl4pPr>
            <a:lvl5pPr marL="2286000" lvl="4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36" name="Google Shape;36;p51"/>
          <p:cNvSpPr txBox="1">
            <a:spLocks noGrp="1"/>
          </p:cNvSpPr>
          <p:nvPr>
            <p:ph type="body" idx="2"/>
          </p:nvPr>
        </p:nvSpPr>
        <p:spPr>
          <a:xfrm>
            <a:off x="4112859" y="1077518"/>
            <a:ext cx="4604179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 (colour)">
  <p:cSld name="Section Divider (colour)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2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4346634" y="1560453"/>
            <a:ext cx="1273470" cy="157638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2"/>
          <p:cNvSpPr/>
          <p:nvPr/>
        </p:nvSpPr>
        <p:spPr>
          <a:xfrm>
            <a:off x="8574142" y="119795"/>
            <a:ext cx="137858" cy="165763"/>
          </a:xfrm>
          <a:custGeom>
            <a:avLst/>
            <a:gdLst/>
            <a:ahLst/>
            <a:cxnLst/>
            <a:rect l="l" t="t" r="r" b="b"/>
            <a:pathLst>
              <a:path w="323215" h="443230" extrusionOk="0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1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157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Google Shape;43;p52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52"/>
          <p:cNvSpPr txBox="1">
            <a:spLocks noGrp="1"/>
          </p:cNvSpPr>
          <p:nvPr>
            <p:ph type="body" idx="1"/>
          </p:nvPr>
        </p:nvSpPr>
        <p:spPr>
          <a:xfrm>
            <a:off x="599954" y="2107404"/>
            <a:ext cx="2438214" cy="80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45" name="Google Shape;45;p52"/>
          <p:cNvSpPr txBox="1">
            <a:spLocks noGrp="1"/>
          </p:cNvSpPr>
          <p:nvPr>
            <p:ph type="body" idx="2"/>
          </p:nvPr>
        </p:nvSpPr>
        <p:spPr>
          <a:xfrm>
            <a:off x="4410075" y="2102422"/>
            <a:ext cx="112276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(white)">
  <p:cSld name="Section Divider (white)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4346634" y="1560453"/>
            <a:ext cx="1273470" cy="1576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3"/>
          <p:cNvSpPr/>
          <p:nvPr/>
        </p:nvSpPr>
        <p:spPr>
          <a:xfrm>
            <a:off x="6344959" y="4516159"/>
            <a:ext cx="2491914" cy="4816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53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53"/>
          <p:cNvSpPr txBox="1">
            <a:spLocks noGrp="1"/>
          </p:cNvSpPr>
          <p:nvPr>
            <p:ph type="body" idx="1"/>
          </p:nvPr>
        </p:nvSpPr>
        <p:spPr>
          <a:xfrm>
            <a:off x="599954" y="2107404"/>
            <a:ext cx="2438214" cy="80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52" name="Google Shape;52;p53"/>
          <p:cNvSpPr txBox="1">
            <a:spLocks noGrp="1"/>
          </p:cNvSpPr>
          <p:nvPr>
            <p:ph type="body" idx="2"/>
          </p:nvPr>
        </p:nvSpPr>
        <p:spPr>
          <a:xfrm>
            <a:off x="4410075" y="2102422"/>
            <a:ext cx="112276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Dark Blue">
  <p:cSld name="Thank You Dark Blue">
    <p:bg>
      <p:bgPr>
        <a:solidFill>
          <a:schemeClr val="dk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4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4"/>
          <p:cNvSpPr txBox="1"/>
          <p:nvPr/>
        </p:nvSpPr>
        <p:spPr>
          <a:xfrm>
            <a:off x="610464" y="2378192"/>
            <a:ext cx="2463285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lang="en-GB" sz="2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4"/>
          <p:cNvSpPr txBox="1">
            <a:spLocks noGrp="1"/>
          </p:cNvSpPr>
          <p:nvPr>
            <p:ph type="body" idx="1"/>
          </p:nvPr>
        </p:nvSpPr>
        <p:spPr>
          <a:xfrm>
            <a:off x="3949700" y="2247379"/>
            <a:ext cx="25504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3pPr>
            <a:lvl4pPr marL="1828800" lvl="3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4pPr>
            <a:lvl5pPr marL="2286000" lvl="4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─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/>
          <p:nvPr/>
        </p:nvSpPr>
        <p:spPr>
          <a:xfrm>
            <a:off x="8574142" y="119795"/>
            <a:ext cx="137858" cy="165763"/>
          </a:xfrm>
          <a:custGeom>
            <a:avLst/>
            <a:gdLst/>
            <a:ahLst/>
            <a:cxnLst/>
            <a:rect l="l" t="t" r="r" b="b"/>
            <a:pathLst>
              <a:path w="323215" h="443230" extrusionOk="0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1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p54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54"/>
          <p:cNvSpPr/>
          <p:nvPr/>
        </p:nvSpPr>
        <p:spPr>
          <a:xfrm>
            <a:off x="9357764" y="1"/>
            <a:ext cx="2177744" cy="7477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4250" tIns="64250" rIns="64250" bIns="6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background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the background colour: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the slide and click ‘Format Background…’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colour from the palette</a:t>
            </a:r>
            <a:endParaRPr sz="82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Shape 60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5761233" y="4533900"/>
            <a:ext cx="2754118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_blue_background">
  <p:cSld name="One column_blue_background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5"/>
          <p:cNvSpPr/>
          <p:nvPr/>
        </p:nvSpPr>
        <p:spPr>
          <a:xfrm>
            <a:off x="0" y="874368"/>
            <a:ext cx="9144000" cy="42691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5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65" name="Google Shape;65;p5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36237" y="4762678"/>
            <a:ext cx="1175763" cy="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55"/>
          <p:cNvSpPr txBox="1">
            <a:spLocks noGrp="1"/>
          </p:cNvSpPr>
          <p:nvPr>
            <p:ph type="body" idx="2"/>
          </p:nvPr>
        </p:nvSpPr>
        <p:spPr>
          <a:xfrm>
            <a:off x="419100" y="1074738"/>
            <a:ext cx="8299450" cy="259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2pPr>
            <a:lvl3pPr marL="1371600" lvl="2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marL="1828800" lvl="3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4pPr>
            <a:lvl5pPr marL="2286000" lvl="4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─"/>
              <a:defRPr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−"/>
              <a:defRPr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>
                <a:solidFill>
                  <a:schemeClr val="lt1"/>
                </a:solidFill>
              </a:defRPr>
            </a:lvl7pPr>
            <a:lvl8pPr marL="3657600" lvl="7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  <a:defRPr>
                <a:solidFill>
                  <a:schemeClr val="lt1"/>
                </a:solidFill>
              </a:defRPr>
            </a:lvl8pPr>
            <a:lvl9pPr marL="4114800" lvl="8" indent="-32385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SzPts val="1500"/>
              <a:buAutoNum type="alpha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">
  <p:cSld name="One colum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 txBox="1">
            <a:spLocks noGrp="1"/>
          </p:cNvSpPr>
          <p:nvPr>
            <p:ph type="body" idx="1"/>
          </p:nvPr>
        </p:nvSpPr>
        <p:spPr>
          <a:xfrm>
            <a:off x="432000" y="1077518"/>
            <a:ext cx="8280000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0" name="Google Shape;70;p56"/>
          <p:cNvSpPr txBox="1">
            <a:spLocks noGrp="1"/>
          </p:cNvSpPr>
          <p:nvPr>
            <p:ph type="body" idx="2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  <a:defRPr sz="1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432000" y="1077517"/>
            <a:ext cx="8280000" cy="259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7"/>
          <p:cNvSpPr/>
          <p:nvPr/>
        </p:nvSpPr>
        <p:spPr>
          <a:xfrm>
            <a:off x="8574142" y="119795"/>
            <a:ext cx="137858" cy="165763"/>
          </a:xfrm>
          <a:custGeom>
            <a:avLst/>
            <a:gdLst/>
            <a:ahLst/>
            <a:cxnLst/>
            <a:rect l="l" t="t" r="r" b="b"/>
            <a:pathLst>
              <a:path w="323215" h="443230" extrusionOk="0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27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14;p47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w="9525" cap="flat" cmpd="sng">
            <a:solidFill>
              <a:srgbClr val="00AEC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" name="Shape 14"/>
          <p:cNvPicPr preferRelativeResize="0"/>
          <p:nvPr userDrawn="1"/>
        </p:nvPicPr>
        <p:blipFill rotWithShape="1">
          <a:blip r:embed="rId22">
            <a:alphaModFix/>
          </a:blip>
          <a:srcRect/>
          <a:stretch/>
        </p:blipFill>
        <p:spPr>
          <a:xfrm>
            <a:off x="7436870" y="4591389"/>
            <a:ext cx="1275130" cy="34256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pos="264">
          <p15:clr>
            <a:srgbClr val="F26B43"/>
          </p15:clr>
        </p15:guide>
        <p15:guide id="3" pos="5492">
          <p15:clr>
            <a:srgbClr val="F26B43"/>
          </p15:clr>
        </p15:guide>
        <p15:guide id="4" orient="horz" pos="677">
          <p15:clr>
            <a:srgbClr val="F26B43"/>
          </p15:clr>
        </p15:guide>
        <p15:guide id="5" orient="horz" pos="2913">
          <p15:clr>
            <a:srgbClr val="F26B43"/>
          </p15:clr>
        </p15:guide>
        <p15:guide id="6" orient="horz" pos="3048">
          <p15:clr>
            <a:srgbClr val="F26B43"/>
          </p15:clr>
        </p15:guide>
        <p15:guide id="7" pos="1874">
          <p15:clr>
            <a:srgbClr val="F26B43"/>
          </p15:clr>
        </p15:guide>
        <p15:guide id="8" pos="2076">
          <p15:clr>
            <a:srgbClr val="F26B43"/>
          </p15:clr>
        </p15:guide>
        <p15:guide id="9" pos="2778">
          <p15:clr>
            <a:srgbClr val="F26B43"/>
          </p15:clr>
        </p15:guide>
        <p15:guide id="10" pos="2982">
          <p15:clr>
            <a:srgbClr val="F26B43"/>
          </p15:clr>
        </p15:guide>
        <p15:guide id="11" pos="3680">
          <p15:clr>
            <a:srgbClr val="F26B43"/>
          </p15:clr>
        </p15:guide>
        <p15:guide id="12" pos="38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"/>
          <p:cNvSpPr txBox="1">
            <a:spLocks noGrp="1"/>
          </p:cNvSpPr>
          <p:nvPr>
            <p:ph type="body" idx="1"/>
          </p:nvPr>
        </p:nvSpPr>
        <p:spPr>
          <a:xfrm>
            <a:off x="570747" y="2459420"/>
            <a:ext cx="1285922" cy="67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GB" sz="1800" dirty="0"/>
              <a:t>Showcase: </a:t>
            </a:r>
            <a:endParaRPr lang="en-US" sz="1600" b="0" dirty="0"/>
          </a:p>
          <a:p>
            <a:pPr marL="0" lvl="0" indent="0"/>
            <a:r>
              <a:rPr lang="en-US" sz="1600" b="0" dirty="0"/>
              <a:t>Sprint 12</a:t>
            </a:r>
          </a:p>
          <a:p>
            <a:pPr marL="0" lvl="0" indent="0"/>
            <a:r>
              <a:rPr lang="en-US" sz="1600" b="0" dirty="0"/>
              <a:t>Sprint 13</a:t>
            </a:r>
          </a:p>
          <a:p>
            <a:pPr marL="0" lvl="0" indent="0"/>
            <a:r>
              <a:rPr lang="en-US" sz="1600" b="0" dirty="0"/>
              <a:t>Sprint 14</a:t>
            </a:r>
          </a:p>
          <a:p>
            <a:pPr marL="0" lvl="0" indent="0"/>
            <a:r>
              <a:rPr lang="en-US" sz="1600" b="0" dirty="0"/>
              <a:t>Sprint 16</a:t>
            </a:r>
          </a:p>
          <a:p>
            <a:pPr marL="0" indent="0"/>
            <a:endParaRPr lang="en-US" sz="1400" b="0" dirty="0"/>
          </a:p>
          <a:p>
            <a:pPr marL="0" lvl="0" indent="0"/>
            <a:r>
              <a:rPr lang="en-GB" sz="1400" dirty="0"/>
              <a:t>17 October 2022</a:t>
            </a:r>
            <a:endParaRPr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570747" y="1165467"/>
            <a:ext cx="1285922" cy="599089"/>
          </a:xfrm>
          <a:prstGeom prst="roundRect">
            <a:avLst>
              <a:gd name="adj" fmla="val 218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1600" b="1" dirty="0">
              <a:ln/>
              <a:solidFill>
                <a:schemeClr val="accent4"/>
              </a:solidFill>
            </a:endParaRPr>
          </a:p>
          <a:p>
            <a:pPr algn="ctr"/>
            <a:endParaRPr lang="en-US" b="1" dirty="0">
              <a:ln/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145" y="1297031"/>
            <a:ext cx="2350655" cy="6755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1D07B8-CDC5-4965-B002-11A92BAC8FD3}"/>
              </a:ext>
            </a:extLst>
          </p:cNvPr>
          <p:cNvSpPr txBox="1"/>
          <p:nvPr/>
        </p:nvSpPr>
        <p:spPr>
          <a:xfrm>
            <a:off x="432000" y="671582"/>
            <a:ext cx="8393023" cy="718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953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B0CA"/>
              </a:buClr>
              <a:buSzPts val="1200"/>
              <a:buFont typeface="+mj-lt"/>
              <a:buAutoNum type="arabicPeriod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5172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HROPS-185 -Resignation Procedure when Nature of Separation is Absconding 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  <a:defRPr/>
            </a:pPr>
            <a:r>
              <a:rPr lang="en-US" sz="1600" b="1" dirty="0">
                <a:solidFill>
                  <a:srgbClr val="005172"/>
                </a:solidFill>
                <a:latin typeface="Calibri"/>
                <a:cs typeface="Calibri"/>
                <a:sym typeface="Calibri"/>
              </a:rPr>
              <a:t>	</a:t>
            </a:r>
            <a:r>
              <a:rPr lang="en-US" sz="1500" dirty="0">
                <a:solidFill>
                  <a:srgbClr val="005172"/>
                </a:solidFill>
                <a:latin typeface="Calibri"/>
                <a:cs typeface="Calibri"/>
                <a:sym typeface="Calibri"/>
              </a:rPr>
              <a:t>For Absconding primary reason select as ‘Other’ and Nature of Separation is ‘Involuntary’</a:t>
            </a:r>
          </a:p>
        </p:txBody>
      </p:sp>
      <p:sp>
        <p:nvSpPr>
          <p:cNvPr id="4" name="Google Shape;215;g95650eeb8c_0_5">
            <a:extLst>
              <a:ext uri="{FF2B5EF4-FFF2-40B4-BE49-F238E27FC236}">
                <a16:creationId xmlns:a16="http://schemas.microsoft.com/office/drawing/2014/main" id="{001EF932-C05F-4257-A781-B7161469A438}"/>
              </a:ext>
            </a:extLst>
          </p:cNvPr>
          <p:cNvSpPr txBox="1">
            <a:spLocks/>
          </p:cNvSpPr>
          <p:nvPr/>
        </p:nvSpPr>
        <p:spPr>
          <a:xfrm>
            <a:off x="488511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900"/>
            </a:pPr>
            <a:r>
              <a:rPr lang="en-GB" dirty="0"/>
              <a:t>Showcase :Sprint 16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3990999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5650eeb8c_0_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</a:pPr>
            <a:r>
              <a:rPr lang="en-GB" dirty="0"/>
              <a:t>Questions?</a:t>
            </a:r>
            <a:endParaRPr u="sng" dirty="0"/>
          </a:p>
        </p:txBody>
      </p:sp>
      <p:sp>
        <p:nvSpPr>
          <p:cNvPr id="4" name="Rectangle 3"/>
          <p:cNvSpPr/>
          <p:nvPr/>
        </p:nvSpPr>
        <p:spPr>
          <a:xfrm>
            <a:off x="6287783" y="1047962"/>
            <a:ext cx="534258" cy="174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Question Clipart PNG Images | Vector and PSD Files | Free Download on  Pngtre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4" t="3365" r="11813"/>
          <a:stretch/>
        </p:blipFill>
        <p:spPr bwMode="auto">
          <a:xfrm>
            <a:off x="7695343" y="2969232"/>
            <a:ext cx="1047965" cy="161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lor Question Mark PNG Images, Color Question Mark Clipart Free Download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023" y="560873"/>
            <a:ext cx="29527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845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0"/>
          <p:cNvSpPr txBox="1">
            <a:spLocks noGrp="1"/>
          </p:cNvSpPr>
          <p:nvPr>
            <p:ph type="body" idx="1"/>
          </p:nvPr>
        </p:nvSpPr>
        <p:spPr>
          <a:xfrm>
            <a:off x="3949700" y="2247375"/>
            <a:ext cx="374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 dirty="0"/>
              <a:t>Presentation prepared by</a:t>
            </a:r>
            <a:endParaRPr dirty="0"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dirty="0" err="1"/>
              <a:t>PeoplePro</a:t>
            </a:r>
            <a:r>
              <a:rPr lang="en-US" dirty="0"/>
              <a:t> Team</a:t>
            </a:r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dirty="0"/>
              <a:t>Business Automation Systems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/>
          <p:nvPr/>
        </p:nvSpPr>
        <p:spPr>
          <a:xfrm>
            <a:off x="3928385" y="563846"/>
            <a:ext cx="4782732" cy="3913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1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45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Sprint Goal</a:t>
            </a:r>
            <a:endParaRPr lang="en-GB" sz="145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GB" sz="1800" dirty="0">
                <a:solidFill>
                  <a:srgbClr val="00517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450" dirty="0">
                <a:solidFill>
                  <a:srgbClr val="005172"/>
                </a:solidFill>
                <a:latin typeface="Calibri"/>
                <a:ea typeface="Calibri"/>
                <a:cs typeface="Calibri"/>
                <a:sym typeface="Calibri"/>
              </a:rPr>
              <a:t> Showcase </a:t>
            </a:r>
          </a:p>
          <a:p>
            <a:pPr marL="0" lvl="0" indent="0"/>
            <a:r>
              <a:rPr lang="en-US" sz="1450" dirty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	</a:t>
            </a:r>
            <a:r>
              <a:rPr lang="en-US" sz="1450" dirty="0">
                <a:solidFill>
                  <a:srgbClr val="005172"/>
                </a:solidFill>
                <a:latin typeface="Calibri"/>
                <a:cs typeface="Calibri"/>
              </a:rPr>
              <a:t>Sprint 12</a:t>
            </a:r>
          </a:p>
          <a:p>
            <a:pPr marL="0" lvl="0" indent="0"/>
            <a:r>
              <a:rPr lang="en-US" sz="1450" dirty="0">
                <a:solidFill>
                  <a:srgbClr val="005172"/>
                </a:solidFill>
                <a:latin typeface="Calibri"/>
                <a:cs typeface="Calibri"/>
              </a:rPr>
              <a:t>	Sprint 13</a:t>
            </a:r>
          </a:p>
          <a:p>
            <a:pPr marL="0" lvl="0" indent="0"/>
            <a:r>
              <a:rPr lang="en-US" sz="1450" dirty="0">
                <a:solidFill>
                  <a:srgbClr val="005172"/>
                </a:solidFill>
                <a:latin typeface="Calibri"/>
                <a:cs typeface="Calibri"/>
              </a:rPr>
              <a:t>	Sprint 14</a:t>
            </a:r>
          </a:p>
          <a:p>
            <a:pPr marL="0" lvl="0" indent="0"/>
            <a:r>
              <a:rPr lang="en-US" sz="1450" dirty="0">
                <a:solidFill>
                  <a:srgbClr val="005172"/>
                </a:solidFill>
                <a:latin typeface="Calibri"/>
                <a:cs typeface="Calibri"/>
              </a:rPr>
              <a:t>	Sprint 16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600" b="1" dirty="0">
                <a:solidFill>
                  <a:srgbClr val="00B0CA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450" dirty="0">
                <a:solidFill>
                  <a:srgbClr val="005172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</a:p>
        </p:txBody>
      </p:sp>
      <p:sp>
        <p:nvSpPr>
          <p:cNvPr id="187" name="Google Shape;187;p4"/>
          <p:cNvSpPr txBox="1">
            <a:spLocks noGrp="1"/>
          </p:cNvSpPr>
          <p:nvPr>
            <p:ph type="body" idx="1"/>
          </p:nvPr>
        </p:nvSpPr>
        <p:spPr>
          <a:xfrm>
            <a:off x="590716" y="1624084"/>
            <a:ext cx="2841696" cy="179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 dirty="0"/>
              <a:t>Overview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5650eeb8c_0_5"/>
          <p:cNvSpPr txBox="1">
            <a:spLocks noGrp="1"/>
          </p:cNvSpPr>
          <p:nvPr>
            <p:ph type="title"/>
          </p:nvPr>
        </p:nvSpPr>
        <p:spPr>
          <a:xfrm>
            <a:off x="432000" y="272441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</a:pPr>
            <a:r>
              <a:rPr lang="en-GB" dirty="0"/>
              <a:t>Sprint Goal</a:t>
            </a:r>
            <a:endParaRPr u="sng" dirty="0"/>
          </a:p>
        </p:txBody>
      </p:sp>
      <p:sp>
        <p:nvSpPr>
          <p:cNvPr id="37" name="Google Shape;214;g95650eeb8c_0_5"/>
          <p:cNvSpPr txBox="1">
            <a:spLocks noGrp="1"/>
          </p:cNvSpPr>
          <p:nvPr>
            <p:ph type="body" idx="4294967295"/>
          </p:nvPr>
        </p:nvSpPr>
        <p:spPr>
          <a:xfrm>
            <a:off x="326896" y="641674"/>
            <a:ext cx="8073825" cy="35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r>
              <a:rPr lang="en-US" sz="1800" dirty="0"/>
              <a:t>Sprint 12</a:t>
            </a:r>
            <a:r>
              <a:rPr lang="en-US" sz="1800" i="1" dirty="0"/>
              <a:t>: 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600" b="0" dirty="0"/>
              <a:t>HROPS-178 - Export to Excel feature for HRBP report.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600" b="0" dirty="0"/>
              <a:t>HROPS-191 - Secondary reason selection enablement for Employee and HRBP.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600" b="0" dirty="0"/>
              <a:t>HROPS-192 - Secondary reasons dropdown Update when Primary reason selected for employee separation is 'other' 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600" b="0" dirty="0"/>
              <a:t>HROPS-193 - All active Employee resignations pending with managers approval should be visible on HRBP inbox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600" b="0" dirty="0"/>
              <a:t>HROPS-196 - HROPS UI-Update Involuntary exit Option list.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600" b="0" dirty="0"/>
              <a:t>HROPS-207 - Revoke scenarios - email template update.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600" b="0" dirty="0"/>
              <a:t>HROPS-208 - Retention mailers should include HROPS team.</a:t>
            </a:r>
          </a:p>
          <a:p>
            <a:pPr marL="342900" lvl="0" indent="-342900">
              <a:buFont typeface="+mj-lt"/>
              <a:buAutoNum type="arabicPeriod"/>
            </a:pP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70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5650eeb8c_0_5"/>
          <p:cNvSpPr txBox="1">
            <a:spLocks noGrp="1"/>
          </p:cNvSpPr>
          <p:nvPr>
            <p:ph type="title"/>
          </p:nvPr>
        </p:nvSpPr>
        <p:spPr>
          <a:xfrm>
            <a:off x="432000" y="272441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</a:pPr>
            <a:r>
              <a:rPr lang="en-GB" dirty="0"/>
              <a:t>Sprint Goal</a:t>
            </a:r>
            <a:endParaRPr u="sng" dirty="0"/>
          </a:p>
        </p:txBody>
      </p:sp>
      <p:sp>
        <p:nvSpPr>
          <p:cNvPr id="37" name="Google Shape;214;g95650eeb8c_0_5"/>
          <p:cNvSpPr txBox="1">
            <a:spLocks noGrp="1"/>
          </p:cNvSpPr>
          <p:nvPr>
            <p:ph type="body" idx="4294967295"/>
          </p:nvPr>
        </p:nvSpPr>
        <p:spPr>
          <a:xfrm>
            <a:off x="316263" y="526324"/>
            <a:ext cx="8073825" cy="35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r>
              <a:rPr lang="en-US" sz="1800" dirty="0"/>
              <a:t>Sprint 13</a:t>
            </a:r>
            <a:r>
              <a:rPr lang="en-US" sz="1800" i="1" dirty="0"/>
              <a:t>: 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600" b="0" dirty="0"/>
              <a:t>HROPS-194 - Buyout/Waiver scenario when LWD waived is greater than15 days we need </a:t>
            </a:r>
            <a:r>
              <a:rPr lang="en-US" sz="1600" b="0" dirty="0" err="1"/>
              <a:t>HRHead</a:t>
            </a:r>
            <a:r>
              <a:rPr lang="en-US" sz="1600" b="0" dirty="0"/>
              <a:t> approval and CEO approval. 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600" b="0" dirty="0"/>
              <a:t>HROPS-198 - CEO approval attachment should be made compulsory for HRBP (LWD&gt;15 Buyout/Waiver scenario) .</a:t>
            </a:r>
          </a:p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r>
              <a:rPr lang="en-US" sz="1800" dirty="0"/>
              <a:t>Sprint 14</a:t>
            </a:r>
            <a:r>
              <a:rPr lang="en-US" sz="1800" i="1" dirty="0"/>
              <a:t>: 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600" b="0" dirty="0"/>
              <a:t>HROPS-205 - Creation of People Pro landing page.- deployed on Live.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600" b="0" dirty="0"/>
              <a:t>HROPS-212 - HROPS Resignation reports functionality amendment </a:t>
            </a:r>
          </a:p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r>
              <a:rPr lang="en-US" sz="1600" dirty="0">
                <a:solidFill>
                  <a:schemeClr val="accent2"/>
                </a:solidFill>
              </a:rPr>
              <a:t>Sprint 16:</a:t>
            </a:r>
          </a:p>
          <a:p>
            <a:pPr marL="49530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600" b="0" dirty="0"/>
              <a:t>HROPS-184 -Resignation Procedure when Nature of Separation is Natural</a:t>
            </a:r>
          </a:p>
          <a:p>
            <a:pPr marL="49530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600" b="0" dirty="0"/>
              <a:t>HROPS-185 -Resignation Procedure when Nature of Separation is Absconding </a:t>
            </a:r>
          </a:p>
        </p:txBody>
      </p:sp>
    </p:spTree>
    <p:extLst>
      <p:ext uri="{BB962C8B-B14F-4D97-AF65-F5344CB8AC3E}">
        <p14:creationId xmlns:p14="http://schemas.microsoft.com/office/powerpoint/2010/main" val="233924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5650eeb8c_0_5"/>
          <p:cNvSpPr txBox="1">
            <a:spLocks noGrp="1"/>
          </p:cNvSpPr>
          <p:nvPr>
            <p:ph type="title"/>
          </p:nvPr>
        </p:nvSpPr>
        <p:spPr>
          <a:xfrm>
            <a:off x="432000" y="272441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</a:pPr>
            <a:r>
              <a:rPr lang="en-GB" dirty="0"/>
              <a:t>Showcase :Sprint 12</a:t>
            </a:r>
            <a:endParaRPr u="sng" dirty="0"/>
          </a:p>
        </p:txBody>
      </p:sp>
      <p:sp>
        <p:nvSpPr>
          <p:cNvPr id="37" name="Google Shape;214;g95650eeb8c_0_5"/>
          <p:cNvSpPr txBox="1">
            <a:spLocks noGrp="1"/>
          </p:cNvSpPr>
          <p:nvPr>
            <p:ph type="body" idx="4294967295"/>
          </p:nvPr>
        </p:nvSpPr>
        <p:spPr>
          <a:xfrm>
            <a:off x="432000" y="279745"/>
            <a:ext cx="8073825" cy="4118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indent="-3048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Char char="●"/>
            </a:pPr>
            <a:endParaRPr lang="en-US" sz="1400" dirty="0"/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400" b="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/>
              <a:t>HROPS-178 - Export to Excel feature for HRBP report.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Implemented on the HRBP Report page a button named as 'Export to excel'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On the click of 'Export to excel ' button  the HRBP report will get exported in the excel format.</a:t>
            </a:r>
          </a:p>
          <a:p>
            <a:pPr marL="49530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400" dirty="0"/>
              <a:t>HROPS-191 Secondary reason selection enablement for Employee and HRBP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Employee and HRBP will be able to select secondary reason corresponding to the respective primary reason.</a:t>
            </a:r>
            <a:endParaRPr lang="en-US" sz="1400" dirty="0"/>
          </a:p>
          <a:p>
            <a:pPr marL="49530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400" dirty="0"/>
              <a:t> </a:t>
            </a:r>
            <a:r>
              <a:rPr lang="en-US" sz="1400" b="1" dirty="0"/>
              <a:t>HROPS-192 - Secondary reasons dropdown Update when Primary reason selected for employee separation is 'other’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Employee and HRBP will be able to select secondary reasons as 'Other' when the Primary reason selected is 'Other’.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Comment box for resignation reason elaboration to be mandatory if primary and Secondary reason selected as ‘Other’</a:t>
            </a:r>
          </a:p>
        </p:txBody>
      </p:sp>
    </p:spTree>
    <p:extLst>
      <p:ext uri="{BB962C8B-B14F-4D97-AF65-F5344CB8AC3E}">
        <p14:creationId xmlns:p14="http://schemas.microsoft.com/office/powerpoint/2010/main" val="66288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5650eeb8c_0_5"/>
          <p:cNvSpPr txBox="1">
            <a:spLocks noGrp="1"/>
          </p:cNvSpPr>
          <p:nvPr>
            <p:ph type="title"/>
          </p:nvPr>
        </p:nvSpPr>
        <p:spPr>
          <a:xfrm>
            <a:off x="432000" y="272441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</a:pPr>
            <a:r>
              <a:rPr lang="en-GB" dirty="0"/>
              <a:t>Showcase :Sprint 12</a:t>
            </a:r>
            <a:endParaRPr u="sng" dirty="0"/>
          </a:p>
        </p:txBody>
      </p:sp>
      <p:sp>
        <p:nvSpPr>
          <p:cNvPr id="37" name="Google Shape;214;g95650eeb8c_0_5"/>
          <p:cNvSpPr txBox="1">
            <a:spLocks noGrp="1"/>
          </p:cNvSpPr>
          <p:nvPr>
            <p:ph type="body" idx="4294967295"/>
          </p:nvPr>
        </p:nvSpPr>
        <p:spPr>
          <a:xfrm>
            <a:off x="432000" y="279745"/>
            <a:ext cx="8073825" cy="4118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indent="-3048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Char char="●"/>
            </a:pPr>
            <a:endParaRPr lang="en-US" sz="1400" dirty="0"/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400" dirty="0"/>
              <a:t>HROPS-193 - All active Employee resignations pending with managers approval should be visible on HRBP inbox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All the active resignations which are pending with manager approval should be also shown to HRBP in HRBP Inbox with status Like ‘Pending for Manager approval’.</a:t>
            </a:r>
            <a:endParaRPr lang="en-US" sz="1400" dirty="0"/>
          </a:p>
          <a:p>
            <a:pPr marL="49530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400" dirty="0"/>
              <a:t> </a:t>
            </a:r>
            <a:r>
              <a:rPr lang="en-US" sz="1400" b="0" dirty="0"/>
              <a:t> </a:t>
            </a:r>
            <a:r>
              <a:rPr lang="en-US" dirty="0"/>
              <a:t>HROPS-196 - HROPS UI-Update Involuntary exit Option list 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Below are the options shown in Involuntary exit option list</a:t>
            </a: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dirty="0"/>
              <a:t>Performance Issue</a:t>
            </a: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dirty="0"/>
              <a:t>Disciplinary Issue</a:t>
            </a: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dirty="0"/>
              <a:t>Redundancy</a:t>
            </a: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dirty="0"/>
              <a:t>Retrenchment</a:t>
            </a: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dirty="0"/>
              <a:t>Background Verification Failure</a:t>
            </a: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dirty="0"/>
              <a:t>Internal Transfer within SN</a:t>
            </a: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dirty="0"/>
              <a:t>Occupational disability</a:t>
            </a:r>
          </a:p>
        </p:txBody>
      </p:sp>
    </p:spTree>
    <p:extLst>
      <p:ext uri="{BB962C8B-B14F-4D97-AF65-F5344CB8AC3E}">
        <p14:creationId xmlns:p14="http://schemas.microsoft.com/office/powerpoint/2010/main" val="563367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5650eeb8c_0_5"/>
          <p:cNvSpPr txBox="1">
            <a:spLocks noGrp="1"/>
          </p:cNvSpPr>
          <p:nvPr>
            <p:ph type="title"/>
          </p:nvPr>
        </p:nvSpPr>
        <p:spPr>
          <a:xfrm>
            <a:off x="432000" y="272441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</a:pPr>
            <a:r>
              <a:rPr lang="en-GB" dirty="0"/>
              <a:t>Showcase :Sprint 12</a:t>
            </a:r>
            <a:endParaRPr u="sng" dirty="0"/>
          </a:p>
        </p:txBody>
      </p:sp>
      <p:sp>
        <p:nvSpPr>
          <p:cNvPr id="37" name="Google Shape;214;g95650eeb8c_0_5"/>
          <p:cNvSpPr txBox="1">
            <a:spLocks noGrp="1"/>
          </p:cNvSpPr>
          <p:nvPr>
            <p:ph type="body" idx="4294967295"/>
          </p:nvPr>
        </p:nvSpPr>
        <p:spPr>
          <a:xfrm>
            <a:off x="432000" y="279745"/>
            <a:ext cx="8073825" cy="4118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indent="-3048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Char char="●"/>
            </a:pPr>
            <a:endParaRPr lang="en-US" sz="1400" dirty="0"/>
          </a:p>
          <a:p>
            <a:pPr marL="49530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400" dirty="0"/>
              <a:t> HROPS-207 - Revoke scenarios - email template update </a:t>
            </a:r>
          </a:p>
          <a:p>
            <a:pPr marL="609600" lvl="1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r>
              <a:rPr lang="en-US" sz="1400" dirty="0"/>
              <a:t>Email template updated for revoke scenarios as per discussed.</a:t>
            </a:r>
          </a:p>
          <a:p>
            <a:pPr marL="49530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400" dirty="0"/>
              <a:t>HROPS-208 - Retention mailers should include HROPS team</a:t>
            </a:r>
          </a:p>
          <a:p>
            <a:pPr marL="15240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r>
              <a:rPr lang="en-US" sz="1400" b="0" dirty="0"/>
              <a:t>          HROPS team are included in retention mail.</a:t>
            </a:r>
          </a:p>
          <a:p>
            <a:pPr marL="15240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3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5650eeb8c_0_5"/>
          <p:cNvSpPr txBox="1">
            <a:spLocks noGrp="1"/>
          </p:cNvSpPr>
          <p:nvPr>
            <p:ph type="title"/>
          </p:nvPr>
        </p:nvSpPr>
        <p:spPr>
          <a:xfrm>
            <a:off x="432000" y="261808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</a:pPr>
            <a:r>
              <a:rPr lang="en-GB" dirty="0"/>
              <a:t>Showcase :Sprint 13</a:t>
            </a:r>
            <a:endParaRPr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D07B8-CDC5-4965-B002-11A92BAC8FD3}"/>
              </a:ext>
            </a:extLst>
          </p:cNvPr>
          <p:cNvSpPr txBox="1"/>
          <p:nvPr/>
        </p:nvSpPr>
        <p:spPr>
          <a:xfrm>
            <a:off x="431999" y="620717"/>
            <a:ext cx="8393023" cy="2502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953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B0CA"/>
              </a:buClr>
              <a:buSzPts val="1200"/>
              <a:buFont typeface="+mj-lt"/>
              <a:buAutoNum type="arabicPeriod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5172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HROPS-194 - Buyout/Waiver scenario when LWD waived is greater than 15 days we need HR Head approval and CEO approval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  <a:defRPr/>
            </a:pPr>
            <a:r>
              <a:rPr lang="en-US" sz="1500" dirty="0">
                <a:solidFill>
                  <a:srgbClr val="005172"/>
                </a:solidFill>
                <a:latin typeface="Calibri"/>
                <a:cs typeface="Calibri"/>
              </a:rPr>
              <a:t>Buyout/Waiver scenario when LWD &gt;15 days we need HR Head approval and CEO approval. CEO approval will come over email. HRBP can attach the mails while accepting the resignation.</a:t>
            </a:r>
            <a:endParaRPr lang="en-US" sz="1500" dirty="0">
              <a:solidFill>
                <a:srgbClr val="005172"/>
              </a:solidFill>
              <a:latin typeface="Calibri"/>
              <a:cs typeface="Calibri"/>
              <a:sym typeface="Calibri"/>
            </a:endParaRPr>
          </a:p>
          <a:p>
            <a:pPr marL="4953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B0CA"/>
              </a:buClr>
              <a:buSzPts val="1200"/>
              <a:buFont typeface="+mj-lt"/>
              <a:buAutoNum type="arabicPeriod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5172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HROPS-198 - CEO approval attachment should be made compulsory for HRBP (LWD&gt;15 Buyout/Waiver scenario) </a:t>
            </a:r>
            <a:endParaRPr lang="en-US" sz="1600" b="1" dirty="0">
              <a:solidFill>
                <a:srgbClr val="005172"/>
              </a:solidFill>
              <a:latin typeface="Calibri"/>
              <a:cs typeface="Calibri"/>
              <a:sym typeface="Calibri"/>
            </a:endParaRP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  <a:defRPr/>
            </a:pPr>
            <a:r>
              <a:rPr lang="en-US" sz="1500" dirty="0">
                <a:solidFill>
                  <a:srgbClr val="005172"/>
                </a:solidFill>
                <a:latin typeface="Calibri"/>
                <a:cs typeface="Calibri"/>
              </a:rPr>
              <a:t>When LWD&gt;15 in case of Buyout/Waiver and HRBP doesn't attach the CEO approval email, the system should prompt HRBP to provide the same.</a:t>
            </a:r>
          </a:p>
        </p:txBody>
      </p:sp>
    </p:spTree>
    <p:extLst>
      <p:ext uri="{BB962C8B-B14F-4D97-AF65-F5344CB8AC3E}">
        <p14:creationId xmlns:p14="http://schemas.microsoft.com/office/powerpoint/2010/main" val="69215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5650eeb8c_0_5"/>
          <p:cNvSpPr txBox="1">
            <a:spLocks noGrp="1"/>
          </p:cNvSpPr>
          <p:nvPr>
            <p:ph type="title"/>
          </p:nvPr>
        </p:nvSpPr>
        <p:spPr>
          <a:xfrm>
            <a:off x="432000" y="251175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</a:pPr>
            <a:r>
              <a:rPr lang="en-GB" dirty="0"/>
              <a:t>Showcase :Sprint 14</a:t>
            </a:r>
            <a:endParaRPr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D07B8-CDC5-4965-B002-11A92BAC8FD3}"/>
              </a:ext>
            </a:extLst>
          </p:cNvPr>
          <p:cNvSpPr txBox="1"/>
          <p:nvPr/>
        </p:nvSpPr>
        <p:spPr>
          <a:xfrm>
            <a:off x="432000" y="671582"/>
            <a:ext cx="8393023" cy="4769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953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B0CA"/>
              </a:buClr>
              <a:buSzPts val="1200"/>
              <a:buFont typeface="+mj-lt"/>
              <a:buAutoNum type="arabicPeriod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5172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HROPS-205-Creation of People Pro landing page</a:t>
            </a:r>
          </a:p>
          <a:p>
            <a:pPr marL="895350" lvl="1" indent="-285750" defTabSz="914400" eaLnBrk="1" fontAlgn="auto" latinLnBrk="0" hangingPunct="1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  <a:tabLst/>
              <a:defRPr/>
            </a:pPr>
            <a:r>
              <a:rPr lang="en-US" sz="1500" dirty="0">
                <a:solidFill>
                  <a:srgbClr val="005172"/>
                </a:solidFill>
                <a:latin typeface="Calibri"/>
                <a:cs typeface="Calibri"/>
              </a:rPr>
              <a:t>When user logs in to the People pro application, the landing page will be display.</a:t>
            </a:r>
            <a:endParaRPr lang="en-US" sz="1500" dirty="0">
              <a:solidFill>
                <a:srgbClr val="005172"/>
              </a:solidFill>
              <a:latin typeface="Calibri"/>
              <a:cs typeface="Calibri"/>
              <a:sym typeface="Calibri"/>
            </a:endParaRPr>
          </a:p>
          <a:p>
            <a:pPr marL="4953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B0CA"/>
              </a:buClr>
              <a:buSzPts val="1200"/>
              <a:buFont typeface="+mj-lt"/>
              <a:buAutoNum type="arabicPeriod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5172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HROPS-212- HROPS Resignation reports functionality amendment</a:t>
            </a:r>
          </a:p>
          <a:p>
            <a:pPr marL="438150" lvl="3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  <a:defRPr/>
            </a:pPr>
            <a:r>
              <a:rPr lang="en-US" sz="1500" dirty="0">
                <a:solidFill>
                  <a:srgbClr val="005172"/>
                </a:solidFill>
                <a:latin typeface="Calibri"/>
                <a:cs typeface="Calibri"/>
                <a:sym typeface="Calibri"/>
              </a:rPr>
              <a:t>Employee search functionality </a:t>
            </a:r>
            <a:r>
              <a:rPr lang="en-US" sz="1500" dirty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on the Resignation page in HRBP inbox</a:t>
            </a:r>
          </a:p>
          <a:p>
            <a:pPr marL="438150" lvl="3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  <a:defRPr/>
            </a:pPr>
            <a:endParaRPr lang="en-US" sz="1500" dirty="0">
              <a:solidFill>
                <a:schemeClr val="dk2"/>
              </a:solidFill>
              <a:latin typeface="Calibri"/>
              <a:cs typeface="Calibri"/>
              <a:sym typeface="Calibri"/>
            </a:endParaRPr>
          </a:p>
          <a:p>
            <a:pPr marL="438150" lvl="3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  <a:defRPr/>
            </a:pPr>
            <a:endParaRPr lang="en-US" sz="1500" dirty="0">
              <a:solidFill>
                <a:schemeClr val="dk2"/>
              </a:solidFill>
              <a:latin typeface="Calibri"/>
              <a:cs typeface="Calibri"/>
              <a:sym typeface="Calibri"/>
            </a:endParaRPr>
          </a:p>
          <a:p>
            <a:pPr marL="4953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B0CA"/>
              </a:buClr>
              <a:buSzPts val="1200"/>
              <a:buFont typeface="+mj-lt"/>
              <a:buAutoNum type="arabicPeriod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5172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HROPS-184 -Resignation Procedure when Nature of Separation is Natural 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  <a:defRPr/>
            </a:pPr>
            <a:r>
              <a:rPr lang="en-US" sz="1600" b="1" dirty="0">
                <a:solidFill>
                  <a:srgbClr val="005172"/>
                </a:solidFill>
                <a:latin typeface="Calibri"/>
                <a:cs typeface="Calibri"/>
                <a:sym typeface="Calibri"/>
              </a:rPr>
              <a:t>	</a:t>
            </a:r>
            <a:r>
              <a:rPr lang="en-US" sz="2000" b="0" i="0" dirty="0">
                <a:solidFill>
                  <a:srgbClr val="172B4D"/>
                </a:solidFill>
                <a:effectLst/>
                <a:latin typeface="-apple-system"/>
              </a:rPr>
              <a:t> </a:t>
            </a:r>
            <a:r>
              <a:rPr lang="en-US" sz="1500" dirty="0">
                <a:solidFill>
                  <a:srgbClr val="005172"/>
                </a:solidFill>
                <a:latin typeface="Calibri"/>
                <a:cs typeface="Calibri"/>
              </a:rPr>
              <a:t>A separate tab created under the HRBP dashboard section named 'Resignation on Behalf’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  <a:defRPr/>
            </a:pPr>
            <a:r>
              <a:rPr lang="en-US" sz="1500" dirty="0">
                <a:solidFill>
                  <a:srgbClr val="005172"/>
                </a:solidFill>
                <a:latin typeface="Calibri"/>
                <a:cs typeface="Calibri"/>
                <a:sym typeface="Calibri"/>
              </a:rPr>
              <a:t> Only HRBP can access this tab.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  <a:defRPr/>
            </a:pPr>
            <a:r>
              <a:rPr lang="en-US" sz="1500" dirty="0">
                <a:solidFill>
                  <a:srgbClr val="005172"/>
                </a:solidFill>
                <a:latin typeface="Calibri"/>
                <a:cs typeface="Calibri"/>
              </a:rPr>
              <a:t>Once HRBP enters EMP ID the page will refresh and fetch and populate the employee details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  <a:defRPr/>
            </a:pPr>
            <a:r>
              <a:rPr lang="en-US" sz="1500" dirty="0">
                <a:solidFill>
                  <a:srgbClr val="005172"/>
                </a:solidFill>
                <a:latin typeface="Calibri"/>
                <a:cs typeface="Calibri"/>
              </a:rPr>
              <a:t>Comment Box - This should be mandatory for the HRBP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  <a:defRPr/>
            </a:pPr>
            <a:r>
              <a:rPr lang="en-US" sz="1500" dirty="0">
                <a:solidFill>
                  <a:srgbClr val="005172"/>
                </a:solidFill>
                <a:latin typeface="Calibri"/>
                <a:cs typeface="Calibri"/>
              </a:rPr>
              <a:t>Primary email Id This should not be mandatory for the HRBP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  <a:defRPr/>
            </a:pPr>
            <a:endParaRPr lang="en-US" sz="1500" dirty="0">
              <a:solidFill>
                <a:srgbClr val="005172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" name="Google Shape;215;g95650eeb8c_0_5">
            <a:extLst>
              <a:ext uri="{FF2B5EF4-FFF2-40B4-BE49-F238E27FC236}">
                <a16:creationId xmlns:a16="http://schemas.microsoft.com/office/drawing/2014/main" id="{001EF932-C05F-4257-A781-B7161469A438}"/>
              </a:ext>
            </a:extLst>
          </p:cNvPr>
          <p:cNvSpPr txBox="1">
            <a:spLocks/>
          </p:cNvSpPr>
          <p:nvPr/>
        </p:nvSpPr>
        <p:spPr>
          <a:xfrm>
            <a:off x="488511" y="2279988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900"/>
            </a:pPr>
            <a:r>
              <a:rPr lang="en-GB" dirty="0"/>
              <a:t>Showcase :Sprint 16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573567339"/>
      </p:ext>
    </p:extLst>
  </p:cSld>
  <p:clrMapOvr>
    <a:masterClrMapping/>
  </p:clrMapOvr>
</p:sld>
</file>

<file path=ppt/theme/theme1.xml><?xml version="1.0" encoding="utf-8"?>
<a:theme xmlns:a="http://schemas.openxmlformats.org/drawingml/2006/main" name="Springer Nature Group master">
  <a:themeElements>
    <a:clrScheme name="SNG v2">
      <a:dk1>
        <a:srgbClr val="3E3E3E"/>
      </a:dk1>
      <a:lt1>
        <a:srgbClr val="FFFFFF"/>
      </a:lt1>
      <a:dk2>
        <a:srgbClr val="005172"/>
      </a:dk2>
      <a:lt2>
        <a:srgbClr val="EBEBEB"/>
      </a:lt2>
      <a:accent1>
        <a:srgbClr val="00B0CA"/>
      </a:accent1>
      <a:accent2>
        <a:srgbClr val="005172"/>
      </a:accent2>
      <a:accent3>
        <a:srgbClr val="C8C8C8"/>
      </a:accent3>
      <a:accent4>
        <a:srgbClr val="EC7A00"/>
      </a:accent4>
      <a:accent5>
        <a:srgbClr val="848484"/>
      </a:accent5>
      <a:accent6>
        <a:srgbClr val="7AB800"/>
      </a:accent6>
      <a:hlink>
        <a:srgbClr val="00B0CA"/>
      </a:hlink>
      <a:folHlink>
        <a:srgbClr val="00B0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7943</TotalTime>
  <Words>739</Words>
  <Application>Microsoft Office PowerPoint</Application>
  <PresentationFormat>On-screen Show (16:9)</PresentationFormat>
  <Paragraphs>90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Wingdings</vt:lpstr>
      <vt:lpstr>Springer Nature Group master</vt:lpstr>
      <vt:lpstr>PowerPoint Presentation</vt:lpstr>
      <vt:lpstr>PowerPoint Presentation</vt:lpstr>
      <vt:lpstr>Sprint Goal</vt:lpstr>
      <vt:lpstr>Sprint Goal</vt:lpstr>
      <vt:lpstr>Showcase :Sprint 12</vt:lpstr>
      <vt:lpstr>Showcase :Sprint 12</vt:lpstr>
      <vt:lpstr>Showcase :Sprint 12</vt:lpstr>
      <vt:lpstr>Showcase :Sprint 13</vt:lpstr>
      <vt:lpstr>Showcase :Sprint 14</vt:lpstr>
      <vt:lpstr>PowerPoint Presentation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P Mishra</dc:creator>
  <cp:lastModifiedBy>Dhirajkumar Hanamant Pandit</cp:lastModifiedBy>
  <cp:revision>274</cp:revision>
  <dcterms:modified xsi:type="dcterms:W3CDTF">2022-10-18T10:08:49Z</dcterms:modified>
</cp:coreProperties>
</file>