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7" r:id="rId4"/>
    <p:sldId id="272" r:id="rId5"/>
    <p:sldId id="289" r:id="rId6"/>
    <p:sldId id="274" r:id="rId7"/>
    <p:sldId id="271" r:id="rId8"/>
  </p:sldIdLst>
  <p:sldSz cx="9144000" cy="5143500" type="screen16x9"/>
  <p:notesSz cx="6808788" cy="9940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t+5iSAKQ0DgIxmPB2wpaTvDeTq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irajkumar Hanamant Pandit" initials="DHP" lastIdx="1" clrIdx="0">
    <p:extLst>
      <p:ext uri="{19B8F6BF-5375-455C-9EA6-DF929625EA0E}">
        <p15:presenceInfo xmlns:p15="http://schemas.microsoft.com/office/powerpoint/2012/main" userId="S::dpt6367@springernature.com::20301b4d-a03d-47a2-9a81-76bcb0e69c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373E7-6F2C-4847-AAAD-0B56B67E644A}">
  <a:tblStyle styleId="{661373E7-6F2C-4847-AAAD-0B56B67E644A}" styleName="Table_0">
    <a:wholeTbl>
      <a:tcTxStyle b="off" i="off">
        <a:font>
          <a:latin typeface="Calibri"/>
          <a:ea typeface="Calibri"/>
          <a:cs typeface="Calibri"/>
        </a:font>
        <a:srgbClr val="005172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EBEBEB"/>
          </a:solidFill>
        </a:fill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00B0CA"/>
      </a:tcTxStyle>
      <a:tcStyle>
        <a:tcBdr/>
      </a:tcStyle>
    </a:firstCol>
    <a:lastRow>
      <a:tcTxStyle b="off" i="off"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B0CA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2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737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58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8" name="Google Shape;178;p2:notes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0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211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242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1384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995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>
  <p:cSld name="Title Dark Blue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/>
          <p:nvPr/>
        </p:nvSpPr>
        <p:spPr>
          <a:xfrm>
            <a:off x="42379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8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grey_background">
  <p:cSld name="One column_grey_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7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2"/>
          </p:nvPr>
        </p:nvSpPr>
        <p:spPr>
          <a:xfrm>
            <a:off x="4733925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body" idx="3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+ image">
  <p:cSld name="One column + imag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body" idx="2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>
            <a:spLocks noGrp="1"/>
          </p:cNvSpPr>
          <p:nvPr>
            <p:ph type="pic" idx="3"/>
          </p:nvPr>
        </p:nvSpPr>
        <p:spPr>
          <a:xfrm>
            <a:off x="4733925" y="1077518"/>
            <a:ext cx="3978075" cy="354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>
            <a:spLocks noGrp="1"/>
          </p:cNvSpPr>
          <p:nvPr>
            <p:ph type="body" idx="1"/>
          </p:nvPr>
        </p:nvSpPr>
        <p:spPr>
          <a:xfrm>
            <a:off x="431799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body" idx="2"/>
          </p:nvPr>
        </p:nvSpPr>
        <p:spPr>
          <a:xfrm>
            <a:off x="3295650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body" idx="3"/>
          </p:nvPr>
        </p:nvSpPr>
        <p:spPr>
          <a:xfrm>
            <a:off x="6162675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body" idx="4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Horizontal trapezium boxes">
  <p:cSld name="2 Horizontal trapezium boxe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/>
          <p:nvPr/>
        </p:nvSpPr>
        <p:spPr>
          <a:xfrm>
            <a:off x="42068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1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1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0" name="Google Shape;100;p61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1" name="Google Shape;101;p61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2" name="Google Shape;102;p61"/>
          <p:cNvSpPr/>
          <p:nvPr/>
        </p:nvSpPr>
        <p:spPr>
          <a:xfrm>
            <a:off x="473392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1"/>
          <p:cNvSpPr/>
          <p:nvPr/>
        </p:nvSpPr>
        <p:spPr>
          <a:xfrm>
            <a:off x="473467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1"/>
          <p:cNvSpPr txBox="1">
            <a:spLocks noGrp="1"/>
          </p:cNvSpPr>
          <p:nvPr>
            <p:ph type="body" idx="5"/>
          </p:nvPr>
        </p:nvSpPr>
        <p:spPr>
          <a:xfrm>
            <a:off x="581184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5" name="Google Shape;105;p61"/>
          <p:cNvSpPr txBox="1">
            <a:spLocks noGrp="1"/>
          </p:cNvSpPr>
          <p:nvPr>
            <p:ph type="body" idx="6"/>
          </p:nvPr>
        </p:nvSpPr>
        <p:spPr>
          <a:xfrm>
            <a:off x="483394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6" name="Google Shape;106;p61"/>
          <p:cNvSpPr txBox="1">
            <a:spLocks noGrp="1"/>
          </p:cNvSpPr>
          <p:nvPr>
            <p:ph type="body" idx="7"/>
          </p:nvPr>
        </p:nvSpPr>
        <p:spPr>
          <a:xfrm>
            <a:off x="473392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orizontal trapezium boxes">
  <p:cSld name="3 Horizontal trapezium boxe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2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2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0" name="Google Shape;110;p62"/>
          <p:cNvSpPr/>
          <p:nvPr/>
        </p:nvSpPr>
        <p:spPr>
          <a:xfrm>
            <a:off x="420688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2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2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3" name="Google Shape;113;p62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4" name="Google Shape;114;p62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5" name="Google Shape;115;p62"/>
          <p:cNvSpPr/>
          <p:nvPr/>
        </p:nvSpPr>
        <p:spPr>
          <a:xfrm>
            <a:off x="3295650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2"/>
          <p:cNvSpPr/>
          <p:nvPr/>
        </p:nvSpPr>
        <p:spPr>
          <a:xfrm>
            <a:off x="3296398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2"/>
          <p:cNvSpPr txBox="1">
            <a:spLocks noGrp="1"/>
          </p:cNvSpPr>
          <p:nvPr>
            <p:ph type="body" idx="5"/>
          </p:nvPr>
        </p:nvSpPr>
        <p:spPr>
          <a:xfrm>
            <a:off x="4373562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8" name="Google Shape;118;p62"/>
          <p:cNvSpPr txBox="1">
            <a:spLocks noGrp="1"/>
          </p:cNvSpPr>
          <p:nvPr>
            <p:ph type="body" idx="6"/>
          </p:nvPr>
        </p:nvSpPr>
        <p:spPr>
          <a:xfrm>
            <a:off x="3395662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9" name="Google Shape;119;p62"/>
          <p:cNvSpPr txBox="1">
            <a:spLocks noGrp="1"/>
          </p:cNvSpPr>
          <p:nvPr>
            <p:ph type="body" idx="7"/>
          </p:nvPr>
        </p:nvSpPr>
        <p:spPr>
          <a:xfrm>
            <a:off x="3295650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0" name="Google Shape;120;p62"/>
          <p:cNvSpPr/>
          <p:nvPr/>
        </p:nvSpPr>
        <p:spPr>
          <a:xfrm>
            <a:off x="6170611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2"/>
          <p:cNvSpPr/>
          <p:nvPr/>
        </p:nvSpPr>
        <p:spPr>
          <a:xfrm>
            <a:off x="6171359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2"/>
          <p:cNvSpPr txBox="1">
            <a:spLocks noGrp="1"/>
          </p:cNvSpPr>
          <p:nvPr>
            <p:ph type="body" idx="8"/>
          </p:nvPr>
        </p:nvSpPr>
        <p:spPr>
          <a:xfrm>
            <a:off x="7248523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3" name="Google Shape;123;p62"/>
          <p:cNvSpPr txBox="1">
            <a:spLocks noGrp="1"/>
          </p:cNvSpPr>
          <p:nvPr>
            <p:ph type="body" idx="9"/>
          </p:nvPr>
        </p:nvSpPr>
        <p:spPr>
          <a:xfrm>
            <a:off x="6270623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4" name="Google Shape;124;p62"/>
          <p:cNvSpPr txBox="1">
            <a:spLocks noGrp="1"/>
          </p:cNvSpPr>
          <p:nvPr>
            <p:ph type="body" idx="13"/>
          </p:nvPr>
        </p:nvSpPr>
        <p:spPr>
          <a:xfrm>
            <a:off x="6170611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Vertical trapezium boxes">
  <p:cSld name="2 Vertical trapezium box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3"/>
          <p:cNvSpPr/>
          <p:nvPr/>
        </p:nvSpPr>
        <p:spPr>
          <a:xfrm>
            <a:off x="419100" y="1081694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3"/>
          <p:cNvSpPr/>
          <p:nvPr/>
        </p:nvSpPr>
        <p:spPr>
          <a:xfrm>
            <a:off x="419100" y="1093500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3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3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0" name="Google Shape;130;p63"/>
          <p:cNvSpPr txBox="1">
            <a:spLocks noGrp="1"/>
          </p:cNvSpPr>
          <p:nvPr>
            <p:ph type="body" idx="2"/>
          </p:nvPr>
        </p:nvSpPr>
        <p:spPr>
          <a:xfrm>
            <a:off x="502920" y="1653417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1" name="Google Shape;131;p63"/>
          <p:cNvSpPr txBox="1">
            <a:spLocks noGrp="1"/>
          </p:cNvSpPr>
          <p:nvPr>
            <p:ph type="body" idx="3"/>
          </p:nvPr>
        </p:nvSpPr>
        <p:spPr>
          <a:xfrm>
            <a:off x="1861938" y="1234641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2" name="Google Shape;132;p63"/>
          <p:cNvSpPr/>
          <p:nvPr/>
        </p:nvSpPr>
        <p:spPr>
          <a:xfrm>
            <a:off x="419100" y="2907852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3"/>
          <p:cNvSpPr/>
          <p:nvPr/>
        </p:nvSpPr>
        <p:spPr>
          <a:xfrm>
            <a:off x="419100" y="2919658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3"/>
          <p:cNvSpPr txBox="1">
            <a:spLocks noGrp="1"/>
          </p:cNvSpPr>
          <p:nvPr>
            <p:ph type="body" idx="4"/>
          </p:nvPr>
        </p:nvSpPr>
        <p:spPr>
          <a:xfrm>
            <a:off x="502920" y="3479575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5" name="Google Shape;135;p63"/>
          <p:cNvSpPr txBox="1">
            <a:spLocks noGrp="1"/>
          </p:cNvSpPr>
          <p:nvPr>
            <p:ph type="body" idx="5"/>
          </p:nvPr>
        </p:nvSpPr>
        <p:spPr>
          <a:xfrm>
            <a:off x="1861938" y="3060799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Vertical trapezium boxes">
  <p:cSld name="4 Vertical trapezium boxe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4"/>
          <p:cNvSpPr/>
          <p:nvPr/>
        </p:nvSpPr>
        <p:spPr>
          <a:xfrm>
            <a:off x="432000" y="10875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4"/>
          <p:cNvSpPr/>
          <p:nvPr/>
        </p:nvSpPr>
        <p:spPr>
          <a:xfrm>
            <a:off x="1963195" y="10875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4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4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1" name="Google Shape;141;p64"/>
          <p:cNvSpPr txBox="1">
            <a:spLocks noGrp="1"/>
          </p:cNvSpPr>
          <p:nvPr>
            <p:ph type="body" idx="2"/>
          </p:nvPr>
        </p:nvSpPr>
        <p:spPr>
          <a:xfrm>
            <a:off x="1963195" y="12024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2" name="Google Shape;142;p64"/>
          <p:cNvSpPr txBox="1">
            <a:spLocks noGrp="1"/>
          </p:cNvSpPr>
          <p:nvPr>
            <p:ph type="body" idx="3"/>
          </p:nvPr>
        </p:nvSpPr>
        <p:spPr>
          <a:xfrm>
            <a:off x="2879295" y="12722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3" name="Google Shape;143;p64"/>
          <p:cNvSpPr txBox="1">
            <a:spLocks noGrp="1"/>
          </p:cNvSpPr>
          <p:nvPr>
            <p:ph type="body" idx="4"/>
          </p:nvPr>
        </p:nvSpPr>
        <p:spPr>
          <a:xfrm>
            <a:off x="518168" y="12722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4" name="Google Shape;144;p64"/>
          <p:cNvSpPr/>
          <p:nvPr/>
        </p:nvSpPr>
        <p:spPr>
          <a:xfrm>
            <a:off x="432000" y="20019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4"/>
          <p:cNvSpPr/>
          <p:nvPr/>
        </p:nvSpPr>
        <p:spPr>
          <a:xfrm>
            <a:off x="1963195" y="20019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4"/>
          <p:cNvSpPr txBox="1">
            <a:spLocks noGrp="1"/>
          </p:cNvSpPr>
          <p:nvPr>
            <p:ph type="body" idx="5"/>
          </p:nvPr>
        </p:nvSpPr>
        <p:spPr>
          <a:xfrm>
            <a:off x="1963195" y="21168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7" name="Google Shape;147;p64"/>
          <p:cNvSpPr txBox="1">
            <a:spLocks noGrp="1"/>
          </p:cNvSpPr>
          <p:nvPr>
            <p:ph type="body" idx="6"/>
          </p:nvPr>
        </p:nvSpPr>
        <p:spPr>
          <a:xfrm>
            <a:off x="2879295" y="21866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8" name="Google Shape;148;p64"/>
          <p:cNvSpPr txBox="1">
            <a:spLocks noGrp="1"/>
          </p:cNvSpPr>
          <p:nvPr>
            <p:ph type="body" idx="7"/>
          </p:nvPr>
        </p:nvSpPr>
        <p:spPr>
          <a:xfrm>
            <a:off x="518168" y="21866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9" name="Google Shape;149;p64"/>
          <p:cNvSpPr/>
          <p:nvPr/>
        </p:nvSpPr>
        <p:spPr>
          <a:xfrm>
            <a:off x="432000" y="29163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4"/>
          <p:cNvSpPr/>
          <p:nvPr/>
        </p:nvSpPr>
        <p:spPr>
          <a:xfrm>
            <a:off x="1963195" y="29163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4"/>
          <p:cNvSpPr txBox="1">
            <a:spLocks noGrp="1"/>
          </p:cNvSpPr>
          <p:nvPr>
            <p:ph type="body" idx="8"/>
          </p:nvPr>
        </p:nvSpPr>
        <p:spPr>
          <a:xfrm>
            <a:off x="1963195" y="30312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2" name="Google Shape;152;p64"/>
          <p:cNvSpPr txBox="1">
            <a:spLocks noGrp="1"/>
          </p:cNvSpPr>
          <p:nvPr>
            <p:ph type="body" idx="9"/>
          </p:nvPr>
        </p:nvSpPr>
        <p:spPr>
          <a:xfrm>
            <a:off x="2879295" y="31010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3" name="Google Shape;153;p64"/>
          <p:cNvSpPr txBox="1">
            <a:spLocks noGrp="1"/>
          </p:cNvSpPr>
          <p:nvPr>
            <p:ph type="body" idx="13"/>
          </p:nvPr>
        </p:nvSpPr>
        <p:spPr>
          <a:xfrm>
            <a:off x="518168" y="31010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4" name="Google Shape;154;p64"/>
          <p:cNvSpPr/>
          <p:nvPr/>
        </p:nvSpPr>
        <p:spPr>
          <a:xfrm>
            <a:off x="432000" y="38307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4"/>
          <p:cNvSpPr/>
          <p:nvPr/>
        </p:nvSpPr>
        <p:spPr>
          <a:xfrm>
            <a:off x="1963195" y="38307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4"/>
          <p:cNvSpPr txBox="1">
            <a:spLocks noGrp="1"/>
          </p:cNvSpPr>
          <p:nvPr>
            <p:ph type="body" idx="14"/>
          </p:nvPr>
        </p:nvSpPr>
        <p:spPr>
          <a:xfrm>
            <a:off x="1963195" y="39456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7" name="Google Shape;157;p64"/>
          <p:cNvSpPr txBox="1">
            <a:spLocks noGrp="1"/>
          </p:cNvSpPr>
          <p:nvPr>
            <p:ph type="body" idx="15"/>
          </p:nvPr>
        </p:nvSpPr>
        <p:spPr>
          <a:xfrm>
            <a:off x="2879295" y="40154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8" name="Google Shape;158;p64"/>
          <p:cNvSpPr txBox="1">
            <a:spLocks noGrp="1"/>
          </p:cNvSpPr>
          <p:nvPr>
            <p:ph type="body" idx="16"/>
          </p:nvPr>
        </p:nvSpPr>
        <p:spPr>
          <a:xfrm>
            <a:off x="518168" y="40154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ivider">
  <p:cSld name="Image Divi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6"/>
          <p:cNvSpPr>
            <a:spLocks noGrp="1"/>
          </p:cNvSpPr>
          <p:nvPr>
            <p:ph type="pic" idx="2"/>
          </p:nvPr>
        </p:nvSpPr>
        <p:spPr>
          <a:xfrm>
            <a:off x="0" y="848682"/>
            <a:ext cx="9144000" cy="429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4" name="Google Shape;164;p66"/>
          <p:cNvSpPr txBox="1">
            <a:spLocks noGrp="1"/>
          </p:cNvSpPr>
          <p:nvPr>
            <p:ph type="body" idx="1"/>
          </p:nvPr>
        </p:nvSpPr>
        <p:spPr>
          <a:xfrm>
            <a:off x="426962" y="1175685"/>
            <a:ext cx="2714716" cy="3424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5" name="Google Shape;165;p66"/>
          <p:cNvSpPr txBox="1">
            <a:spLocks noGrp="1"/>
          </p:cNvSpPr>
          <p:nvPr>
            <p:ph type="body" idx="3"/>
          </p:nvPr>
        </p:nvSpPr>
        <p:spPr>
          <a:xfrm>
            <a:off x="419100" y="142875"/>
            <a:ext cx="287655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6" name="Google Shape;166;p66"/>
          <p:cNvSpPr txBox="1">
            <a:spLocks noGrp="1"/>
          </p:cNvSpPr>
          <p:nvPr>
            <p:ph type="body" idx="4"/>
          </p:nvPr>
        </p:nvSpPr>
        <p:spPr>
          <a:xfrm>
            <a:off x="2630419" y="1410382"/>
            <a:ext cx="1056554" cy="13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 b="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7" name="Google Shape;167;p66"/>
          <p:cNvSpPr>
            <a:spLocks noGrp="1"/>
          </p:cNvSpPr>
          <p:nvPr>
            <p:ph type="pic" idx="5"/>
          </p:nvPr>
        </p:nvSpPr>
        <p:spPr>
          <a:xfrm>
            <a:off x="419100" y="378784"/>
            <a:ext cx="8299450" cy="35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8" name="Google Shape;168;p66"/>
          <p:cNvSpPr txBox="1">
            <a:spLocks noGrp="1"/>
          </p:cNvSpPr>
          <p:nvPr>
            <p:ph type="body" idx="6"/>
          </p:nvPr>
        </p:nvSpPr>
        <p:spPr>
          <a:xfrm>
            <a:off x="599954" y="2476520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eal Blue">
  <p:cSld name="Title Teal Blue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/>
          <p:nvPr/>
        </p:nvSpPr>
        <p:spPr>
          <a:xfrm>
            <a:off x="42885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9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6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 Cover">
  <p:cSld name="Back Cover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7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7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White">
  <p:cSld name="Title Whi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0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906430" y="4191339"/>
            <a:ext cx="18363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pezium">
  <p:cSld name="Trapeziu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340" y="0"/>
                </a:move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1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body" idx="2"/>
          </p:nvPr>
        </p:nvSpPr>
        <p:spPr>
          <a:xfrm>
            <a:off x="4112859" y="1077518"/>
            <a:ext cx="4604179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(colour)">
  <p:cSld name="Section Divider (colour)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2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2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2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2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(white)">
  <p:cSld name="Section Divider (white)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3"/>
          <p:cNvSpPr/>
          <p:nvPr/>
        </p:nvSpPr>
        <p:spPr>
          <a:xfrm>
            <a:off x="6344959" y="4516159"/>
            <a:ext cx="2491914" cy="4816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3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3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 Blue">
  <p:cSld name="Thank You Dark Blue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4"/>
          <p:cNvSpPr txBox="1"/>
          <p:nvPr/>
        </p:nvSpPr>
        <p:spPr>
          <a:xfrm>
            <a:off x="610464" y="2378192"/>
            <a:ext cx="2463285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4"/>
          <p:cNvSpPr txBox="1">
            <a:spLocks noGrp="1"/>
          </p:cNvSpPr>
          <p:nvPr>
            <p:ph type="body" idx="1"/>
          </p:nvPr>
        </p:nvSpPr>
        <p:spPr>
          <a:xfrm>
            <a:off x="3949700" y="2247379"/>
            <a:ext cx="25504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54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4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Shape 6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blue_background">
  <p:cSld name="One column_blue_backgroun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5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65" name="Google Shape;65;p5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6237" y="4762678"/>
            <a:ext cx="1175763" cy="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5"/>
          <p:cNvSpPr txBox="1">
            <a:spLocks noGrp="1"/>
          </p:cNvSpPr>
          <p:nvPr>
            <p:ph type="body" idx="2"/>
          </p:nvPr>
        </p:nvSpPr>
        <p:spPr>
          <a:xfrm>
            <a:off x="419100" y="1074738"/>
            <a:ext cx="829945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−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500"/>
              <a:buAutoNum type="alpha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  <a:defRPr sz="1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432000" y="1077517"/>
            <a:ext cx="828000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27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47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rgbClr val="00AEC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Shape 14"/>
          <p:cNvPicPr preferRelativeResize="0"/>
          <p:nvPr userDrawn="1"/>
        </p:nvPicPr>
        <p:blipFill rotWithShape="1">
          <a:blip r:embed="rId2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264">
          <p15:clr>
            <a:srgbClr val="F26B43"/>
          </p15:clr>
        </p15:guide>
        <p15:guide id="3" pos="5492">
          <p15:clr>
            <a:srgbClr val="F26B43"/>
          </p15:clr>
        </p15:guide>
        <p15:guide id="4" orient="horz" pos="677">
          <p15:clr>
            <a:srgbClr val="F26B43"/>
          </p15:clr>
        </p15:guide>
        <p15:guide id="5" orient="horz" pos="2913">
          <p15:clr>
            <a:srgbClr val="F26B43"/>
          </p15:clr>
        </p15:guide>
        <p15:guide id="6" orient="horz" pos="3048">
          <p15:clr>
            <a:srgbClr val="F26B43"/>
          </p15:clr>
        </p15:guide>
        <p15:guide id="7" pos="1874">
          <p15:clr>
            <a:srgbClr val="F26B43"/>
          </p15:clr>
        </p15:guide>
        <p15:guide id="8" pos="2076">
          <p15:clr>
            <a:srgbClr val="F26B43"/>
          </p15:clr>
        </p15:guide>
        <p15:guide id="9" pos="2778">
          <p15:clr>
            <a:srgbClr val="F26B43"/>
          </p15:clr>
        </p15:guide>
        <p15:guide id="10" pos="2982">
          <p15:clr>
            <a:srgbClr val="F26B43"/>
          </p15:clr>
        </p15:guide>
        <p15:guide id="11" pos="3680">
          <p15:clr>
            <a:srgbClr val="F26B43"/>
          </p15:clr>
        </p15:guide>
        <p15:guide id="12" pos="38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>
            <a:spLocks noGrp="1"/>
          </p:cNvSpPr>
          <p:nvPr>
            <p:ph type="body" idx="1"/>
          </p:nvPr>
        </p:nvSpPr>
        <p:spPr>
          <a:xfrm>
            <a:off x="546242" y="2149207"/>
            <a:ext cx="2931526" cy="122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GB" sz="1800" dirty="0"/>
              <a:t>Showcase: </a:t>
            </a:r>
          </a:p>
          <a:p>
            <a:pPr marL="0" lvl="0" indent="0"/>
            <a:r>
              <a:rPr lang="en-US" sz="1800" dirty="0"/>
              <a:t>Quality trending</a:t>
            </a:r>
          </a:p>
          <a:p>
            <a:pPr marL="0" lvl="0" indent="0"/>
            <a:r>
              <a:rPr lang="en-GB" sz="1600" b="0" dirty="0"/>
              <a:t>QFS- 461</a:t>
            </a:r>
          </a:p>
          <a:p>
            <a:pPr marL="0" lvl="0" indent="0"/>
            <a:r>
              <a:rPr lang="en-GB" sz="1600" b="0" dirty="0"/>
              <a:t>QFS- 462</a:t>
            </a:r>
          </a:p>
          <a:p>
            <a:pPr marL="0" lvl="0" indent="0"/>
            <a:r>
              <a:rPr lang="en-GB" sz="1600" b="0" dirty="0"/>
              <a:t>QFS- 145</a:t>
            </a:r>
          </a:p>
          <a:p>
            <a:pPr marL="0" lvl="0" indent="0"/>
            <a:endParaRPr lang="en-GB" sz="1600" b="0" dirty="0"/>
          </a:p>
          <a:p>
            <a:pPr marL="0" lvl="0" indent="0"/>
            <a:r>
              <a:rPr lang="en-GB" sz="1400" dirty="0"/>
              <a:t>7 Nov 2022</a:t>
            </a:r>
            <a:endParaRPr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70747" y="1165467"/>
            <a:ext cx="1285922" cy="599089"/>
          </a:xfrm>
          <a:prstGeom prst="roundRect">
            <a:avLst>
              <a:gd name="adj" fmla="val 218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1600" b="1" dirty="0">
              <a:ln/>
              <a:solidFill>
                <a:schemeClr val="accent4"/>
              </a:solidFill>
            </a:endParaRPr>
          </a:p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4" y="1192727"/>
            <a:ext cx="1072927" cy="5445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/>
        </p:nvSpPr>
        <p:spPr>
          <a:xfrm>
            <a:off x="3928385" y="574356"/>
            <a:ext cx="4782732" cy="391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5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Sprint Goal</a:t>
            </a:r>
            <a:endParaRPr lang="en-GB" sz="145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GB" sz="180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45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 Showcase – Quality trending tab</a:t>
            </a:r>
          </a:p>
          <a:p>
            <a:pPr lvl="0"/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QFS - 461</a:t>
            </a:r>
            <a:r>
              <a:rPr lang="en-GB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 </a:t>
            </a:r>
          </a:p>
          <a:p>
            <a:pPr marL="0" indent="0"/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QFS - 462</a:t>
            </a:r>
            <a:r>
              <a:rPr lang="en-GB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</a:t>
            </a:r>
          </a:p>
          <a:p>
            <a:pPr marL="0" indent="0"/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QFS –145</a:t>
            </a:r>
          </a:p>
          <a:p>
            <a:pPr marL="0" indent="0"/>
            <a:r>
              <a:rPr lang="en-US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600" b="1" dirty="0">
                <a:solidFill>
                  <a:srgbClr val="00B0CA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dirty="0"/>
              <a:t>Overview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Sprint Goal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47916" y="283072"/>
            <a:ext cx="8671668" cy="486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400" b="0" i="1" dirty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600" dirty="0"/>
              <a:t>Quality trending tab :</a:t>
            </a:r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b="0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QFS-461 QA Dashboard - Creation of Quality Trending tab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QFS-462 QA Dashboard - Addition of Data Points on Quality Tending report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QFS-145 Reports: Error Trend Analysis for Each Check Type</a:t>
            </a:r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br>
              <a:rPr lang="en-US" dirty="0"/>
            </a:b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314" y="3689353"/>
            <a:ext cx="1195686" cy="9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0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33497" y="421973"/>
            <a:ext cx="7486200" cy="4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indent="-3048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Char char="●"/>
            </a:pPr>
            <a:endParaRPr lang="en-US" sz="1400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QFS-461 QA Dashboard - Creation of Quality Trending tab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A separate tab will be created under the Reports section below 'Accuracy tab', named as ‘Quality Trending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Quality trending page differentiated into 2 panes, </a:t>
            </a:r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dirty="0"/>
              <a:t>Left pane – Filters and Right pane – Graph matrix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	This will work on QA submit date.</a:t>
            </a:r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/>
              <a:buAutoNum type="arabicPeriod"/>
            </a:pPr>
            <a:r>
              <a:rPr lang="en-US" sz="1400" dirty="0"/>
              <a:t>QFS-462 QA Dashboard - Addition of Data Points on Quality Tending report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Below points shown on graph</a:t>
            </a:r>
          </a:p>
          <a:p>
            <a:pPr marL="1352550" lvl="2" indent="-285750">
              <a:lnSpc>
                <a:spcPct val="115000"/>
              </a:lnSpc>
              <a:spcBef>
                <a:spcPts val="600"/>
              </a:spcBef>
              <a:buSzPts val="1200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Total manuscript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QC’d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- Processed  manuscript.</a:t>
            </a:r>
          </a:p>
          <a:p>
            <a:pPr marL="1352550" lvl="2" indent="-285750">
              <a:lnSpc>
                <a:spcPct val="115000"/>
              </a:lnSpc>
              <a:spcBef>
                <a:spcPts val="600"/>
              </a:spcBef>
              <a:buSzPts val="1200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Total errors – Count of errors on processed manuscript</a:t>
            </a:r>
          </a:p>
          <a:p>
            <a:pPr marL="1352550" lvl="2" indent="-285750">
              <a:lnSpc>
                <a:spcPct val="115000"/>
              </a:lnSpc>
              <a:spcBef>
                <a:spcPts val="600"/>
              </a:spcBef>
              <a:buSzPts val="1200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Total MSID with errors -count of all the MSID’s that have error </a:t>
            </a:r>
          </a:p>
          <a:p>
            <a:pPr marL="1352550" lvl="2" indent="-285750">
              <a:lnSpc>
                <a:spcPct val="115000"/>
              </a:lnSpc>
              <a:spcBef>
                <a:spcPts val="600"/>
              </a:spcBef>
              <a:buSzPts val="1200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Accuracy score.</a:t>
            </a:r>
          </a:p>
        </p:txBody>
      </p:sp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900"/>
            </a:pPr>
            <a:r>
              <a:rPr lang="en-GB" dirty="0"/>
              <a:t>Showcase:</a:t>
            </a:r>
            <a:endParaRPr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7" y="2629398"/>
            <a:ext cx="1198178" cy="17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33497" y="421973"/>
            <a:ext cx="7486200" cy="4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indent="-3048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Char char="●"/>
            </a:pPr>
            <a:endParaRPr lang="en-US" sz="1400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QFS-145 Reports: Error Trend Analysis for Each Check Type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Added two more filters and graph on quality trending page</a:t>
            </a:r>
          </a:p>
          <a:p>
            <a:pPr marL="1352550" lvl="2" indent="-285750">
              <a:lnSpc>
                <a:spcPct val="115000"/>
              </a:lnSpc>
              <a:spcBef>
                <a:spcPts val="600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Error type</a:t>
            </a:r>
          </a:p>
          <a:p>
            <a:pPr marL="1352550" lvl="2" indent="-285750">
              <a:lnSpc>
                <a:spcPct val="115000"/>
              </a:lnSpc>
              <a:spcBef>
                <a:spcPts val="600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Error category	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	Error type and Error category dropdown will be enabled after selecting Journal group and Quality check type.</a:t>
            </a:r>
          </a:p>
        </p:txBody>
      </p:sp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900"/>
            </a:pPr>
            <a:r>
              <a:rPr lang="en-GB" dirty="0"/>
              <a:t>Showcase:</a:t>
            </a:r>
            <a:endParaRPr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7" y="2629398"/>
            <a:ext cx="1198178" cy="17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9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Questions?</a:t>
            </a:r>
            <a:endParaRPr u="sng" dirty="0"/>
          </a:p>
        </p:txBody>
      </p:sp>
      <p:sp>
        <p:nvSpPr>
          <p:cNvPr id="4" name="Rectangle 3"/>
          <p:cNvSpPr/>
          <p:nvPr/>
        </p:nvSpPr>
        <p:spPr>
          <a:xfrm>
            <a:off x="6287783" y="1047962"/>
            <a:ext cx="534258" cy="174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Question Clipart PNG Images | Vector and PSD Files | Free Download on  Pngtre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3365" r="11813"/>
          <a:stretch/>
        </p:blipFill>
        <p:spPr bwMode="auto">
          <a:xfrm>
            <a:off x="7695343" y="2969232"/>
            <a:ext cx="1047965" cy="16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r Question Mark PNG Images, Color Question Mark Clipart Free Download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23" y="560873"/>
            <a:ext cx="29527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4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>
            <a:spLocks noGrp="1"/>
          </p:cNvSpPr>
          <p:nvPr>
            <p:ph type="body" idx="1"/>
          </p:nvPr>
        </p:nvSpPr>
        <p:spPr>
          <a:xfrm>
            <a:off x="3949700" y="2247375"/>
            <a:ext cx="37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/>
              <a:t>Presentation prepared by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/>
              <a:t>QFS Team</a:t>
            </a: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/>
              <a:t>Business Automation Systems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ringer Nature Group master">
  <a:themeElements>
    <a:clrScheme name="SNG v2">
      <a:dk1>
        <a:srgbClr val="3E3E3E"/>
      </a:dk1>
      <a:lt1>
        <a:srgbClr val="FFFFFF"/>
      </a:lt1>
      <a:dk2>
        <a:srgbClr val="005172"/>
      </a:dk2>
      <a:lt2>
        <a:srgbClr val="EBEBEB"/>
      </a:lt2>
      <a:accent1>
        <a:srgbClr val="00B0CA"/>
      </a:accent1>
      <a:accent2>
        <a:srgbClr val="005172"/>
      </a:accent2>
      <a:accent3>
        <a:srgbClr val="C8C8C8"/>
      </a:accent3>
      <a:accent4>
        <a:srgbClr val="EC7A00"/>
      </a:accent4>
      <a:accent5>
        <a:srgbClr val="848484"/>
      </a:accent5>
      <a:accent6>
        <a:srgbClr val="7AB800"/>
      </a:accent6>
      <a:hlink>
        <a:srgbClr val="00B0CA"/>
      </a:hlink>
      <a:folHlink>
        <a:srgbClr val="00B0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30623</TotalTime>
  <Words>240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Springer Nature Group master</vt:lpstr>
      <vt:lpstr>PowerPoint Presentation</vt:lpstr>
      <vt:lpstr>PowerPoint Presentation</vt:lpstr>
      <vt:lpstr>Sprint Goal</vt:lpstr>
      <vt:lpstr>Showcase:</vt:lpstr>
      <vt:lpstr>Showcase: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P Mishra</dc:creator>
  <cp:lastModifiedBy>Dhirajkumar Hanamant Pandit</cp:lastModifiedBy>
  <cp:revision>331</cp:revision>
  <dcterms:modified xsi:type="dcterms:W3CDTF">2022-11-07T11:37:10Z</dcterms:modified>
</cp:coreProperties>
</file>