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9F3DDB-F228-435D-BAE7-F1CABA9344A9}">
  <a:tblStyle styleId="{209F3DDB-F228-435D-BAE7-F1CABA9344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a42ba99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a42ba99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a42ba9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a42ba9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dbe9a1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fdbe9a1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a42ba9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a42ba9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5b727e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5b727e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5b727e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5b727e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4ae56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04ae56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a42ba9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a42ba9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031b300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031b300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a42ba9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a42ba9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dbe9a1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dbe9a1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a42ba9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a42ba9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a42ba9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a42ba9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a42ba9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a42ba9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638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Milestone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288775" y="3783500"/>
            <a:ext cx="27810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 Ramprasad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 Patil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Dhiraj Lahoti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041150" y="2571750"/>
            <a:ext cx="1061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7575" y="1759050"/>
            <a:ext cx="82221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Random Forest (RF) Model: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ranges from approximately 0.469 to 0.51 with a mean around 0.495.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accuracy values are observed in both k-fold and random subsampling cross-validation.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Support Vector Machine (SVM) Model: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ranges from approximately 0.474 to 0.515 with a mean around 0.495.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values for SVM are also similar across different validation methods.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Neural Network (NeuralNet) Model: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ranges from approximately 0.428 to 0.467 with a mean around 0.448 in k-fold cross-validation.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There's a slight increase in mean accuracy scores (from 0.448 to 0.451) in random subsampling cross-validation.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Feature Selection on Multinomial Logistic Regression (Filter Method):</a:t>
            </a:r>
            <a:endParaRPr sz="5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Initial model: 15 features, expanded to 42 due to multicategorical variables.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Initial accuracy: 52.12%.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Selected top 5 significant features: BMI, Age, General Health, Income Category, Alcohol Consumed.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Modified model: 5 features, accuracy: 51.18%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Feature Selection on Decision Tree (Tree-based Embedding Method):</a:t>
            </a:r>
            <a:endParaRPr sz="5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Original model: 15 features, accuracy: 47.37%.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Selected top 5 features: General Health, BMI, Age, Income Category, Alcohol Consumed.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New model: 5 features, accuracy: 47.11%.</a:t>
            </a:r>
            <a:endParaRPr sz="5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Feature Selection in SVM (Wrapper Method Using Sequential Forward Selection):</a:t>
            </a:r>
            <a:endParaRPr sz="5600"/>
          </a:p>
          <a:p>
            <a:pPr indent="-3441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Original SVM model accuracy: 51%.</a:t>
            </a:r>
            <a:endParaRPr sz="560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After Sequential Feature Selector: Still 51% accuracy, with improved recall scores for Class 0 and Class 2.</a:t>
            </a:r>
            <a:endParaRPr sz="560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Consistently predictive features: Age, BMI, General Health, Income Category.</a:t>
            </a:r>
            <a:endParaRPr sz="5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Ethical Issues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28025" y="1919075"/>
            <a:ext cx="8565900" cy="31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How was the data collected?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Centres for Disease Control and Prevention (CDC)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BRFSS conducts over 506,000 interviews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Structured questionnaire with core questions, optional modules, and state-added questions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How were the variables computed?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2022 BRFSS Survey Data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Inclusion of cellular telephone use for improved representativeness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Weighting methodology: 'Raking' or iterative proportional fitting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Inclusion of demographic variables to minimize selection bias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85175" y="1707650"/>
            <a:ext cx="88125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Permission Requested and Informed Consent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Likely adherence to ethical standards, although specific details not provided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Fairness in models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Representativeness:: BRFSS dataset may not fully represent diverse demographic groups.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Cultural and Lifestyle Differences: Model's accuracy may vary for individuals with different cultural backgrounds.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Hereditary and Family History Data: Genetic factors are missing from the model, impacting risk assessments.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Age and Racial Diversity: Age and racial categorization limitations affect model predictions.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Diabetes Classification: The model's diabetes classification oversimplifies complex risk factors.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distribution:					    Post balancing: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75" y="2452450"/>
            <a:ext cx="3517850" cy="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800" y="2501350"/>
            <a:ext cx="3732613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Linear SVM Model: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Metrics for Each Class: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0 (Non-Diabetic): Precision - 0.57, Recall - 0.66, Specificity - 0.76, Accuracy - 0.71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1 (Pre-Diabetic): Precision - 0.41, Recall - 0.32, Specificity - 0.77, Accuracy - 0.55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2 (Diabetic): Precision - 0.51, Recall - 0.54, Specificity - 0.73, Accuracy - 0.64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linear classifier is decent at predicting non-diabetic and diabetic participants but struggles with accurately identifying pre-diabetic participants. Overall accuracy ~ 50%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RBF Kernel SVM Model: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Metrics for Each Class: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0 (Non-Diabetic): Precision - 0.63, Recall - 0.67, Specificity - 0.80, Accuracy - 0.74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1 (Pre-Diabetic): Precision - 0.53, Recall - 0.39, Specificity - 0.83, Accuracy - 0.61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2 (Diabetic): Precision - 0.57, Recall - 0.68, Specificity - 0.73, Accuracy - 0.70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RBF kernel shows overall improved performance in accuracy, sensitivity, and specificity across all classes, particularly for the pre-diabetic class. Overall accuracy ~ 58%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86150" y="1730575"/>
            <a:ext cx="87717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None/>
            </a:pPr>
            <a:r>
              <a:rPr lang="en" sz="1600">
                <a:solidFill>
                  <a:srgbClr val="374151"/>
                </a:solidFill>
              </a:rPr>
              <a:t>Neural Network Design and Experimentation: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The network was implemented in Python using the </a:t>
            </a:r>
            <a:r>
              <a:rPr lang="en" sz="16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scikit</a:t>
            </a:r>
            <a:r>
              <a:rPr lang="en" sz="1600">
                <a:solidFill>
                  <a:srgbClr val="374151"/>
                </a:solidFill>
              </a:rPr>
              <a:t> library.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Various setups were experimented with, adjusting the number of hidden layers, neurons, and activation functions.</a:t>
            </a:r>
            <a:endParaRPr sz="16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None/>
            </a:pPr>
            <a:br>
              <a:rPr lang="en" sz="1600">
                <a:solidFill>
                  <a:srgbClr val="374151"/>
                </a:solidFill>
              </a:rPr>
            </a:br>
            <a:r>
              <a:rPr lang="en" sz="1600">
                <a:solidFill>
                  <a:srgbClr val="374151"/>
                </a:solidFill>
              </a:rPr>
              <a:t>Experimented Configurations: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Logit Activation Function: A setup with two hidden layers consisting of 5 and 3 neurons.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ReLU Activation Function: A setup with three hidden layers having 6, 4, and 2 neurons.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Tanh Activation Function: A setup with three hidden layers with 6, 4, and 2 neurons.</a:t>
            </a:r>
            <a:endParaRPr sz="16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10"/>
              <a:buNone/>
            </a:pPr>
            <a:r>
              <a:t/>
            </a:r>
            <a:endParaRPr sz="131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None/>
            </a:pPr>
            <a:r>
              <a:rPr lang="en" sz="1600">
                <a:solidFill>
                  <a:srgbClr val="374151"/>
                </a:solidFill>
              </a:rPr>
              <a:t>Optimal Configuration: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The best results were obtained using the </a:t>
            </a:r>
            <a:r>
              <a:rPr lang="en" sz="16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tanh</a:t>
            </a:r>
            <a:r>
              <a:rPr lang="en" sz="1600">
                <a:solidFill>
                  <a:srgbClr val="374151"/>
                </a:solidFill>
              </a:rPr>
              <a:t> activation function with a hidden neuron architecture of 5, 3, and 3.</a:t>
            </a:r>
            <a:endParaRPr sz="1600">
              <a:solidFill>
                <a:srgbClr val="37415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en" sz="1600">
                <a:solidFill>
                  <a:srgbClr val="374151"/>
                </a:solidFill>
              </a:rPr>
              <a:t>This configuration achieved an accuracy of 47.93%.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50" y="2911725"/>
            <a:ext cx="4339050" cy="10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200" y="2208125"/>
            <a:ext cx="31051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50" y="2571750"/>
            <a:ext cx="3323275" cy="22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163" y="3264175"/>
            <a:ext cx="21336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50" y="2742250"/>
            <a:ext cx="2958324" cy="18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Based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00" y="2629750"/>
            <a:ext cx="2839875" cy="19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675" y="3117600"/>
            <a:ext cx="2290700" cy="932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1"/>
          <p:cNvGraphicFramePr/>
          <p:nvPr/>
        </p:nvGraphicFramePr>
        <p:xfrm>
          <a:off x="146875" y="311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{209F3DDB-F228-435D-BAE7-F1CABA9344A9}</a:tableStyleId>
              </a:tblPr>
              <a:tblGrid>
                <a:gridCol w="1060750"/>
                <a:gridCol w="1060750"/>
              </a:tblGrid>
              <a:tr h="4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minPts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